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2" r:id="rId3"/>
    <p:sldId id="300" r:id="rId4"/>
    <p:sldId id="311" r:id="rId5"/>
    <p:sldId id="301" r:id="rId6"/>
    <p:sldId id="312" r:id="rId7"/>
    <p:sldId id="305" r:id="rId8"/>
    <p:sldId id="302" r:id="rId9"/>
    <p:sldId id="303" r:id="rId10"/>
    <p:sldId id="304" r:id="rId11"/>
    <p:sldId id="306" r:id="rId12"/>
    <p:sldId id="307" r:id="rId13"/>
    <p:sldId id="308" r:id="rId14"/>
    <p:sldId id="309" r:id="rId15"/>
    <p:sldId id="310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034EA2"/>
    <a:srgbClr val="414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1829" autoAdjust="0"/>
  </p:normalViewPr>
  <p:slideViewPr>
    <p:cSldViewPr>
      <p:cViewPr varScale="1">
        <p:scale>
          <a:sx n="150" d="100"/>
          <a:sy n="150" d="100"/>
        </p:scale>
        <p:origin x="21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6F468-692B-45C6-9374-2657710D5921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C28F5-31F7-4102-8F64-4DB99E828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74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C28F5-31F7-4102-8F64-4DB99E828A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89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C28F5-31F7-4102-8F64-4DB99E828A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86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B60-19E3-48AB-8629-58AAC063C70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DD2-CCFC-40FE-9935-ACDB348ED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6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B60-19E3-48AB-8629-58AAC063C70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DD2-CCFC-40FE-9935-ACDB348ED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5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B60-19E3-48AB-8629-58AAC063C70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DD2-CCFC-40FE-9935-ACDB348ED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1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B60-19E3-48AB-8629-58AAC063C70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DD2-CCFC-40FE-9935-ACDB348ED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0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B60-19E3-48AB-8629-58AAC063C70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DD2-CCFC-40FE-9935-ACDB348ED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8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B60-19E3-48AB-8629-58AAC063C70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DD2-CCFC-40FE-9935-ACDB348ED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5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B60-19E3-48AB-8629-58AAC063C70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DD2-CCFC-40FE-9935-ACDB348ED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7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B60-19E3-48AB-8629-58AAC063C70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DD2-CCFC-40FE-9935-ACDB348ED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5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B60-19E3-48AB-8629-58AAC063C70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DD2-CCFC-40FE-9935-ACDB348ED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9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B60-19E3-48AB-8629-58AAC063C70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DD2-CCFC-40FE-9935-ACDB348ED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4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B60-19E3-48AB-8629-58AAC063C70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DD2-CCFC-40FE-9935-ACDB348ED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1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B3B60-19E3-48AB-8629-58AAC063C70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EADD2-CCFC-40FE-9935-ACDB348ED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4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ontrol@brecoradea.r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tamplate Interreg_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822"/>
            <a:ext cx="9144000" cy="68531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095" y="2276872"/>
            <a:ext cx="5616624" cy="2736304"/>
          </a:xfrm>
        </p:spPr>
        <p:txBody>
          <a:bodyPr>
            <a:noAutofit/>
          </a:bodyPr>
          <a:lstStyle/>
          <a:p>
            <a:r>
              <a:rPr lang="ro-RO" sz="4000" b="1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Verificare eligibilitate cheltuieli </a:t>
            </a:r>
            <a:br>
              <a:rPr lang="ro-RO" sz="4000" b="1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ro-RO" sz="4000" b="1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Interreg</a:t>
            </a:r>
            <a:r>
              <a:rPr lang="ro-RO" sz="4000" b="1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V-A România-Ungaria</a:t>
            </a:r>
            <a:endParaRPr lang="en-GB" sz="4000" b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3335" y="5157192"/>
            <a:ext cx="51521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en-GB" b="1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Mai </a:t>
            </a:r>
            <a:r>
              <a:rPr lang="en-GB" b="1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2018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167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128"/>
            <a:ext cx="9105900" cy="15716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" y="1846263"/>
            <a:ext cx="8435280" cy="4743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ro-RO" sz="2400" b="1" dirty="0">
                <a:solidFill>
                  <a:srgbClr val="44546A"/>
                </a:solidFill>
                <a:latin typeface="Open Sans"/>
              </a:rPr>
              <a:t>5. Cheltuieli cu echipamente: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contracte de furnizare;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documentația de achiziție;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facturi, procese-verbale de recepție, note de recepție și constatare diferențe, fișa mijlocului fix;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documente justificative (după caz): fotografii în care să fie vizibile seria și tipul aparatului, eticheta cu însemnele programului (vizibilitate);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dovada plății: ordine de plată, extrase de cont și/sau registru de casă etc.).</a:t>
            </a:r>
            <a:endParaRPr lang="en-US" sz="2000" b="1" dirty="0">
              <a:solidFill>
                <a:srgbClr val="44546A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439102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128"/>
            <a:ext cx="9105900" cy="15716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93018" y="1772816"/>
            <a:ext cx="8435280" cy="4282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ro-RO" sz="2400" b="1" dirty="0">
                <a:solidFill>
                  <a:srgbClr val="44546A"/>
                </a:solidFill>
                <a:latin typeface="Open Sans"/>
              </a:rPr>
              <a:t>6. Cheltuieli de investiție: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contracte de lucrări;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documentația de achiziție;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facturi, situații de lucrări;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documente justificative (după caz): program de control a calității, procese-verbale de recepție pe faze determinante, la terminarea lucrării etc.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dovada plății: ordine de plată, extrase de cont și/sau registru de casă etc.).</a:t>
            </a:r>
            <a:endParaRPr lang="en-US" sz="2000" b="1" dirty="0">
              <a:solidFill>
                <a:srgbClr val="44546A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723814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128"/>
            <a:ext cx="9105900" cy="15716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26356" y="3356992"/>
            <a:ext cx="8435280" cy="3087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ro-RO" sz="2400" b="1" dirty="0">
                <a:solidFill>
                  <a:srgbClr val="44546A"/>
                </a:solidFill>
                <a:latin typeface="Open Sans"/>
              </a:rPr>
              <a:t>Toate cheltuieli trebuie să fie înregistrate în contabilitatea beneficiarului pe conturi distincte sau conturi analitice pentru proiect. Justificarea se face prin: documente contabile.</a:t>
            </a:r>
          </a:p>
          <a:p>
            <a:pPr marL="0" lvl="1">
              <a:lnSpc>
                <a:spcPct val="150000"/>
              </a:lnSpc>
            </a:pPr>
            <a:endParaRPr lang="ro-RO" b="1" dirty="0">
              <a:solidFill>
                <a:srgbClr val="44546A"/>
              </a:solidFill>
              <a:latin typeface="Open Sans"/>
            </a:endParaRPr>
          </a:p>
          <a:p>
            <a:pPr marL="0" lvl="1">
              <a:lnSpc>
                <a:spcPct val="150000"/>
              </a:lnSpc>
            </a:pPr>
            <a:endParaRPr lang="ro-RO" b="1" dirty="0">
              <a:solidFill>
                <a:srgbClr val="44546A"/>
              </a:solidFill>
              <a:latin typeface="Open Sans"/>
            </a:endParaRPr>
          </a:p>
        </p:txBody>
      </p:sp>
      <p:sp>
        <p:nvSpPr>
          <p:cNvPr id="6" name="Dreptunghi 5">
            <a:extLst>
              <a:ext uri="{FF2B5EF4-FFF2-40B4-BE49-F238E27FC236}">
                <a16:creationId xmlns:a16="http://schemas.microsoft.com/office/drawing/2014/main" id="{EF064698-94FE-492B-AE76-090F23A3AE3C}"/>
              </a:ext>
            </a:extLst>
          </p:cNvPr>
          <p:cNvSpPr/>
          <p:nvPr/>
        </p:nvSpPr>
        <p:spPr>
          <a:xfrm>
            <a:off x="517426" y="1809766"/>
            <a:ext cx="8147248" cy="871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ro-RO" b="1" dirty="0">
                <a:solidFill>
                  <a:srgbClr val="44546A"/>
                </a:solidFill>
                <a:latin typeface="Open Sans"/>
              </a:rPr>
              <a:t>NOTĂ: lista de documente justificative, pentru fiecare linie bugetară, nu este exhaustivă, controlorii de prim nivel pot solicita și alte documente.</a:t>
            </a:r>
          </a:p>
        </p:txBody>
      </p:sp>
    </p:spTree>
    <p:extLst>
      <p:ext uri="{BB962C8B-B14F-4D97-AF65-F5344CB8AC3E}">
        <p14:creationId xmlns:p14="http://schemas.microsoft.com/office/powerpoint/2010/main" val="4032303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128"/>
            <a:ext cx="9105900" cy="1571625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o-RO" sz="2400" b="1" kern="0" cap="all" spc="75" dirty="0">
                <a:solidFill>
                  <a:srgbClr val="44546A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APLICAREA ȘTAMPILEI Pe DOCUMEnte justificative DE PLATĂ</a:t>
            </a:r>
            <a:endParaRPr lang="en-US" sz="2400" b="1" kern="0" cap="all" spc="75" dirty="0">
              <a:solidFill>
                <a:srgbClr val="44546A"/>
              </a:solidFill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6534" y="2420888"/>
            <a:ext cx="8240266" cy="4149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lnSpc>
                <a:spcPct val="150000"/>
              </a:lnSpc>
              <a:buAutoNum type="arabicPeriod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SCOP: evitarea dublei finanțări!</a:t>
            </a:r>
          </a:p>
          <a:p>
            <a:pPr marL="342900" lvl="1" indent="-342900">
              <a:lnSpc>
                <a:spcPct val="150000"/>
              </a:lnSpc>
              <a:buAutoNum type="arabicPeriod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Aplicarea ștampilei se face de către beneficiar.</a:t>
            </a:r>
          </a:p>
          <a:p>
            <a:pPr marL="342900" lvl="1" indent="-342900">
              <a:lnSpc>
                <a:spcPct val="150000"/>
              </a:lnSpc>
              <a:buAutoNum type="arabicPeriod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Ștampila va conține următoarele elemente: denumirea programului, codul </a:t>
            </a:r>
            <a:r>
              <a:rPr lang="ro-RO" sz="2000" b="1" dirty="0" err="1">
                <a:solidFill>
                  <a:srgbClr val="44546A"/>
                </a:solidFill>
                <a:latin typeface="Open Sans"/>
              </a:rPr>
              <a:t>eMS</a:t>
            </a:r>
            <a:r>
              <a:rPr lang="ro-RO" sz="2000" b="1" dirty="0">
                <a:solidFill>
                  <a:srgbClr val="44546A"/>
                </a:solidFill>
                <a:latin typeface="Open Sans"/>
              </a:rPr>
              <a:t> al proiectului (ROHU-XX), numărul raportului de progres (ex. 0.1, 1.1 sau 1.2 etc.), suma solicitată cu precizarea monedei în care este emisă factura.</a:t>
            </a:r>
          </a:p>
          <a:p>
            <a:pPr marL="342900" lvl="1" indent="-342900">
              <a:lnSpc>
                <a:spcPct val="150000"/>
              </a:lnSpc>
              <a:buAutoNum type="arabicPeriod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Ștampila se aplică pe facturi, state de plată, ordine de deplasare, deconturi de cheltuieli și toate documentele de plată.</a:t>
            </a:r>
          </a:p>
          <a:p>
            <a:pPr marL="0" lvl="1">
              <a:lnSpc>
                <a:spcPct val="150000"/>
              </a:lnSpc>
            </a:pPr>
            <a:endParaRPr lang="ro-RO" b="1" dirty="0">
              <a:solidFill>
                <a:srgbClr val="44546A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076124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128"/>
            <a:ext cx="9105900" cy="1571625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 b="1" kern="0" cap="all" spc="75" dirty="0" err="1">
                <a:solidFill>
                  <a:srgbClr val="44546A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DeclarațiiLE</a:t>
            </a:r>
            <a:r>
              <a:rPr lang="ro-RO" sz="2400" b="1" kern="0" cap="all" spc="75" dirty="0">
                <a:solidFill>
                  <a:srgbClr val="44546A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pe proprie răspundere</a:t>
            </a:r>
            <a:endParaRPr lang="en-US" sz="2400" b="1" kern="0" cap="all" spc="75" dirty="0">
              <a:solidFill>
                <a:srgbClr val="44546A"/>
              </a:solidFill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0917" y="2195185"/>
            <a:ext cx="824026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lnSpc>
                <a:spcPct val="150000"/>
              </a:lnSpc>
              <a:buAutoNum type="arabicPeriod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Vor fi semnate de reprezentantul legal al instituției sau persoana împuternicită (conform actului atașat contractului de finanțare).</a:t>
            </a:r>
          </a:p>
          <a:p>
            <a:pPr marL="342900" lvl="1" indent="-342900">
              <a:lnSpc>
                <a:spcPct val="150000"/>
              </a:lnSpc>
              <a:buAutoNum type="arabicPeriod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Sunt 4 declarații, care vor fi atașate raportului partenerului: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Declarația privind TVA recuperată;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Declarația privind respectarea principiilor orizontale, ajutorul de stat și dubla finanțare;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Declarația privind conflictul de interese;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Declarația privind faptul că documentele atașate în eMS sunt conforme cu originalele.</a:t>
            </a:r>
            <a:endParaRPr lang="ro-RO" b="1" dirty="0">
              <a:solidFill>
                <a:srgbClr val="44546A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03453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128"/>
            <a:ext cx="9105900" cy="1571625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o-RO" sz="2400" b="1" kern="0" cap="all" spc="75" dirty="0">
                <a:solidFill>
                  <a:srgbClr val="44546A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PACHET DOCUMENTE PENTRU BENEFICIARII ROMÂNI</a:t>
            </a:r>
            <a:endParaRPr lang="en-US" sz="2400" b="1" kern="0" cap="all" spc="75" dirty="0">
              <a:solidFill>
                <a:srgbClr val="44546A"/>
              </a:solidFill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0917" y="2195185"/>
            <a:ext cx="8240266" cy="4195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lnSpc>
                <a:spcPct val="150000"/>
              </a:lnSpc>
              <a:buAutoNum type="arabicPeriod"/>
            </a:pPr>
            <a:r>
              <a:rPr lang="ro-RO" b="1" dirty="0">
                <a:solidFill>
                  <a:srgbClr val="44546A"/>
                </a:solidFill>
                <a:latin typeface="Open Sans"/>
              </a:rPr>
              <a:t>Pe pagina web a programului în secțiunea </a:t>
            </a:r>
            <a:r>
              <a:rPr lang="ro-RO" b="1" dirty="0">
                <a:solidFill>
                  <a:srgbClr val="FF0000"/>
                </a:solidFill>
                <a:latin typeface="Open Sans"/>
              </a:rPr>
              <a:t>DOCUMENTE/Documente proiecte/Control de prim nivel</a:t>
            </a:r>
            <a:r>
              <a:rPr lang="ro-RO" b="1" dirty="0">
                <a:solidFill>
                  <a:srgbClr val="44546A"/>
                </a:solidFill>
                <a:latin typeface="Open Sans"/>
              </a:rPr>
              <a:t>.</a:t>
            </a:r>
          </a:p>
          <a:p>
            <a:pPr marL="342900" lvl="1" indent="-342900">
              <a:lnSpc>
                <a:spcPct val="150000"/>
              </a:lnSpc>
              <a:buAutoNum type="arabicPeriod"/>
            </a:pPr>
            <a:r>
              <a:rPr lang="ro-RO" b="1" dirty="0">
                <a:solidFill>
                  <a:srgbClr val="44546A"/>
                </a:solidFill>
                <a:latin typeface="Open Sans"/>
              </a:rPr>
              <a:t>Pachetul de documente va conține: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o-RO" b="1" dirty="0">
                <a:solidFill>
                  <a:srgbClr val="44546A"/>
                </a:solidFill>
                <a:latin typeface="Open Sans"/>
              </a:rPr>
              <a:t>Formatul standard pentru cele 4 declarații;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o-RO" b="1" dirty="0">
                <a:solidFill>
                  <a:srgbClr val="44546A"/>
                </a:solidFill>
                <a:latin typeface="Open Sans"/>
              </a:rPr>
              <a:t>formatul raportului partenerului – generat de </a:t>
            </a:r>
            <a:r>
              <a:rPr lang="ro-RO" b="1" dirty="0" err="1">
                <a:solidFill>
                  <a:srgbClr val="44546A"/>
                </a:solidFill>
                <a:latin typeface="Open Sans"/>
              </a:rPr>
              <a:t>eMS</a:t>
            </a:r>
            <a:r>
              <a:rPr lang="ro-RO" b="1" dirty="0">
                <a:solidFill>
                  <a:srgbClr val="44546A"/>
                </a:solidFill>
                <a:latin typeface="Open Sans"/>
              </a:rPr>
              <a:t>;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o-RO" b="1" dirty="0">
                <a:solidFill>
                  <a:srgbClr val="44546A"/>
                </a:solidFill>
                <a:latin typeface="Open Sans"/>
              </a:rPr>
              <a:t>lista de cheltuieli – generată de </a:t>
            </a:r>
            <a:r>
              <a:rPr lang="ro-RO" b="1" dirty="0" err="1">
                <a:solidFill>
                  <a:srgbClr val="44546A"/>
                </a:solidFill>
                <a:latin typeface="Open Sans"/>
              </a:rPr>
              <a:t>eMS</a:t>
            </a:r>
            <a:r>
              <a:rPr lang="ro-RO" b="1" dirty="0">
                <a:solidFill>
                  <a:srgbClr val="44546A"/>
                </a:solidFill>
                <a:latin typeface="Open Sans"/>
              </a:rPr>
              <a:t>;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o-RO" b="1" dirty="0">
                <a:solidFill>
                  <a:srgbClr val="44546A"/>
                </a:solidFill>
                <a:latin typeface="Open Sans"/>
              </a:rPr>
              <a:t>listele de verificare achiziții;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o-RO" b="1" dirty="0">
                <a:solidFill>
                  <a:srgbClr val="44546A"/>
                </a:solidFill>
                <a:latin typeface="Open Sans"/>
              </a:rPr>
              <a:t>raportul de vizită în teren;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o-RO" b="1" dirty="0">
                <a:solidFill>
                  <a:srgbClr val="44546A"/>
                </a:solidFill>
                <a:latin typeface="Open Sans"/>
              </a:rPr>
              <a:t>lista generală de verificare a cheltuielilor raportate (anexa 1 a Manualului Comun CPN).</a:t>
            </a:r>
          </a:p>
        </p:txBody>
      </p:sp>
    </p:spTree>
    <p:extLst>
      <p:ext uri="{BB962C8B-B14F-4D97-AF65-F5344CB8AC3E}">
        <p14:creationId xmlns:p14="http://schemas.microsoft.com/office/powerpoint/2010/main" val="67048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11"/>
            <a:ext cx="9144000" cy="685317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7584" y="2636912"/>
            <a:ext cx="658538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000" b="1" dirty="0">
                <a:solidFill>
                  <a:srgbClr val="44546A"/>
                </a:solidFill>
                <a:latin typeface="Open Sans"/>
              </a:rPr>
              <a:t>Unitatea de Control de Prim Nivel BRECO</a:t>
            </a:r>
          </a:p>
          <a:p>
            <a:endParaRPr lang="ro-RO" sz="2000" b="1" dirty="0">
              <a:solidFill>
                <a:srgbClr val="44546A"/>
              </a:solidFill>
              <a:latin typeface="Open Sans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sz="2000" b="1" dirty="0">
              <a:solidFill>
                <a:srgbClr val="44546A"/>
              </a:solidFill>
              <a:latin typeface="Open Sans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2000" b="1" dirty="0">
                <a:solidFill>
                  <a:srgbClr val="44546A"/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Date de contact:</a:t>
            </a:r>
          </a:p>
          <a:p>
            <a:r>
              <a:rPr lang="ro-RO" sz="2000" b="1" dirty="0">
                <a:solidFill>
                  <a:srgbClr val="44546A"/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control@brecoradea.ro</a:t>
            </a:r>
            <a:endParaRPr lang="ro-RO" sz="2000" b="1" dirty="0">
              <a:solidFill>
                <a:srgbClr val="44546A"/>
              </a:solidFill>
              <a:latin typeface="Open Sans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sz="2000" b="1" dirty="0">
              <a:solidFill>
                <a:srgbClr val="44546A"/>
              </a:solidFill>
              <a:latin typeface="Open Sans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2000" b="1" dirty="0">
                <a:solidFill>
                  <a:srgbClr val="44546A"/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Tel.: 0259 473 174  fax: 0259 473 175</a:t>
            </a:r>
          </a:p>
          <a:p>
            <a:endParaRPr lang="en-GB" sz="2000" b="1" dirty="0">
              <a:solidFill>
                <a:srgbClr val="44546A"/>
              </a:solidFill>
              <a:latin typeface="Open San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43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166" y="8358"/>
            <a:ext cx="9144000" cy="685317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85034" y="2527376"/>
            <a:ext cx="5688631" cy="2346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o-RO" sz="2400" b="1" dirty="0">
                <a:solidFill>
                  <a:srgbClr val="44546A"/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Documente justificative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o-RO" sz="2400" b="1" dirty="0">
                <a:solidFill>
                  <a:srgbClr val="44546A"/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Ștampila privind suma solicitată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o-RO" sz="2400" b="1" dirty="0">
                <a:solidFill>
                  <a:srgbClr val="44546A"/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Declarații pe proprie răspundere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o-RO" sz="2400" b="1" dirty="0">
                <a:solidFill>
                  <a:srgbClr val="44546A"/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Pachet documente pentru beneficiarii români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462" y="1623766"/>
            <a:ext cx="7318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400" b="1" dirty="0">
                <a:solidFill>
                  <a:srgbClr val="44546A"/>
                </a:solidFill>
                <a:latin typeface="Open Sans"/>
              </a:rPr>
              <a:t>Cheltuieli eligibile</a:t>
            </a:r>
            <a:endParaRPr lang="en-GB" sz="2400" b="1" dirty="0">
              <a:solidFill>
                <a:srgbClr val="44546A"/>
              </a:solidFill>
              <a:latin typeface="Open San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167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128"/>
            <a:ext cx="9105900" cy="1571625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6"/>
          </a:xfrm>
        </p:spPr>
        <p:txBody>
          <a:bodyPr>
            <a:normAutofit/>
          </a:bodyPr>
          <a:lstStyle/>
          <a:p>
            <a:r>
              <a:rPr lang="ro-RO" sz="2400" b="1" dirty="0">
                <a:solidFill>
                  <a:srgbClr val="44546A"/>
                </a:solidFill>
                <a:latin typeface="Open Sans"/>
              </a:rPr>
              <a:t>Cheltuieli eligibile</a:t>
            </a:r>
            <a:endParaRPr lang="en-GB" sz="2400" b="1" dirty="0">
              <a:solidFill>
                <a:srgbClr val="44546A"/>
              </a:solidFill>
              <a:latin typeface="Open San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2276872"/>
            <a:ext cx="8089334" cy="3574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2000" b="1" dirty="0">
                <a:solidFill>
                  <a:srgbClr val="44546A"/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Buget proiect:</a:t>
            </a: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ro-RO" sz="2000" b="1" dirty="0">
                <a:solidFill>
                  <a:srgbClr val="44546A"/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      Cheltuieli de pregătire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o-RO" sz="2000" b="1" dirty="0">
                <a:solidFill>
                  <a:srgbClr val="44546A"/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Costuri de personal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o-RO" sz="2000" b="1" dirty="0">
                <a:solidFill>
                  <a:srgbClr val="44546A"/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Cheltuieli administrative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o-RO" sz="2000" b="1" dirty="0">
                <a:solidFill>
                  <a:srgbClr val="44546A"/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Cheltuieli de deplasare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o-RO" sz="2000" b="1" dirty="0">
                <a:solidFill>
                  <a:srgbClr val="44546A"/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Cheltuieli cu servicii externe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o-RO" sz="2000" b="1" dirty="0">
                <a:solidFill>
                  <a:srgbClr val="44546A"/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Cheltuieli cu echipamente</a:t>
            </a:r>
          </a:p>
          <a:p>
            <a:pPr marL="457200" indent="-457200">
              <a:lnSpc>
                <a:spcPct val="107000"/>
              </a:lnSpc>
              <a:buAutoNum type="arabicPeriod"/>
            </a:pPr>
            <a:r>
              <a:rPr lang="ro-RO" sz="2000" b="1" dirty="0">
                <a:solidFill>
                  <a:srgbClr val="44546A"/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Cheltuieli de investiție</a:t>
            </a:r>
          </a:p>
        </p:txBody>
      </p:sp>
    </p:spTree>
    <p:extLst>
      <p:ext uri="{BB962C8B-B14F-4D97-AF65-F5344CB8AC3E}">
        <p14:creationId xmlns:p14="http://schemas.microsoft.com/office/powerpoint/2010/main" val="110247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128"/>
            <a:ext cx="9105900" cy="1571625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 b="1" kern="0" cap="all" spc="75" dirty="0">
                <a:solidFill>
                  <a:srgbClr val="44546A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Documente justificative</a:t>
            </a:r>
            <a:endParaRPr lang="en-US" sz="2400" b="1" kern="0" cap="all" spc="75" dirty="0">
              <a:solidFill>
                <a:srgbClr val="44546A"/>
              </a:solidFill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9936" y="2060848"/>
            <a:ext cx="808933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ro-RO" sz="2400" b="1" dirty="0">
                <a:solidFill>
                  <a:srgbClr val="44546A"/>
                </a:solidFill>
                <a:latin typeface="Open Sans"/>
              </a:rPr>
              <a:t>Cheltuieli de pregătire: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factură, proces-verbal de recepție, contract (dacă e cazul) </a:t>
            </a:r>
            <a:r>
              <a:rPr lang="en-US" sz="2000" b="1" dirty="0">
                <a:solidFill>
                  <a:srgbClr val="44546A"/>
                </a:solidFill>
                <a:latin typeface="Open Sans"/>
              </a:rPr>
              <a:t>, </a:t>
            </a:r>
            <a:r>
              <a:rPr lang="ro-RO" sz="2000" b="1" dirty="0">
                <a:solidFill>
                  <a:srgbClr val="44546A"/>
                </a:solidFill>
                <a:latin typeface="Open Sans"/>
              </a:rPr>
              <a:t>ordin de deplasare , contract de muncă , minute, tabele de prezență – </a:t>
            </a:r>
            <a:r>
              <a:rPr lang="ro-RO" sz="2000" b="1" i="1" dirty="0">
                <a:solidFill>
                  <a:srgbClr val="44546A"/>
                </a:solidFill>
                <a:latin typeface="Open Sans"/>
              </a:rPr>
              <a:t>întocmite/elaborate până la data limită de depunere a cererii de finanțare</a:t>
            </a:r>
            <a:r>
              <a:rPr lang="ro-RO" sz="2000" b="1" dirty="0">
                <a:solidFill>
                  <a:srgbClr val="44546A"/>
                </a:solidFill>
                <a:latin typeface="Open Sans"/>
              </a:rPr>
              <a:t> (conform apelului corespunzător);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dovada plății (chitanță, registru de casă, ordin de plată, extras de cont) – până în maximum 60 de zile calendaristice de la data notificării privind selectarea proiectului.</a:t>
            </a:r>
            <a:endParaRPr lang="en-US" sz="2000" b="1" dirty="0">
              <a:solidFill>
                <a:srgbClr val="44546A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68057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128"/>
            <a:ext cx="9105900" cy="15716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83568" y="1772816"/>
            <a:ext cx="8089334" cy="4291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ro-RO" sz="2400" b="1" dirty="0">
                <a:solidFill>
                  <a:srgbClr val="44546A"/>
                </a:solidFill>
                <a:latin typeface="Open Sans"/>
              </a:rPr>
              <a:t>1. Costuri de personal:</a:t>
            </a:r>
          </a:p>
          <a:p>
            <a:pPr marL="342900" lvl="1" indent="-342900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r>
              <a:rPr lang="ro-RO" sz="2200" b="1" dirty="0">
                <a:solidFill>
                  <a:srgbClr val="44546A"/>
                </a:solidFill>
                <a:latin typeface="Open Sans"/>
              </a:rPr>
              <a:t>dispoziție/decizie de numire echipă de proiect sau membru în echipa de proiect;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200" b="1" dirty="0">
                <a:solidFill>
                  <a:srgbClr val="44546A"/>
                </a:solidFill>
                <a:latin typeface="Open Sans"/>
              </a:rPr>
              <a:t>contract individual de muncă cu toate actele adiționale aferente și fișa de post aferentă proiectului semnată de angajat la data ocupării funcției;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200" b="1" dirty="0">
                <a:solidFill>
                  <a:srgbClr val="44546A"/>
                </a:solidFill>
                <a:latin typeface="Open Sans"/>
              </a:rPr>
              <a:t>foaia de pontaj pentru întreaga echipă și raport activitate (</a:t>
            </a:r>
            <a:r>
              <a:rPr lang="ro-RO" sz="2200" b="1" dirty="0" err="1">
                <a:solidFill>
                  <a:srgbClr val="FF0000"/>
                </a:solidFill>
                <a:latin typeface="Open Sans"/>
              </a:rPr>
              <a:t>time-sheet</a:t>
            </a:r>
            <a:r>
              <a:rPr lang="ro-RO" sz="2200" b="1" dirty="0">
                <a:solidFill>
                  <a:srgbClr val="FF0000"/>
                </a:solidFill>
                <a:latin typeface="Open Sans"/>
              </a:rPr>
              <a:t> pentru angajații part-</a:t>
            </a:r>
            <a:r>
              <a:rPr lang="ro-RO" sz="2200" b="1" dirty="0" err="1">
                <a:solidFill>
                  <a:srgbClr val="FF0000"/>
                </a:solidFill>
                <a:latin typeface="Open Sans"/>
              </a:rPr>
              <a:t>time</a:t>
            </a:r>
            <a:r>
              <a:rPr lang="ro-RO" sz="2200" b="1" dirty="0">
                <a:solidFill>
                  <a:srgbClr val="44546A"/>
                </a:solidFill>
                <a:latin typeface="Open Sans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230118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128"/>
            <a:ext cx="9105900" cy="15716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83568" y="2132856"/>
            <a:ext cx="8089334" cy="3784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ro-RO" sz="2400" b="1" dirty="0">
                <a:solidFill>
                  <a:srgbClr val="44546A"/>
                </a:solidFill>
                <a:latin typeface="Open Sans"/>
              </a:rPr>
              <a:t>1. Costuri de personal:</a:t>
            </a:r>
          </a:p>
          <a:p>
            <a:pPr marL="342900" lvl="1" indent="-342900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r>
              <a:rPr lang="ro-RO" sz="2200" b="1" dirty="0">
                <a:solidFill>
                  <a:srgbClr val="44546A"/>
                </a:solidFill>
                <a:latin typeface="Open Sans"/>
              </a:rPr>
              <a:t>stat de plată și declarația pe proprie răspundere a fiecărui membru din echipă privind încasarea salariului net (sau alt document doveditor);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200" b="1" dirty="0">
                <a:solidFill>
                  <a:srgbClr val="44546A"/>
                </a:solidFill>
                <a:latin typeface="Open Sans"/>
              </a:rPr>
              <a:t>dovada plății salariilor nete, a contribuțiilor (ordine de plată, situație centralizatoare cu conturile în care sunt virate salariile, registru de casă, extrase de cont etc.).</a:t>
            </a:r>
            <a:endParaRPr lang="en-US" sz="2200" b="1" dirty="0">
              <a:solidFill>
                <a:srgbClr val="44546A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716095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128"/>
            <a:ext cx="9105900" cy="15716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0106" y="1846263"/>
            <a:ext cx="8089334" cy="3901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ro-RO" sz="2400" b="1" dirty="0">
                <a:solidFill>
                  <a:srgbClr val="44546A"/>
                </a:solidFill>
                <a:latin typeface="Open Sans"/>
              </a:rPr>
              <a:t>2. Cheltuieli administrative - dacă reprezintă 15% din valoarea eligibilă a cheltuielilor salariale – nu trebuie justificate prin documente: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400" b="1" dirty="0">
                <a:solidFill>
                  <a:srgbClr val="44546A"/>
                </a:solidFill>
                <a:latin typeface="Open Sans"/>
              </a:rPr>
              <a:t>CPN nu verifică aceste cheltuieli;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400" b="1" dirty="0">
                <a:solidFill>
                  <a:srgbClr val="44546A"/>
                </a:solidFill>
                <a:latin typeface="Open Sans"/>
              </a:rPr>
              <a:t>beneficiarul se asigură că respectă legislația;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400" b="1" dirty="0">
                <a:solidFill>
                  <a:srgbClr val="44546A"/>
                </a:solidFill>
                <a:latin typeface="Open Sans"/>
              </a:rPr>
              <a:t>orice neregulă identificată ulterior de organele abilitate să efectueze verificări va fi recuperată.</a:t>
            </a:r>
          </a:p>
        </p:txBody>
      </p:sp>
    </p:spTree>
    <p:extLst>
      <p:ext uri="{BB962C8B-B14F-4D97-AF65-F5344CB8AC3E}">
        <p14:creationId xmlns:p14="http://schemas.microsoft.com/office/powerpoint/2010/main" val="1337255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128"/>
            <a:ext cx="9105900" cy="15716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" y="1587501"/>
            <a:ext cx="8435280" cy="5205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ro-RO" sz="2400" b="1" dirty="0">
                <a:solidFill>
                  <a:srgbClr val="44546A"/>
                </a:solidFill>
                <a:latin typeface="Open Sans"/>
              </a:rPr>
              <a:t>3. Costuri de deplasare (HG 1860/2006 și Hot. 518/1995):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ordin de deplasare, însoțit de (după caz): invitație, referat de deplasare, raport de deplasare, minuta întâlnirii, tabel de prezență;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contract individual de muncă (dacă în buget nu sunt prevăzute cheltuieli salariale);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facturi de cazare (dacă e cazul);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facturi, bonuri valorice sau bonuri fiscale pentru combustibil și foaia de parcurs;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000" b="1" dirty="0">
                <a:solidFill>
                  <a:srgbClr val="44546A"/>
                </a:solidFill>
                <a:latin typeface="Open Sans"/>
              </a:rPr>
              <a:t>dovada plății: ordine de plată, extrase de cont și/sau registru de casă etc.).</a:t>
            </a:r>
            <a:endParaRPr lang="en-US" sz="2000" b="1" dirty="0">
              <a:solidFill>
                <a:srgbClr val="44546A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59133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128"/>
            <a:ext cx="9105900" cy="15716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39552" y="1988840"/>
            <a:ext cx="8435280" cy="4138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ro-RO" sz="2400" b="1" dirty="0">
                <a:solidFill>
                  <a:srgbClr val="44546A"/>
                </a:solidFill>
                <a:latin typeface="Open Sans"/>
              </a:rPr>
              <a:t>4. Cheltuieli cu servicii externe: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200" b="1" dirty="0">
                <a:solidFill>
                  <a:srgbClr val="44546A"/>
                </a:solidFill>
                <a:latin typeface="Open Sans"/>
              </a:rPr>
              <a:t>contracte de prestări servicii;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200" b="1" dirty="0">
                <a:solidFill>
                  <a:srgbClr val="44546A"/>
                </a:solidFill>
                <a:latin typeface="Open Sans"/>
              </a:rPr>
              <a:t>documentația de achiziție;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200" b="1" dirty="0">
                <a:solidFill>
                  <a:srgbClr val="44546A"/>
                </a:solidFill>
                <a:latin typeface="Open Sans"/>
              </a:rPr>
              <a:t>facturi, procese-verbale de recepție;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200" b="1" dirty="0">
                <a:solidFill>
                  <a:srgbClr val="44546A"/>
                </a:solidFill>
                <a:latin typeface="Open Sans"/>
              </a:rPr>
              <a:t>documente justificative (după caz): studii, proiecte, materiale promoționale, fotografii, tabele de prezență etc.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ro-RO" sz="2200" b="1" dirty="0">
                <a:solidFill>
                  <a:srgbClr val="44546A"/>
                </a:solidFill>
                <a:latin typeface="Open Sans"/>
              </a:rPr>
              <a:t>dovada plății: ordine de plată, extrase de cont și/sau registru de casă etc.).</a:t>
            </a:r>
            <a:endParaRPr lang="en-US" sz="2200" b="1" dirty="0">
              <a:solidFill>
                <a:srgbClr val="44546A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960788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2610</TotalTime>
  <Words>901</Words>
  <Application>Microsoft Office PowerPoint</Application>
  <PresentationFormat>Expunere pe ecran (4:3)</PresentationFormat>
  <Paragraphs>87</Paragraphs>
  <Slides>16</Slides>
  <Notes>2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16</vt:i4>
      </vt:variant>
    </vt:vector>
  </HeadingPairs>
  <TitlesOfParts>
    <vt:vector size="21" baseType="lpstr">
      <vt:lpstr>Arial</vt:lpstr>
      <vt:lpstr>Calibri</vt:lpstr>
      <vt:lpstr>Open Sans</vt:lpstr>
      <vt:lpstr>Times New Roman</vt:lpstr>
      <vt:lpstr>Office Theme</vt:lpstr>
      <vt:lpstr>Verificare eligibilitate cheltuieli  Interreg V-A România-Ungaria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Tibi</dc:creator>
  <cp:lastModifiedBy>Simona</cp:lastModifiedBy>
  <cp:revision>261</cp:revision>
  <dcterms:created xsi:type="dcterms:W3CDTF">2015-12-23T13:41:33Z</dcterms:created>
  <dcterms:modified xsi:type="dcterms:W3CDTF">2018-05-17T07:58:36Z</dcterms:modified>
</cp:coreProperties>
</file>