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7"/>
  </p:handout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256" r:id="rId45"/>
    <p:sldId id="257" r:id="rId46"/>
    <p:sldId id="262" r:id="rId47"/>
    <p:sldId id="261" r:id="rId48"/>
    <p:sldId id="260" r:id="rId49"/>
    <p:sldId id="259" r:id="rId50"/>
    <p:sldId id="258" r:id="rId51"/>
    <p:sldId id="265" r:id="rId52"/>
    <p:sldId id="266" r:id="rId53"/>
    <p:sldId id="267" r:id="rId54"/>
    <p:sldId id="268" r:id="rId55"/>
    <p:sldId id="269" r:id="rId56"/>
    <p:sldId id="271" r:id="rId57"/>
    <p:sldId id="270" r:id="rId58"/>
    <p:sldId id="272" r:id="rId59"/>
    <p:sldId id="273" r:id="rId60"/>
    <p:sldId id="275" r:id="rId61"/>
    <p:sldId id="276" r:id="rId62"/>
    <p:sldId id="277" r:id="rId63"/>
    <p:sldId id="278" r:id="rId64"/>
    <p:sldId id="279" r:id="rId65"/>
    <p:sldId id="274" r:id="rId6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8F3B7-1A11-4778-AD36-A93479B8313B}" type="datetimeFigureOut">
              <a:rPr lang="hu-HU" smtClean="0"/>
              <a:t>2018.05.09.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DE916-FC35-498A-8786-5006759988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7930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1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0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8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5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7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5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9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4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3B60-19E3-48AB-8629-58AAC063C70B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1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3B60-19E3-48AB-8629-58AAC063C70B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ADD2-CCFC-40FE-9935-ACDB348ED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4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budget/inforeur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laszlo.csarnai@szpi.h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ROHU%20Seg&#233;dlet%20a%20b&#233;rek%20elsz&#225;mol&#225;s&#225;hoz%20minta%20pl.xl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5400600" cy="2880320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Hazai </a:t>
            </a:r>
            <a:r>
              <a:rPr lang="hu-HU" sz="3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társfinanszírozási és uniós megelőlegezési szerződés</a:t>
            </a:r>
          </a:p>
        </p:txBody>
      </p:sp>
    </p:spTree>
    <p:extLst>
      <p:ext uri="{BB962C8B-B14F-4D97-AF65-F5344CB8AC3E}">
        <p14:creationId xmlns:p14="http://schemas.microsoft.com/office/powerpoint/2010/main" val="2052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 algn="just" defTabSz="457200">
              <a:lnSpc>
                <a:spcPct val="150000"/>
              </a:lnSpc>
            </a:pPr>
            <a:r>
              <a:rPr lang="hu-HU" sz="1500" dirty="0">
                <a:latin typeface="Arial"/>
              </a:rPr>
              <a:t>A Kedvezményezett köteles a társfinanszírozási összeget visszafizetni:</a:t>
            </a:r>
          </a:p>
          <a:p>
            <a:pPr marL="1028700" lvl="1" algn="just" defTabSz="457200">
              <a:buFont typeface="Arial" panose="020B0604020202020204" pitchFamily="34" charset="0"/>
              <a:buChar char="•"/>
            </a:pPr>
            <a:r>
              <a:rPr lang="hu-HU" sz="1500" dirty="0">
                <a:latin typeface="Arial"/>
              </a:rPr>
              <a:t>ha a hazai társfinanszírozás kifizetésétől számított </a:t>
            </a:r>
            <a:r>
              <a:rPr lang="hu-HU" sz="1500" b="1" dirty="0">
                <a:latin typeface="Arial"/>
              </a:rPr>
              <a:t>egy éven belül </a:t>
            </a:r>
            <a:r>
              <a:rPr lang="hu-HU" sz="1500" dirty="0">
                <a:latin typeface="Arial"/>
              </a:rPr>
              <a:t>nem nyújt be előleg elszámolást,</a:t>
            </a:r>
          </a:p>
          <a:p>
            <a:pPr marL="1028700" lvl="1" algn="just" defTabSz="457200">
              <a:buFont typeface="Arial" panose="020B0604020202020204" pitchFamily="34" charset="0"/>
              <a:buChar char="•"/>
            </a:pPr>
            <a:r>
              <a:rPr lang="hu-HU" sz="1500" dirty="0">
                <a:latin typeface="Arial"/>
              </a:rPr>
              <a:t>a projekt pénzügyi zárása során az elszámolásból eredő különbözetet (amennyiben az előlegként kifizetett társfinanszírozási előleg összege magasabb, mint a hitelesített összköltség hazai társfinanszírozásra eső része</a:t>
            </a:r>
            <a:r>
              <a:rPr lang="hu-HU" sz="1500" dirty="0" smtClean="0">
                <a:latin typeface="Arial"/>
              </a:rPr>
              <a:t>)</a:t>
            </a:r>
            <a:endParaRPr lang="hu-HU" sz="15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500" dirty="0">
                <a:latin typeface="Arial"/>
              </a:rPr>
              <a:t>A visszafizetés határideje </a:t>
            </a:r>
            <a:r>
              <a:rPr lang="hu-HU" sz="1500" dirty="0" smtClean="0">
                <a:latin typeface="Arial"/>
              </a:rPr>
              <a:t>a </a:t>
            </a:r>
            <a:r>
              <a:rPr lang="hu-HU" sz="1500" dirty="0">
                <a:latin typeface="Arial"/>
              </a:rPr>
              <a:t>kiküldött fizetési felszólítás kézhezvételétől számított </a:t>
            </a:r>
            <a:r>
              <a:rPr lang="hu-HU" sz="1500" b="1" dirty="0">
                <a:latin typeface="Arial"/>
              </a:rPr>
              <a:t>30 nap</a:t>
            </a:r>
            <a:r>
              <a:rPr lang="hu-HU" sz="1500" dirty="0">
                <a:latin typeface="Arial"/>
              </a:rPr>
              <a:t>. 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500" dirty="0">
                <a:latin typeface="Arial"/>
              </a:rPr>
              <a:t>Amennyiben a visszafizetési kötelezettségének a hazai Kedvezményezett határidőn belül </a:t>
            </a:r>
            <a:r>
              <a:rPr lang="hu-HU" sz="1500" dirty="0" smtClean="0">
                <a:latin typeface="Arial"/>
              </a:rPr>
              <a:t>nem tesz eleget, kamatfizetési kötelezettsége keletkezik. </a:t>
            </a:r>
            <a:endParaRPr lang="hu-HU" sz="15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500" dirty="0">
                <a:latin typeface="Arial"/>
              </a:rPr>
              <a:t>Amennyiben a Kedvezményezett nem vagy csak részben tesz eleget visszafizetési kötelezettségének, akkor a pénzügyi átutalási egység (SZPI) a biztosítékok érvényesítésével gondoskodik a vissza nem fizetett összeg behajtásáról.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87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600" b="1" u="sng" dirty="0" smtClean="0">
                <a:latin typeface="Arial"/>
              </a:rPr>
              <a:t>Uniós támogatás megelőlegezése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500" dirty="0" smtClean="0">
                <a:latin typeface="Arial"/>
              </a:rPr>
              <a:t>A </a:t>
            </a:r>
            <a:r>
              <a:rPr lang="hu-HU" sz="1500" dirty="0">
                <a:latin typeface="Arial"/>
              </a:rPr>
              <a:t>Kedvezményezettek számára a nemzeti hatóság </a:t>
            </a:r>
            <a:r>
              <a:rPr lang="hu-HU" sz="1500" b="1" dirty="0">
                <a:latin typeface="Arial"/>
              </a:rPr>
              <a:t>kérelemre</a:t>
            </a:r>
            <a:r>
              <a:rPr lang="hu-HU" sz="1500" dirty="0">
                <a:latin typeface="Arial"/>
              </a:rPr>
              <a:t> megelőlegezést </a:t>
            </a:r>
            <a:r>
              <a:rPr lang="hu-HU" sz="1500" dirty="0" smtClean="0">
                <a:latin typeface="Arial"/>
              </a:rPr>
              <a:t>biztosít</a:t>
            </a:r>
            <a:r>
              <a:rPr lang="hu-HU" sz="1500" dirty="0">
                <a:latin typeface="Arial"/>
              </a:rPr>
              <a:t>.</a:t>
            </a:r>
            <a:r>
              <a:rPr lang="hu-HU" sz="1500" dirty="0" smtClean="0">
                <a:latin typeface="Arial"/>
              </a:rPr>
              <a:t/>
            </a:r>
            <a:br>
              <a:rPr lang="hu-HU" sz="1500" dirty="0" smtClean="0">
                <a:latin typeface="Arial"/>
              </a:rPr>
            </a:br>
            <a:r>
              <a:rPr lang="hu-HU" sz="1500" dirty="0" smtClean="0">
                <a:latin typeface="Arial"/>
              </a:rPr>
              <a:t>(viszont: a 126/2016. (VI.7.) Korm. Rendelet 66/B § (2) bekezdés alapján az uniós támogatás túlszerződésével érintett projektekben részt vevő hazai kedvezményezettek részére uniós támogatás megelőlegezése nem folyósítható)</a:t>
            </a:r>
            <a:endParaRPr lang="hu-HU" sz="15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500" dirty="0">
                <a:latin typeface="Arial"/>
              </a:rPr>
              <a:t>A „</a:t>
            </a:r>
            <a:r>
              <a:rPr lang="hu-HU" sz="1500" i="1" dirty="0">
                <a:latin typeface="Arial"/>
              </a:rPr>
              <a:t>Kérelem</a:t>
            </a:r>
            <a:r>
              <a:rPr lang="hu-HU" sz="1500" dirty="0">
                <a:latin typeface="Arial"/>
              </a:rPr>
              <a:t>” című dokumentum a megelőlegezési szerződés megkötéséhez szükséges dokumentumok körébe tartozik. Amennyiben a Kedvezményezett élni kíván a megelőlegezés lehetőségével, azt kérelmezni szükséges. 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500" dirty="0">
                <a:latin typeface="Arial"/>
              </a:rPr>
              <a:t>A hétszázezer eurót meghaladó uniós támogatástartalmú projektrésszel rendelkező Kedvezményezetteknek az államháztartásért felelős miniszter előzetes </a:t>
            </a:r>
            <a:r>
              <a:rPr lang="hu-HU" sz="1500" dirty="0" smtClean="0">
                <a:latin typeface="Arial"/>
              </a:rPr>
              <a:t>egyetértésével nyújtható </a:t>
            </a:r>
            <a:r>
              <a:rPr lang="hu-HU" sz="1500" dirty="0">
                <a:latin typeface="Arial"/>
              </a:rPr>
              <a:t>megelőlegezés.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92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400" b="1" dirty="0">
                <a:latin typeface="Arial"/>
              </a:rPr>
              <a:t>Mértéke:</a:t>
            </a:r>
            <a:r>
              <a:rPr lang="hu-HU" sz="1200" b="1" dirty="0">
                <a:latin typeface="Arial"/>
              </a:rPr>
              <a:t> </a:t>
            </a:r>
            <a:r>
              <a:rPr lang="hu-HU" sz="1200" dirty="0">
                <a:latin typeface="Arial"/>
              </a:rPr>
              <a:t>(126/2016 (VI.7.) Kor. Rendelet 8.§ (3))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endParaRPr lang="hu-HU" sz="1200" dirty="0">
              <a:latin typeface="Arial"/>
            </a:endParaRP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200" dirty="0">
                <a:latin typeface="Arial"/>
              </a:rPr>
              <a:t> A megelőlegezés mértéke a hazai Kedvezményezett projektrészére megítélt uniós támogatás összegének legfeljebb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200" i="1" dirty="0">
                <a:latin typeface="Arial"/>
              </a:rPr>
              <a:t>	a)</a:t>
            </a:r>
            <a:r>
              <a:rPr lang="hu-HU" sz="1200" b="1" i="1" baseline="30000" dirty="0">
                <a:latin typeface="Arial"/>
              </a:rPr>
              <a:t>  </a:t>
            </a:r>
            <a:r>
              <a:rPr lang="hu-HU" sz="1200" dirty="0" smtClean="0">
                <a:latin typeface="Arial"/>
              </a:rPr>
              <a:t>50</a:t>
            </a:r>
            <a:r>
              <a:rPr lang="hu-HU" sz="1200" dirty="0">
                <a:latin typeface="Arial"/>
              </a:rPr>
              <a:t>%-a, de legfeljebb egymillió euró civil szervezet, egyházi jogi személy, mikro-, kis- és középvállalkozás, 	hazai székhelyű európai területi társulás, nonprofit gazdasági társaság - ide nem értve a </a:t>
            </a:r>
            <a:r>
              <a:rPr lang="hu-HU" sz="1200" i="1" dirty="0">
                <a:latin typeface="Arial"/>
              </a:rPr>
              <a:t>b) </a:t>
            </a:r>
            <a:r>
              <a:rPr lang="hu-HU" sz="1200" dirty="0">
                <a:latin typeface="Arial"/>
              </a:rPr>
              <a:t>pont szerinti 	gazdasági társaságot - kedvezményezett esetén,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200" i="1" dirty="0">
                <a:latin typeface="Arial"/>
              </a:rPr>
              <a:t>	b) </a:t>
            </a:r>
            <a:r>
              <a:rPr lang="hu-HU" sz="1200" dirty="0">
                <a:latin typeface="Arial"/>
              </a:rPr>
              <a:t>100%-a központi, helyi önkormányzati, </a:t>
            </a:r>
            <a:r>
              <a:rPr lang="hu-HU" sz="1200" dirty="0" smtClean="0">
                <a:latin typeface="Arial"/>
              </a:rPr>
              <a:t>nemzetiségi </a:t>
            </a:r>
            <a:r>
              <a:rPr lang="hu-HU" sz="1200" dirty="0">
                <a:latin typeface="Arial"/>
              </a:rPr>
              <a:t>önkormányzati vagy köztestületi költségvetési szerv, 	közvetlen vagy közvetett többségi állami tulajdonban álló gazdasági társaság, helyi önkormányzat, köztestület 	kedvezményezett esetén, ha a kedvezményezett</a:t>
            </a:r>
            <a:r>
              <a:rPr lang="hu-HU" sz="1200" b="1" baseline="30000" dirty="0">
                <a:latin typeface="Arial"/>
              </a:rPr>
              <a:t> </a:t>
            </a:r>
            <a:endParaRPr lang="hu-HU" sz="1200" dirty="0">
              <a:latin typeface="Arial"/>
            </a:endParaRP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200" i="1" dirty="0">
                <a:latin typeface="Arial"/>
              </a:rPr>
              <a:t>		</a:t>
            </a:r>
            <a:r>
              <a:rPr lang="hu-HU" sz="1200" i="1" dirty="0" err="1">
                <a:latin typeface="Arial"/>
              </a:rPr>
              <a:t>ba</a:t>
            </a:r>
            <a:r>
              <a:rPr lang="hu-HU" sz="1200" i="1" dirty="0">
                <a:latin typeface="Arial"/>
              </a:rPr>
              <a:t>) </a:t>
            </a:r>
            <a:r>
              <a:rPr lang="hu-HU" sz="1200" dirty="0">
                <a:latin typeface="Arial"/>
              </a:rPr>
              <a:t>a fizetési számláit az államháztartásról szóló 2011. évi CXCV. törvény alapján a kincstárban vezeti, 		vagy az európai uniós forrásból nyújtott költségvetési támogatások kezelésére a kincstárnál külön fizetési 		számlával rendelkezik, vagy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200" i="1" dirty="0">
                <a:latin typeface="Arial"/>
              </a:rPr>
              <a:t>		</a:t>
            </a:r>
            <a:r>
              <a:rPr lang="hu-HU" sz="1200" i="1" dirty="0" err="1">
                <a:latin typeface="Arial"/>
              </a:rPr>
              <a:t>bb</a:t>
            </a:r>
            <a:r>
              <a:rPr lang="hu-HU" sz="1200" i="1" dirty="0">
                <a:latin typeface="Arial"/>
              </a:rPr>
              <a:t>) </a:t>
            </a:r>
            <a:r>
              <a:rPr lang="hu-HU" sz="1200" dirty="0">
                <a:latin typeface="Arial"/>
              </a:rPr>
              <a:t>megítélt uniós támogatásának összege nem éri el az egymillió-ötszázezer eurót.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98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350" dirty="0">
                <a:latin typeface="Arial"/>
              </a:rPr>
              <a:t>A megelőlegezés összege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350" b="1" dirty="0">
                <a:latin typeface="Arial"/>
              </a:rPr>
              <a:t>forintban</a:t>
            </a:r>
            <a:r>
              <a:rPr lang="hu-HU" sz="1350" dirty="0">
                <a:latin typeface="Arial"/>
              </a:rPr>
              <a:t> kerül </a:t>
            </a:r>
            <a:r>
              <a:rPr lang="hu-HU" sz="1350" b="1" dirty="0">
                <a:latin typeface="Arial"/>
              </a:rPr>
              <a:t>meghatározásra</a:t>
            </a:r>
            <a:r>
              <a:rPr lang="hu-HU" sz="1350" dirty="0">
                <a:latin typeface="Arial"/>
              </a:rPr>
              <a:t>, 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350" b="1" dirty="0">
                <a:latin typeface="Arial"/>
              </a:rPr>
              <a:t>forintban</a:t>
            </a:r>
            <a:r>
              <a:rPr lang="hu-HU" sz="1350" dirty="0">
                <a:latin typeface="Arial"/>
              </a:rPr>
              <a:t> kerül </a:t>
            </a:r>
            <a:r>
              <a:rPr lang="hu-HU" sz="1350" b="1" dirty="0">
                <a:latin typeface="Arial"/>
              </a:rPr>
              <a:t>kifizetésre</a:t>
            </a:r>
            <a:r>
              <a:rPr lang="hu-HU" sz="1350" dirty="0">
                <a:latin typeface="Arial"/>
              </a:rPr>
              <a:t> (egy összegben, a megelőlegezési szerződés megkötésétől számított 21 napon belül).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endParaRPr lang="hu-HU" sz="1350" b="1" dirty="0">
              <a:latin typeface="Arial (Szövegtörzs)"/>
            </a:endParaRP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350" b="1" dirty="0">
                <a:latin typeface="Arial (Szövegtörzs)"/>
              </a:rPr>
              <a:t>Feltétele</a:t>
            </a:r>
            <a:r>
              <a:rPr lang="hu-HU" sz="1350" dirty="0">
                <a:latin typeface="Arial (Szövegtörzs)"/>
              </a:rPr>
              <a:t>: a </a:t>
            </a:r>
            <a:r>
              <a:rPr lang="hu-HU" sz="1350" b="1" dirty="0">
                <a:latin typeface="Arial (Szövegtörzs)"/>
                <a:cs typeface="Open sans"/>
              </a:rPr>
              <a:t>köztartozásmentes adózói adatbázisban </a:t>
            </a:r>
            <a:r>
              <a:rPr lang="hu-HU" sz="1350" dirty="0">
                <a:latin typeface="Arial (Szövegtörzs)"/>
                <a:cs typeface="Open sans"/>
              </a:rPr>
              <a:t>való szereplés, ennek hiányában 30 napnál nem régebbi együttes adóigazolás a köztartozás-mentességről (ennek szükségességéről tájékoztatjuk a Kedvezményezetteket)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endParaRPr lang="hu-HU" sz="1350" dirty="0">
              <a:latin typeface="Arial"/>
            </a:endParaRP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350" dirty="0">
                <a:latin typeface="Arial"/>
              </a:rPr>
              <a:t>A kifizetéshez a hazai Kedvezményezett köteles projektrészenként </a:t>
            </a:r>
            <a:r>
              <a:rPr lang="hu-HU" sz="1350" b="1" dirty="0">
                <a:latin typeface="Arial"/>
              </a:rPr>
              <a:t>elkülönített forint alapú fizetési számlát</a:t>
            </a:r>
            <a:r>
              <a:rPr lang="hu-HU" sz="1350" dirty="0">
                <a:latin typeface="Arial"/>
              </a:rPr>
              <a:t> nyitni, melyet a szerződéskötéshez szükséges „</a:t>
            </a:r>
            <a:r>
              <a:rPr lang="hu-HU" sz="1350" i="1" dirty="0">
                <a:latin typeface="Arial"/>
              </a:rPr>
              <a:t>Nyilatkozat a kedvezményezett fizetési számláiról/Nyilatkozat a támogatás(ok) fogadására szolgáló </a:t>
            </a:r>
            <a:r>
              <a:rPr lang="hu-HU" sz="1350" i="1" dirty="0" err="1">
                <a:latin typeface="Arial"/>
              </a:rPr>
              <a:t>számlá</a:t>
            </a:r>
            <a:r>
              <a:rPr lang="hu-HU" sz="1350" i="1" dirty="0">
                <a:latin typeface="Arial"/>
              </a:rPr>
              <a:t>(k)</a:t>
            </a:r>
            <a:r>
              <a:rPr lang="hu-HU" sz="1350" i="1" dirty="0" err="1">
                <a:latin typeface="Arial"/>
              </a:rPr>
              <a:t>ról</a:t>
            </a:r>
            <a:r>
              <a:rPr lang="hu-HU" sz="1350" dirty="0" smtClean="0">
                <a:latin typeface="Arial"/>
              </a:rPr>
              <a:t>” </a:t>
            </a:r>
            <a:r>
              <a:rPr lang="hu-HU" sz="1350" dirty="0">
                <a:latin typeface="Arial"/>
              </a:rPr>
              <a:t>c. dokumentumon szerepeltetni kell.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99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>
              <a:lnSpc>
                <a:spcPct val="150000"/>
              </a:lnSpc>
              <a:buNone/>
            </a:pPr>
            <a:endParaRPr lang="hu-HU" sz="15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600" dirty="0">
                <a:latin typeface="Arial"/>
              </a:rPr>
              <a:t>A hazai Kedvezményezett köteles a projektrész előrehaladásáról és a megelőlegezés felhasználásáról meghatározott időközönként a hitelesítésre kijelölt szervezetnek beszámolni (</a:t>
            </a:r>
            <a:r>
              <a:rPr lang="hu-HU" sz="1600" dirty="0" err="1">
                <a:latin typeface="Arial"/>
              </a:rPr>
              <a:t>Kedvezményezetti</a:t>
            </a:r>
            <a:r>
              <a:rPr lang="hu-HU" sz="1600" dirty="0">
                <a:latin typeface="Arial"/>
              </a:rPr>
              <a:t> jelentés).   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endParaRPr lang="hu-HU" sz="16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600" dirty="0">
                <a:latin typeface="Arial"/>
              </a:rPr>
              <a:t>A hazai Kedvezményezettnek az uniós támogatásnak a fizetési számláján történő jóváírásától számított</a:t>
            </a:r>
          </a:p>
          <a:p>
            <a:pPr marL="1028700" lvl="1" algn="just" defTabSz="457200">
              <a:buFont typeface="Arial" panose="020B0604020202020204" pitchFamily="34" charset="0"/>
              <a:buChar char="•"/>
            </a:pPr>
            <a:r>
              <a:rPr lang="hu-HU" sz="1600" b="1" dirty="0">
                <a:latin typeface="Arial"/>
              </a:rPr>
              <a:t>15 napon belül </a:t>
            </a:r>
            <a:r>
              <a:rPr lang="hu-HU" sz="1600" dirty="0">
                <a:latin typeface="Arial"/>
              </a:rPr>
              <a:t>tájékoztatási kötelezettsége keletkezik (a bankszámlakivonat másolatának megküldésével tájékoztatja a hitelesítésre kijelölt szervezetet)</a:t>
            </a:r>
          </a:p>
          <a:p>
            <a:pPr marL="1028700" lvl="1" algn="just" defTabSz="457200">
              <a:buFont typeface="Arial" panose="020B0604020202020204" pitchFamily="34" charset="0"/>
              <a:buChar char="•"/>
            </a:pPr>
            <a:r>
              <a:rPr lang="hu-HU" sz="1600" b="1" dirty="0">
                <a:latin typeface="Arial"/>
              </a:rPr>
              <a:t>30 napon belül </a:t>
            </a:r>
            <a:r>
              <a:rPr lang="hu-HU" sz="1600" dirty="0">
                <a:latin typeface="Arial"/>
              </a:rPr>
              <a:t>visszafizetési kötelezettsége keletkezik.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55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600" dirty="0">
                <a:latin typeface="Arial"/>
              </a:rPr>
              <a:t>A megelőlegezett összeg </a:t>
            </a:r>
            <a:r>
              <a:rPr lang="hu-HU" sz="1600" b="1" dirty="0">
                <a:latin typeface="Arial"/>
              </a:rPr>
              <a:t>visszatérítése</a:t>
            </a:r>
            <a:r>
              <a:rPr lang="hu-HU" sz="1600" dirty="0">
                <a:latin typeface="Arial"/>
              </a:rPr>
              <a:t> </a:t>
            </a:r>
            <a:r>
              <a:rPr lang="hu-HU" sz="1600" dirty="0" smtClean="0">
                <a:latin typeface="Arial"/>
              </a:rPr>
              <a:t>(a 126/2016 </a:t>
            </a:r>
            <a:r>
              <a:rPr lang="hu-HU" sz="1600" dirty="0">
                <a:latin typeface="Arial"/>
              </a:rPr>
              <a:t>(VI.7.) Korm. rendelet 9.§ (6</a:t>
            </a:r>
            <a:r>
              <a:rPr lang="hu-HU" sz="1600" dirty="0" smtClean="0">
                <a:latin typeface="Arial"/>
              </a:rPr>
              <a:t>) bekezdése alapján)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részletekben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történik. A megelőlegezett összeg visszatérítése céljából a 8. § (3)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bekezdés szerinti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megelőlegezés esetén legkésőbb a projektrészre eső uniós támogatás megelőlegezéssel nem érintett részét meghaladó, az uniós támogatás terhére teljesített minden egyes kifizetés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összegét, annak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hazai kedvezményezett fizetési számláján történő jóváírását követő harminc napon belül vissza kell utalni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endParaRPr lang="hu-HU" sz="1600" dirty="0"/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600" dirty="0" smtClean="0">
                <a:latin typeface="Arial"/>
              </a:rPr>
              <a:t>A </a:t>
            </a:r>
            <a:r>
              <a:rPr lang="hu-HU" sz="1600" dirty="0">
                <a:latin typeface="Arial"/>
              </a:rPr>
              <a:t>megelőlegezés visszafizetése </a:t>
            </a:r>
            <a:r>
              <a:rPr lang="hu-HU" sz="1600" b="1" dirty="0" smtClean="0">
                <a:latin typeface="Arial"/>
              </a:rPr>
              <a:t>forintban </a:t>
            </a:r>
            <a:r>
              <a:rPr lang="hu-HU" sz="1600" b="1" dirty="0">
                <a:latin typeface="Arial"/>
              </a:rPr>
              <a:t>történik</a:t>
            </a:r>
            <a:r>
              <a:rPr lang="hu-HU" sz="1600" dirty="0">
                <a:latin typeface="Arial"/>
              </a:rPr>
              <a:t>, a 10032000-00287120-50000421 számú előirányzat felhasználási keretszámlára, a Szerződés számának feltüntetésével, SWIFT kód HUSTHUHB; (Számlavezető pénzintézet neve: Magyar Államkincstár, Számlavezető pénzintézet címe: H-1054 Budapest, Hold u. 4).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33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just" defTabSz="457200">
              <a:lnSpc>
                <a:spcPct val="150000"/>
              </a:lnSpc>
            </a:pPr>
            <a:endParaRPr lang="hu-HU" sz="1600" dirty="0" smtClean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endParaRPr lang="hu-HU" sz="16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600" dirty="0" smtClean="0">
                <a:latin typeface="Arial"/>
              </a:rPr>
              <a:t>Amennyiben </a:t>
            </a:r>
            <a:r>
              <a:rPr lang="hu-HU" sz="1600" dirty="0">
                <a:latin typeface="Arial"/>
              </a:rPr>
              <a:t>a visszafizetési kötelezettségének a hazai Kedvezményezett határidőn belül nem tesz eleget, kamatfizetési kötelezettsége keletkezik.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endParaRPr lang="hu-HU" sz="16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600" dirty="0">
                <a:latin typeface="Arial"/>
              </a:rPr>
              <a:t>A hitelesítésre kijelölt szervezet jogosult a megelőlegezés összegét visszakövetelni, amennyiben a Kedvezményezett a </a:t>
            </a:r>
            <a:r>
              <a:rPr lang="hu-HU" sz="1600" b="1" dirty="0">
                <a:latin typeface="Arial"/>
              </a:rPr>
              <a:t>megelőlegezés kifizetésétől számított 12 hónapon </a:t>
            </a:r>
            <a:r>
              <a:rPr lang="hu-HU" sz="1600" dirty="0">
                <a:latin typeface="Arial"/>
              </a:rPr>
              <a:t>belül nem nyújt be elszámolást a hitelesítésre kijelölt szervezethez.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2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400" b="1" u="sng" dirty="0" smtClean="0">
                <a:latin typeface="Arial"/>
              </a:rPr>
              <a:t>Változások bejelentése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 smtClean="0">
                <a:latin typeface="Arial"/>
              </a:rPr>
              <a:t>A Főszerződés </a:t>
            </a:r>
            <a:r>
              <a:rPr lang="hu-HU" sz="1400" dirty="0">
                <a:latin typeface="Arial"/>
              </a:rPr>
              <a:t>módosítása a Hazai társfinanszírozási támogatási/megelőlegezési szerződés módosítását vonja maga után. 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A Kedvezményezett köteles haladéktalanul, de legkésőbb a Főszerződés módosításának hatálybalépését követő 8 naptári napon belül bejelenteni a módosítást, és ezáltal kezdeményezni a Hazai társfinanszírozási támogatási/megelőlegezési szerződés módosítását. 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Amennyiben a szerződésben rögzített források összegében történik változás, a Kedvezményezett köteles haladéktalanul, de a változás bekövetkezésétől számított legfeljebb 8 naptári napon belül kezdeményezni a szerződés módosítását. 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Amennyiben a módosítás iránti kérelem, vagy bejelentés hiányosan került benyújtásra, a hitelesítési tevékenységre kijelölt szervezet határidő kitűzésével hiánypótlást írhat elő.</a:t>
            </a:r>
            <a:endParaRPr lang="en-US" sz="1400" dirty="0">
              <a:latin typeface="Arial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06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just" defTabSz="457200">
              <a:lnSpc>
                <a:spcPct val="150000"/>
              </a:lnSpc>
            </a:pPr>
            <a:endParaRPr lang="hu-HU" sz="1600" dirty="0" smtClean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600" dirty="0" smtClean="0">
                <a:latin typeface="Arial"/>
              </a:rPr>
              <a:t>Amennyiben </a:t>
            </a:r>
            <a:r>
              <a:rPr lang="hu-HU" sz="1600" dirty="0">
                <a:latin typeface="Arial"/>
              </a:rPr>
              <a:t>a Kedvezményezett bármely fizetési számlája megszűnik, illetve új fizetési számlát nyit, a hitelesítési tevékenységre kijelölt szervezetet köteles 8 naptári napon belül </a:t>
            </a:r>
            <a:r>
              <a:rPr lang="hu-HU" sz="1600" dirty="0" smtClean="0">
                <a:latin typeface="Arial"/>
              </a:rPr>
              <a:t>tájékoztatni, </a:t>
            </a:r>
            <a:r>
              <a:rPr lang="hu-HU" sz="1600" dirty="0">
                <a:latin typeface="Arial"/>
              </a:rPr>
              <a:t>és az újonnan megnyitott fizetési számlára vonatkozó felhatalmazó levelet a hitelesítési tevékenységre kijelölt szervezet számára </a:t>
            </a:r>
            <a:r>
              <a:rPr lang="hu-HU" sz="1600" dirty="0" smtClean="0">
                <a:latin typeface="Arial"/>
              </a:rPr>
              <a:t>benyújtani.</a:t>
            </a:r>
            <a:endParaRPr lang="hu-HU" sz="1600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Amennyiben olyan jellegű változás történik, amely nem igényel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Szerződés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módosítást,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változás a bejelentés hitelesítési tevékenységre kijelölt szervezet általi elfogadásával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hatályosul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89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457200">
              <a:lnSpc>
                <a:spcPct val="150000"/>
              </a:lnSpc>
              <a:buNone/>
            </a:pPr>
            <a:endParaRPr lang="hu-HU" sz="3600" b="1" dirty="0" smtClean="0">
              <a:solidFill>
                <a:srgbClr val="4F81BD"/>
              </a:solidFill>
              <a:latin typeface="Arial"/>
            </a:endParaRPr>
          </a:p>
          <a:p>
            <a:pPr marL="0" lvl="0" indent="0" algn="ctr" defTabSz="457200">
              <a:lnSpc>
                <a:spcPct val="150000"/>
              </a:lnSpc>
              <a:buNone/>
            </a:pPr>
            <a:r>
              <a:rPr lang="hu-HU" sz="3600" b="1" dirty="0" smtClean="0">
                <a:latin typeface="Arial"/>
              </a:rPr>
              <a:t>Köszönöm </a:t>
            </a:r>
            <a:r>
              <a:rPr lang="hu-HU" sz="3600" b="1" dirty="0">
                <a:latin typeface="Arial"/>
              </a:rPr>
              <a:t>a megtisztelő figyelmet!</a:t>
            </a:r>
          </a:p>
          <a:p>
            <a:pPr marL="0" lvl="0" indent="0" algn="ctr" defTabSz="457200">
              <a:lnSpc>
                <a:spcPct val="150000"/>
              </a:lnSpc>
              <a:buNone/>
            </a:pPr>
            <a:endParaRPr lang="hu-HU" sz="1200" dirty="0">
              <a:latin typeface="Arial"/>
            </a:endParaRPr>
          </a:p>
          <a:p>
            <a:pPr marL="0" lvl="0" indent="0" algn="ctr" defTabSz="457200">
              <a:lnSpc>
                <a:spcPct val="150000"/>
              </a:lnSpc>
              <a:buNone/>
            </a:pPr>
            <a:endParaRPr lang="hu-HU" sz="1200" dirty="0">
              <a:latin typeface="Arial"/>
            </a:endParaRPr>
          </a:p>
          <a:p>
            <a:pPr marL="0" lvl="0" indent="0" algn="ctr" defTabSz="457200">
              <a:buNone/>
            </a:pPr>
            <a:r>
              <a:rPr lang="hu-HU" sz="1600" dirty="0" err="1" smtClean="0">
                <a:latin typeface="Arial"/>
              </a:rPr>
              <a:t>Klaukó</a:t>
            </a:r>
            <a:r>
              <a:rPr lang="hu-HU" sz="1600" dirty="0" smtClean="0">
                <a:latin typeface="Arial"/>
              </a:rPr>
              <a:t> Babett</a:t>
            </a:r>
          </a:p>
          <a:p>
            <a:pPr marL="0" lvl="0" indent="0" algn="ctr" defTabSz="457200">
              <a:buNone/>
            </a:pPr>
            <a:r>
              <a:rPr lang="hu-HU" sz="1600" dirty="0" smtClean="0">
                <a:latin typeface="Arial"/>
              </a:rPr>
              <a:t>Széchenyi </a:t>
            </a:r>
            <a:r>
              <a:rPr lang="hu-HU" sz="1600" dirty="0">
                <a:latin typeface="Arial"/>
              </a:rPr>
              <a:t>Programiroda Nonprofit Kft. </a:t>
            </a:r>
            <a:r>
              <a:rPr lang="hu-HU" sz="1600" dirty="0" smtClean="0">
                <a:latin typeface="Arial"/>
              </a:rPr>
              <a:t>Kelet-magyarországi </a:t>
            </a:r>
            <a:r>
              <a:rPr lang="hu-HU" sz="1600" dirty="0">
                <a:latin typeface="Arial"/>
              </a:rPr>
              <a:t>Ellenőrzési Osztály</a:t>
            </a:r>
          </a:p>
          <a:p>
            <a:pPr marL="0" lvl="0" indent="0" algn="ctr" defTabSz="457200">
              <a:buNone/>
            </a:pPr>
            <a:r>
              <a:rPr lang="hu-HU" sz="1600" dirty="0">
                <a:latin typeface="Arial"/>
              </a:rPr>
              <a:t>E-mail: </a:t>
            </a:r>
            <a:r>
              <a:rPr lang="hu-HU" sz="1600" dirty="0" err="1" smtClean="0">
                <a:latin typeface="Arial"/>
              </a:rPr>
              <a:t>klauko.babett</a:t>
            </a:r>
            <a:r>
              <a:rPr lang="hu-HU" sz="1600" dirty="0" smtClean="0">
                <a:latin typeface="Arial"/>
              </a:rPr>
              <a:t>@</a:t>
            </a:r>
            <a:r>
              <a:rPr lang="hu-HU" sz="1600" dirty="0" err="1" smtClean="0">
                <a:latin typeface="Arial"/>
              </a:rPr>
              <a:t>szpi.hu</a:t>
            </a:r>
            <a:endParaRPr lang="hu-HU" sz="1600" dirty="0" smtClean="0">
              <a:latin typeface="Arial"/>
            </a:endParaRPr>
          </a:p>
          <a:p>
            <a:pPr marL="0" lvl="0" indent="0" algn="ctr" defTabSz="457200">
              <a:buNone/>
            </a:pPr>
            <a:r>
              <a:rPr lang="hu-HU" sz="1600" dirty="0" smtClean="0">
                <a:latin typeface="Arial"/>
              </a:rPr>
              <a:t>Tel</a:t>
            </a:r>
            <a:r>
              <a:rPr lang="hu-HU" sz="1600" dirty="0">
                <a:latin typeface="Arial"/>
              </a:rPr>
              <a:t>.: </a:t>
            </a:r>
            <a:r>
              <a:rPr lang="hu-HU" sz="1600" dirty="0" smtClean="0">
                <a:latin typeface="Arial"/>
              </a:rPr>
              <a:t>66/520-250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27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844824"/>
            <a:ext cx="5688632" cy="287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spcBef>
                <a:spcPct val="20000"/>
              </a:spcBef>
            </a:pPr>
            <a:r>
              <a:rPr lang="hu-HU" sz="1600" b="1" u="sng" dirty="0" smtClean="0">
                <a:latin typeface="Arial"/>
              </a:rPr>
              <a:t>A szerződéskötés feltételei:</a:t>
            </a:r>
          </a:p>
          <a:p>
            <a:pPr lvl="0" defTabSz="457200">
              <a:lnSpc>
                <a:spcPct val="150000"/>
              </a:lnSpc>
              <a:spcBef>
                <a:spcPct val="20000"/>
              </a:spcBef>
            </a:pPr>
            <a:endParaRPr lang="hu-HU" sz="1600" b="1" u="sng" dirty="0" smtClean="0">
              <a:latin typeface="Arial"/>
            </a:endParaRPr>
          </a:p>
          <a:p>
            <a:pPr marL="285750" lvl="0" indent="-285750" defTabSz="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/>
              </a:rPr>
              <a:t>Aláírt </a:t>
            </a:r>
            <a:r>
              <a:rPr lang="hu-HU" sz="1600" dirty="0">
                <a:latin typeface="Arial"/>
              </a:rPr>
              <a:t>Közösségi Támogatási (ERFA) </a:t>
            </a:r>
            <a:r>
              <a:rPr lang="hu-HU" sz="1600" dirty="0" smtClean="0">
                <a:latin typeface="Arial"/>
              </a:rPr>
              <a:t>szerződés</a:t>
            </a:r>
            <a:endParaRPr lang="hu-HU" sz="1600" dirty="0">
              <a:latin typeface="Arial"/>
            </a:endParaRPr>
          </a:p>
          <a:p>
            <a:pPr marL="285750" lvl="0" indent="-285750" defTabSz="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latin typeface="Arial"/>
              </a:rPr>
              <a:t>Aláírt Partnerségi </a:t>
            </a:r>
            <a:r>
              <a:rPr lang="hu-HU" sz="1600" dirty="0" smtClean="0">
                <a:latin typeface="Arial"/>
              </a:rPr>
              <a:t>Megállapodás</a:t>
            </a:r>
            <a:endParaRPr lang="hu-HU" sz="1600" dirty="0">
              <a:latin typeface="Arial"/>
            </a:endParaRPr>
          </a:p>
          <a:p>
            <a:pPr marL="285750" lvl="0" indent="-285750" defTabSz="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latin typeface="Arial"/>
              </a:rPr>
              <a:t>A Széchenyi Programiroda Nonprofit Kft. Kelet- magyarországi Ellenőrzési Osztálya által küldött értesítő levél a benyújtandó dokumentumokról. </a:t>
            </a:r>
            <a:endParaRPr lang="en-US" sz="16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4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5616624" cy="2376264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A költségek elszámolhatóságára vonatkozó általános szabályok, beszerzések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-99392"/>
            <a:ext cx="9144000" cy="6853178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8878"/>
          </a:xfrm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414042"/>
                </a:solidFill>
              </a:rPr>
              <a:t>A Programhoz kapcsolódó </a:t>
            </a:r>
            <a:r>
              <a:rPr lang="hu-HU" sz="2800" b="1" dirty="0" smtClean="0">
                <a:solidFill>
                  <a:srgbClr val="414042"/>
                </a:solidFill>
              </a:rPr>
              <a:t>alapdokumentumok</a:t>
            </a:r>
            <a:r>
              <a:rPr lang="hu-HU" sz="2800" b="1" dirty="0">
                <a:solidFill>
                  <a:srgbClr val="414042"/>
                </a:solidFill>
              </a:rPr>
              <a:t/>
            </a:r>
            <a:br>
              <a:rPr lang="hu-HU" sz="2800" b="1" dirty="0">
                <a:solidFill>
                  <a:srgbClr val="414042"/>
                </a:solidFill>
              </a:rPr>
            </a:br>
            <a:endParaRPr lang="hu-HU" sz="2800" dirty="0"/>
          </a:p>
        </p:txBody>
      </p:sp>
      <p:sp>
        <p:nvSpPr>
          <p:cNvPr id="4" name="Alcím 3"/>
          <p:cNvSpPr>
            <a:spLocks noGrp="1"/>
          </p:cNvSpPr>
          <p:nvPr>
            <p:ph idx="1"/>
          </p:nvPr>
        </p:nvSpPr>
        <p:spPr>
          <a:xfrm>
            <a:off x="827583" y="1417638"/>
            <a:ext cx="7855713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err="1" smtClean="0">
                <a:solidFill>
                  <a:srgbClr val="414042"/>
                </a:solidFill>
              </a:rPr>
              <a:t>Subsidy</a:t>
            </a:r>
            <a:r>
              <a:rPr lang="hu-HU" sz="1600" dirty="0" smtClean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Contract</a:t>
            </a:r>
            <a:r>
              <a:rPr lang="hu-HU" sz="1600" dirty="0">
                <a:solidFill>
                  <a:srgbClr val="414042"/>
                </a:solidFill>
              </a:rPr>
              <a:t> (projekt leírás, költségvetés, partnerségi megállapodás)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rgbClr val="414042"/>
                </a:solidFill>
              </a:rPr>
              <a:t>Hazai társfinanszírozási és megelőlegezési szerződés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en-US" sz="1600" dirty="0" err="1">
                <a:solidFill>
                  <a:srgbClr val="414042"/>
                </a:solidFill>
              </a:rPr>
              <a:t>Pályázati</a:t>
            </a:r>
            <a:r>
              <a:rPr lang="en-US" sz="1600" dirty="0">
                <a:solidFill>
                  <a:srgbClr val="414042"/>
                </a:solidFill>
              </a:rPr>
              <a:t> </a:t>
            </a:r>
            <a:r>
              <a:rPr lang="en-US" sz="1600" dirty="0" err="1">
                <a:solidFill>
                  <a:srgbClr val="414042"/>
                </a:solidFill>
              </a:rPr>
              <a:t>felhívás</a:t>
            </a:r>
            <a:r>
              <a:rPr lang="en-US" sz="1600" dirty="0">
                <a:solidFill>
                  <a:srgbClr val="414042"/>
                </a:solidFill>
              </a:rPr>
              <a:t> (Call for proposals) </a:t>
            </a:r>
            <a:endParaRPr lang="hu-HU" sz="1600" dirty="0">
              <a:solidFill>
                <a:srgbClr val="414042"/>
              </a:solidFill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Pályázati Útmutató (</a:t>
            </a:r>
            <a:r>
              <a:rPr lang="hu-HU" sz="1600" dirty="0" err="1">
                <a:solidFill>
                  <a:srgbClr val="414042"/>
                </a:solidFill>
              </a:rPr>
              <a:t>Guidelines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for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Applicants</a:t>
            </a:r>
            <a:r>
              <a:rPr lang="hu-HU" sz="1600" dirty="0" smtClean="0">
                <a:solidFill>
                  <a:srgbClr val="414042"/>
                </a:solidFill>
              </a:rPr>
              <a:t>);</a:t>
            </a:r>
          </a:p>
          <a:p>
            <a:pPr lvl="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Projekt </a:t>
            </a:r>
            <a:r>
              <a:rPr lang="hu-HU" sz="1600" dirty="0">
                <a:solidFill>
                  <a:srgbClr val="414042"/>
                </a:solidFill>
              </a:rPr>
              <a:t>Végrehajtási Kézikönyv (Project </a:t>
            </a:r>
            <a:r>
              <a:rPr lang="hu-HU" sz="1600" dirty="0" err="1">
                <a:solidFill>
                  <a:srgbClr val="414042"/>
                </a:solidFill>
              </a:rPr>
              <a:t>Implementation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Manual</a:t>
            </a:r>
            <a:r>
              <a:rPr lang="hu-HU" sz="1600" dirty="0" smtClean="0">
                <a:solidFill>
                  <a:srgbClr val="414042"/>
                </a:solidFill>
              </a:rPr>
              <a:t>);</a:t>
            </a:r>
          </a:p>
          <a:p>
            <a:pPr lvl="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Általános szabályok a költség elszámoláshoz  (</a:t>
            </a:r>
            <a:r>
              <a:rPr lang="hu-HU" sz="1600" dirty="0" err="1"/>
              <a:t>Programme</a:t>
            </a:r>
            <a:r>
              <a:rPr lang="hu-HU" sz="1600" dirty="0"/>
              <a:t> General </a:t>
            </a:r>
            <a:r>
              <a:rPr lang="hu-HU" sz="1600" dirty="0" err="1"/>
              <a:t>Rules</a:t>
            </a:r>
            <a:r>
              <a:rPr lang="hu-HU" sz="1600" dirty="0"/>
              <a:t> </a:t>
            </a:r>
            <a:r>
              <a:rPr lang="hu-HU" sz="1600" dirty="0" err="1"/>
              <a:t>on</a:t>
            </a:r>
            <a:r>
              <a:rPr lang="hu-HU" sz="1600" dirty="0"/>
              <a:t> </a:t>
            </a:r>
            <a:r>
              <a:rPr lang="hu-HU" sz="1600" dirty="0" err="1"/>
              <a:t>Eligibility</a:t>
            </a:r>
            <a:r>
              <a:rPr lang="hu-HU" sz="1600" dirty="0"/>
              <a:t> of </a:t>
            </a:r>
            <a:r>
              <a:rPr lang="hu-HU" sz="1600" dirty="0" err="1" smtClean="0"/>
              <a:t>Expenditure</a:t>
            </a:r>
            <a:r>
              <a:rPr lang="hu-HU" sz="1600" dirty="0"/>
              <a:t>)</a:t>
            </a:r>
            <a:r>
              <a:rPr lang="hu-HU" sz="1600" dirty="0" smtClean="0">
                <a:solidFill>
                  <a:srgbClr val="414042"/>
                </a:solidFill>
              </a:rPr>
              <a:t> </a:t>
            </a:r>
            <a:endParaRPr lang="hu-HU" sz="1600" dirty="0">
              <a:solidFill>
                <a:srgbClr val="414042"/>
              </a:solidFill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rgbClr val="414042"/>
                </a:solidFill>
              </a:rPr>
              <a:t>Tájékoztatási és nyilvánossági követelmények megvalósítására vonatkozó útmutató (Visual </a:t>
            </a:r>
            <a:r>
              <a:rPr lang="hu-HU" sz="1600" dirty="0" err="1">
                <a:solidFill>
                  <a:srgbClr val="414042"/>
                </a:solidFill>
              </a:rPr>
              <a:t>Identity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Manual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for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the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Interreg</a:t>
            </a:r>
            <a:r>
              <a:rPr lang="hu-HU" sz="1600" dirty="0">
                <a:solidFill>
                  <a:srgbClr val="414042"/>
                </a:solidFill>
              </a:rPr>
              <a:t> V-A </a:t>
            </a:r>
            <a:r>
              <a:rPr lang="hu-HU" sz="1600" dirty="0" err="1">
                <a:solidFill>
                  <a:srgbClr val="414042"/>
                </a:solidFill>
              </a:rPr>
              <a:t>Romania-Hungary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err="1">
                <a:solidFill>
                  <a:srgbClr val="414042"/>
                </a:solidFill>
              </a:rPr>
              <a:t>Programme</a:t>
            </a:r>
            <a:r>
              <a:rPr lang="hu-HU" sz="1600" dirty="0" smtClean="0">
                <a:solidFill>
                  <a:srgbClr val="414042"/>
                </a:solidFill>
              </a:rPr>
              <a:t>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rgbClr val="414042"/>
                </a:solidFill>
              </a:rPr>
              <a:t>Elszámolási </a:t>
            </a:r>
            <a:r>
              <a:rPr lang="hu-HU" sz="1600" dirty="0">
                <a:solidFill>
                  <a:srgbClr val="414042"/>
                </a:solidFill>
              </a:rPr>
              <a:t>segédlet a magyar kedvezményezettek számára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err="1" smtClean="0">
                <a:solidFill>
                  <a:srgbClr val="414042"/>
                </a:solidFill>
              </a:rPr>
              <a:t>eMS</a:t>
            </a:r>
            <a:r>
              <a:rPr lang="hu-HU" sz="1600" dirty="0" smtClean="0">
                <a:solidFill>
                  <a:srgbClr val="414042"/>
                </a:solidFill>
              </a:rPr>
              <a:t> kézikönyv</a:t>
            </a:r>
            <a:endParaRPr lang="hu-HU" sz="1600" dirty="0">
              <a:solidFill>
                <a:srgbClr val="414042"/>
              </a:solidFill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rgbClr val="414042"/>
                </a:solidFill>
              </a:rPr>
              <a:t>Uniós és nemzeti jogszabályok</a:t>
            </a:r>
          </a:p>
        </p:txBody>
      </p:sp>
    </p:spTree>
    <p:extLst>
      <p:ext uri="{BB962C8B-B14F-4D97-AF65-F5344CB8AC3E}">
        <p14:creationId xmlns:p14="http://schemas.microsoft.com/office/powerpoint/2010/main" val="26528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558608" cy="504056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/>
              <a:t>Első szintű ellenőrzés (FLC)</a:t>
            </a:r>
            <a:endParaRPr lang="hu-HU" sz="2800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392488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hu-HU" sz="1900" dirty="0">
                <a:solidFill>
                  <a:srgbClr val="414042"/>
                </a:solidFill>
              </a:rPr>
              <a:t>Az ellenőrzési feladatokat az Önök esetében a Kelet-Magyarországi Ellenőrzési Osztály </a:t>
            </a:r>
            <a:r>
              <a:rPr lang="hu-HU" sz="1900" dirty="0" smtClean="0">
                <a:solidFill>
                  <a:srgbClr val="414042"/>
                </a:solidFill>
              </a:rPr>
              <a:t>Békéscsabai és Mátészalkai </a:t>
            </a:r>
            <a:r>
              <a:rPr lang="hu-HU" sz="1900" dirty="0">
                <a:solidFill>
                  <a:srgbClr val="414042"/>
                </a:solidFill>
              </a:rPr>
              <a:t>irodája látja el.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endParaRPr lang="hu-HU" sz="500" dirty="0">
              <a:solidFill>
                <a:srgbClr val="414042"/>
              </a:solidFill>
            </a:endParaRPr>
          </a:p>
          <a:p>
            <a:pPr algn="just">
              <a:defRPr/>
            </a:pPr>
            <a:r>
              <a:rPr lang="hu-HU" sz="1900" u="sng" dirty="0">
                <a:solidFill>
                  <a:srgbClr val="414042"/>
                </a:solidFill>
              </a:rPr>
              <a:t>Feladatok: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hu-HU" sz="1900" dirty="0">
                <a:solidFill>
                  <a:srgbClr val="414042"/>
                </a:solidFill>
              </a:rPr>
              <a:t>a hazai társfinanszírozási és Uniós megelőlegezési szerződések megkötése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hu-HU" sz="1900" dirty="0" smtClean="0">
                <a:solidFill>
                  <a:schemeClr val="tx1"/>
                </a:solidFill>
              </a:rPr>
              <a:t>Partneri </a:t>
            </a:r>
            <a:r>
              <a:rPr lang="hu-HU" sz="1900" dirty="0">
                <a:solidFill>
                  <a:schemeClr val="tx1"/>
                </a:solidFill>
              </a:rPr>
              <a:t>jelentések </a:t>
            </a:r>
            <a:r>
              <a:rPr lang="hu-HU" sz="1900" dirty="0" smtClean="0">
                <a:solidFill>
                  <a:schemeClr val="tx1"/>
                </a:solidFill>
              </a:rPr>
              <a:t>(PR</a:t>
            </a:r>
            <a:r>
              <a:rPr lang="hu-HU" sz="1900" dirty="0">
                <a:solidFill>
                  <a:schemeClr val="tx1"/>
                </a:solidFill>
              </a:rPr>
              <a:t>) ellenőrzése </a:t>
            </a:r>
            <a:r>
              <a:rPr lang="hu-HU" sz="1900" dirty="0">
                <a:solidFill>
                  <a:srgbClr val="414042"/>
                </a:solidFill>
              </a:rPr>
              <a:t>és a hitelesítési nyilatkozat (DOVE) kiállítása. Ezek során ellenőrzésre kerül:</a:t>
            </a:r>
          </a:p>
          <a:p>
            <a:pPr marL="1371600" lvl="1" indent="-342900" algn="just">
              <a:buFont typeface="Wingdings" panose="05000000000000000000" pitchFamily="2" charset="2"/>
              <a:buChar char="Ø"/>
              <a:defRPr/>
            </a:pPr>
            <a:r>
              <a:rPr lang="hu-HU" sz="1900" dirty="0">
                <a:solidFill>
                  <a:srgbClr val="414042"/>
                </a:solidFill>
              </a:rPr>
              <a:t>a költségek kifizetése</a:t>
            </a:r>
          </a:p>
          <a:p>
            <a:pPr marL="1371600" lvl="1" indent="-342900" algn="just">
              <a:buFont typeface="Wingdings" panose="05000000000000000000" pitchFamily="2" charset="2"/>
              <a:buChar char="Ø"/>
              <a:defRPr/>
            </a:pPr>
            <a:r>
              <a:rPr lang="hu-HU" sz="1900" dirty="0">
                <a:solidFill>
                  <a:srgbClr val="414042"/>
                </a:solidFill>
              </a:rPr>
              <a:t>a jóváhagyott </a:t>
            </a:r>
            <a:r>
              <a:rPr lang="hu-HU" sz="1900" dirty="0" smtClean="0">
                <a:solidFill>
                  <a:srgbClr val="414042"/>
                </a:solidFill>
              </a:rPr>
              <a:t>projekttel </a:t>
            </a:r>
            <a:r>
              <a:rPr lang="hu-HU" sz="1900" dirty="0">
                <a:solidFill>
                  <a:srgbClr val="414042"/>
                </a:solidFill>
              </a:rPr>
              <a:t>való összhang,</a:t>
            </a:r>
          </a:p>
          <a:p>
            <a:pPr marL="1371600" lvl="1" indent="-342900" algn="just">
              <a:buFont typeface="Wingdings" panose="05000000000000000000" pitchFamily="2" charset="2"/>
              <a:buChar char="Ø"/>
              <a:defRPr/>
            </a:pPr>
            <a:r>
              <a:rPr lang="hu-HU" sz="1900" dirty="0">
                <a:solidFill>
                  <a:srgbClr val="414042"/>
                </a:solidFill>
              </a:rPr>
              <a:t>a gazdasági események teljesülése,</a:t>
            </a:r>
          </a:p>
          <a:p>
            <a:pPr marL="1371600" lvl="1" indent="-342900" algn="just">
              <a:buFont typeface="Wingdings" panose="05000000000000000000" pitchFamily="2" charset="2"/>
              <a:buChar char="Ø"/>
              <a:defRPr/>
            </a:pPr>
            <a:r>
              <a:rPr lang="hu-HU" sz="1900" dirty="0">
                <a:solidFill>
                  <a:srgbClr val="414042"/>
                </a:solidFill>
              </a:rPr>
              <a:t>a nemzeti, az uniós és a program szabályoknak való megfelelés,</a:t>
            </a:r>
          </a:p>
          <a:p>
            <a:pPr marL="1371600" lvl="1" indent="-342900" algn="just">
              <a:buFont typeface="Wingdings" panose="05000000000000000000" pitchFamily="2" charset="2"/>
              <a:buChar char="Ø"/>
              <a:defRPr/>
            </a:pPr>
            <a:r>
              <a:rPr lang="hu-HU" sz="1900" dirty="0">
                <a:solidFill>
                  <a:srgbClr val="414042"/>
                </a:solidFill>
              </a:rPr>
              <a:t>a nyilvánosságra és tájékoztatásra vonatkozó szabályok,</a:t>
            </a:r>
          </a:p>
          <a:p>
            <a:pPr marL="1371600" lvl="1" indent="-342900" algn="just">
              <a:buFont typeface="Wingdings" panose="05000000000000000000" pitchFamily="2" charset="2"/>
              <a:buChar char="Ø"/>
              <a:defRPr/>
            </a:pPr>
            <a:r>
              <a:rPr lang="hu-HU" sz="1900" dirty="0">
                <a:solidFill>
                  <a:srgbClr val="414042"/>
                </a:solidFill>
              </a:rPr>
              <a:t>valamint a helyszíni ellenőrzés lefolytatására is sor kerül.</a:t>
            </a:r>
          </a:p>
        </p:txBody>
      </p:sp>
    </p:spTree>
    <p:extLst>
      <p:ext uri="{BB962C8B-B14F-4D97-AF65-F5344CB8AC3E}">
        <p14:creationId xmlns:p14="http://schemas.microsoft.com/office/powerpoint/2010/main" val="30038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Általános szabályok</a:t>
            </a:r>
            <a:endParaRPr lang="hu-HU" sz="2800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392488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800" dirty="0" smtClean="0">
                <a:solidFill>
                  <a:schemeClr val="tx1"/>
                </a:solidFill>
              </a:rPr>
              <a:t>A partneri jelentéseket </a:t>
            </a:r>
            <a:r>
              <a:rPr lang="hu-HU" sz="1800" b="1" dirty="0" smtClean="0">
                <a:solidFill>
                  <a:schemeClr val="tx1"/>
                </a:solidFill>
              </a:rPr>
              <a:t>elektronikusan</a:t>
            </a:r>
            <a:r>
              <a:rPr lang="hu-HU" sz="1800" dirty="0" smtClean="0">
                <a:solidFill>
                  <a:schemeClr val="tx1"/>
                </a:solidFill>
              </a:rPr>
              <a:t> </a:t>
            </a:r>
            <a:r>
              <a:rPr lang="hu-HU" sz="1800" dirty="0">
                <a:solidFill>
                  <a:schemeClr val="tx1"/>
                </a:solidFill>
              </a:rPr>
              <a:t>az </a:t>
            </a:r>
            <a:r>
              <a:rPr lang="hu-HU" sz="1800" dirty="0" err="1" smtClean="0">
                <a:solidFill>
                  <a:schemeClr val="tx1"/>
                </a:solidFill>
              </a:rPr>
              <a:t>eMS</a:t>
            </a:r>
            <a:r>
              <a:rPr lang="hu-HU" sz="1800" dirty="0" smtClean="0">
                <a:solidFill>
                  <a:schemeClr val="tx1"/>
                </a:solidFill>
              </a:rPr>
              <a:t> </a:t>
            </a:r>
            <a:r>
              <a:rPr lang="hu-HU" sz="1800" dirty="0">
                <a:solidFill>
                  <a:schemeClr val="tx1"/>
                </a:solidFill>
              </a:rPr>
              <a:t>rendszerben szükséges benyújtani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800" dirty="0">
                <a:solidFill>
                  <a:schemeClr val="tx1"/>
                </a:solidFill>
              </a:rPr>
              <a:t>Az alátámasztó dokumentumok benyújtása szintén elektronikusan történik a monitoring rendszeren keresztül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800" dirty="0">
                <a:solidFill>
                  <a:schemeClr val="tx1"/>
                </a:solidFill>
              </a:rPr>
              <a:t>A kedvezményezett által záradékolt eredeti számlákat és a közbeszerzés dokumentumainak másolati példányát elektronikus feltöltés mellett papír alapon is szükséges benyújtani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800" dirty="0">
                <a:solidFill>
                  <a:schemeClr val="tx1"/>
                </a:solidFill>
              </a:rPr>
              <a:t>A </a:t>
            </a:r>
            <a:r>
              <a:rPr lang="hu-HU" sz="1800" dirty="0" smtClean="0">
                <a:solidFill>
                  <a:schemeClr val="tx1"/>
                </a:solidFill>
              </a:rPr>
              <a:t>partneri </a:t>
            </a:r>
            <a:r>
              <a:rPr lang="hu-HU" sz="1800" dirty="0">
                <a:solidFill>
                  <a:schemeClr val="tx1"/>
                </a:solidFill>
              </a:rPr>
              <a:t>jelentés </a:t>
            </a:r>
            <a:r>
              <a:rPr lang="hu-HU" sz="1800" dirty="0">
                <a:solidFill>
                  <a:srgbClr val="414042"/>
                </a:solidFill>
              </a:rPr>
              <a:t>nyelve az </a:t>
            </a:r>
            <a:r>
              <a:rPr lang="hu-HU" sz="1800" b="1" dirty="0">
                <a:solidFill>
                  <a:srgbClr val="414042"/>
                </a:solidFill>
              </a:rPr>
              <a:t>angol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800" dirty="0">
                <a:solidFill>
                  <a:srgbClr val="414042"/>
                </a:solidFill>
              </a:rPr>
              <a:t>A költségek hitelesítése </a:t>
            </a:r>
            <a:r>
              <a:rPr lang="hu-HU" sz="1800" b="1" dirty="0">
                <a:solidFill>
                  <a:srgbClr val="414042"/>
                </a:solidFill>
              </a:rPr>
              <a:t>euróban</a:t>
            </a:r>
            <a:r>
              <a:rPr lang="hu-HU" sz="1800" dirty="0">
                <a:solidFill>
                  <a:srgbClr val="414042"/>
                </a:solidFill>
              </a:rPr>
              <a:t> történik</a:t>
            </a:r>
          </a:p>
        </p:txBody>
      </p:sp>
    </p:spTree>
    <p:extLst>
      <p:ext uri="{BB962C8B-B14F-4D97-AF65-F5344CB8AC3E}">
        <p14:creationId xmlns:p14="http://schemas.microsoft.com/office/powerpoint/2010/main" val="40658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08774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/>
              <a:t>Az elszámolhatóság </a:t>
            </a:r>
            <a:r>
              <a:rPr lang="hu-HU" sz="2800" b="1" dirty="0" smtClean="0"/>
              <a:t>időbeli hatálya</a:t>
            </a:r>
            <a:endParaRPr lang="hu-HU" sz="2800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115616" y="1340768"/>
            <a:ext cx="7272808" cy="4464496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414042"/>
                </a:solidFill>
              </a:rPr>
              <a:t>A </a:t>
            </a:r>
            <a:r>
              <a:rPr lang="hu-HU" sz="1400" dirty="0">
                <a:solidFill>
                  <a:srgbClr val="414042"/>
                </a:solidFill>
              </a:rPr>
              <a:t>Program keretében a 2014. január 1. - 2023. december 31. között felmerült és kifizetett költségek számolhatóak </a:t>
            </a:r>
            <a:r>
              <a:rPr lang="hu-HU" sz="1400" dirty="0" smtClean="0">
                <a:solidFill>
                  <a:srgbClr val="414042"/>
                </a:solidFill>
              </a:rPr>
              <a:t>el.</a:t>
            </a:r>
          </a:p>
          <a:p>
            <a:pPr marL="457200" lvl="0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414042"/>
                </a:solidFill>
              </a:rPr>
              <a:t>A </a:t>
            </a:r>
            <a:r>
              <a:rPr lang="hu-HU" sz="1400" dirty="0">
                <a:solidFill>
                  <a:srgbClr val="414042"/>
                </a:solidFill>
              </a:rPr>
              <a:t>költségek akkor számolhatók el, ha a kedvezményezett a pályázat benyújtása után vállal rájuk kötelezettséget, valamint ha ezen költségek a Monitoring Bizottsági jóváhagyást követően, de legkésőbb a megvalósítási időszak utolsó napjáig merülnek fel. A költségeket legkésőbb a projekt megvalósítási időszakot követő 30 napon belül ki kell fizetni</a:t>
            </a:r>
            <a:r>
              <a:rPr lang="hu-HU" sz="1400" dirty="0">
                <a:solidFill>
                  <a:schemeClr val="tx1"/>
                </a:solidFill>
              </a:rPr>
              <a:t>. </a:t>
            </a:r>
            <a:endParaRPr lang="hu-HU" sz="1400" dirty="0" smtClean="0">
              <a:solidFill>
                <a:schemeClr val="tx1"/>
              </a:solidFill>
            </a:endParaRPr>
          </a:p>
          <a:p>
            <a:pPr marL="457200" lvl="0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400" dirty="0">
                <a:solidFill>
                  <a:schemeClr val="tx1"/>
                </a:solidFill>
              </a:rPr>
              <a:t>Ezen szabály alól kivételt képeznek az előkészítési költségek. Az előkészítő költségek </a:t>
            </a:r>
            <a:r>
              <a:rPr lang="hu-HU" sz="1400" dirty="0" smtClean="0">
                <a:solidFill>
                  <a:schemeClr val="tx1"/>
                </a:solidFill>
              </a:rPr>
              <a:t>a következő </a:t>
            </a:r>
            <a:r>
              <a:rPr lang="hu-HU" sz="1400" dirty="0">
                <a:solidFill>
                  <a:schemeClr val="tx1"/>
                </a:solidFill>
              </a:rPr>
              <a:t>esetben </a:t>
            </a:r>
            <a:r>
              <a:rPr lang="hu-HU" sz="1400" dirty="0" smtClean="0">
                <a:solidFill>
                  <a:schemeClr val="tx1"/>
                </a:solidFill>
              </a:rPr>
              <a:t>számolható el: </a:t>
            </a:r>
          </a:p>
          <a:p>
            <a:pPr marL="914400" lvl="1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chemeClr val="tx1"/>
                </a:solidFill>
              </a:rPr>
              <a:t>A </a:t>
            </a:r>
            <a:r>
              <a:rPr lang="hu-HU" sz="1400" dirty="0">
                <a:solidFill>
                  <a:schemeClr val="tx1"/>
                </a:solidFill>
              </a:rPr>
              <a:t>szerződésnek, a </a:t>
            </a:r>
            <a:r>
              <a:rPr lang="hu-HU" sz="1400" dirty="0" smtClean="0">
                <a:solidFill>
                  <a:schemeClr val="tx1"/>
                </a:solidFill>
              </a:rPr>
              <a:t>számla kiállításának, </a:t>
            </a:r>
            <a:r>
              <a:rPr lang="hu-HU" sz="1400" dirty="0">
                <a:solidFill>
                  <a:schemeClr val="tx1"/>
                </a:solidFill>
              </a:rPr>
              <a:t>a számla </a:t>
            </a:r>
            <a:r>
              <a:rPr lang="hu-HU" sz="1400" dirty="0" smtClean="0">
                <a:solidFill>
                  <a:schemeClr val="tx1"/>
                </a:solidFill>
              </a:rPr>
              <a:t>kézhezvételének </a:t>
            </a:r>
            <a:r>
              <a:rPr lang="hu-HU" sz="1400" dirty="0">
                <a:solidFill>
                  <a:schemeClr val="tx1"/>
                </a:solidFill>
              </a:rPr>
              <a:t>és a felmerülésnek 2014. január 1-je és a pályázat benyújtásának időpontja között kell megtörténni.</a:t>
            </a:r>
          </a:p>
          <a:p>
            <a:pPr marL="914400" lvl="1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414042"/>
                </a:solidFill>
              </a:rPr>
              <a:t>A </a:t>
            </a:r>
            <a:r>
              <a:rPr lang="hu-HU" sz="1400" dirty="0">
                <a:solidFill>
                  <a:srgbClr val="414042"/>
                </a:solidFill>
              </a:rPr>
              <a:t>kifizetésnek a Monitoring Bizottsági elfogadását követő </a:t>
            </a:r>
            <a:r>
              <a:rPr lang="hu-HU" sz="1400" dirty="0" err="1">
                <a:solidFill>
                  <a:srgbClr val="414042"/>
                </a:solidFill>
              </a:rPr>
              <a:t>max</a:t>
            </a:r>
            <a:r>
              <a:rPr lang="hu-HU" sz="1400" dirty="0">
                <a:solidFill>
                  <a:srgbClr val="414042"/>
                </a:solidFill>
              </a:rPr>
              <a:t>. 60 naptári napon belül kell megtörténni</a:t>
            </a:r>
            <a:r>
              <a:rPr lang="hu-HU" sz="1400" dirty="0" smtClean="0">
                <a:solidFill>
                  <a:srgbClr val="414042"/>
                </a:solidFill>
              </a:rPr>
              <a:t>.</a:t>
            </a:r>
          </a:p>
          <a:p>
            <a:pPr marL="914400" lvl="1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414042"/>
                </a:solidFill>
              </a:rPr>
              <a:t>Az első jelentéstételi időszak befejező dátumáig lehet a </a:t>
            </a:r>
            <a:r>
              <a:rPr lang="hu-HU" sz="1400" dirty="0" err="1" smtClean="0">
                <a:solidFill>
                  <a:srgbClr val="414042"/>
                </a:solidFill>
              </a:rPr>
              <a:t>Progress</a:t>
            </a:r>
            <a:r>
              <a:rPr lang="hu-HU" sz="1400" dirty="0" smtClean="0">
                <a:solidFill>
                  <a:srgbClr val="414042"/>
                </a:solidFill>
              </a:rPr>
              <a:t> </a:t>
            </a:r>
            <a:r>
              <a:rPr lang="hu-HU" sz="1400" dirty="0" err="1" smtClean="0">
                <a:solidFill>
                  <a:srgbClr val="414042"/>
                </a:solidFill>
              </a:rPr>
              <a:t>Report-ban</a:t>
            </a:r>
            <a:r>
              <a:rPr lang="hu-HU" sz="1400" dirty="0" smtClean="0">
                <a:solidFill>
                  <a:srgbClr val="414042"/>
                </a:solidFill>
              </a:rPr>
              <a:t> elszámolni.</a:t>
            </a:r>
            <a:endParaRPr lang="hu-HU" sz="14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/>
              <a:t>Az elszámolhatóság </a:t>
            </a:r>
            <a:r>
              <a:rPr lang="hu-HU" sz="2800" b="1" dirty="0" smtClean="0"/>
              <a:t>területi hatálya</a:t>
            </a:r>
            <a:endParaRPr lang="hu-HU" sz="2800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272808" cy="4082008"/>
          </a:xfrm>
        </p:spPr>
        <p:txBody>
          <a:bodyPr>
            <a:normAutofit lnSpcReduction="10000"/>
          </a:bodyPr>
          <a:lstStyle/>
          <a:p>
            <a:pPr marL="457200" lvl="0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600" b="1" dirty="0" smtClean="0">
                <a:solidFill>
                  <a:srgbClr val="414042"/>
                </a:solidFill>
              </a:rPr>
              <a:t>Főszabályként</a:t>
            </a:r>
            <a:r>
              <a:rPr lang="hu-HU" sz="1600" dirty="0" smtClean="0">
                <a:solidFill>
                  <a:srgbClr val="414042"/>
                </a:solidFill>
              </a:rPr>
              <a:t> </a:t>
            </a:r>
            <a:r>
              <a:rPr lang="hu-HU" sz="1600" dirty="0">
                <a:solidFill>
                  <a:srgbClr val="414042"/>
                </a:solidFill>
              </a:rPr>
              <a:t>kizárólag az </a:t>
            </a:r>
            <a:r>
              <a:rPr lang="hu-HU" sz="1600" dirty="0" err="1">
                <a:solidFill>
                  <a:srgbClr val="414042"/>
                </a:solidFill>
              </a:rPr>
              <a:t>Interreg</a:t>
            </a:r>
            <a:r>
              <a:rPr lang="hu-HU" sz="1600" dirty="0">
                <a:solidFill>
                  <a:srgbClr val="414042"/>
                </a:solidFill>
              </a:rPr>
              <a:t> V-A RO-HU Program meghatározott </a:t>
            </a:r>
            <a:r>
              <a:rPr lang="hu-HU" sz="1600" b="1" dirty="0">
                <a:solidFill>
                  <a:srgbClr val="414042"/>
                </a:solidFill>
              </a:rPr>
              <a:t>programterületén</a:t>
            </a:r>
            <a:r>
              <a:rPr lang="hu-HU" sz="1600" dirty="0">
                <a:solidFill>
                  <a:srgbClr val="414042"/>
                </a:solidFill>
              </a:rPr>
              <a:t> felmerült és ténylegesen kifizetett költségek számolhatók el; </a:t>
            </a:r>
          </a:p>
          <a:p>
            <a:pPr marL="457200" lvl="0" indent="-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Programterületen kívüli tevékenységekkel kapcsolatban felmerült költségek (pl. utazás, szállás, stb.) az alábbi esetekben számolhatóak </a:t>
            </a:r>
            <a:r>
              <a:rPr lang="hu-HU" sz="1600" dirty="0" smtClean="0">
                <a:solidFill>
                  <a:srgbClr val="414042"/>
                </a:solidFill>
              </a:rPr>
              <a:t>el </a:t>
            </a:r>
          </a:p>
          <a:p>
            <a:pPr marL="1200150" lvl="2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a </a:t>
            </a:r>
            <a:r>
              <a:rPr lang="hu-HU" sz="1600" dirty="0">
                <a:solidFill>
                  <a:srgbClr val="414042"/>
                </a:solidFill>
              </a:rPr>
              <a:t>programterület előnyeit szolgálja és hozzájárul a </a:t>
            </a:r>
            <a:r>
              <a:rPr lang="hu-HU" sz="1600" dirty="0" smtClean="0">
                <a:solidFill>
                  <a:srgbClr val="414042"/>
                </a:solidFill>
              </a:rPr>
              <a:t>programcélok eléréséhez</a:t>
            </a:r>
            <a:r>
              <a:rPr lang="hu-HU" sz="1600" dirty="0">
                <a:solidFill>
                  <a:srgbClr val="414042"/>
                </a:solidFill>
              </a:rPr>
              <a:t>, </a:t>
            </a:r>
          </a:p>
          <a:p>
            <a:pPr marL="1200150" lvl="2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szerepel </a:t>
            </a:r>
            <a:r>
              <a:rPr lang="hu-HU" sz="1600" dirty="0">
                <a:solidFill>
                  <a:srgbClr val="414042"/>
                </a:solidFill>
              </a:rPr>
              <a:t>a jóváhagyott pályázatban,</a:t>
            </a:r>
          </a:p>
          <a:p>
            <a:pPr marL="1200150" lvl="2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amennyiben </a:t>
            </a:r>
            <a:r>
              <a:rPr lang="hu-HU" sz="1600" dirty="0">
                <a:solidFill>
                  <a:srgbClr val="414042"/>
                </a:solidFill>
              </a:rPr>
              <a:t>nem szerepel a jóváhagyott pályázatban, azt a JS </a:t>
            </a:r>
            <a:r>
              <a:rPr lang="hu-HU" sz="1600" dirty="0" smtClean="0">
                <a:solidFill>
                  <a:srgbClr val="414042"/>
                </a:solidFill>
              </a:rPr>
              <a:t>korábban jóváhagyta,</a:t>
            </a:r>
          </a:p>
          <a:p>
            <a:pPr marL="1200150" lvl="2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felmerülésük ténye az </a:t>
            </a:r>
            <a:r>
              <a:rPr lang="hu-HU" sz="1600" dirty="0" err="1" smtClean="0">
                <a:solidFill>
                  <a:srgbClr val="414042"/>
                </a:solidFill>
              </a:rPr>
              <a:t>eMS</a:t>
            </a:r>
            <a:r>
              <a:rPr lang="hu-HU" sz="1600" dirty="0" smtClean="0">
                <a:solidFill>
                  <a:srgbClr val="414042"/>
                </a:solidFill>
              </a:rPr>
              <a:t> rendszer megfelelő pontjában feltüntetésre került,</a:t>
            </a:r>
          </a:p>
          <a:p>
            <a:pPr marL="1200150" lvl="2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projekt </a:t>
            </a:r>
            <a:r>
              <a:rPr lang="hu-HU" sz="1600" dirty="0">
                <a:solidFill>
                  <a:srgbClr val="414042"/>
                </a:solidFill>
              </a:rPr>
              <a:t>szinten nem haladják meg az ERFA támogatás 10%-át.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34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Jelentéstételi határidő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154016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chemeClr val="tx1"/>
                </a:solidFill>
              </a:rPr>
              <a:t>Ha </a:t>
            </a:r>
            <a:r>
              <a:rPr lang="hu-HU" sz="1600" dirty="0">
                <a:solidFill>
                  <a:schemeClr val="tx1"/>
                </a:solidFill>
              </a:rPr>
              <a:t>projekt megvalósítási időtartama maximum 18 hónap, akkor a projekt kezdő dátumához képest 3 havonta kell jelentést benyújtani. Ha az időtartam 18 hónapnál több, akkor a projekt kezdő dátumához képest 4 havonta kell jelentést benyújtani. </a:t>
            </a:r>
            <a:endParaRPr lang="hu-HU" sz="1600" dirty="0" smtClean="0">
              <a:solidFill>
                <a:schemeClr val="tx1"/>
              </a:solidFill>
            </a:endParaRP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chemeClr val="tx1"/>
                </a:solidFill>
              </a:rPr>
              <a:t>Az </a:t>
            </a:r>
            <a:r>
              <a:rPr lang="hu-HU" sz="1600" dirty="0">
                <a:solidFill>
                  <a:schemeClr val="tx1"/>
                </a:solidFill>
              </a:rPr>
              <a:t>időközi jelentések esetében azok a költségek számolhatóak el, melyek a jelentési időszakban kifizetésre kerültek. Záró jelentés esetében a költségek kifizetésére a jelentéstételi időszak záró dátumát követő 30 naptári nap áll rendelkezésre.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chemeClr val="tx1"/>
                </a:solidFill>
              </a:rPr>
              <a:t>Abban </a:t>
            </a:r>
            <a:r>
              <a:rPr lang="hu-HU" sz="1600" dirty="0">
                <a:solidFill>
                  <a:schemeClr val="tx1"/>
                </a:solidFill>
              </a:rPr>
              <a:t>az esetben, ha a partneri jelentés nem tartalmaz kiadásokat, a jelentést közvetlenül az </a:t>
            </a:r>
            <a:r>
              <a:rPr lang="hu-HU" sz="1600" dirty="0" err="1">
                <a:solidFill>
                  <a:schemeClr val="tx1"/>
                </a:solidFill>
              </a:rPr>
              <a:t>LB-hez</a:t>
            </a:r>
            <a:r>
              <a:rPr lang="hu-HU" sz="1600" dirty="0">
                <a:solidFill>
                  <a:schemeClr val="tx1"/>
                </a:solidFill>
              </a:rPr>
              <a:t> kell </a:t>
            </a:r>
            <a:r>
              <a:rPr lang="hu-HU" sz="1600" dirty="0" smtClean="0">
                <a:solidFill>
                  <a:schemeClr val="tx1"/>
                </a:solidFill>
              </a:rPr>
              <a:t>küldeni.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Hiánypótlás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154016"/>
          </a:xfrm>
        </p:spPr>
        <p:txBody>
          <a:bodyPr>
            <a:no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700" dirty="0" smtClean="0">
                <a:solidFill>
                  <a:schemeClr val="tx1"/>
                </a:solidFill>
              </a:rPr>
              <a:t>Az </a:t>
            </a:r>
            <a:r>
              <a:rPr lang="hu-HU" sz="1700" dirty="0">
                <a:solidFill>
                  <a:schemeClr val="tx1"/>
                </a:solidFill>
              </a:rPr>
              <a:t>FLC </a:t>
            </a:r>
            <a:r>
              <a:rPr lang="hu-HU" sz="1700" dirty="0" err="1">
                <a:solidFill>
                  <a:schemeClr val="tx1"/>
                </a:solidFill>
              </a:rPr>
              <a:t>eMS</a:t>
            </a:r>
            <a:r>
              <a:rPr lang="hu-HU" sz="1700" dirty="0">
                <a:solidFill>
                  <a:schemeClr val="tx1"/>
                </a:solidFill>
              </a:rPr>
              <a:t> rendszeren keresztül elektronikusan küld hiánypótlást.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700" dirty="0" smtClean="0">
                <a:solidFill>
                  <a:schemeClr val="tx1"/>
                </a:solidFill>
              </a:rPr>
              <a:t>Hiánypótlási </a:t>
            </a:r>
            <a:r>
              <a:rPr lang="hu-HU" sz="1700" dirty="0">
                <a:solidFill>
                  <a:schemeClr val="tx1"/>
                </a:solidFill>
              </a:rPr>
              <a:t>határidő: Az üzenet kiküldésének napjától számított </a:t>
            </a:r>
            <a:r>
              <a:rPr lang="hu-HU" sz="1700" b="1" dirty="0">
                <a:solidFill>
                  <a:schemeClr val="tx1"/>
                </a:solidFill>
              </a:rPr>
              <a:t>5 munkanap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700" dirty="0" smtClean="0">
                <a:solidFill>
                  <a:schemeClr val="tx1"/>
                </a:solidFill>
              </a:rPr>
              <a:t>Hiánypótlás </a:t>
            </a:r>
            <a:r>
              <a:rPr lang="hu-HU" sz="1700" dirty="0">
                <a:solidFill>
                  <a:schemeClr val="tx1"/>
                </a:solidFill>
              </a:rPr>
              <a:t>felszólítás összesen két alkalommal lehetséges, azonban kétszeri hiánypótlás esetén a hiánypótlás benyújtására rendelkezésre álló időtartam </a:t>
            </a:r>
            <a:r>
              <a:rPr lang="hu-HU" sz="1700" b="1" dirty="0">
                <a:solidFill>
                  <a:schemeClr val="tx1"/>
                </a:solidFill>
              </a:rPr>
              <a:t>maximum 10 munkanap </a:t>
            </a:r>
            <a:r>
              <a:rPr lang="hu-HU" sz="1700" dirty="0">
                <a:solidFill>
                  <a:schemeClr val="tx1"/>
                </a:solidFill>
              </a:rPr>
              <a:t>lehet.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700" dirty="0" smtClean="0">
                <a:solidFill>
                  <a:schemeClr val="tx1"/>
                </a:solidFill>
              </a:rPr>
              <a:t>A </a:t>
            </a:r>
            <a:r>
              <a:rPr lang="hu-HU" sz="1700" dirty="0">
                <a:solidFill>
                  <a:schemeClr val="tx1"/>
                </a:solidFill>
              </a:rPr>
              <a:t>második sikereteken hiánypótlás után a jelentés elutasítható, vagy elfogadható a nem megfelelően alátámasztott költségek nélkül.</a:t>
            </a:r>
          </a:p>
          <a:p>
            <a:pPr lvl="0" algn="just">
              <a:lnSpc>
                <a:spcPct val="150000"/>
              </a:lnSpc>
            </a:pPr>
            <a:endParaRPr lang="hu-H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Elkülönített számviteli nyilvántartás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154016"/>
          </a:xfrm>
        </p:spPr>
        <p:txBody>
          <a:bodyPr>
            <a:normAutofit fontScale="25000" lnSpcReduction="20000"/>
          </a:bodyPr>
          <a:lstStyle/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u-HU" sz="5600" dirty="0" smtClean="0">
                <a:solidFill>
                  <a:srgbClr val="414042"/>
                </a:solidFill>
              </a:rPr>
              <a:t>A kedvezményezett köteles az általa megvalósított projektrész összes költségére és a folyósított támogatásra, valamint a projektben keletkezett </a:t>
            </a:r>
            <a:r>
              <a:rPr lang="hu-HU" sz="5600" dirty="0" smtClean="0">
                <a:solidFill>
                  <a:schemeClr val="tx1"/>
                </a:solidFill>
              </a:rPr>
              <a:t>bevételekre vonatkozóan tételes és az ellenőrzés céljára elkülönített számviteli nyilvántartást </a:t>
            </a:r>
            <a:r>
              <a:rPr lang="hu-HU" sz="5600" dirty="0">
                <a:solidFill>
                  <a:schemeClr val="tx1"/>
                </a:solidFill>
              </a:rPr>
              <a:t>vezetni (kivétel ez alól a </a:t>
            </a:r>
            <a:r>
              <a:rPr lang="hu-HU" sz="5600" dirty="0" err="1">
                <a:solidFill>
                  <a:schemeClr val="tx1"/>
                </a:solidFill>
              </a:rPr>
              <a:t>Flat-rate</a:t>
            </a:r>
            <a:r>
              <a:rPr lang="hu-HU" sz="5600" dirty="0">
                <a:solidFill>
                  <a:schemeClr val="tx1"/>
                </a:solidFill>
              </a:rPr>
              <a:t> költségek).</a:t>
            </a:r>
            <a:endParaRPr lang="hu-HU" sz="5600" dirty="0" smtClean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u-HU" sz="5600" dirty="0" smtClean="0">
                <a:solidFill>
                  <a:srgbClr val="414042"/>
                </a:solidFill>
              </a:rPr>
              <a:t>Az </a:t>
            </a:r>
            <a:r>
              <a:rPr lang="hu-HU" sz="5600" dirty="0">
                <a:solidFill>
                  <a:srgbClr val="414042"/>
                </a:solidFill>
              </a:rPr>
              <a:t>elkülönített számviteli nyilvántartásnak </a:t>
            </a:r>
            <a:r>
              <a:rPr lang="hu-HU" sz="5600" b="1" dirty="0">
                <a:solidFill>
                  <a:srgbClr val="414042"/>
                </a:solidFill>
              </a:rPr>
              <a:t>mind könyvvitelileg, mind elektronikusan</a:t>
            </a:r>
            <a:r>
              <a:rPr lang="hu-HU" sz="5600" dirty="0">
                <a:solidFill>
                  <a:srgbClr val="414042"/>
                </a:solidFill>
              </a:rPr>
              <a:t> meg kell valósulnia pl. az alábbiak szerint: </a:t>
            </a:r>
          </a:p>
          <a:p>
            <a:pPr lvl="0" algn="just">
              <a:lnSpc>
                <a:spcPct val="140000"/>
              </a:lnSpc>
            </a:pPr>
            <a:r>
              <a:rPr lang="hu-HU" sz="5600" dirty="0" smtClean="0">
                <a:solidFill>
                  <a:srgbClr val="414042"/>
                </a:solidFill>
              </a:rPr>
              <a:t>	- külön </a:t>
            </a:r>
            <a:r>
              <a:rPr lang="hu-HU" sz="5600" dirty="0">
                <a:solidFill>
                  <a:srgbClr val="414042"/>
                </a:solidFill>
              </a:rPr>
              <a:t>munkaszámra/</a:t>
            </a:r>
            <a:r>
              <a:rPr lang="hu-HU" sz="5600" dirty="0" err="1">
                <a:solidFill>
                  <a:srgbClr val="414042"/>
                </a:solidFill>
              </a:rPr>
              <a:t>alszámra</a:t>
            </a:r>
            <a:r>
              <a:rPr lang="hu-HU" sz="5600" dirty="0">
                <a:solidFill>
                  <a:srgbClr val="414042"/>
                </a:solidFill>
              </a:rPr>
              <a:t>, témaszámra történő könyveléssel; </a:t>
            </a:r>
          </a:p>
          <a:p>
            <a:pPr lvl="0" algn="just">
              <a:lnSpc>
                <a:spcPct val="140000"/>
              </a:lnSpc>
            </a:pPr>
            <a:r>
              <a:rPr lang="hu-HU" sz="5600" dirty="0" smtClean="0">
                <a:solidFill>
                  <a:srgbClr val="414042"/>
                </a:solidFill>
              </a:rPr>
              <a:t>	- az </a:t>
            </a:r>
            <a:r>
              <a:rPr lang="hu-HU" sz="5600" dirty="0">
                <a:solidFill>
                  <a:srgbClr val="414042"/>
                </a:solidFill>
              </a:rPr>
              <a:t>elkülönítésből egyértelműen derüljön ki, hogy az adott </a:t>
            </a:r>
            <a:r>
              <a:rPr lang="hu-HU" sz="5600" dirty="0" smtClean="0">
                <a:solidFill>
                  <a:srgbClr val="414042"/>
                </a:solidFill>
              </a:rPr>
              <a:t>	projekt(rész)re 	vonatkozik</a:t>
            </a:r>
            <a:r>
              <a:rPr lang="hu-HU" sz="5600" dirty="0">
                <a:solidFill>
                  <a:srgbClr val="414042"/>
                </a:solidFill>
              </a:rPr>
              <a:t>;</a:t>
            </a:r>
          </a:p>
          <a:p>
            <a:pPr lvl="0" algn="just">
              <a:lnSpc>
                <a:spcPct val="140000"/>
              </a:lnSpc>
            </a:pPr>
            <a:r>
              <a:rPr lang="hu-HU" sz="5600" dirty="0" smtClean="0">
                <a:solidFill>
                  <a:srgbClr val="414042"/>
                </a:solidFill>
              </a:rPr>
              <a:t>	- legyen </a:t>
            </a:r>
            <a:r>
              <a:rPr lang="hu-HU" sz="5600" dirty="0">
                <a:solidFill>
                  <a:srgbClr val="414042"/>
                </a:solidFill>
              </a:rPr>
              <a:t>lehetőség </a:t>
            </a:r>
            <a:r>
              <a:rPr lang="hu-HU" sz="5600" dirty="0" err="1">
                <a:solidFill>
                  <a:srgbClr val="414042"/>
                </a:solidFill>
              </a:rPr>
              <a:t>riportolni</a:t>
            </a:r>
            <a:r>
              <a:rPr lang="hu-HU" sz="5600" dirty="0">
                <a:solidFill>
                  <a:srgbClr val="414042"/>
                </a:solidFill>
              </a:rPr>
              <a:t> (számlalap/főkönyvi karton) az adott </a:t>
            </a:r>
            <a:r>
              <a:rPr lang="hu-HU" sz="5600" dirty="0" smtClean="0">
                <a:solidFill>
                  <a:srgbClr val="414042"/>
                </a:solidFill>
              </a:rPr>
              <a:t>	projektrésszel </a:t>
            </a:r>
            <a:r>
              <a:rPr lang="hu-HU" sz="5600" dirty="0">
                <a:solidFill>
                  <a:srgbClr val="414042"/>
                </a:solidFill>
              </a:rPr>
              <a:t>kapcsolatosan elszámolt költségekre, továbbá a </a:t>
            </a:r>
            <a:r>
              <a:rPr lang="hu-HU" sz="5600" dirty="0" smtClean="0">
                <a:solidFill>
                  <a:srgbClr val="414042"/>
                </a:solidFill>
              </a:rPr>
              <a:t>	folyósított 	támogatásra;</a:t>
            </a:r>
            <a:endParaRPr lang="hu-HU" sz="5600" b="1" dirty="0" smtClean="0">
              <a:solidFill>
                <a:srgbClr val="414042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hu-HU" sz="5600" b="1" dirty="0" smtClean="0">
                <a:solidFill>
                  <a:srgbClr val="414042"/>
                </a:solidFill>
              </a:rPr>
              <a:t>Felhívjuk </a:t>
            </a:r>
            <a:r>
              <a:rPr lang="hu-HU" sz="5600" b="1" dirty="0">
                <a:solidFill>
                  <a:srgbClr val="414042"/>
                </a:solidFill>
              </a:rPr>
              <a:t>szíves figyelmüket</a:t>
            </a:r>
            <a:r>
              <a:rPr lang="hu-HU" sz="5600" dirty="0">
                <a:solidFill>
                  <a:srgbClr val="414042"/>
                </a:solidFill>
              </a:rPr>
              <a:t>, hogy az elkülönített számviteli nyilvántartás aktuális </a:t>
            </a:r>
            <a:r>
              <a:rPr lang="hu-HU" sz="5600" dirty="0">
                <a:solidFill>
                  <a:schemeClr val="tx1"/>
                </a:solidFill>
              </a:rPr>
              <a:t>kivonata (mely az érintett jelentési időszakban elszámolni kívánt költségeket tartalmazza) minden </a:t>
            </a:r>
            <a:r>
              <a:rPr lang="hu-HU" sz="5600" dirty="0" smtClean="0">
                <a:solidFill>
                  <a:schemeClr val="tx1"/>
                </a:solidFill>
              </a:rPr>
              <a:t>partneri </a:t>
            </a:r>
            <a:r>
              <a:rPr lang="hu-HU" sz="5600" dirty="0">
                <a:solidFill>
                  <a:srgbClr val="414042"/>
                </a:solidFill>
              </a:rPr>
              <a:t>jelentéssel kötelezően benyújtandó.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20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Számlákkal kapcsolatos követelmények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154016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40000"/>
              </a:lnSpc>
            </a:pPr>
            <a:r>
              <a:rPr lang="hu-HU" sz="6400" b="1" dirty="0" smtClean="0">
                <a:solidFill>
                  <a:srgbClr val="414042"/>
                </a:solidFill>
              </a:rPr>
              <a:t>Magyarországon</a:t>
            </a:r>
            <a:r>
              <a:rPr lang="hu-HU" sz="6400" dirty="0" smtClean="0">
                <a:solidFill>
                  <a:srgbClr val="414042"/>
                </a:solidFill>
              </a:rPr>
              <a:t> kiállított </a:t>
            </a:r>
            <a:r>
              <a:rPr lang="hu-HU" sz="6400" dirty="0">
                <a:solidFill>
                  <a:srgbClr val="414042"/>
                </a:solidFill>
              </a:rPr>
              <a:t>számla (vagy a számlával azonos értékű számviteli bizonylat) esetén az adattartalom feleljen meg a számlakibocsátásra vonatkozó hatályos jogszabálynak (ld. 2007. évi CXXVII. törvény).</a:t>
            </a:r>
          </a:p>
          <a:p>
            <a:pPr algn="just">
              <a:lnSpc>
                <a:spcPct val="140000"/>
              </a:lnSpc>
              <a:spcBef>
                <a:spcPts val="600"/>
              </a:spcBef>
            </a:pPr>
            <a:r>
              <a:rPr lang="hu-HU" sz="6400" b="1" dirty="0" smtClean="0">
                <a:solidFill>
                  <a:srgbClr val="414042"/>
                </a:solidFill>
              </a:rPr>
              <a:t>Külföldön</a:t>
            </a:r>
            <a:r>
              <a:rPr lang="hu-HU" sz="6400" dirty="0" smtClean="0">
                <a:solidFill>
                  <a:srgbClr val="414042"/>
                </a:solidFill>
              </a:rPr>
              <a:t> </a:t>
            </a:r>
            <a:r>
              <a:rPr lang="hu-HU" sz="6400" dirty="0">
                <a:solidFill>
                  <a:srgbClr val="414042"/>
                </a:solidFill>
              </a:rPr>
              <a:t>kiállított számlán (vagy a számlával azonos értékű számviteli bizonylaton) az alábbi adatoknak feltétlenül szerepelniük kell: </a:t>
            </a:r>
          </a:p>
          <a:p>
            <a:pPr lvl="0" algn="just">
              <a:lnSpc>
                <a:spcPct val="140000"/>
              </a:lnSpc>
            </a:pPr>
            <a:r>
              <a:rPr lang="hu-HU" sz="6400" dirty="0" smtClean="0">
                <a:solidFill>
                  <a:srgbClr val="414042"/>
                </a:solidFill>
              </a:rPr>
              <a:t>- a </a:t>
            </a:r>
            <a:r>
              <a:rPr lang="hu-HU" sz="6400" dirty="0">
                <a:solidFill>
                  <a:srgbClr val="414042"/>
                </a:solidFill>
              </a:rPr>
              <a:t>számla megnevezés az adott ország előírásai szerint (pl.: </a:t>
            </a:r>
            <a:r>
              <a:rPr lang="hu-HU" sz="6400" dirty="0" err="1">
                <a:solidFill>
                  <a:srgbClr val="414042"/>
                </a:solidFill>
              </a:rPr>
              <a:t>Invoice</a:t>
            </a:r>
            <a:r>
              <a:rPr lang="hu-HU" sz="6400" dirty="0">
                <a:solidFill>
                  <a:srgbClr val="414042"/>
                </a:solidFill>
              </a:rPr>
              <a:t>, </a:t>
            </a:r>
            <a:r>
              <a:rPr lang="hu-HU" sz="6400" dirty="0" err="1">
                <a:solidFill>
                  <a:srgbClr val="414042"/>
                </a:solidFill>
              </a:rPr>
              <a:t>Factura</a:t>
            </a:r>
            <a:r>
              <a:rPr lang="hu-HU" sz="6400" dirty="0">
                <a:solidFill>
                  <a:srgbClr val="414042"/>
                </a:solidFill>
              </a:rPr>
              <a:t>,…);</a:t>
            </a:r>
          </a:p>
          <a:p>
            <a:pPr lvl="0" algn="just">
              <a:lnSpc>
                <a:spcPct val="140000"/>
              </a:lnSpc>
            </a:pPr>
            <a:r>
              <a:rPr lang="hu-HU" sz="6400" dirty="0" smtClean="0">
                <a:solidFill>
                  <a:srgbClr val="414042"/>
                </a:solidFill>
              </a:rPr>
              <a:t>- számla </a:t>
            </a:r>
            <a:r>
              <a:rPr lang="hu-HU" sz="6400" dirty="0">
                <a:solidFill>
                  <a:srgbClr val="414042"/>
                </a:solidFill>
              </a:rPr>
              <a:t>sorszáma</a:t>
            </a:r>
          </a:p>
          <a:p>
            <a:pPr lvl="0" algn="just">
              <a:lnSpc>
                <a:spcPct val="140000"/>
              </a:lnSpc>
            </a:pPr>
            <a:r>
              <a:rPr lang="hu-HU" sz="6400" dirty="0" smtClean="0">
                <a:solidFill>
                  <a:srgbClr val="414042"/>
                </a:solidFill>
              </a:rPr>
              <a:t>- számla kibocsátója</a:t>
            </a:r>
            <a:endParaRPr lang="hu-HU" sz="6400" dirty="0">
              <a:solidFill>
                <a:srgbClr val="414042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hu-HU" sz="6400" dirty="0" smtClean="0">
                <a:solidFill>
                  <a:srgbClr val="414042"/>
                </a:solidFill>
              </a:rPr>
              <a:t>- vevő megnevezése</a:t>
            </a:r>
            <a:endParaRPr lang="hu-HU" sz="6400" dirty="0">
              <a:solidFill>
                <a:srgbClr val="414042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hu-HU" sz="6400" dirty="0" smtClean="0">
                <a:solidFill>
                  <a:srgbClr val="414042"/>
                </a:solidFill>
              </a:rPr>
              <a:t>- termék </a:t>
            </a:r>
            <a:r>
              <a:rPr lang="hu-HU" sz="6400" dirty="0">
                <a:solidFill>
                  <a:srgbClr val="414042"/>
                </a:solidFill>
              </a:rPr>
              <a:t>vagy szolgáltatásnyújtás </a:t>
            </a:r>
            <a:r>
              <a:rPr lang="hu-HU" sz="6400" dirty="0" smtClean="0">
                <a:solidFill>
                  <a:srgbClr val="414042"/>
                </a:solidFill>
              </a:rPr>
              <a:t>megnevezése</a:t>
            </a:r>
            <a:endParaRPr lang="hu-HU" sz="6400" dirty="0">
              <a:solidFill>
                <a:srgbClr val="414042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hu-HU" sz="6400" dirty="0" smtClean="0">
                <a:solidFill>
                  <a:srgbClr val="414042"/>
                </a:solidFill>
              </a:rPr>
              <a:t>- a </a:t>
            </a:r>
            <a:r>
              <a:rPr lang="hu-HU" sz="6400" dirty="0">
                <a:solidFill>
                  <a:srgbClr val="414042"/>
                </a:solidFill>
              </a:rPr>
              <a:t>számla összege</a:t>
            </a:r>
          </a:p>
          <a:p>
            <a:pPr lvl="0" algn="just">
              <a:lnSpc>
                <a:spcPct val="140000"/>
              </a:lnSpc>
            </a:pPr>
            <a:r>
              <a:rPr lang="hu-HU" sz="6400" dirty="0" smtClean="0">
                <a:solidFill>
                  <a:srgbClr val="414042"/>
                </a:solidFill>
              </a:rPr>
              <a:t>- számla </a:t>
            </a:r>
            <a:r>
              <a:rPr lang="hu-HU" sz="6400" dirty="0">
                <a:solidFill>
                  <a:srgbClr val="414042"/>
                </a:solidFill>
              </a:rPr>
              <a:t>kibocsátásának és teljesítésének </a:t>
            </a:r>
            <a:r>
              <a:rPr lang="hu-HU" sz="6400" dirty="0" smtClean="0">
                <a:solidFill>
                  <a:srgbClr val="414042"/>
                </a:solidFill>
              </a:rPr>
              <a:t>kelte</a:t>
            </a:r>
            <a:endParaRPr lang="hu-HU" sz="64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400" b="1" u="sng" dirty="0" smtClean="0">
                <a:latin typeface="Arial"/>
              </a:rPr>
              <a:t>Benyújtandó dokumentumok: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 smtClean="0">
                <a:latin typeface="Arial"/>
              </a:rPr>
              <a:t>aláírt </a:t>
            </a:r>
            <a:r>
              <a:rPr lang="hu-HU" sz="1400" dirty="0">
                <a:latin typeface="Arial"/>
              </a:rPr>
              <a:t>uniós támogatási szerződés (Főszerződés - </a:t>
            </a:r>
            <a:r>
              <a:rPr lang="hu-HU" sz="1400" dirty="0" err="1">
                <a:latin typeface="Arial"/>
              </a:rPr>
              <a:t>Subsidy</a:t>
            </a:r>
            <a:r>
              <a:rPr lang="hu-HU" sz="1400" dirty="0">
                <a:latin typeface="Arial"/>
              </a:rPr>
              <a:t> </a:t>
            </a:r>
            <a:r>
              <a:rPr lang="hu-HU" sz="1400" dirty="0" err="1">
                <a:latin typeface="Arial"/>
              </a:rPr>
              <a:t>Contract</a:t>
            </a:r>
            <a:r>
              <a:rPr lang="hu-HU" sz="1400" dirty="0">
                <a:latin typeface="Arial"/>
              </a:rPr>
              <a:t>)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a szervezet nevében kötelezettségvállalásra jogosult személy(</a:t>
            </a:r>
            <a:r>
              <a:rPr lang="hu-HU" sz="1400" dirty="0" err="1">
                <a:latin typeface="Arial"/>
              </a:rPr>
              <a:t>ek</a:t>
            </a:r>
            <a:r>
              <a:rPr lang="hu-HU" sz="1400" dirty="0">
                <a:latin typeface="Arial"/>
              </a:rPr>
              <a:t>) – a dokumentumok benyújtásától számított 30 napnál nem régebbi - közjegyző által hitelesített aláírási </a:t>
            </a:r>
            <a:r>
              <a:rPr lang="hu-HU" sz="1400" dirty="0" smtClean="0">
                <a:latin typeface="Arial"/>
              </a:rPr>
              <a:t>címpéldánya(i); </a:t>
            </a:r>
            <a:endParaRPr lang="hu-HU" sz="14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a szervezet létrejöttét és működését tanúsító </a:t>
            </a:r>
            <a:r>
              <a:rPr lang="hu-HU" sz="1400" dirty="0" smtClean="0">
                <a:latin typeface="Arial"/>
              </a:rPr>
              <a:t>okirat:</a:t>
            </a:r>
            <a:endParaRPr lang="hu-HU" sz="1400" dirty="0">
              <a:latin typeface="Arial"/>
            </a:endParaRPr>
          </a:p>
          <a:p>
            <a:pPr marL="1028700" lvl="1" algn="just" defTabSz="457200" fontAlgn="base">
              <a:buFont typeface="Arial" panose="020B0604020202020204" pitchFamily="34" charset="0"/>
              <a:buChar char="•"/>
            </a:pPr>
            <a:r>
              <a:rPr lang="hu-HU" sz="1400" dirty="0">
                <a:latin typeface="Arial"/>
              </a:rPr>
              <a:t>államháztartáson belüli kedvezményezett esetén: a létesítő okirat kedvezményezett által hitelesített másolata (kivéve önkormányzatok);</a:t>
            </a:r>
          </a:p>
          <a:p>
            <a:pPr marL="1028700" lvl="1" algn="just" defTabSz="457200" fontAlgn="base">
              <a:buFont typeface="Arial" panose="020B0604020202020204" pitchFamily="34" charset="0"/>
              <a:buChar char="•"/>
            </a:pPr>
            <a:r>
              <a:rPr lang="hu-HU" sz="1400" dirty="0">
                <a:latin typeface="Arial"/>
              </a:rPr>
              <a:t>államháztartáson kívüli kedvezményezett esetén: a létesítő okirat és nyilvántartást igazoló okirat kedvezményezett által hitelesített </a:t>
            </a:r>
            <a:r>
              <a:rPr lang="hu-HU" sz="1400" dirty="0" smtClean="0">
                <a:latin typeface="Arial"/>
              </a:rPr>
              <a:t>másolata;</a:t>
            </a:r>
            <a:endParaRPr lang="hu-HU" sz="14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nyilatkozat a kedvezményezett adatairól;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 smtClean="0">
                <a:latin typeface="Arial"/>
              </a:rPr>
              <a:t>nyilatkozat </a:t>
            </a:r>
            <a:r>
              <a:rPr lang="hu-HU" sz="1400" dirty="0">
                <a:latin typeface="Arial"/>
              </a:rPr>
              <a:t>a Kedvezményezett fizetési számláiról (nem központi költségvetési szerv esetén) </a:t>
            </a:r>
            <a:r>
              <a:rPr lang="hu-HU" sz="1400" dirty="0" smtClean="0">
                <a:latin typeface="Arial"/>
              </a:rPr>
              <a:t>/nyilatkozat </a:t>
            </a:r>
            <a:r>
              <a:rPr lang="hu-HU" sz="1400" dirty="0">
                <a:latin typeface="Arial"/>
              </a:rPr>
              <a:t>a támogatás(ok) fogadására szolgáló </a:t>
            </a:r>
            <a:r>
              <a:rPr lang="hu-HU" sz="1400" dirty="0" err="1">
                <a:latin typeface="Arial"/>
              </a:rPr>
              <a:t>számlá</a:t>
            </a:r>
            <a:r>
              <a:rPr lang="hu-HU" sz="1400" dirty="0">
                <a:latin typeface="Arial"/>
              </a:rPr>
              <a:t>(k)</a:t>
            </a:r>
            <a:r>
              <a:rPr lang="hu-HU" sz="1400" dirty="0" err="1">
                <a:latin typeface="Arial"/>
              </a:rPr>
              <a:t>ról</a:t>
            </a:r>
            <a:r>
              <a:rPr lang="hu-HU" sz="1400" dirty="0">
                <a:latin typeface="Arial"/>
              </a:rPr>
              <a:t> (központi költségvetési szerv esetén);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7326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Számlákkal kapcsolatos követelmények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85461" y="1412776"/>
            <a:ext cx="7272808" cy="415401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hu-HU" sz="6000" b="1" i="1" dirty="0" smtClean="0">
                <a:solidFill>
                  <a:srgbClr val="414042"/>
                </a:solidFill>
              </a:rPr>
              <a:t>Az </a:t>
            </a:r>
            <a:r>
              <a:rPr lang="hu-HU" sz="6000" b="1" i="1" dirty="0">
                <a:solidFill>
                  <a:srgbClr val="414042"/>
                </a:solidFill>
              </a:rPr>
              <a:t>elektronikus számlákra vonatkozó további szabályok:</a:t>
            </a:r>
            <a:endParaRPr lang="hu-HU" sz="6000" dirty="0">
              <a:solidFill>
                <a:srgbClr val="414042"/>
              </a:solidFill>
            </a:endParaRPr>
          </a:p>
          <a:p>
            <a:pPr marL="342900" lvl="0" indent="-342900" algn="l"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hu-HU" sz="6000" dirty="0" err="1">
                <a:solidFill>
                  <a:srgbClr val="414042"/>
                </a:solidFill>
              </a:rPr>
              <a:t>EDI-n</a:t>
            </a:r>
            <a:r>
              <a:rPr lang="hu-HU" sz="6000" dirty="0">
                <a:solidFill>
                  <a:srgbClr val="414042"/>
                </a:solidFill>
              </a:rPr>
              <a:t> (elektronikus adatcsere rendszer) keresztül, vagy XML formátumban kerül kiállításra;</a:t>
            </a:r>
          </a:p>
          <a:p>
            <a:pPr marL="342900" lvl="0" indent="-342900" algn="l"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hu-HU" sz="6000" dirty="0">
                <a:solidFill>
                  <a:srgbClr val="414042"/>
                </a:solidFill>
              </a:rPr>
              <a:t>hagyományos internet alapú számlázó programon keresztül kerül kiállításra; </a:t>
            </a:r>
          </a:p>
          <a:p>
            <a:pPr marL="342900" lvl="0" indent="-342900" algn="l"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hu-HU" sz="6000" dirty="0">
                <a:solidFill>
                  <a:srgbClr val="414042"/>
                </a:solidFill>
              </a:rPr>
              <a:t>vonatkozó hatályos jogszabálynak (ld. 2007. évi CXXVII. Törvény) megfelelően lett kiállítva;</a:t>
            </a:r>
          </a:p>
          <a:p>
            <a:pPr marL="342900" lvl="0" indent="-342900" algn="l"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hu-HU" sz="6000" dirty="0">
                <a:solidFill>
                  <a:srgbClr val="414042"/>
                </a:solidFill>
              </a:rPr>
              <a:t>elektronikusan csatolásra került az </a:t>
            </a:r>
            <a:r>
              <a:rPr lang="hu-HU" sz="6000" dirty="0" err="1">
                <a:solidFill>
                  <a:srgbClr val="414042"/>
                </a:solidFill>
              </a:rPr>
              <a:t>eMS</a:t>
            </a:r>
            <a:r>
              <a:rPr lang="hu-HU" sz="6000" dirty="0">
                <a:solidFill>
                  <a:srgbClr val="414042"/>
                </a:solidFill>
              </a:rPr>
              <a:t> rendszerben;</a:t>
            </a:r>
          </a:p>
          <a:p>
            <a:pPr marL="342900" lvl="0" indent="-342900" algn="l"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hu-HU" sz="6000" dirty="0">
                <a:solidFill>
                  <a:srgbClr val="414042"/>
                </a:solidFill>
              </a:rPr>
              <a:t>kizárólag akkor fogadható el, ha a számlán a megjegyzés rovatba felvezetésre került a projekt azonosítószáma és </a:t>
            </a:r>
            <a:r>
              <a:rPr lang="hu-HU" sz="6000" dirty="0" err="1">
                <a:solidFill>
                  <a:srgbClr val="414042"/>
                </a:solidFill>
              </a:rPr>
              <a:t>acronym-ja</a:t>
            </a:r>
            <a:r>
              <a:rPr lang="hu-HU" sz="6000" dirty="0">
                <a:solidFill>
                  <a:srgbClr val="414042"/>
                </a:solidFill>
              </a:rPr>
              <a:t>. Ez alól az utazásról szóló számlák (pl. repülőjegy) képezhetnek kivételt. </a:t>
            </a:r>
          </a:p>
          <a:p>
            <a:pPr lvl="0" algn="just">
              <a:lnSpc>
                <a:spcPct val="120000"/>
              </a:lnSpc>
            </a:pPr>
            <a:r>
              <a:rPr lang="hu-HU" sz="6000" dirty="0" smtClean="0">
                <a:solidFill>
                  <a:srgbClr val="414042"/>
                </a:solidFill>
              </a:rPr>
              <a:t>A </a:t>
            </a:r>
            <a:r>
              <a:rPr lang="hu-HU" sz="6000" b="1" dirty="0" smtClean="0">
                <a:solidFill>
                  <a:srgbClr val="414042"/>
                </a:solidFill>
              </a:rPr>
              <a:t>kettős </a:t>
            </a:r>
            <a:r>
              <a:rPr lang="hu-HU" sz="6000" b="1" dirty="0">
                <a:solidFill>
                  <a:srgbClr val="414042"/>
                </a:solidFill>
              </a:rPr>
              <a:t>finanszírozás bármilyen formája tiltott</a:t>
            </a:r>
            <a:r>
              <a:rPr lang="hu-HU" sz="6000" dirty="0">
                <a:solidFill>
                  <a:srgbClr val="414042"/>
                </a:solidFill>
              </a:rPr>
              <a:t>. Ennek elkerülése érdekében az eredeti számlákat/számlákkal </a:t>
            </a:r>
            <a:r>
              <a:rPr lang="hu-HU" sz="6000" dirty="0">
                <a:solidFill>
                  <a:schemeClr val="tx1"/>
                </a:solidFill>
              </a:rPr>
              <a:t>egyenértékű számviteli bizonylatokat a Kedvezményezettnek </a:t>
            </a:r>
            <a:r>
              <a:rPr lang="hu-HU" sz="6000" dirty="0" smtClean="0">
                <a:solidFill>
                  <a:schemeClr val="tx1"/>
                </a:solidFill>
              </a:rPr>
              <a:t>záradékolni kell (</a:t>
            </a:r>
            <a:r>
              <a:rPr lang="hu-HU" sz="6000" dirty="0">
                <a:solidFill>
                  <a:schemeClr val="tx1"/>
                </a:solidFill>
              </a:rPr>
              <a:t>f</a:t>
            </a:r>
            <a:r>
              <a:rPr lang="hu-HU" sz="6000" dirty="0" smtClean="0">
                <a:solidFill>
                  <a:schemeClr val="tx1"/>
                </a:solidFill>
              </a:rPr>
              <a:t>el </a:t>
            </a:r>
            <a:r>
              <a:rPr lang="hu-HU" sz="6000" dirty="0">
                <a:solidFill>
                  <a:schemeClr val="tx1"/>
                </a:solidFill>
              </a:rPr>
              <a:t>kell tüntetni a program nevét, a projekt kódot, a partneri jelentés sorszámát </a:t>
            </a:r>
            <a:r>
              <a:rPr lang="hu-HU" sz="6000" dirty="0" smtClean="0">
                <a:solidFill>
                  <a:schemeClr val="tx1"/>
                </a:solidFill>
              </a:rPr>
              <a:t>és </a:t>
            </a:r>
            <a:r>
              <a:rPr lang="hu-HU" sz="6000" dirty="0">
                <a:solidFill>
                  <a:schemeClr val="tx1"/>
                </a:solidFill>
              </a:rPr>
              <a:t>a lejelentet </a:t>
            </a:r>
            <a:r>
              <a:rPr lang="hu-HU" sz="6000" dirty="0" smtClean="0">
                <a:solidFill>
                  <a:schemeClr val="tx1"/>
                </a:solidFill>
              </a:rPr>
              <a:t>költséget).</a:t>
            </a:r>
            <a:endParaRPr lang="hu-HU" sz="6000" dirty="0">
              <a:solidFill>
                <a:schemeClr val="tx1"/>
              </a:solidFill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49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/>
              <a:t>Elszámolható költségek</a:t>
            </a: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272808" cy="4082008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A költségek csak olyan mértékben számolhatók el, amilyen mértékben a támogatott projekthez kapcsolódnak, illetve amilyen mértékben annak célját szolgálják</a:t>
            </a:r>
            <a:r>
              <a:rPr lang="hu-HU" sz="1600" dirty="0" smtClean="0">
                <a:solidFill>
                  <a:srgbClr val="414042"/>
                </a:solidFill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közvetlenül </a:t>
            </a:r>
            <a:r>
              <a:rPr lang="hu-HU" sz="1600" dirty="0">
                <a:solidFill>
                  <a:srgbClr val="414042"/>
                </a:solidFill>
              </a:rPr>
              <a:t>a projekthez kapcsolódó költségek, melyek nélkülözhetetlenek a projekt elindításához és/vagy megvalósításához; illetve arányos hozzáadott értéket képviselnek;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a pályázati kiírásban az elszámolható költségek listáján szereplő költségek (melyek nem szerepelnek a nem elszámolható költségek listáján);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kedvezményezetteknél az elszámolhatósági időszakon belül ténylegesen felmerült, kifizetett költségek, melyek jogalapja, valamint (pénzügyi) teljesülése </a:t>
            </a:r>
            <a:r>
              <a:rPr lang="hu-HU" sz="1600" dirty="0" smtClean="0">
                <a:solidFill>
                  <a:srgbClr val="414042"/>
                </a:solidFill>
              </a:rPr>
              <a:t>igazolható</a:t>
            </a:r>
            <a:r>
              <a:rPr lang="hu-HU" sz="1600" dirty="0">
                <a:solidFill>
                  <a:srgbClr val="414042"/>
                </a:solidFill>
              </a:rPr>
              <a:t>;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49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/>
              <a:t>Elszámolható költségek</a:t>
            </a: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154016"/>
          </a:xfrm>
        </p:spPr>
        <p:txBody>
          <a:bodyPr>
            <a:norm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szokásos </a:t>
            </a:r>
            <a:r>
              <a:rPr lang="hu-HU" sz="1600" dirty="0">
                <a:solidFill>
                  <a:srgbClr val="414042"/>
                </a:solidFill>
              </a:rPr>
              <a:t>piaci árat vagy a közbeszerzési szerződésben rögzített árat meg nem haladó költségek;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főszerződésben, a projekt elfogadott költségvetésében, illetve annak hatályos módosításában rögzített (megvalósítási időszakban felmerült) költségek;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megfelelnek a hatékonyság, gazdaságosság és ésszerűség elveinek;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összhangban vannak az EU-s és nemzeti szabályozással.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Önkormányzatok esetében, </a:t>
            </a:r>
            <a:r>
              <a:rPr lang="hu-HU" sz="1600" dirty="0" smtClean="0">
                <a:solidFill>
                  <a:srgbClr val="414042"/>
                </a:solidFill>
              </a:rPr>
              <a:t>a </a:t>
            </a:r>
            <a:r>
              <a:rPr lang="hu-HU" sz="1600" dirty="0">
                <a:solidFill>
                  <a:srgbClr val="414042"/>
                </a:solidFill>
              </a:rPr>
              <a:t>Támogató irányában elszámolhatók az önkormányzat hivatalánál felmerülő költségek is – amennyiben az erre való hivatkozás feltüntetésre került a projekt partnerségi nyilatkozatában. 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32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Nem elszámolható </a:t>
            </a:r>
            <a:r>
              <a:rPr lang="hu-HU" sz="2800" b="1" dirty="0"/>
              <a:t>költségek</a:t>
            </a: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272808" cy="4082008"/>
          </a:xfrm>
        </p:spPr>
        <p:txBody>
          <a:bodyPr>
            <a:normAutofit fontScale="47500" lnSpcReduction="20000"/>
          </a:bodyPr>
          <a:lstStyle/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bírságok, büntetések  valamint jogvitákra és peres eljárásokra fordított kiadások; 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ajándékok költsége, az ajándékonként legfeljebb 50 euró értékű, promóciós, kommunikációs, reklám- vagy tájékoztatási célú ajándékok kivételével </a:t>
            </a:r>
            <a:endParaRPr lang="hu-HU" dirty="0" smtClean="0">
              <a:solidFill>
                <a:srgbClr val="414042"/>
              </a:solidFill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414042"/>
                </a:solidFill>
              </a:rPr>
              <a:t>külföldi </a:t>
            </a:r>
            <a:r>
              <a:rPr lang="hu-HU" dirty="0">
                <a:solidFill>
                  <a:srgbClr val="414042"/>
                </a:solidFill>
              </a:rPr>
              <a:t>devizák árfolyam-ingadozásából fakadó költségek; külföldi deviza, vagy valuta árfolyamátváltásból eredeztethető kezelési költség, jutalék és veszteség;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hitelkamatok és hiteltúllépések költségei;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határon átnyúló hatással nem bíró beruházások;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meglévő épületek és föld vásárlása;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ÁFA, kivéve amennyiben az nem visszaigényelhető a nemzeti jogszabály alapján;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természetbeni hozzájárulás és lízing;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értékcsökkenés költsége;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használt eszközök beszerzése;</a:t>
            </a: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414042"/>
                </a:solidFill>
              </a:rPr>
              <a:t>belföldi pénzügyi tranzakciók költsége;</a:t>
            </a:r>
          </a:p>
          <a:p>
            <a:pPr algn="just">
              <a:lnSpc>
                <a:spcPct val="120000"/>
              </a:lnSpc>
            </a:pPr>
            <a:r>
              <a:rPr lang="hu-HU" b="1" dirty="0" smtClean="0">
                <a:solidFill>
                  <a:srgbClr val="414042"/>
                </a:solidFill>
              </a:rPr>
              <a:t>A </a:t>
            </a:r>
            <a:r>
              <a:rPr lang="hu-HU" b="1" dirty="0">
                <a:solidFill>
                  <a:srgbClr val="414042"/>
                </a:solidFill>
              </a:rPr>
              <a:t>fentiekben részletezett nem elszámolható költségek listája a teljesség igénye nélkül készült. Az itt nem szereplő költségek nem tekinthetők automatikusan elszámolhatónak!</a:t>
            </a:r>
            <a:endParaRPr lang="hu-HU" dirty="0">
              <a:solidFill>
                <a:srgbClr val="414042"/>
              </a:solidFill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78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558608" cy="64807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Közbeszerzések és egyéb beszerzések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7272808" cy="4226024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40000"/>
              </a:lnSpc>
              <a:defRPr/>
            </a:pPr>
            <a:r>
              <a:rPr lang="hu-HU" altLang="hu-HU" sz="3400" dirty="0">
                <a:solidFill>
                  <a:srgbClr val="414042"/>
                </a:solidFill>
              </a:rPr>
              <a:t>A Kbt. hatálya alá tartozó beszerzések esetén: </a:t>
            </a: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altLang="hu-HU" sz="3400" dirty="0">
                <a:solidFill>
                  <a:srgbClr val="414042"/>
                </a:solidFill>
              </a:rPr>
              <a:t>a kedvezményezett felelőssége betartani a törvény előírásait.</a:t>
            </a: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altLang="hu-HU" sz="3400" dirty="0">
                <a:solidFill>
                  <a:srgbClr val="414042"/>
                </a:solidFill>
              </a:rPr>
              <a:t>az eljárás valamennyi dokumentumát, illetve a szerződést és az esetleges szerződésmódosítás(oka)t egy </a:t>
            </a:r>
            <a:r>
              <a:rPr lang="hu-HU" altLang="hu-HU" sz="3400" dirty="0" smtClean="0">
                <a:solidFill>
                  <a:srgbClr val="414042"/>
                </a:solidFill>
              </a:rPr>
              <a:t>másolati, valamint egy elektronikus </a:t>
            </a:r>
            <a:r>
              <a:rPr lang="hu-HU" altLang="hu-HU" sz="3400" dirty="0">
                <a:solidFill>
                  <a:srgbClr val="414042"/>
                </a:solidFill>
              </a:rPr>
              <a:t>példányban szükséges benyújtani.</a:t>
            </a: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altLang="hu-HU" sz="3400" dirty="0">
                <a:solidFill>
                  <a:srgbClr val="414042"/>
                </a:solidFill>
              </a:rPr>
              <a:t>nyilatkozni szükséges, hogy indult-e jogorvoslati eljárás a közbeszerzési eljárással, vagy az annak alapján megkötött szerződéssel kapcsolatban, </a:t>
            </a:r>
          </a:p>
          <a:p>
            <a:pPr marL="457200" indent="-457200" algn="just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hu-HU" altLang="hu-HU" sz="3400" dirty="0">
                <a:solidFill>
                  <a:srgbClr val="414042"/>
                </a:solidFill>
              </a:rPr>
              <a:t>nyilatkozni szükséges, hogy sor került-e az eljárás alapján megkötött szerződés módosítására.</a:t>
            </a:r>
          </a:p>
          <a:p>
            <a:pPr algn="just">
              <a:lnSpc>
                <a:spcPct val="140000"/>
              </a:lnSpc>
              <a:defRPr/>
            </a:pPr>
            <a:r>
              <a:rPr lang="hu-HU" altLang="hu-HU" sz="3400" dirty="0">
                <a:solidFill>
                  <a:srgbClr val="414042"/>
                </a:solidFill>
              </a:rPr>
              <a:t>A közbeszerzési dokumentáció nem megfelelősége/hiányossága esetén hiánypótlásra kerülhet sor, </a:t>
            </a:r>
            <a:r>
              <a:rPr lang="hu-HU" altLang="hu-HU" sz="3400" dirty="0" smtClean="0">
                <a:solidFill>
                  <a:srgbClr val="414042"/>
                </a:solidFill>
              </a:rPr>
              <a:t>vagy a</a:t>
            </a:r>
            <a:r>
              <a:rPr lang="hu-HU" sz="3400" dirty="0" smtClean="0">
                <a:solidFill>
                  <a:srgbClr val="414042"/>
                </a:solidFill>
              </a:rPr>
              <a:t> </a:t>
            </a:r>
            <a:r>
              <a:rPr lang="hu-HU" sz="3400" dirty="0">
                <a:solidFill>
                  <a:srgbClr val="414042"/>
                </a:solidFill>
              </a:rPr>
              <a:t>rendelkezésre álló dokumentumok alapján </a:t>
            </a:r>
            <a:r>
              <a:rPr lang="hu-HU" sz="3400" dirty="0" smtClean="0">
                <a:solidFill>
                  <a:srgbClr val="414042"/>
                </a:solidFill>
              </a:rPr>
              <a:t>dönthet </a:t>
            </a:r>
            <a:r>
              <a:rPr lang="hu-HU" sz="3400" dirty="0">
                <a:solidFill>
                  <a:srgbClr val="414042"/>
                </a:solidFill>
              </a:rPr>
              <a:t>a költségek </a:t>
            </a:r>
            <a:r>
              <a:rPr lang="hu-HU" sz="3400" dirty="0" smtClean="0">
                <a:solidFill>
                  <a:srgbClr val="414042"/>
                </a:solidFill>
              </a:rPr>
              <a:t>hitelesítéséről, </a:t>
            </a:r>
            <a:r>
              <a:rPr lang="hu-HU" altLang="hu-HU" sz="3400" dirty="0" smtClean="0">
                <a:solidFill>
                  <a:srgbClr val="414042"/>
                </a:solidFill>
              </a:rPr>
              <a:t>vagy </a:t>
            </a:r>
            <a:r>
              <a:rPr lang="hu-HU" altLang="hu-HU" sz="3400" dirty="0">
                <a:solidFill>
                  <a:srgbClr val="414042"/>
                </a:solidFill>
              </a:rPr>
              <a:t>szabálytalansági eljárás kezdeményezhető.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84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558608" cy="648072"/>
          </a:xfrm>
        </p:spPr>
        <p:txBody>
          <a:bodyPr>
            <a:normAutofit fontScale="90000"/>
          </a:bodyPr>
          <a:lstStyle/>
          <a:p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3100" b="1" dirty="0" smtClean="0"/>
              <a:t>Közbeszerzési </a:t>
            </a:r>
            <a:r>
              <a:rPr lang="hu-HU" sz="3100" b="1" dirty="0"/>
              <a:t>értékhatár alatti beszerzések</a:t>
            </a:r>
            <a:r>
              <a:rPr lang="hu-HU" sz="2400" dirty="0"/>
              <a:t/>
            </a:r>
            <a:br>
              <a:rPr lang="hu-HU" sz="2400" dirty="0"/>
            </a:b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15401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hu-HU" sz="6400" dirty="0">
                <a:solidFill>
                  <a:srgbClr val="414042"/>
                </a:solidFill>
              </a:rPr>
              <a:t>A kedvezményezett a Kbt. szerinti közbeszerzési kötelezettség alá nem tartozó valamennyi beszerzése esetén köteles a piaci áraknak való megfelelés igazolására.</a:t>
            </a:r>
          </a:p>
          <a:p>
            <a:pPr algn="just">
              <a:lnSpc>
                <a:spcPct val="120000"/>
              </a:lnSpc>
            </a:pPr>
            <a:r>
              <a:rPr lang="hu-HU" sz="6000" b="1" dirty="0" smtClean="0">
                <a:solidFill>
                  <a:srgbClr val="414042"/>
                </a:solidFill>
              </a:rPr>
              <a:t>Nettó </a:t>
            </a:r>
            <a:r>
              <a:rPr lang="hu-HU" sz="6000" b="1" dirty="0">
                <a:solidFill>
                  <a:srgbClr val="414042"/>
                </a:solidFill>
              </a:rPr>
              <a:t>2 500 eurót elérő vagy meghaladó összegű beszerzések</a:t>
            </a:r>
            <a:r>
              <a:rPr lang="hu-HU" sz="6000" dirty="0">
                <a:solidFill>
                  <a:srgbClr val="414042"/>
                </a:solidFill>
              </a:rPr>
              <a:t> </a:t>
            </a:r>
            <a:r>
              <a:rPr lang="hu-HU" sz="6000" dirty="0" smtClean="0">
                <a:solidFill>
                  <a:srgbClr val="414042"/>
                </a:solidFill>
              </a:rPr>
              <a:t>esetében: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6000" dirty="0" smtClean="0">
                <a:solidFill>
                  <a:srgbClr val="414042"/>
                </a:solidFill>
              </a:rPr>
              <a:t>legalább 3, </a:t>
            </a:r>
            <a:r>
              <a:rPr lang="hu-HU" sz="6000" dirty="0">
                <a:solidFill>
                  <a:srgbClr val="414042"/>
                </a:solidFill>
              </a:rPr>
              <a:t>érvényes, </a:t>
            </a:r>
            <a:endParaRPr lang="hu-HU" sz="6000" dirty="0" smtClean="0">
              <a:solidFill>
                <a:srgbClr val="414042"/>
              </a:solidFill>
            </a:endParaRP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6000" dirty="0" smtClean="0">
                <a:solidFill>
                  <a:srgbClr val="414042"/>
                </a:solidFill>
              </a:rPr>
              <a:t>azonos tárgyú, 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6000" dirty="0" smtClean="0">
                <a:solidFill>
                  <a:srgbClr val="414042"/>
                </a:solidFill>
              </a:rPr>
              <a:t>összehasonlítható,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6000" dirty="0" smtClean="0">
                <a:solidFill>
                  <a:srgbClr val="414042"/>
                </a:solidFill>
              </a:rPr>
              <a:t>írásos 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6000" dirty="0" smtClean="0">
                <a:solidFill>
                  <a:srgbClr val="414042"/>
                </a:solidFill>
              </a:rPr>
              <a:t>összeférhetetlen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6000" dirty="0" smtClean="0">
                <a:solidFill>
                  <a:srgbClr val="414042"/>
                </a:solidFill>
              </a:rPr>
              <a:t>a </a:t>
            </a:r>
            <a:r>
              <a:rPr lang="hu-HU" sz="6000" dirty="0">
                <a:solidFill>
                  <a:srgbClr val="414042"/>
                </a:solidFill>
              </a:rPr>
              <a:t>létrejött megrendelő/szerződés dátumától visszafelé számított 3 hónapnál nem </a:t>
            </a:r>
            <a:r>
              <a:rPr lang="hu-HU" sz="6000" dirty="0" smtClean="0">
                <a:solidFill>
                  <a:srgbClr val="414042"/>
                </a:solidFill>
              </a:rPr>
              <a:t>régebbi</a:t>
            </a:r>
          </a:p>
          <a:p>
            <a:pPr algn="just">
              <a:lnSpc>
                <a:spcPct val="120000"/>
              </a:lnSpc>
            </a:pPr>
            <a:r>
              <a:rPr lang="hu-HU" sz="6000" dirty="0" smtClean="0">
                <a:solidFill>
                  <a:srgbClr val="414042"/>
                </a:solidFill>
              </a:rPr>
              <a:t>ajánlat szükséges. </a:t>
            </a:r>
          </a:p>
          <a:p>
            <a:pPr algn="just">
              <a:lnSpc>
                <a:spcPct val="120000"/>
              </a:lnSpc>
            </a:pPr>
            <a:r>
              <a:rPr lang="hu-HU" sz="6000" b="1" dirty="0" smtClean="0">
                <a:solidFill>
                  <a:srgbClr val="414042"/>
                </a:solidFill>
              </a:rPr>
              <a:t>A </a:t>
            </a:r>
            <a:r>
              <a:rPr lang="hu-HU" sz="6000" b="1" dirty="0">
                <a:solidFill>
                  <a:srgbClr val="414042"/>
                </a:solidFill>
              </a:rPr>
              <a:t>beszerzési eljárásról annak megkezdése előtt hirdetmény közzététele kötelező legalább a Program honlapján és a kedvezményezett honlapján. </a:t>
            </a:r>
            <a:endParaRPr lang="hu-HU" sz="6000" b="1" dirty="0" smtClean="0">
              <a:solidFill>
                <a:srgbClr val="41404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hu-HU" sz="6000" dirty="0" err="1" smtClean="0">
                <a:solidFill>
                  <a:srgbClr val="414042"/>
                </a:solidFill>
              </a:rPr>
              <a:t>In-house</a:t>
            </a:r>
            <a:r>
              <a:rPr lang="hu-HU" sz="6000" dirty="0" smtClean="0">
                <a:solidFill>
                  <a:srgbClr val="414042"/>
                </a:solidFill>
              </a:rPr>
              <a:t> </a:t>
            </a:r>
            <a:r>
              <a:rPr lang="hu-HU" sz="6000" dirty="0">
                <a:solidFill>
                  <a:srgbClr val="414042"/>
                </a:solidFill>
              </a:rPr>
              <a:t> beszerzés esetén ugyancsak szükséges három összehasonlítható árajánlat beszerzése, melybe nem értendő bele a szolgáltató árajánlata.</a:t>
            </a:r>
          </a:p>
          <a:p>
            <a:pPr algn="l"/>
            <a:endParaRPr lang="hu-HU" dirty="0" smtClean="0"/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4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558608" cy="648072"/>
          </a:xfrm>
        </p:spPr>
        <p:txBody>
          <a:bodyPr>
            <a:normAutofit fontScale="90000"/>
          </a:bodyPr>
          <a:lstStyle/>
          <a:p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3100" b="1" dirty="0" smtClean="0"/>
              <a:t>Közbeszerzési </a:t>
            </a:r>
            <a:r>
              <a:rPr lang="hu-HU" sz="3100" b="1" dirty="0"/>
              <a:t>értékhatár alatti beszerzések</a:t>
            </a:r>
            <a:r>
              <a:rPr lang="hu-HU" sz="2400" dirty="0"/>
              <a:t/>
            </a:r>
            <a:br>
              <a:rPr lang="hu-HU" sz="2400" dirty="0"/>
            </a:b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272808" cy="4082008"/>
          </a:xfrm>
        </p:spPr>
        <p:txBody>
          <a:bodyPr>
            <a:normAutofit fontScale="25000" lnSpcReduction="20000"/>
          </a:bodyPr>
          <a:lstStyle/>
          <a:p>
            <a:pPr algn="l"/>
            <a:endParaRPr lang="hu-HU" dirty="0" smtClean="0"/>
          </a:p>
          <a:p>
            <a:pPr marL="857250" indent="-857250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u-HU" altLang="hu-HU" sz="6400" dirty="0">
                <a:solidFill>
                  <a:srgbClr val="414042"/>
                </a:solidFill>
              </a:rPr>
              <a:t>Minden beszerzéshez, ahol piaci árat kell igazolni a „</a:t>
            </a:r>
            <a:r>
              <a:rPr lang="hu-HU" altLang="hu-HU" sz="6400" b="1" dirty="0">
                <a:solidFill>
                  <a:srgbClr val="414042"/>
                </a:solidFill>
              </a:rPr>
              <a:t>nyilatkozat a piaci ár igazolására</a:t>
            </a:r>
            <a:r>
              <a:rPr lang="hu-HU" altLang="hu-HU" sz="6400" dirty="0">
                <a:solidFill>
                  <a:srgbClr val="414042"/>
                </a:solidFill>
              </a:rPr>
              <a:t>” című dokumentum kitöltésére és benyújtása szükséges.</a:t>
            </a:r>
          </a:p>
          <a:p>
            <a:pPr marL="857250" indent="-857250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u-HU" altLang="hu-HU" sz="6400" dirty="0">
                <a:solidFill>
                  <a:srgbClr val="414042"/>
                </a:solidFill>
              </a:rPr>
              <a:t>A rendelkezésre álló ajánlatok közül a kedvezményezett a legalacsonyabb összegű ellenszolgáltatást tartalmazó vagy a legjobb ár-érték arányt megjelenítő ajánlatot köteles elfogadni. Utóbbi esetben indokolni kell a legjobb ár-érték arány elfogadásának </a:t>
            </a:r>
            <a:r>
              <a:rPr lang="hu-HU" altLang="hu-HU" sz="6400" dirty="0" smtClean="0">
                <a:solidFill>
                  <a:srgbClr val="414042"/>
                </a:solidFill>
              </a:rPr>
              <a:t>okát.</a:t>
            </a:r>
          </a:p>
          <a:p>
            <a:pPr marL="857250" indent="-857250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u-HU" altLang="hu-HU" sz="6400" dirty="0" smtClean="0">
                <a:solidFill>
                  <a:srgbClr val="414042"/>
                </a:solidFill>
              </a:rPr>
              <a:t>Ha </a:t>
            </a:r>
            <a:r>
              <a:rPr lang="hu-HU" altLang="hu-HU" sz="6400" dirty="0">
                <a:solidFill>
                  <a:srgbClr val="414042"/>
                </a:solidFill>
              </a:rPr>
              <a:t>szerződéses ár a jellemző piaci árnál bizonyíthatóan magasabb vagy  a piaci ár igazolása a hiánypótlások után sem történik meg, a hitelesítési tevékenységre kijelölt szervezet jogosult a költség hitelesítésének elutasítására/megtagadására.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58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7638" y="836712"/>
            <a:ext cx="7558608" cy="648072"/>
          </a:xfrm>
        </p:spPr>
        <p:txBody>
          <a:bodyPr>
            <a:normAutofit fontScale="90000"/>
          </a:bodyPr>
          <a:lstStyle/>
          <a:p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3100" b="1" dirty="0" smtClean="0"/>
              <a:t>Közbeszerzési </a:t>
            </a:r>
            <a:r>
              <a:rPr lang="hu-HU" sz="3100" b="1" dirty="0"/>
              <a:t>értékhatár alatti beszerzések</a:t>
            </a:r>
            <a:r>
              <a:rPr lang="hu-HU" sz="2400" dirty="0"/>
              <a:t/>
            </a:r>
            <a:br>
              <a:rPr lang="hu-HU" sz="2400" dirty="0"/>
            </a:b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272808" cy="4082008"/>
          </a:xfrm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A </a:t>
            </a:r>
            <a:r>
              <a:rPr lang="hu-HU" sz="1600" b="1" dirty="0">
                <a:solidFill>
                  <a:srgbClr val="414042"/>
                </a:solidFill>
              </a:rPr>
              <a:t>nettó 2500 euró alatti beszerzések</a:t>
            </a:r>
            <a:r>
              <a:rPr lang="hu-HU" sz="1600" dirty="0">
                <a:solidFill>
                  <a:srgbClr val="414042"/>
                </a:solidFill>
              </a:rPr>
              <a:t> </a:t>
            </a:r>
            <a:r>
              <a:rPr lang="hu-HU" sz="1600" dirty="0" smtClean="0">
                <a:solidFill>
                  <a:srgbClr val="414042"/>
                </a:solidFill>
              </a:rPr>
              <a:t>esetében:</a:t>
            </a:r>
          </a:p>
          <a:p>
            <a:pPr marL="742950" lvl="1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a </a:t>
            </a:r>
            <a:r>
              <a:rPr lang="hu-HU" sz="1600" dirty="0">
                <a:solidFill>
                  <a:srgbClr val="414042"/>
                </a:solidFill>
              </a:rPr>
              <a:t>piaci árat igazolni nem szükséges, azonban a  hitelesítési tevékenységre kijelölt szervezet  fenntartja a jogot az ár-érték arány megfelelőségének ellenőrzésére. </a:t>
            </a:r>
            <a:endParaRPr lang="hu-HU" sz="1600" dirty="0" smtClean="0">
              <a:solidFill>
                <a:srgbClr val="414042"/>
              </a:solidFill>
            </a:endParaRPr>
          </a:p>
          <a:p>
            <a:pPr marL="742950" lvl="1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a</a:t>
            </a:r>
            <a:r>
              <a:rPr lang="hu-HU" sz="1600" dirty="0" smtClean="0">
                <a:solidFill>
                  <a:srgbClr val="414042"/>
                </a:solidFill>
              </a:rPr>
              <a:t> kedvezményezett </a:t>
            </a:r>
            <a:r>
              <a:rPr lang="hu-HU" sz="1600" b="1" dirty="0">
                <a:solidFill>
                  <a:srgbClr val="414042"/>
                </a:solidFill>
              </a:rPr>
              <a:t>köteles </a:t>
            </a:r>
            <a:r>
              <a:rPr lang="hu-HU" sz="1600" dirty="0">
                <a:solidFill>
                  <a:srgbClr val="414042"/>
                </a:solidFill>
              </a:rPr>
              <a:t>az összeférhetetlenségi szabályok betartására és az ehhez kapcsolódó </a:t>
            </a:r>
            <a:r>
              <a:rPr lang="hu-HU" sz="1600" b="1" dirty="0">
                <a:solidFill>
                  <a:srgbClr val="414042"/>
                </a:solidFill>
              </a:rPr>
              <a:t>„nyilatkozat a nettó 2500 euró alatti beszerzésekről” című nyilatkozat megtételére</a:t>
            </a:r>
            <a:r>
              <a:rPr lang="hu-HU" sz="1600" dirty="0">
                <a:solidFill>
                  <a:srgbClr val="414042"/>
                </a:solidFill>
              </a:rPr>
              <a:t> és annak benyújtására</a:t>
            </a:r>
            <a:r>
              <a:rPr lang="hu-HU" sz="1600" dirty="0" smtClean="0">
                <a:solidFill>
                  <a:srgbClr val="414042"/>
                </a:solidFill>
              </a:rPr>
              <a:t>.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altLang="hu-HU" sz="1600" dirty="0">
                <a:solidFill>
                  <a:srgbClr val="414042"/>
                </a:solidFill>
              </a:rPr>
              <a:t>Keretszerződések elfogadhatóak ha a keretszerződés megkötése megfelel a fentiekben leírt feltételeknek, vagy a keretszerződés közbeszerzési eljárás eredményeképpen került megkötésre.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altLang="hu-HU" sz="1600" dirty="0">
                <a:solidFill>
                  <a:srgbClr val="414042"/>
                </a:solidFill>
              </a:rPr>
              <a:t>A Kbt. szerinti közbeszerzési kötelezettség alá nem tartozó beszerzései esetében is köteles figyelemmel lenni a Kbt. részekre bontás tilalmát.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u-HU" altLang="hu-HU" sz="1600" dirty="0">
                <a:solidFill>
                  <a:srgbClr val="414042"/>
                </a:solidFill>
              </a:rPr>
              <a:t>A Partnerségben résztvevő kedvezményezettek a projekten belül feladatok ellátására nem szerződhetnek egymással.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u-HU" sz="1600" dirty="0">
              <a:solidFill>
                <a:srgbClr val="414042"/>
              </a:solidFill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63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558608" cy="648072"/>
          </a:xfrm>
        </p:spPr>
        <p:txBody>
          <a:bodyPr>
            <a:normAutofit fontScale="90000"/>
          </a:bodyPr>
          <a:lstStyle/>
          <a:p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3100" b="1" dirty="0" smtClean="0"/>
              <a:t>ÁFA elszámolhatósága</a:t>
            </a:r>
            <a:r>
              <a:rPr lang="hu-HU" sz="2400" dirty="0"/>
              <a:t/>
            </a:r>
            <a:br>
              <a:rPr lang="hu-HU" sz="2400" dirty="0"/>
            </a:b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15401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hu-HU" sz="1600" dirty="0">
                <a:solidFill>
                  <a:srgbClr val="414042"/>
                </a:solidFill>
              </a:rPr>
              <a:t>A költségek elszámolásánál figyelembe kell venni, hogy a számlát benyújtó kedvezményezett ÁFA visszaigénylésére jogosult adóalany vagy nem. Erről minden jelentéshez nyilatkozatot szükséges benyújtani (Elszámolási segédlet 1. sz. melléklet).</a:t>
            </a:r>
          </a:p>
          <a:p>
            <a:pPr algn="just">
              <a:lnSpc>
                <a:spcPct val="120000"/>
              </a:lnSpc>
              <a:defRPr/>
            </a:pPr>
            <a:r>
              <a:rPr lang="hu-HU" sz="1600" dirty="0">
                <a:solidFill>
                  <a:srgbClr val="414042"/>
                </a:solidFill>
              </a:rPr>
              <a:t>A következő esetek lehetségesek: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rgbClr val="414042"/>
                </a:solidFill>
              </a:rPr>
              <a:t>A kedvezményezett  nem alanya az </a:t>
            </a:r>
            <a:r>
              <a:rPr lang="hu-HU" sz="1600" dirty="0" err="1">
                <a:solidFill>
                  <a:srgbClr val="414042"/>
                </a:solidFill>
              </a:rPr>
              <a:t>ÁFA-nak</a:t>
            </a:r>
            <a:r>
              <a:rPr lang="hu-HU" sz="1600" dirty="0">
                <a:solidFill>
                  <a:srgbClr val="414042"/>
                </a:solidFill>
              </a:rPr>
              <a:t>. Az elszámolásnál az </a:t>
            </a:r>
            <a:r>
              <a:rPr lang="hu-HU" sz="1600" dirty="0" err="1">
                <a:solidFill>
                  <a:srgbClr val="414042"/>
                </a:solidFill>
              </a:rPr>
              <a:t>ÁFA-val</a:t>
            </a:r>
            <a:r>
              <a:rPr lang="hu-HU" sz="1600" dirty="0">
                <a:solidFill>
                  <a:srgbClr val="414042"/>
                </a:solidFill>
              </a:rPr>
              <a:t> növelt (bruttó) összeg kerül figyelembevételre.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rgbClr val="414042"/>
                </a:solidFill>
              </a:rPr>
              <a:t>A kedvezményezett alanya az </a:t>
            </a:r>
            <a:r>
              <a:rPr lang="hu-HU" sz="1600" dirty="0" err="1">
                <a:solidFill>
                  <a:srgbClr val="414042"/>
                </a:solidFill>
              </a:rPr>
              <a:t>ÁFA-nak</a:t>
            </a:r>
            <a:r>
              <a:rPr lang="hu-HU" sz="1600" dirty="0">
                <a:solidFill>
                  <a:srgbClr val="414042"/>
                </a:solidFill>
              </a:rPr>
              <a:t>. A pályázatban megjelölt tevékenységgel kapcsolatban felmerült költségeihez kapcsolódó </a:t>
            </a:r>
            <a:r>
              <a:rPr lang="hu-HU" sz="1600" dirty="0" err="1">
                <a:solidFill>
                  <a:srgbClr val="414042"/>
                </a:solidFill>
              </a:rPr>
              <a:t>ÁFA-t</a:t>
            </a:r>
            <a:r>
              <a:rPr lang="hu-HU" sz="1600" dirty="0">
                <a:solidFill>
                  <a:srgbClr val="414042"/>
                </a:solidFill>
              </a:rPr>
              <a:t> visszaigényli. Az elszámolásnál az ÁFA nélküli (nettó) összeg kerül figyelembevételre.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1"/>
                </a:solidFill>
              </a:rPr>
              <a:t>A kedvezményezett alanya az </a:t>
            </a:r>
            <a:r>
              <a:rPr lang="hu-HU" sz="1600" dirty="0" err="1">
                <a:solidFill>
                  <a:schemeClr val="tx1"/>
                </a:solidFill>
              </a:rPr>
              <a:t>ÁFA-nak</a:t>
            </a:r>
            <a:r>
              <a:rPr lang="hu-HU" sz="1600" dirty="0">
                <a:solidFill>
                  <a:schemeClr val="tx1"/>
                </a:solidFill>
              </a:rPr>
              <a:t>, de a pályázatban megjelölt tevékenységgel kapcsolatban felmerült költségeihez kapcsolódó </a:t>
            </a:r>
            <a:r>
              <a:rPr lang="hu-HU" sz="1600" dirty="0" err="1">
                <a:solidFill>
                  <a:schemeClr val="tx1"/>
                </a:solidFill>
              </a:rPr>
              <a:t>ÁFA-t</a:t>
            </a:r>
            <a:r>
              <a:rPr lang="hu-HU" sz="1600" dirty="0">
                <a:solidFill>
                  <a:schemeClr val="tx1"/>
                </a:solidFill>
              </a:rPr>
              <a:t> nem igényelheti vissza. Az elszámolásnál az </a:t>
            </a:r>
            <a:r>
              <a:rPr lang="hu-HU" sz="1600" dirty="0" err="1">
                <a:solidFill>
                  <a:schemeClr val="tx1"/>
                </a:solidFill>
              </a:rPr>
              <a:t>ÁFA-val</a:t>
            </a:r>
            <a:r>
              <a:rPr lang="hu-HU" sz="1600" dirty="0">
                <a:solidFill>
                  <a:schemeClr val="tx1"/>
                </a:solidFill>
              </a:rPr>
              <a:t> növelt (bruttó) összeg kerül </a:t>
            </a:r>
            <a:r>
              <a:rPr lang="hu-HU" sz="1600" dirty="0" smtClean="0">
                <a:solidFill>
                  <a:schemeClr val="tx1"/>
                </a:solidFill>
              </a:rPr>
              <a:t>figyelembevételre.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76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6339" y="764704"/>
            <a:ext cx="7558608" cy="648072"/>
          </a:xfrm>
        </p:spPr>
        <p:txBody>
          <a:bodyPr>
            <a:normAutofit fontScale="90000"/>
          </a:bodyPr>
          <a:lstStyle/>
          <a:p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800" b="1" dirty="0"/>
              <a:t>ÁFA státusz fordított adózás </a:t>
            </a:r>
            <a:r>
              <a:rPr lang="hu-HU" sz="2800" b="1" dirty="0" smtClean="0"/>
              <a:t>esetén</a:t>
            </a:r>
            <a:r>
              <a:rPr lang="hu-HU" sz="2400" dirty="0"/>
              <a:t/>
            </a:r>
            <a:br>
              <a:rPr lang="hu-HU" sz="2400" dirty="0"/>
            </a:b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6339" y="1531054"/>
            <a:ext cx="7272808" cy="3914170"/>
          </a:xfrm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rgbClr val="414042"/>
                </a:solidFill>
              </a:rPr>
              <a:t>Amennyiben a kedvezményezett ÁFA levonásra </a:t>
            </a:r>
            <a:r>
              <a:rPr lang="hu-HU" sz="1600" dirty="0" smtClean="0">
                <a:solidFill>
                  <a:srgbClr val="414042"/>
                </a:solidFill>
              </a:rPr>
              <a:t>jogosult, az </a:t>
            </a:r>
            <a:r>
              <a:rPr lang="hu-HU" sz="1600" dirty="0">
                <a:solidFill>
                  <a:srgbClr val="414042"/>
                </a:solidFill>
              </a:rPr>
              <a:t>ÁFA nem minősül elszámolható </a:t>
            </a:r>
            <a:r>
              <a:rPr lang="hu-HU" sz="1600" dirty="0" smtClean="0">
                <a:solidFill>
                  <a:srgbClr val="414042"/>
                </a:solidFill>
              </a:rPr>
              <a:t>költségnek.</a:t>
            </a:r>
          </a:p>
          <a:p>
            <a:pPr marL="285750" indent="-285750" algn="just" defTabSz="6840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chemeClr val="tx1"/>
                </a:solidFill>
              </a:rPr>
              <a:t>Ha a kedvezményezett ÁFA levonásra jogosult, de ÁFA levonási jogot nem gyakorolhat, illetve </a:t>
            </a:r>
            <a:r>
              <a:rPr lang="hu-HU" sz="1600" dirty="0">
                <a:solidFill>
                  <a:srgbClr val="414042"/>
                </a:solidFill>
              </a:rPr>
              <a:t>ha a kedvezményezett ÁFA levonásra nem </a:t>
            </a:r>
            <a:r>
              <a:rPr lang="hu-HU" sz="1600" dirty="0" smtClean="0">
                <a:solidFill>
                  <a:srgbClr val="414042"/>
                </a:solidFill>
              </a:rPr>
              <a:t>jogosult:</a:t>
            </a:r>
          </a:p>
          <a:p>
            <a:pPr marL="742950" lvl="1" indent="-285750" algn="just" defTabSz="6840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rgbClr val="414042"/>
                </a:solidFill>
              </a:rPr>
              <a:t>A </a:t>
            </a:r>
            <a:r>
              <a:rPr lang="hu-HU" sz="1600" dirty="0">
                <a:solidFill>
                  <a:srgbClr val="414042"/>
                </a:solidFill>
              </a:rPr>
              <a:t>nettó összeg elszámolásához a számla és annak a kifizetésének az igazolása </a:t>
            </a:r>
            <a:r>
              <a:rPr lang="hu-HU" sz="1600" dirty="0" smtClean="0">
                <a:solidFill>
                  <a:srgbClr val="414042"/>
                </a:solidFill>
              </a:rPr>
              <a:t>szükséges.</a:t>
            </a:r>
          </a:p>
          <a:p>
            <a:pPr marL="742950" lvl="1" indent="-285750" algn="just" defTabSz="6840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rgbClr val="414042"/>
                </a:solidFill>
              </a:rPr>
              <a:t>Az </a:t>
            </a:r>
            <a:r>
              <a:rPr lang="hu-HU" sz="1600" dirty="0">
                <a:solidFill>
                  <a:srgbClr val="414042"/>
                </a:solidFill>
              </a:rPr>
              <a:t>ÁFA összeg elszámolásához ÁFA- összesítő, az ÁFA NAV felé történő kifizetést </a:t>
            </a:r>
            <a:r>
              <a:rPr lang="hu-HU" sz="1600" dirty="0" smtClean="0">
                <a:solidFill>
                  <a:srgbClr val="414042"/>
                </a:solidFill>
              </a:rPr>
              <a:t>igazoló </a:t>
            </a:r>
            <a:r>
              <a:rPr lang="hu-HU" sz="1600" dirty="0">
                <a:solidFill>
                  <a:srgbClr val="414042"/>
                </a:solidFill>
              </a:rPr>
              <a:t>bankszámlakivonat, valamint ÁFA- bevallás szükséges. </a:t>
            </a:r>
            <a:endParaRPr lang="hu-HU" sz="1600" dirty="0" smtClean="0">
              <a:solidFill>
                <a:srgbClr val="41404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u-HU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srgbClr val="414042"/>
                </a:solidFill>
              </a:rPr>
              <a:t>Fordított </a:t>
            </a:r>
            <a:r>
              <a:rPr lang="hu-HU" sz="1600" dirty="0">
                <a:solidFill>
                  <a:srgbClr val="414042"/>
                </a:solidFill>
              </a:rPr>
              <a:t>adózás esetén egy ÁFA összesítőt kell benyújtani a fordított adózáshoz kapcsolódóan. 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00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felhatalmazó levelek beszedési megbízásra a hazai kedvezményezett valamennyi bankszámlájára vonatkozóan, amennyiben releváns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nyilatkozat </a:t>
            </a:r>
            <a:r>
              <a:rPr lang="hu-HU" sz="1400" dirty="0" smtClean="0">
                <a:latin typeface="Arial"/>
              </a:rPr>
              <a:t>az </a:t>
            </a:r>
            <a:r>
              <a:rPr lang="hu-HU" sz="1400" dirty="0">
                <a:latin typeface="Arial"/>
              </a:rPr>
              <a:t>államháztartásról szóló törvény végrehajtásáról szóló 368/2011. (XII. 31.) Korm. rendelet 75. § (2) bekezdése alapján (dokumentumok benyújtásától számított 30 napnál nem régebbi);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de </a:t>
            </a:r>
            <a:r>
              <a:rPr lang="hu-HU" sz="1400" dirty="0" err="1">
                <a:latin typeface="Arial"/>
              </a:rPr>
              <a:t>minimis</a:t>
            </a:r>
            <a:r>
              <a:rPr lang="hu-HU" sz="1400" dirty="0">
                <a:latin typeface="Arial"/>
              </a:rPr>
              <a:t> </a:t>
            </a:r>
            <a:r>
              <a:rPr lang="hu-HU" sz="1400" dirty="0" smtClean="0">
                <a:latin typeface="Arial"/>
              </a:rPr>
              <a:t>nyilatkozat;</a:t>
            </a:r>
            <a:endParaRPr lang="hu-HU" sz="14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 err="1" smtClean="0">
                <a:latin typeface="Arial"/>
              </a:rPr>
              <a:t>ÁFA-nyilatkozat</a:t>
            </a:r>
            <a:r>
              <a:rPr lang="hu-HU" sz="1400" dirty="0" smtClean="0">
                <a:latin typeface="Arial"/>
              </a:rPr>
              <a:t>;</a:t>
            </a:r>
            <a:endParaRPr lang="hu-HU" sz="14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átláthatósági nyilatkozat (dokumentumok benyújtásától számított 30 napnál nem régebbi</a:t>
            </a:r>
            <a:r>
              <a:rPr lang="hu-HU" sz="1400" dirty="0" smtClean="0">
                <a:latin typeface="Arial"/>
              </a:rPr>
              <a:t>);</a:t>
            </a:r>
            <a:endParaRPr lang="hu-HU" sz="14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a projektrész tevékenységeinek leírása (röviden</a:t>
            </a:r>
            <a:r>
              <a:rPr lang="hu-HU" sz="1400" dirty="0" smtClean="0">
                <a:latin typeface="Arial"/>
              </a:rPr>
              <a:t>);</a:t>
            </a:r>
            <a:endParaRPr lang="hu-HU" sz="1400" dirty="0">
              <a:latin typeface="Arial"/>
            </a:endParaRP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megelőlegezési kérelem vagy nyilatkozat arról, hogy nem kíván élni a megelőlegezés lehetőségével</a:t>
            </a:r>
            <a:r>
              <a:rPr lang="hu-HU" sz="1400" dirty="0" smtClean="0">
                <a:latin typeface="Arial"/>
              </a:rPr>
              <a:t>.</a:t>
            </a:r>
            <a:endParaRPr lang="hu-HU" sz="1400" dirty="0">
              <a:latin typeface="Arial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95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00708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Árfolyam átváltás módszertana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7272808" cy="4010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hu-HU" sz="1600" dirty="0">
                <a:solidFill>
                  <a:srgbClr val="414042"/>
                </a:solidFill>
              </a:rPr>
              <a:t>Miért van szükség átváltásra?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rgbClr val="414042"/>
                </a:solidFill>
              </a:rPr>
              <a:t>A támogatási szerződések euróban kerülnek megkötésre.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rgbClr val="414042"/>
                </a:solidFill>
              </a:rPr>
              <a:t>A támogatás folyósítása euróban történik.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>
                <a:solidFill>
                  <a:srgbClr val="414042"/>
                </a:solidFill>
              </a:rPr>
              <a:t>A Széchenyi Programiroda Nonprofit Kft. a hitelesítési nyilatkozatot szintén euróban állítja ki.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hu-HU" sz="700" dirty="0">
              <a:solidFill>
                <a:srgbClr val="414042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hu-HU" sz="1600" dirty="0">
                <a:solidFill>
                  <a:srgbClr val="414042"/>
                </a:solidFill>
              </a:rPr>
              <a:t>A magyar kedvezményezetteknek a nem euróban felmerült költségeiket (Forint, és más külföldi pénznem) az Európai  Bizottság által meghatározott, a jelentés benyújtásának havában érvényes átlagárfolyamon kell átváltani euróra.   </a:t>
            </a:r>
            <a:endParaRPr lang="hu-HU" sz="1600" dirty="0" smtClean="0">
              <a:solidFill>
                <a:srgbClr val="414042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hu-HU" sz="1600" dirty="0">
                <a:solidFill>
                  <a:srgbClr val="414042"/>
                </a:solidFill>
                <a:hlinkClick r:id="rId3"/>
              </a:rPr>
              <a:t>http://ec.europa.eu/budget/inforeuro</a:t>
            </a:r>
            <a:endParaRPr lang="hu-HU" sz="1600" dirty="0">
              <a:solidFill>
                <a:srgbClr val="41404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u-HU" sz="1600" dirty="0">
              <a:solidFill>
                <a:srgbClr val="414042"/>
              </a:solidFill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12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00708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Helyszíni ellenőrzés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7272808" cy="4010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hu-HU" sz="1600" dirty="0">
                <a:solidFill>
                  <a:schemeClr val="tx1"/>
                </a:solidFill>
              </a:rPr>
              <a:t>A projekt során legalább egy alkalommal (kockázat-elemzés alapján akár több alkalom is) helyszíni ellenőrzésre kerül sor.</a:t>
            </a:r>
          </a:p>
          <a:p>
            <a:pPr algn="just">
              <a:lnSpc>
                <a:spcPct val="150000"/>
              </a:lnSpc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Ellenőrzésre </a:t>
            </a:r>
            <a:r>
              <a:rPr lang="hu-HU" sz="1600" dirty="0">
                <a:solidFill>
                  <a:schemeClr val="tx1"/>
                </a:solidFill>
              </a:rPr>
              <a:t>kerülnek: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Számlák</a:t>
            </a:r>
            <a:r>
              <a:rPr lang="hu-HU" sz="1600" dirty="0">
                <a:solidFill>
                  <a:schemeClr val="tx1"/>
                </a:solidFill>
              </a:rPr>
              <a:t>, kifizetési bizonylatok, szerződések, beszerzési dokumentumok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Elkülönített </a:t>
            </a:r>
            <a:r>
              <a:rPr lang="hu-HU" sz="1600" dirty="0">
                <a:solidFill>
                  <a:schemeClr val="tx1"/>
                </a:solidFill>
              </a:rPr>
              <a:t>könyvelés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Eszközök </a:t>
            </a:r>
            <a:r>
              <a:rPr lang="hu-HU" sz="1600" dirty="0">
                <a:solidFill>
                  <a:schemeClr val="tx1"/>
                </a:solidFill>
              </a:rPr>
              <a:t>és beruházások (ellenőrzésre kerül a pályázattal való összhang, a pályázat céljaira való rendeltetésszerű használat, tájékoztatási és nyilvánossági előírások betartása)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Egyéb </a:t>
            </a:r>
            <a:r>
              <a:rPr lang="hu-HU" sz="1600" dirty="0">
                <a:solidFill>
                  <a:schemeClr val="tx1"/>
                </a:solidFill>
              </a:rPr>
              <a:t>alátámasztó </a:t>
            </a:r>
            <a:r>
              <a:rPr lang="hu-HU" sz="1600" dirty="0" smtClean="0">
                <a:solidFill>
                  <a:schemeClr val="tx1"/>
                </a:solidFill>
              </a:rPr>
              <a:t>dokumentumok</a:t>
            </a:r>
            <a:endParaRPr lang="hu-HU" sz="1600" dirty="0">
              <a:solidFill>
                <a:schemeClr val="tx1"/>
              </a:solidFill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1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00708" y="836712"/>
            <a:ext cx="7558608" cy="648072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Bevételek</a:t>
            </a:r>
            <a:endParaRPr lang="hu-HU" sz="28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7272808" cy="4320480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Általános </a:t>
            </a:r>
            <a:r>
              <a:rPr lang="hu-HU" sz="1600" dirty="0">
                <a:solidFill>
                  <a:schemeClr val="tx1"/>
                </a:solidFill>
              </a:rPr>
              <a:t>szabály, hogy a támogatás nem eredményezheti, hogy a projekt kapcsán bevétel keletkezzen.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A </a:t>
            </a:r>
            <a:r>
              <a:rPr lang="hu-HU" sz="1600" dirty="0">
                <a:solidFill>
                  <a:schemeClr val="tx1"/>
                </a:solidFill>
              </a:rPr>
              <a:t>projekttevékenységek során keletkező összes bevételt le kell vonni a támogatható költségekből.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Amennyiben </a:t>
            </a:r>
            <a:r>
              <a:rPr lang="hu-HU" sz="1600" dirty="0">
                <a:solidFill>
                  <a:schemeClr val="tx1"/>
                </a:solidFill>
              </a:rPr>
              <a:t>a jövedelemtermelő tevékenységek tartalmaznak a működési költségeket és a rövid élettartamú berendezések pótlási költségeit, ezek a költségek levonhatók a bevételből. Az így kapott nettó bevételt levonják a programból igényelt összegből. Az ERFA forrásból történő kiszámításának és megtérítésének alapja mindig:</a:t>
            </a:r>
          </a:p>
          <a:p>
            <a:pPr algn="just">
              <a:lnSpc>
                <a:spcPct val="150000"/>
              </a:lnSpc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	Támogatható </a:t>
            </a:r>
            <a:r>
              <a:rPr lang="hu-HU" sz="1600" dirty="0">
                <a:solidFill>
                  <a:schemeClr val="tx1"/>
                </a:solidFill>
              </a:rPr>
              <a:t>költségek - (nettó) bevételek = nettó támogatható költségek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sz="1600" dirty="0" smtClean="0">
                <a:solidFill>
                  <a:schemeClr val="tx1"/>
                </a:solidFill>
              </a:rPr>
              <a:t>Minden </a:t>
            </a:r>
            <a:r>
              <a:rPr lang="hu-HU" sz="1600" dirty="0">
                <a:solidFill>
                  <a:schemeClr val="tx1"/>
                </a:solidFill>
              </a:rPr>
              <a:t>alkalommal, amikor egy projekt bevételt generál, a kedvezményezettek kötelesek bejelenteni azt a partner Jelentésben, hogy az FLC ismerje a generált bevételeket. (kimutatás szükséges csatolni a nettó bevételekről).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u-HU" sz="1600" dirty="0">
              <a:solidFill>
                <a:srgbClr val="414042"/>
              </a:solidFill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15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44000" cy="6853178"/>
          </a:xfrm>
          <a:prstGeom prst="rect">
            <a:avLst/>
          </a:prstGeom>
        </p:spPr>
      </p:pic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7272808" cy="4010000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hu-HU" sz="1600" dirty="0">
              <a:solidFill>
                <a:srgbClr val="414042"/>
              </a:solidFill>
            </a:endParaRPr>
          </a:p>
          <a:p>
            <a:endParaRPr lang="hu-HU" sz="3600" b="1" dirty="0" smtClean="0">
              <a:solidFill>
                <a:srgbClr val="414042"/>
              </a:solidFill>
            </a:endParaRPr>
          </a:p>
          <a:p>
            <a:r>
              <a:rPr lang="hu-HU" sz="3600" b="1" dirty="0" smtClean="0">
                <a:solidFill>
                  <a:srgbClr val="414042"/>
                </a:solidFill>
              </a:rPr>
              <a:t>Köszönöm </a:t>
            </a:r>
            <a:r>
              <a:rPr lang="hu-HU" sz="3600" b="1" dirty="0">
                <a:solidFill>
                  <a:srgbClr val="414042"/>
                </a:solidFill>
              </a:rPr>
              <a:t>a megtisztelő </a:t>
            </a:r>
            <a:endParaRPr lang="hu-HU" sz="3600" b="1" dirty="0" smtClean="0">
              <a:solidFill>
                <a:srgbClr val="414042"/>
              </a:solidFill>
            </a:endParaRPr>
          </a:p>
          <a:p>
            <a:r>
              <a:rPr lang="hu-HU" sz="3600" b="1" dirty="0" smtClean="0">
                <a:solidFill>
                  <a:srgbClr val="414042"/>
                </a:solidFill>
              </a:rPr>
              <a:t>figyelmet</a:t>
            </a:r>
            <a:r>
              <a:rPr lang="hu-HU" sz="3600" b="1" dirty="0">
                <a:solidFill>
                  <a:srgbClr val="414042"/>
                </a:solidFill>
              </a:rPr>
              <a:t>!</a:t>
            </a:r>
          </a:p>
          <a:p>
            <a:pPr lvl="0" defTabSz="457200"/>
            <a:endParaRPr lang="hu-HU" sz="1200" dirty="0" smtClean="0">
              <a:solidFill>
                <a:srgbClr val="FF0000"/>
              </a:solidFill>
              <a:latin typeface="Arial"/>
            </a:endParaRPr>
          </a:p>
          <a:p>
            <a:pPr lvl="0" defTabSz="457200"/>
            <a:r>
              <a:rPr lang="hu-HU" sz="1200" dirty="0" smtClean="0">
                <a:solidFill>
                  <a:schemeClr val="tx1"/>
                </a:solidFill>
                <a:latin typeface="Arial"/>
              </a:rPr>
              <a:t>Csarnai László </a:t>
            </a:r>
          </a:p>
          <a:p>
            <a:pPr lvl="0" defTabSz="457200"/>
            <a:r>
              <a:rPr lang="hu-HU" sz="1200" dirty="0" smtClean="0">
                <a:solidFill>
                  <a:prstClr val="black"/>
                </a:solidFill>
                <a:latin typeface="Arial"/>
              </a:rPr>
              <a:t>Széchenyi </a:t>
            </a:r>
            <a:r>
              <a:rPr lang="hu-HU" sz="1200" dirty="0">
                <a:solidFill>
                  <a:prstClr val="black"/>
                </a:solidFill>
                <a:latin typeface="Arial"/>
              </a:rPr>
              <a:t>Programiroda Nonprofit Kft. </a:t>
            </a:r>
            <a:r>
              <a:rPr lang="hu-HU" sz="1200" dirty="0" smtClean="0">
                <a:solidFill>
                  <a:prstClr val="black"/>
                </a:solidFill>
                <a:latin typeface="Arial"/>
              </a:rPr>
              <a:t>Kelet-magyarországi </a:t>
            </a:r>
            <a:r>
              <a:rPr lang="hu-HU" sz="1200" dirty="0">
                <a:solidFill>
                  <a:prstClr val="black"/>
                </a:solidFill>
                <a:latin typeface="Arial"/>
              </a:rPr>
              <a:t>Ellenőrzési Osztály</a:t>
            </a:r>
          </a:p>
          <a:p>
            <a:pPr lvl="0" defTabSz="457200"/>
            <a:r>
              <a:rPr lang="hu-HU" sz="1200" dirty="0">
                <a:solidFill>
                  <a:schemeClr val="tx1"/>
                </a:solidFill>
                <a:latin typeface="Arial"/>
              </a:rPr>
              <a:t>E-mail: </a:t>
            </a:r>
            <a:r>
              <a:rPr lang="hu-HU" sz="1200" dirty="0" err="1" smtClean="0">
                <a:solidFill>
                  <a:srgbClr val="FF0000"/>
                </a:solidFill>
                <a:latin typeface="Arial"/>
                <a:hlinkClick r:id="rId3"/>
              </a:rPr>
              <a:t>csarnai.laszlo</a:t>
            </a:r>
            <a:r>
              <a:rPr lang="hu-HU" sz="1200" dirty="0" smtClean="0">
                <a:solidFill>
                  <a:srgbClr val="FF0000"/>
                </a:solidFill>
                <a:latin typeface="Arial"/>
                <a:hlinkClick r:id="rId3"/>
              </a:rPr>
              <a:t>@</a:t>
            </a:r>
            <a:r>
              <a:rPr lang="hu-HU" sz="1200" dirty="0" err="1" smtClean="0">
                <a:solidFill>
                  <a:srgbClr val="FF0000"/>
                </a:solidFill>
                <a:latin typeface="Arial"/>
                <a:hlinkClick r:id="rId3"/>
              </a:rPr>
              <a:t>szpi.hu</a:t>
            </a:r>
            <a:r>
              <a:rPr lang="hu-HU" sz="1200" dirty="0" smtClean="0">
                <a:solidFill>
                  <a:srgbClr val="FF0000"/>
                </a:solidFill>
                <a:latin typeface="Arial"/>
              </a:rPr>
              <a:t> </a:t>
            </a:r>
            <a:endParaRPr lang="hu-HU" sz="1200" dirty="0">
              <a:solidFill>
                <a:srgbClr val="FF0000"/>
              </a:solidFill>
              <a:latin typeface="Arial"/>
            </a:endParaRPr>
          </a:p>
          <a:p>
            <a:pPr lvl="0" defTabSz="457200"/>
            <a:r>
              <a:rPr lang="hu-HU" sz="1200" dirty="0" smtClean="0">
                <a:solidFill>
                  <a:schemeClr val="tx1"/>
                </a:solidFill>
                <a:latin typeface="Arial"/>
              </a:rPr>
              <a:t>Tel</a:t>
            </a:r>
            <a:r>
              <a:rPr lang="hu-HU" sz="1200" dirty="0">
                <a:solidFill>
                  <a:schemeClr val="tx1"/>
                </a:solidFill>
                <a:latin typeface="Arial"/>
              </a:rPr>
              <a:t>.: </a:t>
            </a:r>
            <a:r>
              <a:rPr lang="hu-HU" sz="1200" dirty="0" smtClean="0">
                <a:solidFill>
                  <a:schemeClr val="tx1"/>
                </a:solidFill>
                <a:latin typeface="Arial"/>
              </a:rPr>
              <a:t>66/520-250</a:t>
            </a:r>
            <a:endParaRPr lang="en-US" sz="1200" dirty="0">
              <a:solidFill>
                <a:schemeClr val="tx1"/>
              </a:solidFill>
              <a:latin typeface="Arial"/>
            </a:endParaRPr>
          </a:p>
          <a:p>
            <a:endParaRPr lang="hu-HU" dirty="0">
              <a:solidFill>
                <a:srgbClr val="414042"/>
              </a:solidFill>
            </a:endParaRPr>
          </a:p>
          <a:p>
            <a:endParaRPr lang="hu-HU" dirty="0">
              <a:solidFill>
                <a:srgbClr val="414042"/>
              </a:solidFill>
            </a:endParaRP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14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5616624" cy="2376264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Költségtípusok és az elszámolásukhoz kapcsolódó dokumentumok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700808"/>
            <a:ext cx="75608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Költségtípusok</a:t>
            </a:r>
          </a:p>
          <a:p>
            <a:endParaRPr lang="hu-H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Előkészítő </a:t>
            </a:r>
            <a:r>
              <a:rPr lang="hu-HU" sz="2000" dirty="0" err="1" smtClean="0"/>
              <a:t>kötségek</a:t>
            </a:r>
            <a:r>
              <a:rPr lang="hu-HU" sz="2000" dirty="0" smtClean="0"/>
              <a:t> (</a:t>
            </a:r>
            <a:r>
              <a:rPr lang="hu-HU" sz="2000" dirty="0" err="1" smtClean="0"/>
              <a:t>Preparation</a:t>
            </a:r>
            <a:r>
              <a:rPr lang="hu-HU" sz="2000" dirty="0" smtClean="0"/>
              <a:t> </a:t>
            </a:r>
            <a:r>
              <a:rPr lang="hu-HU" sz="2000" dirty="0" err="1" smtClean="0"/>
              <a:t>cost</a:t>
            </a:r>
            <a:r>
              <a:rPr lang="hu-HU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Személyi </a:t>
            </a:r>
            <a:r>
              <a:rPr lang="hu-HU" sz="2000" dirty="0"/>
              <a:t>költségek (</a:t>
            </a:r>
            <a:r>
              <a:rPr lang="hu-HU" sz="2000" dirty="0" err="1"/>
              <a:t>Staff</a:t>
            </a:r>
            <a:r>
              <a:rPr lang="hu-HU" sz="2000" dirty="0"/>
              <a:t> </a:t>
            </a:r>
            <a:r>
              <a:rPr lang="hu-HU" sz="2000" dirty="0" err="1"/>
              <a:t>cost</a:t>
            </a:r>
            <a:r>
              <a:rPr lang="hu-HU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Irodai és adminisztratív költségek (Office and </a:t>
            </a:r>
            <a:r>
              <a:rPr lang="hu-HU" sz="2000" dirty="0" err="1"/>
              <a:t>administrative</a:t>
            </a:r>
            <a:r>
              <a:rPr lang="hu-HU" sz="2000" dirty="0"/>
              <a:t> </a:t>
            </a:r>
            <a:r>
              <a:rPr lang="hu-HU" sz="2000" dirty="0" err="1"/>
              <a:t>expenditure</a:t>
            </a:r>
            <a:r>
              <a:rPr lang="hu-HU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Utazás és szállásköltségek (</a:t>
            </a:r>
            <a:r>
              <a:rPr lang="hu-HU" sz="2000" dirty="0" err="1"/>
              <a:t>Travel</a:t>
            </a:r>
            <a:r>
              <a:rPr lang="hu-HU" sz="2000" dirty="0"/>
              <a:t> and </a:t>
            </a:r>
            <a:r>
              <a:rPr lang="hu-HU" sz="2000" dirty="0" err="1"/>
              <a:t>accommodation</a:t>
            </a:r>
            <a:r>
              <a:rPr lang="hu-HU" sz="2000" dirty="0"/>
              <a:t> </a:t>
            </a:r>
            <a:r>
              <a:rPr lang="hu-HU" sz="2000" dirty="0" err="1"/>
              <a:t>costs</a:t>
            </a:r>
            <a:r>
              <a:rPr lang="hu-HU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Külső szakértők és szolgáltatók költségei (</a:t>
            </a:r>
            <a:r>
              <a:rPr lang="hu-HU" sz="2000" dirty="0" err="1"/>
              <a:t>External</a:t>
            </a:r>
            <a:r>
              <a:rPr lang="hu-HU" sz="2000" dirty="0"/>
              <a:t> </a:t>
            </a:r>
            <a:r>
              <a:rPr lang="hu-HU" sz="2000" dirty="0" err="1"/>
              <a:t>expertise</a:t>
            </a:r>
            <a:r>
              <a:rPr lang="hu-HU" sz="2000" dirty="0"/>
              <a:t> and </a:t>
            </a:r>
            <a:r>
              <a:rPr lang="hu-HU" sz="2000" dirty="0" err="1"/>
              <a:t>services</a:t>
            </a:r>
            <a:r>
              <a:rPr lang="hu-HU" sz="2000" dirty="0"/>
              <a:t> </a:t>
            </a:r>
            <a:r>
              <a:rPr lang="hu-HU" sz="2000" dirty="0" err="1"/>
              <a:t>costs</a:t>
            </a:r>
            <a:r>
              <a:rPr lang="hu-HU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Eszközök költségei (</a:t>
            </a:r>
            <a:r>
              <a:rPr lang="hu-HU" sz="2000" dirty="0" err="1"/>
              <a:t>Equipment</a:t>
            </a:r>
            <a:r>
              <a:rPr lang="hu-HU" sz="2000" dirty="0"/>
              <a:t> </a:t>
            </a:r>
            <a:r>
              <a:rPr lang="hu-HU" sz="2000" dirty="0" err="1"/>
              <a:t>expenditure</a:t>
            </a:r>
            <a:r>
              <a:rPr lang="hu-HU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Infrastrukturális és építési költségek (</a:t>
            </a:r>
            <a:r>
              <a:rPr lang="hu-HU" sz="2000" dirty="0" err="1"/>
              <a:t>Infrastructure</a:t>
            </a:r>
            <a:r>
              <a:rPr lang="hu-HU" sz="2000" dirty="0"/>
              <a:t> and </a:t>
            </a:r>
            <a:r>
              <a:rPr lang="hu-HU" sz="2000" dirty="0" err="1"/>
              <a:t>works</a:t>
            </a:r>
            <a:r>
              <a:rPr lang="hu-HU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51520" y="1700807"/>
            <a:ext cx="813690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2400" b="1" dirty="0" smtClean="0"/>
              <a:t>Előkészítő költségek</a:t>
            </a:r>
          </a:p>
          <a:p>
            <a:pPr lvl="0" algn="just"/>
            <a:endParaRPr lang="hu-HU" b="1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2014</a:t>
            </a:r>
            <a:r>
              <a:rPr lang="hu-HU" sz="2000" dirty="0"/>
              <a:t>. január 01. és a </a:t>
            </a:r>
            <a:r>
              <a:rPr lang="hu-HU" sz="2000" dirty="0" smtClean="0"/>
              <a:t>pályázat benyújtása </a:t>
            </a:r>
            <a:r>
              <a:rPr lang="hu-HU" sz="2000" dirty="0"/>
              <a:t>között merültek fel, </a:t>
            </a:r>
            <a:r>
              <a:rPr lang="hu-HU" sz="2000" dirty="0" smtClean="0"/>
              <a:t>a kiállított számla kifizetése a </a:t>
            </a:r>
            <a:r>
              <a:rPr lang="hu-HU" sz="2000" dirty="0"/>
              <a:t>projekt Monitoring </a:t>
            </a:r>
            <a:r>
              <a:rPr lang="hu-HU" sz="2000" dirty="0" smtClean="0"/>
              <a:t>Bizottsági </a:t>
            </a:r>
            <a:r>
              <a:rPr lang="hu-HU" sz="2000" dirty="0"/>
              <a:t>elfogadását követő </a:t>
            </a:r>
            <a:r>
              <a:rPr lang="hu-HU" sz="2000" dirty="0" err="1"/>
              <a:t>max</a:t>
            </a:r>
            <a:r>
              <a:rPr lang="hu-HU" sz="2000" dirty="0"/>
              <a:t>. 60 naptári napon belül </a:t>
            </a:r>
            <a:r>
              <a:rPr lang="hu-HU" sz="2000" dirty="0" smtClean="0"/>
              <a:t>megtörtént. </a:t>
            </a:r>
            <a:endParaRPr lang="hu-HU" sz="20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Elszámolható: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utazás </a:t>
            </a:r>
            <a:r>
              <a:rPr lang="hu-HU" sz="2000" dirty="0"/>
              <a:t>és szállás </a:t>
            </a:r>
            <a:r>
              <a:rPr lang="hu-HU" sz="2000" dirty="0" smtClean="0"/>
              <a:t>költség;</a:t>
            </a:r>
            <a:endParaRPr lang="hu-HU" sz="2000" dirty="0"/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külső </a:t>
            </a:r>
            <a:r>
              <a:rPr lang="hu-HU" sz="2000" dirty="0"/>
              <a:t>szakértői díjak és szolgáltatások </a:t>
            </a:r>
            <a:r>
              <a:rPr lang="hu-HU" sz="2000" dirty="0" smtClean="0"/>
              <a:t>költségei;</a:t>
            </a:r>
            <a:endParaRPr lang="hu-HU" sz="2000" dirty="0"/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kivételes </a:t>
            </a:r>
            <a:r>
              <a:rPr lang="hu-HU" sz="2000" dirty="0"/>
              <a:t>esetben, amennyiben a projekt jóváhagyott költségvetése tartalmazza-  a beruházások megvalósításához szükséges kötelező engedélyek költsége elszámolható az infrastruktúra és építés soron.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51520" y="1779022"/>
            <a:ext cx="82809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Személyi költségek</a:t>
            </a:r>
          </a:p>
          <a:p>
            <a:pPr algn="ctr"/>
            <a:endParaRPr lang="hu-HU" b="1" dirty="0" smtClean="0"/>
          </a:p>
          <a:p>
            <a:pPr algn="just"/>
            <a:r>
              <a:rPr lang="hu-HU" sz="2000" dirty="0" smtClean="0"/>
              <a:t>A </a:t>
            </a:r>
            <a:r>
              <a:rPr lang="hu-HU" sz="2000" dirty="0"/>
              <a:t>projekttel kapcsolatos feladatokat ellátó, a kedvezményezett </a:t>
            </a:r>
            <a:r>
              <a:rPr lang="hu-HU" sz="2000" dirty="0" smtClean="0"/>
              <a:t>közvetlen alkalmazásában </a:t>
            </a:r>
            <a:r>
              <a:rPr lang="hu-HU" sz="2000" dirty="0"/>
              <a:t>álló munkavállalókkal kapcsolatban felmerült bér jellegű költségek.</a:t>
            </a:r>
          </a:p>
          <a:p>
            <a:endParaRPr lang="hu-H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Bérjövedelem;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Munkáltató </a:t>
            </a:r>
            <a:r>
              <a:rPr lang="hu-HU" sz="2000" dirty="0"/>
              <a:t>által fizetendő </a:t>
            </a:r>
            <a:r>
              <a:rPr lang="hu-HU" sz="2000" dirty="0" smtClean="0"/>
              <a:t>járulékok;</a:t>
            </a: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Egyéb, a bérjegyzéken szereplő </a:t>
            </a:r>
            <a:r>
              <a:rPr lang="hu-HU" sz="2000" dirty="0" smtClean="0"/>
              <a:t>juttatások;</a:t>
            </a: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Kereset kiegészítés, átmeneti többletfeladat ellátása céljából, amennyiben az alapbér nem kerül </a:t>
            </a:r>
            <a:r>
              <a:rPr lang="hu-HU" sz="2000" dirty="0" smtClean="0"/>
              <a:t>elszámolásra;</a:t>
            </a: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Megbízási díj elszámolására személyi költség soron NINCS </a:t>
            </a:r>
            <a:r>
              <a:rPr lang="hu-HU" sz="2000" dirty="0" smtClean="0"/>
              <a:t>lehetőség.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33" y="-33143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827584" y="1700808"/>
            <a:ext cx="7200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/>
              <a:t>Személyi költségek</a:t>
            </a:r>
          </a:p>
          <a:p>
            <a:endParaRPr lang="hu-HU" b="1" dirty="0" smtClean="0">
              <a:solidFill>
                <a:schemeClr val="accent1"/>
              </a:solidFill>
            </a:endParaRPr>
          </a:p>
          <a:p>
            <a:r>
              <a:rPr lang="hu-HU" sz="2000" b="1" dirty="0" smtClean="0"/>
              <a:t>Elszámolás </a:t>
            </a:r>
            <a:r>
              <a:rPr lang="hu-HU" sz="2000" b="1" dirty="0"/>
              <a:t>lehetséges </a:t>
            </a:r>
            <a:r>
              <a:rPr lang="hu-HU" sz="2000" b="1" dirty="0" smtClean="0"/>
              <a:t>módjai:</a:t>
            </a:r>
          </a:p>
          <a:p>
            <a:endParaRPr lang="hu-H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Teljes </a:t>
            </a:r>
            <a:r>
              <a:rPr lang="hu-HU" sz="2000" dirty="0"/>
              <a:t>munkaidőben foglalkoztatott (teljes munkaidejét a projekt megvalósítására </a:t>
            </a:r>
            <a:r>
              <a:rPr lang="hu-HU" sz="2000" dirty="0" smtClean="0"/>
              <a:t>fordítja)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dirty="0"/>
              <a:t>projektben részmunkaidőben </a:t>
            </a:r>
            <a:r>
              <a:rPr lang="hu-HU" sz="2000" dirty="0" smtClean="0"/>
              <a:t>foglalkoztatott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Előre </a:t>
            </a:r>
            <a:r>
              <a:rPr lang="hu-HU" sz="2000" dirty="0"/>
              <a:t>meghatározott (fix) </a:t>
            </a:r>
            <a:r>
              <a:rPr lang="hu-HU" sz="2000" dirty="0" smtClean="0"/>
              <a:t>arányban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Változó havi óraszámmal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hu-HU" sz="2000" dirty="0"/>
              <a:t>Óradíjas elszámolás (a munkaszerződésben óradíj van meghatározva)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chemeClr val="accent1"/>
              </a:solidFill>
            </a:endParaRPr>
          </a:p>
        </p:txBody>
      </p:sp>
      <p:pic>
        <p:nvPicPr>
          <p:cNvPr id="5" name="Picture 7" descr="C:\Users\Tulajdonos\AppData\Local\Microsoft\Windows\INetCache\IE\G1TO32HF\threepeople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336" y="5085184"/>
            <a:ext cx="1332285" cy="914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94019"/>
              </p:ext>
            </p:extLst>
          </p:nvPr>
        </p:nvGraphicFramePr>
        <p:xfrm>
          <a:off x="371552" y="2564904"/>
          <a:ext cx="8064897" cy="3119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9245"/>
                <a:gridCol w="1280764"/>
                <a:gridCol w="1517528"/>
                <a:gridCol w="1517528"/>
                <a:gridCol w="1279832"/>
              </a:tblGrid>
              <a:tr h="10397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Dokumentum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Teljes munkaidő esetén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 smtClean="0">
                          <a:effectLst/>
                        </a:rPr>
                        <a:t>Részmunkaidő </a:t>
                      </a:r>
                      <a:r>
                        <a:rPr lang="hu-HU" sz="1000" dirty="0">
                          <a:effectLst/>
                        </a:rPr>
                        <a:t>Fix arány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 smtClean="0">
                          <a:effectLst/>
                        </a:rPr>
                        <a:t>Részmunkaidő </a:t>
                      </a:r>
                      <a:r>
                        <a:rPr lang="hu-HU" sz="1000" dirty="0">
                          <a:effectLst/>
                        </a:rPr>
                        <a:t>Változó óraszám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Óradíj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94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Munkaszerződés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94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Munkaköri leírás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94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 err="1">
                          <a:effectLst/>
                        </a:rPr>
                        <a:t>Timesheet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Nem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Nem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94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 smtClean="0">
                          <a:effectLst/>
                        </a:rPr>
                        <a:t>Bérjegyzék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94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Bankszámla kivonat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94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  <a:hlinkClick r:id="rId3" action="ppaction://hlinkfile"/>
                        </a:rPr>
                        <a:t>SZPI által kiadott segédtábla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989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Projektben résztvevő személyek listája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>
                          <a:effectLst/>
                        </a:rPr>
                        <a:t>Igen</a:t>
                      </a:r>
                      <a:endParaRPr lang="hu-HU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u-HU" sz="1000" dirty="0">
                          <a:effectLst/>
                        </a:rPr>
                        <a:t>Igen</a:t>
                      </a:r>
                      <a:endParaRPr lang="hu-H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2699792" y="1556792"/>
            <a:ext cx="2584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/>
              <a:t>Személyi költségek</a:t>
            </a:r>
          </a:p>
        </p:txBody>
      </p:sp>
      <p:sp>
        <p:nvSpPr>
          <p:cNvPr id="5" name="Téglalap 4"/>
          <p:cNvSpPr/>
          <p:nvPr/>
        </p:nvSpPr>
        <p:spPr>
          <a:xfrm>
            <a:off x="1835696" y="2132856"/>
            <a:ext cx="418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Elszámoláshoz szükséges </a:t>
            </a:r>
            <a:r>
              <a:rPr lang="hu-HU" b="1" dirty="0" smtClean="0"/>
              <a:t>dokumentumok: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u-H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Felhatalmazó levelek:</a:t>
            </a:r>
          </a:p>
          <a:p>
            <a:pPr>
              <a:lnSpc>
                <a:spcPct val="150000"/>
              </a:lnSpc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Értékhatárra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való tekintet nélkül valamennyi 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fizetési számlájára vonatkozóan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Amennyiben valamely 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fizetési számlára nem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érvényesíthető inkasszó, </a:t>
            </a:r>
            <a:endParaRPr lang="hu-H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a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bankszámla-nyilatkozat „indoklás” oszlopában kell jelölni és 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indokolni (jogszabályhely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megjelöléssel)!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kiküldött minta dokumentum használata kötelező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Amennyiben a hazai kedvezményezett központi költségvetési szerv a 126/2016. (VI.7.) </a:t>
            </a:r>
            <a:r>
              <a:rPr lang="hu-H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Korm.rendelet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4.§ (6) bekezdése alapján mentesül a biztosítéknyújtás kötelezettsége alól.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05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2" y="-32575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75726" y="1484784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2400" b="1" dirty="0"/>
              <a:t>Kereset kiegészítés/célfeladat </a:t>
            </a:r>
            <a:r>
              <a:rPr lang="hu-HU" sz="2400" b="1" dirty="0" smtClean="0"/>
              <a:t>kiírás</a:t>
            </a:r>
          </a:p>
          <a:p>
            <a:pPr lvl="0" algn="ctr"/>
            <a:endParaRPr lang="hu-HU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/>
              <a:t>elszámoláshoz be kell mutatni a munkavállaló érvényes munkaszerződését és a </a:t>
            </a:r>
            <a:r>
              <a:rPr lang="hu-HU" dirty="0" err="1"/>
              <a:t>keresetkiegészítés</a:t>
            </a:r>
            <a:r>
              <a:rPr lang="hu-HU" dirty="0"/>
              <a:t>/célfeladat </a:t>
            </a:r>
            <a:r>
              <a:rPr lang="hu-HU" dirty="0" smtClean="0"/>
              <a:t>kiírását;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Az első beszámolási időszakban választott elszámolási módszeren a projekt életciklusa során nincs lehetőség </a:t>
            </a:r>
            <a:r>
              <a:rPr lang="hu-HU" dirty="0" smtClean="0"/>
              <a:t>változtatni;</a:t>
            </a:r>
            <a:endParaRPr lang="hu-H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A kereset-kiegészítésben/célfeladat kiírásban meghatározott feladatokért járó óradíj mértéke nem haladhatja meg a rendes munkaszerződés szerinti óradíj </a:t>
            </a:r>
            <a:r>
              <a:rPr lang="hu-HU" dirty="0" smtClean="0"/>
              <a:t>mértékét;</a:t>
            </a:r>
            <a:endParaRPr lang="hu-H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A kereset-kiegészítés/célfeladat kiírás megállapodásban szerepeljenek az alábbi tartalmi elemek: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hu-HU" dirty="0"/>
              <a:t>a projekt azonosító száma;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hu-HU" dirty="0"/>
              <a:t>a projekt keretében elvégzendő feladatok;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hu-HU" dirty="0"/>
              <a:t>a megállapított óradíj;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hu-HU" dirty="0"/>
              <a:t>a kereset-kiegészítés/célfeladat kiírás időtartama.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273690" y="1449518"/>
            <a:ext cx="4440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/>
              <a:t>Irodai és adminisztratív költségek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605353" y="1836116"/>
            <a:ext cx="777686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1600" dirty="0"/>
              <a:t>Egyszerűsített költség, átalány típusú elszámolás, elszámolható személyi jellegű </a:t>
            </a:r>
            <a:r>
              <a:rPr lang="hu-HU" sz="1600" dirty="0" smtClean="0"/>
              <a:t>költség maximum </a:t>
            </a:r>
            <a:r>
              <a:rPr lang="hu-HU" sz="1600" dirty="0"/>
              <a:t>15 %-a (</a:t>
            </a:r>
            <a:r>
              <a:rPr lang="hu-HU" sz="1600" dirty="0" err="1"/>
              <a:t>flat</a:t>
            </a:r>
            <a:r>
              <a:rPr lang="hu-HU" sz="1600" dirty="0"/>
              <a:t> </a:t>
            </a:r>
            <a:r>
              <a:rPr lang="hu-HU" sz="1600" dirty="0" err="1"/>
              <a:t>rate</a:t>
            </a:r>
            <a:r>
              <a:rPr lang="hu-HU" sz="16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1600" dirty="0"/>
              <a:t>Alátámasztó dokumentáció benyújtása nem </a:t>
            </a:r>
            <a:r>
              <a:rPr lang="hu-HU" sz="1600" dirty="0" smtClean="0"/>
              <a:t>szükséges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1600" dirty="0"/>
              <a:t>Elszámolható tevékenységek: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Irodabérlet;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Ingatlanbiztosítások;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Rezsiköltség </a:t>
            </a:r>
            <a:r>
              <a:rPr lang="hu-HU" sz="1500" dirty="0"/>
              <a:t>– áram, fűtés, </a:t>
            </a:r>
            <a:r>
              <a:rPr lang="hu-HU" sz="1500" dirty="0" smtClean="0"/>
              <a:t>víz;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Irodaszerek;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A </a:t>
            </a:r>
            <a:r>
              <a:rPr lang="hu-HU" sz="1500" dirty="0"/>
              <a:t>kedvezményezett szervezetén belül nyújtott általános számviteli </a:t>
            </a:r>
            <a:r>
              <a:rPr lang="hu-HU" sz="1500" dirty="0" smtClean="0"/>
              <a:t>szolgáltatások;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Archiválás</a:t>
            </a:r>
            <a:r>
              <a:rPr lang="hu-HU" sz="1500" dirty="0"/>
              <a:t>, </a:t>
            </a:r>
            <a:r>
              <a:rPr lang="hu-HU" sz="1500" dirty="0" smtClean="0"/>
              <a:t>irattár;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Karbantartási </a:t>
            </a:r>
            <a:r>
              <a:rPr lang="hu-HU" sz="1500" dirty="0"/>
              <a:t>költségek (takarítás, </a:t>
            </a:r>
            <a:r>
              <a:rPr lang="hu-HU" sz="1500" dirty="0" smtClean="0"/>
              <a:t>szerelés-javítás);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Biztonsági szolgálat;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A </a:t>
            </a:r>
            <a:r>
              <a:rPr lang="hu-HU" sz="1500" dirty="0"/>
              <a:t>projekt megvalósításához kapcsolódó IT rendszerek (telekommunikációs és </a:t>
            </a:r>
            <a:r>
              <a:rPr lang="hu-HU" sz="1500" dirty="0" smtClean="0"/>
              <a:t>számítógépes);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Kommunikációs költség </a:t>
            </a:r>
            <a:r>
              <a:rPr lang="hu-HU" sz="1500" dirty="0"/>
              <a:t>(telefon, fax, internet, posta, </a:t>
            </a:r>
            <a:r>
              <a:rPr lang="hu-HU" sz="1500" dirty="0" smtClean="0"/>
              <a:t>névjegykártya);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Bankköltség </a:t>
            </a:r>
            <a:r>
              <a:rPr lang="hu-HU" sz="1500" dirty="0"/>
              <a:t>– elkülönített számla nyitása, vezetési </a:t>
            </a:r>
            <a:r>
              <a:rPr lang="hu-HU" sz="1500" dirty="0" smtClean="0"/>
              <a:t>díja;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500" dirty="0" smtClean="0"/>
              <a:t>Nemzetközi </a:t>
            </a:r>
            <a:r>
              <a:rPr lang="hu-HU" sz="1500" dirty="0"/>
              <a:t>pénzügyi tranzakciók </a:t>
            </a:r>
            <a:r>
              <a:rPr lang="hu-HU" sz="1500" dirty="0" smtClean="0"/>
              <a:t>díjai.</a:t>
            </a:r>
            <a:endParaRPr lang="hu-HU" sz="1500" dirty="0"/>
          </a:p>
          <a:p>
            <a:pPr lvl="8" algn="r"/>
            <a:r>
              <a:rPr lang="hu-HU" sz="1600" dirty="0"/>
              <a:t>Teljes lista a „General </a:t>
            </a:r>
            <a:r>
              <a:rPr lang="hu-HU" sz="1600" dirty="0" err="1"/>
              <a:t>Matrix</a:t>
            </a:r>
            <a:r>
              <a:rPr lang="hu-HU" sz="1600" dirty="0"/>
              <a:t> of </a:t>
            </a:r>
            <a:r>
              <a:rPr lang="hu-HU" sz="1600" dirty="0" err="1"/>
              <a:t>Costs</a:t>
            </a:r>
            <a:r>
              <a:rPr lang="hu-HU" sz="1600" dirty="0"/>
              <a:t>”  vonatkozó munkalapján</a:t>
            </a:r>
          </a:p>
          <a:p>
            <a:pPr lvl="8" algn="just"/>
            <a:endParaRPr lang="hu-HU" sz="19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1500" dirty="0"/>
          </a:p>
        </p:txBody>
      </p:sp>
      <p:pic>
        <p:nvPicPr>
          <p:cNvPr id="6" name="Picture 3" descr="C:\Users\Tulajdonos\AppData\Local\Microsoft\Windows\INetCache\IE\G1TO32HF\fountain_pens_filler_leave_writing_tool_pen_office_time_ink-86926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7245" y="4581128"/>
            <a:ext cx="1278431" cy="852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3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23528" y="1628800"/>
            <a:ext cx="8208912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Utazás és szállásköltség</a:t>
            </a:r>
          </a:p>
          <a:p>
            <a:pPr algn="ctr"/>
            <a:endParaRPr lang="hu-HU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dirty="0"/>
              <a:t>projekt céljából a Kedvezményezett alkalmazásában álló személyzet külföldi és belföldi utazási- és szállásköltségeinek elszámolása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Elszámolható elemek: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900" dirty="0"/>
              <a:t>Utazási költség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700" dirty="0"/>
              <a:t>Közlekedési díjak (busz, vonatjegyek </a:t>
            </a:r>
            <a:r>
              <a:rPr lang="hu-HU" sz="1700" dirty="0" smtClean="0"/>
              <a:t>stb.)</a:t>
            </a:r>
            <a:endParaRPr lang="hu-HU" sz="1700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700" dirty="0" smtClean="0"/>
              <a:t>Biztosítások</a:t>
            </a:r>
            <a:endParaRPr lang="hu-HU" sz="1700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700" dirty="0"/>
              <a:t>Üzemanyag, gépkocsi elszámolás (NAV norma)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700" dirty="0"/>
              <a:t>Autópályadíj, parkolási díj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900" dirty="0"/>
              <a:t>Szállás- és étkezési költségek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900" dirty="0" smtClean="0"/>
              <a:t>Vízumdíjak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900" dirty="0" smtClean="0"/>
              <a:t>Napidíj</a:t>
            </a:r>
          </a:p>
          <a:p>
            <a:pPr lvl="8" algn="r"/>
            <a:r>
              <a:rPr lang="hu-HU" sz="1600" dirty="0"/>
              <a:t>Teljes lista </a:t>
            </a:r>
            <a:r>
              <a:rPr lang="hu-HU" sz="1600" dirty="0" smtClean="0"/>
              <a:t>a „General </a:t>
            </a:r>
            <a:r>
              <a:rPr lang="hu-HU" sz="1600" dirty="0" err="1"/>
              <a:t>Matrix</a:t>
            </a:r>
            <a:r>
              <a:rPr lang="hu-HU" sz="1600" dirty="0"/>
              <a:t> of </a:t>
            </a:r>
            <a:r>
              <a:rPr lang="hu-HU" sz="1600" dirty="0" err="1"/>
              <a:t>Costs</a:t>
            </a:r>
            <a:r>
              <a:rPr lang="hu-HU" sz="1600" dirty="0"/>
              <a:t>”  vonatkozó </a:t>
            </a:r>
            <a:r>
              <a:rPr lang="hu-HU" sz="1600" dirty="0" smtClean="0"/>
              <a:t>munkalapján</a:t>
            </a:r>
            <a:endParaRPr lang="hu-HU" sz="1600" dirty="0"/>
          </a:p>
          <a:p>
            <a:pPr lvl="8" algn="just"/>
            <a:endParaRPr lang="hu-HU" sz="1900" dirty="0"/>
          </a:p>
        </p:txBody>
      </p:sp>
      <p:pic>
        <p:nvPicPr>
          <p:cNvPr id="8" name="Picture 3" descr="C:\Users\Tulajdonos\AppData\Local\Microsoft\Windows\INetCache\IE\RM987P2Q\auto_thumb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4365104"/>
            <a:ext cx="1224136" cy="1122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36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4000" cy="685317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11560" y="1484785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/>
              <a:t>Utazás és </a:t>
            </a:r>
            <a:r>
              <a:rPr lang="hu-HU" sz="2400" b="1" dirty="0" smtClean="0"/>
              <a:t>szállásköltség</a:t>
            </a:r>
          </a:p>
          <a:p>
            <a:pPr algn="ctr"/>
            <a:endParaRPr lang="hu-HU" sz="2000" b="1" dirty="0" smtClean="0">
              <a:solidFill>
                <a:schemeClr val="accent1"/>
              </a:solidFill>
            </a:endParaRPr>
          </a:p>
          <a:p>
            <a:pPr algn="just"/>
            <a:r>
              <a:rPr lang="hu-HU" b="1" dirty="0" smtClean="0"/>
              <a:t>Elszámolhatóság </a:t>
            </a:r>
            <a:r>
              <a:rPr lang="hu-HU" b="1" dirty="0"/>
              <a:t>főbb feltételei</a:t>
            </a:r>
            <a:r>
              <a:rPr lang="hu-HU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A Kedvezményezettnél felmerült közvetlen költség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Költséghatékonyság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smtClean="0"/>
              <a:t>A </a:t>
            </a:r>
            <a:r>
              <a:rPr lang="hu-HU" sz="1600" dirty="0"/>
              <a:t>kiküldetés időtartama nem  lehet hosszabb, mint a rendezvényt megelőző és a rendezvényt követő </a:t>
            </a:r>
            <a:r>
              <a:rPr lang="hu-HU" sz="1600" dirty="0" smtClean="0"/>
              <a:t>nap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Napidíjak a nemzeti, valamint a szervezet belső szabályozásával összhangban számolhatóak </a:t>
            </a:r>
            <a:r>
              <a:rPr lang="hu-HU" sz="1600" dirty="0" smtClean="0"/>
              <a:t>el. A külföldi napidíjak elszámolási módszerei: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hu-HU" sz="1600" dirty="0"/>
              <a:t>Európai Tanács által megállapított ráta szerinti </a:t>
            </a:r>
            <a:r>
              <a:rPr lang="hu-HU" sz="1600" dirty="0" smtClean="0"/>
              <a:t>napidíj; </a:t>
            </a:r>
            <a:endParaRPr lang="hu-HU" sz="1600" dirty="0"/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hu-HU" sz="1600" dirty="0"/>
              <a:t>belső szabályozás szerint napidíj+szállás, közlekedés </a:t>
            </a:r>
            <a:r>
              <a:rPr lang="hu-HU" sz="1600" dirty="0" smtClean="0"/>
              <a:t>költsége; </a:t>
            </a:r>
            <a:endParaRPr lang="hu-HU" sz="1600" dirty="0"/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hu-HU" sz="1600" dirty="0"/>
              <a:t>napidíj helyett szállásköltség, közlekedés, ellátás költsége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smtClean="0"/>
              <a:t>Szállásdíj </a:t>
            </a:r>
            <a:r>
              <a:rPr lang="hu-HU" sz="1600" dirty="0"/>
              <a:t>nem haladhatja meg a Bizottság (EU) 2016/1611 felhatalmazáson alapuló rendeletében meghatározott díjakat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Külső szakértő utazási- és szállásköltsége a külső szolgáltatások költségvetési soron számolható 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12490" y="1484784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/>
              <a:t>Utazás és szállásköltség</a:t>
            </a:r>
          </a:p>
          <a:p>
            <a:pPr algn="just"/>
            <a:endParaRPr lang="hu-HU" sz="2000" b="1" dirty="0" smtClean="0">
              <a:solidFill>
                <a:schemeClr val="accent1"/>
              </a:solidFill>
            </a:endParaRPr>
          </a:p>
          <a:p>
            <a:pPr algn="just"/>
            <a:r>
              <a:rPr lang="hu-HU" sz="2000" b="1" dirty="0" smtClean="0"/>
              <a:t>Elszámoláshoz </a:t>
            </a:r>
            <a:r>
              <a:rPr lang="hu-HU" sz="2000" b="1" dirty="0"/>
              <a:t>szükséges dokumentumok: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Utazó személy munkaszerződése/kinevezése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/>
              <a:t>Úti jelentés (utazó személyek, utazás időtartama, helyszíne, célja, elért eredmények rögzítése</a:t>
            </a:r>
            <a:r>
              <a:rPr lang="hu-HU" dirty="0" smtClean="0"/>
              <a:t>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dirty="0"/>
              <a:t>Összesítő a kiküldetési költségekhez (100 EUR alatti költségek esetében</a:t>
            </a:r>
            <a:r>
              <a:rPr lang="hu-HU" dirty="0" smtClean="0"/>
              <a:t>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Kiküldetési rendelvény/eredeti számla</a:t>
            </a:r>
            <a:endParaRPr lang="hu-H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Eredeti vonatjegy/buszjegy/repülőjegy stb. (100 EUR feletti költség esetén eredeti számla)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/>
              <a:t>Gépkocsi használat esetén NAV norma, forgalmi engedély másolat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Napidíj </a:t>
            </a:r>
            <a:r>
              <a:rPr lang="hu-HU" dirty="0"/>
              <a:t>számfejtését igazoló </a:t>
            </a:r>
            <a:r>
              <a:rPr lang="hu-HU" dirty="0" smtClean="0"/>
              <a:t>dokumentum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Egyéb </a:t>
            </a:r>
            <a:r>
              <a:rPr lang="hu-HU" dirty="0"/>
              <a:t>alátámasztó dokumentumok (pl.: meghívó, napirend, fényképek, jelenléti ív)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/>
              <a:t>Kifizetés bizonylatai, közterhek befizetését igazoló bankszámlakivonat, nyilatkozat az átutalt összegről csoportos utalás esetén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2539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51520" y="1700808"/>
            <a:ext cx="8136904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2400" b="1" dirty="0"/>
              <a:t>Külső szakértők és szolgáltatók </a:t>
            </a:r>
            <a:r>
              <a:rPr lang="hu-HU" sz="2400" b="1" dirty="0" smtClean="0"/>
              <a:t>költségei</a:t>
            </a:r>
          </a:p>
          <a:p>
            <a:pPr lvl="0" algn="ctr"/>
            <a:endParaRPr lang="hu-H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900" dirty="0" smtClean="0"/>
              <a:t>Tanulmányok</a:t>
            </a:r>
            <a:r>
              <a:rPr lang="hu-HU" sz="1900" dirty="0"/>
              <a:t>, kutatások;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900" dirty="0"/>
              <a:t>Képzés;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900" dirty="0"/>
              <a:t>Fordítás</a:t>
            </a:r>
            <a:r>
              <a:rPr lang="hu-HU" sz="1900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900" dirty="0"/>
              <a:t>IT rendszerek és weblapfejlesztés;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900" dirty="0"/>
              <a:t>Promóciós, kommunikációs, reklám- vagy tájékoztatással kapcsolatos költségek;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900" dirty="0"/>
              <a:t>Külső projekt és pénzügyi menedzseri feladatok költségei</a:t>
            </a:r>
            <a:r>
              <a:rPr lang="hu-HU" sz="1900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900" dirty="0"/>
              <a:t>Rendezvények, találkozók szervezésével és végrehajtásával összefüggő szolgáltatások (terembérlet, étkeztetés, tolmácsolás) költségei;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900" dirty="0"/>
              <a:t>Rendezvényen való részvétel díja (regisztrációs díj);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u-HU" sz="19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2539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87016" y="1628800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2400" b="1" dirty="0"/>
              <a:t>Külső szakértők és szolgáltatók </a:t>
            </a:r>
            <a:r>
              <a:rPr lang="hu-HU" sz="2400" b="1" dirty="0" smtClean="0"/>
              <a:t>költségei</a:t>
            </a:r>
          </a:p>
          <a:p>
            <a:pPr lvl="0" algn="ctr"/>
            <a:endParaRPr lang="hu-H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900" dirty="0" smtClean="0"/>
              <a:t>Jogi </a:t>
            </a:r>
            <a:r>
              <a:rPr lang="hu-HU" sz="1900" dirty="0"/>
              <a:t>szaktanácsadás és közjegyzői szolgáltatások, műszaki és pénzügyi szakértők munkadíja, egyéb szaktanácsadás és könyvviteli szolgáltatások;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900" dirty="0" smtClean="0"/>
              <a:t>Szellemi tulajdonjogok;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900" dirty="0" smtClean="0"/>
              <a:t>Külső </a:t>
            </a:r>
            <a:r>
              <a:rPr lang="hu-HU" sz="1900" dirty="0"/>
              <a:t>szakértők, előadók, üléslevezető elnökök és egyéb szolgáltatók utazási és szállásköltségei;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900" dirty="0"/>
              <a:t>Speciális feladatot ellátó szakértők és szolgáltatást nyújtók költségei;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900" dirty="0"/>
              <a:t>Egyéb szakértők vagy szolgáltatások </a:t>
            </a:r>
            <a:r>
              <a:rPr lang="hu-HU" sz="1900" dirty="0" smtClean="0"/>
              <a:t>költségei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900" dirty="0"/>
              <a:t>Ajándék költsége maximum 50 EUR / db egységáron </a:t>
            </a:r>
            <a:r>
              <a:rPr lang="hu-HU" sz="1900" dirty="0" smtClean="0"/>
              <a:t>elszámolható</a:t>
            </a:r>
          </a:p>
          <a:p>
            <a:pPr lvl="0"/>
            <a:endParaRPr lang="hu-HU" sz="1600" dirty="0" smtClean="0"/>
          </a:p>
          <a:p>
            <a:pPr lvl="8" algn="r"/>
            <a:endParaRPr lang="hu-HU" sz="1600" dirty="0" smtClean="0"/>
          </a:p>
          <a:p>
            <a:pPr lvl="8" algn="r"/>
            <a:r>
              <a:rPr lang="hu-HU" sz="1600" dirty="0" smtClean="0"/>
              <a:t>Teljes lista a </a:t>
            </a:r>
            <a:r>
              <a:rPr lang="hu-HU" sz="1600" dirty="0"/>
              <a:t>„General </a:t>
            </a:r>
            <a:r>
              <a:rPr lang="hu-HU" sz="1600" dirty="0" err="1"/>
              <a:t>Matrix</a:t>
            </a:r>
            <a:r>
              <a:rPr lang="hu-HU" sz="1600" dirty="0"/>
              <a:t> of </a:t>
            </a:r>
            <a:r>
              <a:rPr lang="hu-HU" sz="1600" dirty="0" err="1"/>
              <a:t>Costs</a:t>
            </a:r>
            <a:r>
              <a:rPr lang="hu-HU" sz="1600" dirty="0"/>
              <a:t>” </a:t>
            </a:r>
            <a:r>
              <a:rPr lang="hu-HU" sz="1600" dirty="0" smtClean="0"/>
              <a:t> vonatkozó munkalapján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837405" y="1628800"/>
            <a:ext cx="5301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2400" b="1" dirty="0"/>
              <a:t>Külső szakértők és szolgáltatók költségei</a:t>
            </a:r>
          </a:p>
        </p:txBody>
      </p:sp>
      <p:sp>
        <p:nvSpPr>
          <p:cNvPr id="5" name="Téglalap 4"/>
          <p:cNvSpPr/>
          <p:nvPr/>
        </p:nvSpPr>
        <p:spPr>
          <a:xfrm>
            <a:off x="539552" y="2120950"/>
            <a:ext cx="82089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900" b="1" dirty="0"/>
              <a:t>Elszámolhatóság főbb feltételei</a:t>
            </a:r>
            <a:r>
              <a:rPr lang="hu-HU" sz="1900" b="1" dirty="0" smtClean="0"/>
              <a:t>:</a:t>
            </a:r>
          </a:p>
          <a:p>
            <a:pPr algn="just"/>
            <a:endParaRPr lang="hu-HU" sz="19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/>
              <a:t>Külső féltől (költségvetési szervek, gazdálkodó szervezetek, magánszemélyek, akik nem tagjai a partnerségnek) megrendelt és általa teljesített külső szolgáltatás, </a:t>
            </a:r>
            <a:r>
              <a:rPr lang="hu-HU" dirty="0" smtClean="0"/>
              <a:t>amelyet számla </a:t>
            </a:r>
            <a:r>
              <a:rPr lang="hu-HU" dirty="0"/>
              <a:t>ellenében, vagy megbízási jogviszonnyal lát </a:t>
            </a:r>
            <a:r>
              <a:rPr lang="hu-HU" dirty="0" smtClean="0"/>
              <a:t>el</a:t>
            </a:r>
            <a:r>
              <a:rPr lang="hu-HU" dirty="0"/>
              <a:t>;</a:t>
            </a:r>
            <a:endParaRPr lang="hu-H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projekthez köthető, </a:t>
            </a:r>
            <a:r>
              <a:rPr lang="hu-HU" dirty="0" smtClean="0"/>
              <a:t>a megvalósulást </a:t>
            </a:r>
            <a:r>
              <a:rPr lang="hu-HU" dirty="0"/>
              <a:t>hatékonyan segítő </a:t>
            </a:r>
            <a:r>
              <a:rPr lang="hu-HU" dirty="0" smtClean="0"/>
              <a:t>szolgáltatások;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/>
              <a:t>Nyilvánossági követelmények betartása az elkészült kiadványokon, </a:t>
            </a:r>
            <a:r>
              <a:rPr lang="hu-HU" dirty="0" smtClean="0"/>
              <a:t>ajándékokon;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műszaki ellenőrzés költsége nem haladhatja meg az építési költség 5 </a:t>
            </a:r>
            <a:r>
              <a:rPr lang="hu-HU" dirty="0" smtClean="0"/>
              <a:t>százalékát;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Partnerek közötti közös, megosztott költségek nem </a:t>
            </a:r>
            <a:r>
              <a:rPr lang="hu-HU" dirty="0" smtClean="0"/>
              <a:t>elszámolhatóak;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képzési programokat tanúsított szolgáltatóknak kell </a:t>
            </a:r>
            <a:r>
              <a:rPr lang="hu-HU" dirty="0" smtClean="0"/>
              <a:t>nyújtaniuk;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/>
              <a:t>Előlegszámla, mely a szerződésben lefektetésre került, elszámolható, azonban az előlegszámla az előleg elszámolásának arányában, a releváns </a:t>
            </a:r>
            <a:r>
              <a:rPr lang="hu-HU" dirty="0" smtClean="0"/>
              <a:t>részszámlával </a:t>
            </a:r>
            <a:r>
              <a:rPr lang="hu-HU" dirty="0"/>
              <a:t>együtt kerül hitelesítésre.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accent1"/>
              </a:solidFill>
            </a:endParaRPr>
          </a:p>
          <a:p>
            <a:pPr algn="just"/>
            <a:endParaRPr lang="hu-H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837405" y="1628800"/>
            <a:ext cx="5301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2400" b="1" dirty="0"/>
              <a:t>Külső szakértők és szolgáltatók költségei</a:t>
            </a:r>
          </a:p>
        </p:txBody>
      </p:sp>
      <p:sp>
        <p:nvSpPr>
          <p:cNvPr id="5" name="Téglalap 4"/>
          <p:cNvSpPr/>
          <p:nvPr/>
        </p:nvSpPr>
        <p:spPr>
          <a:xfrm>
            <a:off x="539552" y="2120950"/>
            <a:ext cx="82089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/>
              <a:t>Elszámoláshoz szükséges </a:t>
            </a:r>
            <a:r>
              <a:rPr lang="hu-HU" sz="2000" b="1" dirty="0" smtClean="0"/>
              <a:t>dokumentumok: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Beszerzési </a:t>
            </a:r>
            <a:r>
              <a:rPr lang="hu-HU" dirty="0"/>
              <a:t>eljárás </a:t>
            </a:r>
            <a:r>
              <a:rPr lang="hu-HU" dirty="0" smtClean="0"/>
              <a:t>dokumentációja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Szerződés vagy megrendelő (nevesítve a szakértő, projekttel kapcsolatos feladat, szállítási határidő, ellenszolgáltatás mértéke)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Eredeti</a:t>
            </a:r>
            <a:r>
              <a:rPr lang="hu-HU" dirty="0"/>
              <a:t>, záradékolt számla (mennyiség, egységár feltüntetése óradíj/napidíj esetén</a:t>
            </a:r>
            <a:r>
              <a:rPr lang="hu-HU" dirty="0" smtClean="0"/>
              <a:t>)/</a:t>
            </a:r>
            <a:r>
              <a:rPr lang="hu-HU" dirty="0"/>
              <a:t>bérszámfejtő </a:t>
            </a:r>
            <a:r>
              <a:rPr lang="hu-HU" dirty="0" smtClean="0"/>
              <a:t>lap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Kifizetés igazolása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Teljesítésigazolás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Elvégzett </a:t>
            </a:r>
            <a:r>
              <a:rPr lang="hu-HU" dirty="0"/>
              <a:t>tevékenységet alátámasztó dokumentumok (pl. találkozók esetén program, jelenléti ív, </a:t>
            </a:r>
            <a:r>
              <a:rPr lang="hu-HU" dirty="0" smtClean="0"/>
              <a:t>fényképek)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Végtermék </a:t>
            </a:r>
            <a:r>
              <a:rPr lang="hu-HU" dirty="0"/>
              <a:t>köteles példánya (pl. </a:t>
            </a:r>
            <a:r>
              <a:rPr lang="hu-HU" dirty="0" err="1"/>
              <a:t>brossúra</a:t>
            </a:r>
            <a:r>
              <a:rPr lang="hu-HU" dirty="0"/>
              <a:t>, elkészült végleges kiadvány, </a:t>
            </a:r>
            <a:r>
              <a:rPr lang="hu-HU" dirty="0" smtClean="0"/>
              <a:t>könyv)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Szakértői nyilatkozat arról</a:t>
            </a:r>
            <a:r>
              <a:rPr lang="hu-HU" dirty="0"/>
              <a:t>, hogy az általa elkészített tanulmány más Európai Uniós, vagy hazai finanszírozásból megvalósított pályázatban nem került </a:t>
            </a:r>
            <a:r>
              <a:rPr lang="hu-HU" dirty="0" smtClean="0"/>
              <a:t>elszámolásra</a:t>
            </a:r>
            <a:r>
              <a:rPr lang="hu-HU" dirty="0"/>
              <a:t>.</a:t>
            </a:r>
            <a:r>
              <a:rPr lang="hu-HU" dirty="0" smtClean="0"/>
              <a:t> </a:t>
            </a:r>
            <a:endParaRPr lang="hu-H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accent1"/>
              </a:solidFill>
            </a:endParaRPr>
          </a:p>
          <a:p>
            <a:pPr algn="just"/>
            <a:endParaRPr lang="hu-H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230032" y="1628800"/>
            <a:ext cx="2516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2400" b="1" dirty="0" smtClean="0"/>
              <a:t>Eszközök költségei</a:t>
            </a:r>
            <a:endParaRPr lang="hu-HU" sz="2400" b="1" dirty="0"/>
          </a:p>
        </p:txBody>
      </p:sp>
      <p:sp>
        <p:nvSpPr>
          <p:cNvPr id="5" name="Téglalap 4"/>
          <p:cNvSpPr/>
          <p:nvPr/>
        </p:nvSpPr>
        <p:spPr>
          <a:xfrm>
            <a:off x="539552" y="2120950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IT </a:t>
            </a:r>
            <a:r>
              <a:rPr lang="hu-HU" sz="2000" dirty="0"/>
              <a:t>hardverek és szoftverek (közvetlenül kapcsolódnak a projekthez);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Irodai bútorok </a:t>
            </a:r>
            <a:r>
              <a:rPr lang="hu-HU" sz="2000" dirty="0"/>
              <a:t>és berendezések;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dirty="0"/>
              <a:t>Laboratóriumi felszerelések;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dirty="0"/>
              <a:t>Gépek és műszerek;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dirty="0"/>
              <a:t>Szerszámok vagy készülékek;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dirty="0"/>
              <a:t>Egyéb, a projekt megvalósításhoz szükséges speciális eszközök;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dirty="0"/>
              <a:t>Járművek </a:t>
            </a:r>
            <a:r>
              <a:rPr lang="hu-HU" sz="2000" dirty="0" smtClean="0"/>
              <a:t>(</a:t>
            </a:r>
            <a:r>
              <a:rPr lang="hu-HU" sz="2000" dirty="0"/>
              <a:t>és a kapcsolódó biztosítás, pótalkatrész, műszaki felülvizsgálat </a:t>
            </a:r>
            <a:r>
              <a:rPr lang="hu-HU" sz="2000" dirty="0" smtClean="0"/>
              <a:t>költségei); </a:t>
            </a:r>
            <a:endParaRPr lang="hu-H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dirty="0"/>
              <a:t>Eszközbérlések </a:t>
            </a:r>
            <a:r>
              <a:rPr lang="hu-HU" sz="2000" dirty="0" smtClean="0"/>
              <a:t>(amennyiben </a:t>
            </a:r>
            <a:r>
              <a:rPr lang="hu-HU" sz="2000" dirty="0"/>
              <a:t>a projekt céljait </a:t>
            </a:r>
            <a:r>
              <a:rPr lang="hu-HU" sz="2000" dirty="0" smtClean="0"/>
              <a:t>szolgálja, részletes indoklás szükséges).</a:t>
            </a:r>
          </a:p>
          <a:p>
            <a:pPr lvl="7" algn="r"/>
            <a:r>
              <a:rPr lang="hu-HU" sz="1600" dirty="0"/>
              <a:t>Teljes </a:t>
            </a:r>
            <a:r>
              <a:rPr lang="hu-HU" sz="1600" dirty="0" smtClean="0"/>
              <a:t>lista a </a:t>
            </a:r>
            <a:r>
              <a:rPr lang="hu-HU" sz="1600" dirty="0"/>
              <a:t>„General </a:t>
            </a:r>
            <a:r>
              <a:rPr lang="hu-HU" sz="1600" dirty="0" err="1"/>
              <a:t>Matrix</a:t>
            </a:r>
            <a:r>
              <a:rPr lang="hu-HU" sz="1600" dirty="0"/>
              <a:t> of </a:t>
            </a:r>
            <a:r>
              <a:rPr lang="hu-HU" sz="1600" dirty="0" err="1"/>
              <a:t>Costs</a:t>
            </a:r>
            <a:r>
              <a:rPr lang="hu-HU" sz="1600" dirty="0"/>
              <a:t>”  vonatkozó </a:t>
            </a:r>
            <a:r>
              <a:rPr lang="hu-HU" sz="1600" dirty="0" smtClean="0"/>
              <a:t>munkalapján</a:t>
            </a:r>
            <a:endParaRPr lang="hu-HU" sz="1600" dirty="0"/>
          </a:p>
          <a:p>
            <a:pPr marL="3486150" lvl="7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algn="just"/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accent1"/>
              </a:solidFill>
            </a:endParaRPr>
          </a:p>
          <a:p>
            <a:pPr algn="just"/>
            <a:endParaRPr lang="hu-H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>
              <a:lnSpc>
                <a:spcPct val="120000"/>
              </a:lnSpc>
              <a:buClr>
                <a:srgbClr val="163892"/>
              </a:buClr>
              <a:buNone/>
            </a:pPr>
            <a:r>
              <a:rPr lang="hu-HU" sz="1600" b="1" u="sng" dirty="0">
                <a:latin typeface="Arial"/>
                <a:ea typeface="+mj-ea"/>
                <a:cs typeface="+mj-cs"/>
              </a:rPr>
              <a:t>A 126/2016. (VI.7.) Kormányrendelet</a:t>
            </a:r>
            <a:endParaRPr lang="hu-HU" sz="1600" u="sng" dirty="0" smtClean="0">
              <a:latin typeface="Arial (Szövegtörzs)"/>
              <a:cs typeface="Arial" panose="020B0604020202020204" pitchFamily="34" charset="0"/>
            </a:endParaRPr>
          </a:p>
          <a:p>
            <a:pPr marL="0" lvl="0" indent="0" algn="just" defTabSz="457200">
              <a:lnSpc>
                <a:spcPct val="120000"/>
              </a:lnSpc>
              <a:buClr>
                <a:srgbClr val="163892"/>
              </a:buClr>
              <a:buNone/>
            </a:pPr>
            <a:endParaRPr lang="hu-HU" sz="1600" dirty="0">
              <a:latin typeface="Arial (Szövegtörzs)"/>
              <a:cs typeface="Arial" panose="020B0604020202020204" pitchFamily="34" charset="0"/>
            </a:endParaRPr>
          </a:p>
          <a:p>
            <a:pPr marL="0" lvl="0" indent="0" algn="just" defTabSz="457200">
              <a:lnSpc>
                <a:spcPct val="120000"/>
              </a:lnSpc>
              <a:buClr>
                <a:srgbClr val="163892"/>
              </a:buClr>
              <a:buNone/>
            </a:pPr>
            <a:r>
              <a:rPr lang="hu-HU" sz="1600" dirty="0" smtClean="0">
                <a:latin typeface="Arial (Szövegtörzs)"/>
                <a:cs typeface="Arial" panose="020B0604020202020204" pitchFamily="34" charset="0"/>
              </a:rPr>
              <a:t>a </a:t>
            </a:r>
            <a:r>
              <a:rPr lang="hu-HU" sz="1600" dirty="0">
                <a:latin typeface="Arial (Szövegtörzs)"/>
                <a:cs typeface="Arial" panose="020B0604020202020204" pitchFamily="34" charset="0"/>
              </a:rPr>
              <a:t>2014-2020 programozási időszakban az Európai Regionális Fejlesztési Alap és az Előcsatlakozási Támogatási Eszköz egyes, határon átnyúló együttműködési programjainak végrehajtásáról</a:t>
            </a:r>
          </a:p>
          <a:p>
            <a:pPr marL="0" lvl="0" indent="0" algn="just" defTabSz="457200">
              <a:lnSpc>
                <a:spcPct val="120000"/>
              </a:lnSpc>
              <a:buClr>
                <a:srgbClr val="163892"/>
              </a:buClr>
              <a:buNone/>
            </a:pPr>
            <a:endParaRPr lang="hu-HU" sz="1600" dirty="0">
              <a:latin typeface="Arial (Szövegtörzs)"/>
              <a:cs typeface="Arial" panose="020B0604020202020204" pitchFamily="34" charset="0"/>
            </a:endParaRPr>
          </a:p>
          <a:p>
            <a:pPr marL="0" lvl="0" indent="0" algn="just" defTabSz="457200">
              <a:lnSpc>
                <a:spcPct val="120000"/>
              </a:lnSpc>
              <a:buClr>
                <a:srgbClr val="163892"/>
              </a:buClr>
              <a:buNone/>
            </a:pPr>
            <a:r>
              <a:rPr lang="hu-HU" sz="1600" dirty="0">
                <a:latin typeface="Arial (Szövegtörzs)"/>
                <a:cs typeface="Arial" panose="020B0604020202020204" pitchFamily="34" charset="0"/>
              </a:rPr>
              <a:t>Tartalmazza: </a:t>
            </a:r>
          </a:p>
          <a:p>
            <a:pPr marL="171450" lvl="0" indent="-171450" algn="just" defTabSz="457200">
              <a:lnSpc>
                <a:spcPct val="120000"/>
              </a:lnSpc>
              <a:buClr>
                <a:srgbClr val="163892"/>
              </a:buClr>
            </a:pPr>
            <a:r>
              <a:rPr lang="hu-HU" sz="1600" dirty="0">
                <a:latin typeface="Arial (Szövegtörzs)"/>
                <a:cs typeface="Arial" panose="020B0604020202020204" pitchFamily="34" charset="0"/>
              </a:rPr>
              <a:t>a hazai társfinanszírozás és az uniós megelőlegezés </a:t>
            </a:r>
            <a:r>
              <a:rPr lang="hu-HU" sz="1600" i="1" dirty="0">
                <a:latin typeface="Arial (Szövegtörzs)"/>
                <a:cs typeface="Arial" panose="020B0604020202020204" pitchFamily="34" charset="0"/>
              </a:rPr>
              <a:t>kifizetésének,</a:t>
            </a:r>
          </a:p>
          <a:p>
            <a:pPr marL="171450" lvl="0" indent="-171450" algn="just" defTabSz="457200">
              <a:lnSpc>
                <a:spcPct val="120000"/>
              </a:lnSpc>
              <a:buClr>
                <a:srgbClr val="163892"/>
              </a:buClr>
            </a:pPr>
            <a:r>
              <a:rPr lang="hu-HU" sz="1600" dirty="0">
                <a:latin typeface="Arial (Szövegtörzs)"/>
                <a:cs typeface="Arial" panose="020B0604020202020204" pitchFamily="34" charset="0"/>
              </a:rPr>
              <a:t>a hazai </a:t>
            </a:r>
            <a:r>
              <a:rPr lang="hu-HU" sz="1600" dirty="0" smtClean="0">
                <a:latin typeface="Arial (Szövegtörzs)"/>
                <a:cs typeface="Arial" panose="020B0604020202020204" pitchFamily="34" charset="0"/>
              </a:rPr>
              <a:t>társfinanszírozás </a:t>
            </a:r>
            <a:r>
              <a:rPr lang="hu-HU" sz="1600" dirty="0">
                <a:latin typeface="Arial (Szövegtörzs)"/>
                <a:cs typeface="Arial" panose="020B0604020202020204" pitchFamily="34" charset="0"/>
              </a:rPr>
              <a:t>és az uniós megelőlegezés </a:t>
            </a:r>
            <a:r>
              <a:rPr lang="hu-HU" sz="1600" i="1" dirty="0">
                <a:latin typeface="Arial (Szövegtörzs)"/>
                <a:cs typeface="Arial" panose="020B0604020202020204" pitchFamily="34" charset="0"/>
              </a:rPr>
              <a:t>elszámolásának</a:t>
            </a:r>
            <a:r>
              <a:rPr lang="hu-HU" sz="1600" dirty="0">
                <a:latin typeface="Arial (Szövegtörzs)"/>
                <a:cs typeface="Arial" panose="020B0604020202020204" pitchFamily="34" charset="0"/>
              </a:rPr>
              <a:t> szabályait</a:t>
            </a:r>
            <a:endParaRPr lang="it-IT" sz="1600" dirty="0">
              <a:latin typeface="Arial (Szövegtörzs)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13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230032" y="1628800"/>
            <a:ext cx="2516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2400" b="1" dirty="0" smtClean="0"/>
              <a:t>Eszközök költségei</a:t>
            </a:r>
            <a:endParaRPr lang="hu-HU" sz="2400" b="1" dirty="0"/>
          </a:p>
        </p:txBody>
      </p:sp>
      <p:sp>
        <p:nvSpPr>
          <p:cNvPr id="5" name="Téglalap 4"/>
          <p:cNvSpPr/>
          <p:nvPr/>
        </p:nvSpPr>
        <p:spPr>
          <a:xfrm>
            <a:off x="539552" y="2120950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200" b="1" dirty="0"/>
              <a:t>Elszámolhatóság főbb feltételei:</a:t>
            </a:r>
          </a:p>
          <a:p>
            <a:pPr algn="just"/>
            <a:endParaRPr lang="hu-H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/>
              <a:t>Egyértelműen kapcsolódnak a projekthez, elengedhetetlenek annak megvalósításához és a jóváhagyott pályázatban szerepelnek</a:t>
            </a:r>
            <a:r>
              <a:rPr lang="hu-HU" sz="21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 smtClean="0"/>
              <a:t>Új eszközök beszerzése támogatható;</a:t>
            </a:r>
            <a:endParaRPr lang="hu-HU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/>
              <a:t>A beszerzett eszköz rendeltetését, tulajdonjogát </a:t>
            </a:r>
            <a:r>
              <a:rPr lang="hu-HU" sz="2100" dirty="0" smtClean="0"/>
              <a:t>nem </a:t>
            </a:r>
            <a:r>
              <a:rPr lang="hu-HU" sz="2100" dirty="0"/>
              <a:t>lehet megváltoztatni </a:t>
            </a:r>
            <a:r>
              <a:rPr lang="hu-HU" sz="2100" dirty="0" smtClean="0"/>
              <a:t>az utolsó támogatási részlet jóváírásától számított </a:t>
            </a:r>
            <a:r>
              <a:rPr lang="hu-HU" sz="2100" dirty="0"/>
              <a:t>5 évig</a:t>
            </a:r>
            <a:r>
              <a:rPr lang="hu-HU" sz="2100" dirty="0" smtClean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100" dirty="0" smtClean="0"/>
              <a:t>Nyilvánossági </a:t>
            </a:r>
            <a:r>
              <a:rPr lang="hu-HU" sz="2100" dirty="0"/>
              <a:t>követelmények </a:t>
            </a:r>
            <a:r>
              <a:rPr lang="hu-HU" sz="2100" dirty="0" smtClean="0"/>
              <a:t>betartása.</a:t>
            </a:r>
            <a:endParaRPr lang="hu-HU" sz="2100" dirty="0"/>
          </a:p>
          <a:p>
            <a:pPr algn="just"/>
            <a:endParaRPr lang="hu-HU" sz="2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accent1"/>
              </a:solidFill>
            </a:endParaRPr>
          </a:p>
          <a:p>
            <a:pPr algn="just"/>
            <a:endParaRPr lang="hu-HU" sz="2000" b="1" dirty="0">
              <a:solidFill>
                <a:schemeClr val="accent1"/>
              </a:solidFill>
            </a:endParaRPr>
          </a:p>
        </p:txBody>
      </p:sp>
      <p:sp>
        <p:nvSpPr>
          <p:cNvPr id="6" name="laptop"/>
          <p:cNvSpPr>
            <a:spLocks noEditPoints="1" noChangeArrowheads="1"/>
          </p:cNvSpPr>
          <p:nvPr/>
        </p:nvSpPr>
        <p:spPr bwMode="auto">
          <a:xfrm rot="582555">
            <a:off x="7510942" y="4899987"/>
            <a:ext cx="1287859" cy="804572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230032" y="1628800"/>
            <a:ext cx="2516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2400" b="1" dirty="0" smtClean="0"/>
              <a:t>Eszközök költségei</a:t>
            </a:r>
            <a:endParaRPr lang="hu-HU" sz="2400" b="1" dirty="0"/>
          </a:p>
        </p:txBody>
      </p:sp>
      <p:sp>
        <p:nvSpPr>
          <p:cNvPr id="5" name="Téglalap 4"/>
          <p:cNvSpPr/>
          <p:nvPr/>
        </p:nvSpPr>
        <p:spPr>
          <a:xfrm>
            <a:off x="539552" y="2120950"/>
            <a:ext cx="82089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200" b="1" dirty="0"/>
              <a:t>Elszámoláshoz szükséges dokumentumok:</a:t>
            </a:r>
          </a:p>
          <a:p>
            <a:pPr algn="just"/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Beszerzési eljárás </a:t>
            </a:r>
            <a:r>
              <a:rPr lang="hu-HU" sz="2000" dirty="0" smtClean="0"/>
              <a:t>dokumentációja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Szerződés vagy </a:t>
            </a:r>
            <a:r>
              <a:rPr lang="hu-HU" sz="2000" dirty="0" smtClean="0"/>
              <a:t>megrendelő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Eredeti, záradékolt </a:t>
            </a:r>
            <a:r>
              <a:rPr lang="hu-HU" sz="2000" dirty="0" smtClean="0"/>
              <a:t>számla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Kifizetés </a:t>
            </a:r>
            <a:r>
              <a:rPr lang="hu-HU" sz="2000" dirty="0" smtClean="0"/>
              <a:t>igazolása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Leltár/nyilvántartásba vétel </a:t>
            </a:r>
            <a:r>
              <a:rPr lang="hu-HU" sz="2000" dirty="0" smtClean="0"/>
              <a:t>dokumentációja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Átadás-átvételi jegyzőkönyv/szállítólevél/ állományba </a:t>
            </a:r>
            <a:r>
              <a:rPr lang="hu-HU" sz="2000"/>
              <a:t>vételi </a:t>
            </a:r>
            <a:r>
              <a:rPr lang="hu-HU" sz="2000" smtClean="0"/>
              <a:t>bizonylat</a:t>
            </a: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Tárgyi eszköz karton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Képek a beszerzett </a:t>
            </a:r>
            <a:r>
              <a:rPr lang="hu-HU" sz="2000" dirty="0" smtClean="0"/>
              <a:t>eszközről</a:t>
            </a:r>
            <a:endParaRPr lang="hu-HU" sz="2000" dirty="0"/>
          </a:p>
          <a:p>
            <a:pPr algn="just"/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accent1"/>
              </a:solidFill>
            </a:endParaRPr>
          </a:p>
          <a:p>
            <a:pPr algn="just"/>
            <a:endParaRPr lang="hu-H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493436" y="1628800"/>
            <a:ext cx="5989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2400" b="1" dirty="0"/>
              <a:t>Infrastrukturális és építési költségek</a:t>
            </a:r>
            <a:r>
              <a:rPr lang="hu-HU" sz="2400" b="1" dirty="0" smtClean="0"/>
              <a:t> költségei</a:t>
            </a:r>
            <a:endParaRPr lang="hu-HU" sz="2400" b="1" dirty="0"/>
          </a:p>
        </p:txBody>
      </p:sp>
      <p:sp>
        <p:nvSpPr>
          <p:cNvPr id="5" name="Téglalap 4"/>
          <p:cNvSpPr/>
          <p:nvPr/>
        </p:nvSpPr>
        <p:spPr>
          <a:xfrm>
            <a:off x="539552" y="212095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2000" dirty="0"/>
          </a:p>
          <a:p>
            <a:pPr algn="just"/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accent1"/>
              </a:solidFill>
            </a:endParaRPr>
          </a:p>
          <a:p>
            <a:pPr algn="just"/>
            <a:endParaRPr lang="hu-HU" sz="2000" b="1" dirty="0">
              <a:solidFill>
                <a:schemeClr val="accent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83568" y="2276872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b="1" dirty="0" smtClean="0"/>
          </a:p>
          <a:p>
            <a:pPr algn="just"/>
            <a:endParaRPr lang="hu-HU" b="1" dirty="0"/>
          </a:p>
          <a:p>
            <a:pPr algn="just"/>
            <a:endParaRPr lang="hu-HU" b="1" dirty="0" smtClean="0"/>
          </a:p>
          <a:p>
            <a:pPr algn="just"/>
            <a:endParaRPr lang="hu-HU" b="1" dirty="0"/>
          </a:p>
          <a:p>
            <a:pPr algn="just"/>
            <a:endParaRPr lang="hu-HU" b="1" dirty="0" smtClean="0"/>
          </a:p>
          <a:p>
            <a:pPr algn="just"/>
            <a:endParaRPr lang="hu-HU" b="1" dirty="0"/>
          </a:p>
          <a:p>
            <a:pPr algn="just"/>
            <a:endParaRPr lang="hu-HU" b="1" dirty="0" smtClean="0"/>
          </a:p>
          <a:p>
            <a:pPr algn="just"/>
            <a:endParaRPr lang="hu-HU" b="1" dirty="0"/>
          </a:p>
        </p:txBody>
      </p:sp>
      <p:pic>
        <p:nvPicPr>
          <p:cNvPr id="6" name="Picture 2" descr="C:\Program Files (x86)\Microsoft Office\MEDIA\CAGCAT10\j019972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304" y="4585196"/>
            <a:ext cx="1217431" cy="1196669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539552" y="2420888"/>
            <a:ext cx="7848872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●"/>
            </a:pPr>
            <a:r>
              <a:rPr lang="hu-HU" sz="2000" dirty="0">
                <a:ea typeface="Calibri" panose="020F0502020204030204" pitchFamily="34" charset="0"/>
                <a:cs typeface="Arial" panose="020B0604020202020204" pitchFamily="34" charset="0"/>
              </a:rPr>
              <a:t>A beruházás előkészítése</a:t>
            </a:r>
            <a:endParaRPr lang="hu-HU" sz="2000" dirty="0"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●"/>
            </a:pPr>
            <a:r>
              <a:rPr lang="hu-HU" sz="2000" dirty="0">
                <a:ea typeface="Calibri" panose="020F0502020204030204" pitchFamily="34" charset="0"/>
                <a:cs typeface="Arial" panose="020B0604020202020204" pitchFamily="34" charset="0"/>
              </a:rPr>
              <a:t>Engedélyezési, hatósági, rendszerkiépítési díjak</a:t>
            </a:r>
            <a:endParaRPr lang="hu-HU" sz="2000" dirty="0"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●"/>
            </a:pPr>
            <a:r>
              <a:rPr lang="hu-HU" sz="2000" dirty="0">
                <a:ea typeface="Calibri" panose="020F0502020204030204" pitchFamily="34" charset="0"/>
                <a:cs typeface="Arial" panose="020B0604020202020204" pitchFamily="34" charset="0"/>
              </a:rPr>
              <a:t>Építés, felújítás, </a:t>
            </a:r>
            <a:r>
              <a:rPr lang="hu-HU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korszerűsítés költségei</a:t>
            </a:r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hu-HU" sz="1400" dirty="0"/>
              <a:t>Teljes lista a „General </a:t>
            </a:r>
            <a:r>
              <a:rPr lang="hu-HU" sz="1400" dirty="0" err="1"/>
              <a:t>Matrix</a:t>
            </a:r>
            <a:r>
              <a:rPr lang="hu-HU" sz="1400" dirty="0"/>
              <a:t> of </a:t>
            </a:r>
            <a:r>
              <a:rPr lang="hu-HU" sz="1400" dirty="0" err="1"/>
              <a:t>Costs</a:t>
            </a:r>
            <a:r>
              <a:rPr lang="hu-HU" sz="1400" dirty="0"/>
              <a:t>”  vonatkozó munkalapján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●"/>
            </a:pPr>
            <a:endParaRPr lang="hu-HU" sz="2000" dirty="0"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493436" y="1628800"/>
            <a:ext cx="5989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2400" b="1" dirty="0"/>
              <a:t>Infrastrukturális és építési költségek</a:t>
            </a:r>
            <a:r>
              <a:rPr lang="hu-HU" sz="2400" b="1" dirty="0" smtClean="0"/>
              <a:t> költségei</a:t>
            </a:r>
            <a:endParaRPr lang="hu-HU" sz="2400" b="1" dirty="0"/>
          </a:p>
        </p:txBody>
      </p:sp>
      <p:sp>
        <p:nvSpPr>
          <p:cNvPr id="5" name="Téglalap 4"/>
          <p:cNvSpPr/>
          <p:nvPr/>
        </p:nvSpPr>
        <p:spPr>
          <a:xfrm>
            <a:off x="539552" y="2120950"/>
            <a:ext cx="820891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smtClean="0"/>
              <a:t>Elszámolhatóság </a:t>
            </a:r>
            <a:r>
              <a:rPr lang="hu-HU" sz="2000" b="1" dirty="0"/>
              <a:t>főbb feltételei </a:t>
            </a:r>
            <a:r>
              <a:rPr lang="hu-HU" sz="2000" b="1" dirty="0" smtClean="0"/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1700" dirty="0"/>
              <a:t>Közvetlenül kapcsolódik a projekthez és a sikeres projektmegvalósításhoz nélkülözhetetlen, valamint a jóváhagyott pályázatban szerepelnek;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1700" dirty="0"/>
              <a:t>A beruházást kizárólag a projekt céljaira lehet használni a projekt időtartama alatt, továbbá a rendeltetését és a beruházás tulajdonjogát nem lehet változtatni projekt pénzügyi zárásának dátumától számított legalább 5 évig.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1700" dirty="0"/>
              <a:t>A beruházáshoz szükséges jóváhagyásoknak, megállapodásoknak és építési engedélyeknek a Főszerződés (</a:t>
            </a:r>
            <a:r>
              <a:rPr lang="hu-HU" sz="1700" dirty="0" err="1"/>
              <a:t>Subsidy</a:t>
            </a:r>
            <a:r>
              <a:rPr lang="hu-HU" sz="1700" dirty="0"/>
              <a:t> </a:t>
            </a:r>
            <a:r>
              <a:rPr lang="hu-HU" sz="1700" dirty="0" err="1"/>
              <a:t>Contract</a:t>
            </a:r>
            <a:r>
              <a:rPr lang="hu-HU" sz="1700" dirty="0"/>
              <a:t>) aláírását </a:t>
            </a:r>
            <a:r>
              <a:rPr lang="hu-HU" sz="1700" dirty="0" smtClean="0"/>
              <a:t>követő </a:t>
            </a:r>
            <a:r>
              <a:rPr lang="hu-HU" sz="1700" dirty="0"/>
              <a:t>6 hónapon belül rendelkezésre kell állniuk</a:t>
            </a:r>
            <a:r>
              <a:rPr lang="hu-HU" sz="17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1700" dirty="0" smtClean="0"/>
              <a:t>Meg kell felelnie a program arculati szabályainak.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600" dirty="0"/>
              <a:t>Előlegszámla, mely a szerződésben lefektetésre került, elszámolható, azonban az előlegszámla az előleg elszámolásának arányában, a releváns részszámlával együtt kerül hitelesítésre.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000" dirty="0"/>
          </a:p>
          <a:p>
            <a:pPr algn="just"/>
            <a:endParaRPr lang="hu-HU" sz="2000" b="1" dirty="0"/>
          </a:p>
          <a:p>
            <a:pPr algn="just"/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accent1"/>
              </a:solidFill>
            </a:endParaRPr>
          </a:p>
          <a:p>
            <a:pPr algn="just"/>
            <a:endParaRPr lang="hu-H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493436" y="1628800"/>
            <a:ext cx="5989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2400" b="1" dirty="0"/>
              <a:t>Infrastrukturális és építési költségek</a:t>
            </a:r>
            <a:r>
              <a:rPr lang="hu-HU" sz="2400" b="1" dirty="0" smtClean="0"/>
              <a:t> költségei</a:t>
            </a:r>
            <a:endParaRPr lang="hu-HU" sz="2400" b="1" dirty="0"/>
          </a:p>
        </p:txBody>
      </p:sp>
      <p:sp>
        <p:nvSpPr>
          <p:cNvPr id="5" name="Téglalap 4"/>
          <p:cNvSpPr/>
          <p:nvPr/>
        </p:nvSpPr>
        <p:spPr>
          <a:xfrm>
            <a:off x="492510" y="2090465"/>
            <a:ext cx="82089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/>
              <a:t>Elszámoláshoz szükséges dokumentumok: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700" dirty="0" smtClean="0"/>
              <a:t>Beszerzési </a:t>
            </a:r>
            <a:r>
              <a:rPr lang="hu-HU" sz="1700" dirty="0"/>
              <a:t>eljárás dokumentumai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Szerződés </a:t>
            </a:r>
            <a:endParaRPr lang="hu-HU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 smtClean="0"/>
              <a:t>Eredeti</a:t>
            </a:r>
            <a:r>
              <a:rPr lang="hu-HU" sz="1700" dirty="0"/>
              <a:t>, záradékolt számla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Kifizetés igazolása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700" dirty="0" smtClean="0"/>
              <a:t>Teljesítésigazolás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700" dirty="0" smtClean="0"/>
              <a:t>Tervek</a:t>
            </a:r>
            <a:endParaRPr lang="hu-HU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 smtClean="0"/>
              <a:t>Leltárba-vételi-/állományba-vételi bizonylatok</a:t>
            </a:r>
            <a:endParaRPr lang="hu-HU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Műszaki átadás-átvételi jegyzőkönyv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700" dirty="0" smtClean="0"/>
              <a:t>Tulajdoni </a:t>
            </a:r>
            <a:r>
              <a:rPr lang="hu-HU" sz="1700" dirty="0"/>
              <a:t>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Engedélyköteles beruházások esetében a nemzeti szabályozásnak megfelelő engedély </a:t>
            </a:r>
            <a:r>
              <a:rPr lang="hu-HU" sz="1700" dirty="0" smtClean="0"/>
              <a:t>(jogerős használatbavételi </a:t>
            </a:r>
            <a:r>
              <a:rPr lang="hu-HU" sz="1700" dirty="0"/>
              <a:t>engedély, vízjogi üzemeltetési engedély, stb.)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A munkákat alátámasztó fotódokumentáció </a:t>
            </a:r>
            <a:endParaRPr lang="hu-HU" sz="17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700" dirty="0"/>
              <a:t>A megvalósítást alátámasztó egyéb dokumentumok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700" dirty="0"/>
          </a:p>
          <a:p>
            <a:pPr algn="just"/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accent1"/>
              </a:solidFill>
            </a:endParaRPr>
          </a:p>
          <a:p>
            <a:pPr algn="just"/>
            <a:endParaRPr lang="hu-H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6" y="0"/>
            <a:ext cx="9144000" cy="685317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92510" y="1628800"/>
            <a:ext cx="82089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</a:pPr>
            <a:r>
              <a:rPr lang="hu-HU" sz="4600" b="1" dirty="0">
                <a:latin typeface="Arial"/>
              </a:rPr>
              <a:t>Köszönöm a megtisztelő figyelmet!</a:t>
            </a:r>
          </a:p>
          <a:p>
            <a:pPr lvl="0" algn="ctr" defTabSz="457200">
              <a:lnSpc>
                <a:spcPct val="150000"/>
              </a:lnSpc>
            </a:pPr>
            <a:endParaRPr lang="hu-HU" sz="2000" dirty="0">
              <a:latin typeface="Arial"/>
            </a:endParaRPr>
          </a:p>
          <a:p>
            <a:pPr lvl="0" algn="ctr" defTabSz="457200"/>
            <a:r>
              <a:rPr lang="hu-HU" sz="2000" dirty="0" smtClean="0">
                <a:latin typeface="Arial"/>
              </a:rPr>
              <a:t>Bálint Gergely</a:t>
            </a:r>
            <a:endParaRPr lang="hu-HU" sz="2000" dirty="0">
              <a:latin typeface="Arial"/>
            </a:endParaRPr>
          </a:p>
          <a:p>
            <a:pPr lvl="0" algn="ctr" defTabSz="457200"/>
            <a:r>
              <a:rPr lang="hu-HU" sz="2000" dirty="0">
                <a:latin typeface="Arial"/>
              </a:rPr>
              <a:t>Széchenyi Programiroda Nonprofit </a:t>
            </a:r>
            <a:r>
              <a:rPr lang="hu-HU" sz="2000" dirty="0" smtClean="0">
                <a:latin typeface="Arial"/>
              </a:rPr>
              <a:t>Kft.</a:t>
            </a:r>
          </a:p>
          <a:p>
            <a:pPr lvl="0" algn="ctr" defTabSz="457200"/>
            <a:r>
              <a:rPr lang="hu-HU" sz="2000" dirty="0" smtClean="0">
                <a:latin typeface="Arial"/>
              </a:rPr>
              <a:t>Kelet-magyarországi </a:t>
            </a:r>
            <a:r>
              <a:rPr lang="hu-HU" sz="2000" dirty="0">
                <a:latin typeface="Arial"/>
              </a:rPr>
              <a:t>Ellenőrzési Osztály</a:t>
            </a:r>
          </a:p>
          <a:p>
            <a:pPr lvl="0" algn="ctr" defTabSz="457200"/>
            <a:r>
              <a:rPr lang="hu-HU" sz="2000" dirty="0">
                <a:latin typeface="Arial"/>
              </a:rPr>
              <a:t>E-mail: </a:t>
            </a:r>
            <a:r>
              <a:rPr lang="hu-HU" sz="2000" dirty="0" err="1" smtClean="0">
                <a:latin typeface="Arial"/>
              </a:rPr>
              <a:t>balint.gergely</a:t>
            </a:r>
            <a:r>
              <a:rPr lang="hu-HU" sz="2000" dirty="0" smtClean="0">
                <a:latin typeface="Arial"/>
              </a:rPr>
              <a:t>@</a:t>
            </a:r>
            <a:r>
              <a:rPr lang="hu-HU" sz="2000" dirty="0" err="1" smtClean="0">
                <a:latin typeface="Arial"/>
              </a:rPr>
              <a:t>szpi.hu</a:t>
            </a:r>
            <a:endParaRPr lang="hu-HU" sz="2000" dirty="0">
              <a:latin typeface="Arial"/>
            </a:endParaRPr>
          </a:p>
          <a:p>
            <a:pPr lvl="0" algn="ctr" defTabSz="457200"/>
            <a:r>
              <a:rPr lang="hu-HU" sz="2000" dirty="0" smtClean="0">
                <a:latin typeface="Arial"/>
              </a:rPr>
              <a:t>Tel</a:t>
            </a:r>
            <a:r>
              <a:rPr lang="hu-HU" sz="2000" dirty="0">
                <a:latin typeface="Arial"/>
              </a:rPr>
              <a:t>.: </a:t>
            </a:r>
            <a:r>
              <a:rPr lang="hu-HU" sz="2000" dirty="0" smtClean="0">
                <a:latin typeface="Arial"/>
              </a:rPr>
              <a:t>66/520-250 </a:t>
            </a:r>
            <a:endParaRPr lang="en-US" sz="2000" dirty="0">
              <a:latin typeface="Arial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accent1"/>
              </a:solidFill>
            </a:endParaRPr>
          </a:p>
          <a:p>
            <a:pPr algn="just"/>
            <a:endParaRPr lang="hu-H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600" b="1" u="sng" dirty="0" smtClean="0">
                <a:latin typeface="Arial"/>
              </a:rPr>
              <a:t>Hazai társfinanszírozás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600" dirty="0" smtClean="0">
                <a:latin typeface="Arial"/>
              </a:rPr>
              <a:t>A </a:t>
            </a:r>
            <a:r>
              <a:rPr lang="hu-HU" sz="1600" dirty="0">
                <a:latin typeface="Arial"/>
              </a:rPr>
              <a:t>hazai társfinanszírozás összegét a Kedvezményezettek számára a Nemzeti Hatóság biztosítja, melynek </a:t>
            </a:r>
            <a:r>
              <a:rPr lang="hu-HU" sz="1600" b="1" dirty="0">
                <a:latin typeface="Arial"/>
              </a:rPr>
              <a:t>mértéke</a:t>
            </a:r>
            <a:r>
              <a:rPr lang="hu-HU" sz="1600" dirty="0">
                <a:latin typeface="Arial"/>
              </a:rPr>
              <a:t>: </a:t>
            </a:r>
          </a:p>
          <a:p>
            <a:pPr marL="1028700" lvl="1" algn="just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Arial"/>
              </a:rPr>
              <a:t>a projektrész összes elszámolható költségeinek legfeljebb </a:t>
            </a:r>
            <a:r>
              <a:rPr lang="hu-HU" sz="1600" b="1" dirty="0">
                <a:latin typeface="Arial"/>
              </a:rPr>
              <a:t>15%-a</a:t>
            </a:r>
            <a:r>
              <a:rPr lang="hu-HU" sz="1600" dirty="0">
                <a:latin typeface="Arial"/>
              </a:rPr>
              <a:t> (központi és köztestületi költségvetési szerv, valamint közvetlen vagy közvetett módon kizárólagosan állami tulajdonban lévő gazdasági társaság hazai kedvezményezett esetén)</a:t>
            </a:r>
          </a:p>
          <a:p>
            <a:pPr marL="1028700" lvl="1" algn="just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Arial"/>
              </a:rPr>
              <a:t>a projektrész összes elszámolható költségeinek legfeljebb </a:t>
            </a:r>
            <a:r>
              <a:rPr lang="hu-HU" sz="1600" b="1" dirty="0">
                <a:latin typeface="Arial"/>
              </a:rPr>
              <a:t>10%-a </a:t>
            </a:r>
            <a:r>
              <a:rPr lang="hu-HU" sz="1600" dirty="0">
                <a:latin typeface="Arial"/>
              </a:rPr>
              <a:t>(az előző pontban meghatározott körbe nem tartozó kedvezményezett esetén)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600" b="1" dirty="0">
                <a:latin typeface="Arial"/>
              </a:rPr>
              <a:t>Összege</a:t>
            </a:r>
            <a:r>
              <a:rPr lang="hu-HU" sz="1600" dirty="0">
                <a:latin typeface="Arial"/>
              </a:rPr>
              <a:t> euróban kerül meghatározásra.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28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400" dirty="0">
                <a:latin typeface="Arial"/>
              </a:rPr>
              <a:t>A hazai társfinanszírozás </a:t>
            </a:r>
            <a:r>
              <a:rPr lang="hu-HU" sz="1400" b="1" dirty="0">
                <a:latin typeface="Arial"/>
              </a:rPr>
              <a:t>kifizetése</a:t>
            </a:r>
            <a:r>
              <a:rPr lang="hu-HU" sz="1400" dirty="0">
                <a:latin typeface="Arial"/>
              </a:rPr>
              <a:t> (az uniós támogatási szerződéskötést követően):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a hazai társfinanszírozási támogatási szerződés alapján, 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euróban, a Kedvezményezett euróban vezetett bankszámlájára, 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egyösszegű előleg formájában,</a:t>
            </a:r>
          </a:p>
          <a:p>
            <a:pPr marL="285750" lvl="0" indent="-285750" algn="just" defTabSz="457200">
              <a:lnSpc>
                <a:spcPct val="150000"/>
              </a:lnSpc>
            </a:pPr>
            <a:r>
              <a:rPr lang="hu-HU" sz="1400" dirty="0">
                <a:latin typeface="Arial"/>
              </a:rPr>
              <a:t>teljes egészében 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400" dirty="0">
                <a:latin typeface="Arial"/>
              </a:rPr>
              <a:t>történik. 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endParaRPr lang="hu-HU" sz="1400" dirty="0">
              <a:latin typeface="Arial"/>
            </a:endParaRP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400" dirty="0">
                <a:latin typeface="Arial"/>
              </a:rPr>
              <a:t>A kifizetésre a hazai társfinanszírozási támogatási szerződés megkötésétől számított </a:t>
            </a:r>
            <a:r>
              <a:rPr lang="hu-HU" sz="1400" b="1" dirty="0">
                <a:latin typeface="Arial"/>
              </a:rPr>
              <a:t>21 napon belül </a:t>
            </a:r>
            <a:r>
              <a:rPr lang="hu-HU" sz="1400" dirty="0">
                <a:latin typeface="Arial"/>
              </a:rPr>
              <a:t>sor </a:t>
            </a:r>
            <a:r>
              <a:rPr lang="hu-HU" sz="1400" dirty="0">
                <a:latin typeface="Arial (Szövegtörzs)"/>
              </a:rPr>
              <a:t>kerül. </a:t>
            </a:r>
          </a:p>
          <a:p>
            <a:pPr marL="0" lvl="0" indent="0" algn="just" defTabSz="457200">
              <a:lnSpc>
                <a:spcPct val="150000"/>
              </a:lnSpc>
              <a:buNone/>
            </a:pPr>
            <a:r>
              <a:rPr lang="hu-HU" sz="1400" b="1" dirty="0">
                <a:latin typeface="Arial (Szövegtörzs)"/>
              </a:rPr>
              <a:t>Feltétele</a:t>
            </a:r>
            <a:r>
              <a:rPr lang="hu-HU" sz="1400" dirty="0">
                <a:latin typeface="Arial (Szövegtörzs)"/>
              </a:rPr>
              <a:t>: a </a:t>
            </a:r>
            <a:r>
              <a:rPr lang="hu-HU" sz="1400" b="1" dirty="0">
                <a:latin typeface="Arial (Szövegtörzs)"/>
                <a:cs typeface="Open sans"/>
              </a:rPr>
              <a:t>köztartozásmentes adózói adatbázisban </a:t>
            </a:r>
            <a:r>
              <a:rPr lang="hu-HU" sz="1400" dirty="0">
                <a:latin typeface="Arial (Szövegtörzs)"/>
                <a:cs typeface="Open sans"/>
              </a:rPr>
              <a:t>való szereplés, ennek hiányában 30 napnál nem régebbi együttes adóigazolás a köztartozás-mentességről (ennek szükségességéről tájékoztatjuk a Kedvezményezetteket).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94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amplate Interreg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>
              <a:buNone/>
            </a:pPr>
            <a:endParaRPr lang="hu-HU" sz="1600" dirty="0" smtClean="0">
              <a:latin typeface="Arial"/>
            </a:endParaRPr>
          </a:p>
          <a:p>
            <a:pPr marL="0" lvl="0" indent="0" algn="just" defTabSz="457200">
              <a:buNone/>
            </a:pPr>
            <a:endParaRPr lang="hu-HU" sz="1600" dirty="0">
              <a:latin typeface="Arial"/>
            </a:endParaRPr>
          </a:p>
          <a:p>
            <a:pPr marL="0" lvl="0" indent="0" algn="just" defTabSz="457200">
              <a:buNone/>
            </a:pPr>
            <a:r>
              <a:rPr lang="hu-HU" sz="1600" dirty="0" smtClean="0">
                <a:latin typeface="Arial"/>
              </a:rPr>
              <a:t>A </a:t>
            </a:r>
            <a:r>
              <a:rPr lang="hu-HU" sz="1600" dirty="0">
                <a:latin typeface="Arial"/>
              </a:rPr>
              <a:t>hazai társfinanszírozás </a:t>
            </a:r>
            <a:r>
              <a:rPr lang="hu-HU" sz="1600" b="1" dirty="0">
                <a:latin typeface="Arial"/>
              </a:rPr>
              <a:t>elszámolása</a:t>
            </a:r>
            <a:r>
              <a:rPr lang="hu-HU" sz="1600" dirty="0">
                <a:latin typeface="Arial"/>
              </a:rPr>
              <a:t>: </a:t>
            </a:r>
          </a:p>
          <a:p>
            <a:pPr marL="0" lvl="0" indent="0" algn="just" defTabSz="457200">
              <a:buNone/>
            </a:pPr>
            <a:endParaRPr lang="hu-HU" sz="1600" dirty="0">
              <a:latin typeface="Arial"/>
            </a:endParaRPr>
          </a:p>
          <a:p>
            <a:pPr marL="285750" lvl="0" indent="-285750" algn="just" defTabSz="457200"/>
            <a:r>
              <a:rPr lang="hu-HU" sz="1600" dirty="0" smtClean="0">
                <a:latin typeface="Arial"/>
              </a:rPr>
              <a:t>a </a:t>
            </a:r>
            <a:r>
              <a:rPr lang="hu-HU" sz="1600" dirty="0">
                <a:latin typeface="Arial"/>
              </a:rPr>
              <a:t>projektrész végrehajtása során, a hitelesítésre kijelölt szervezet által hitelesített és az Irányító Hatóság által elfogadott költségek hazai társfinanszírozásra eső részével megegyező mértékben, folyamatosan történik. </a:t>
            </a:r>
          </a:p>
          <a:p>
            <a:pPr marL="0" lvl="0" indent="0" algn="just" defTabSz="457200">
              <a:buNone/>
            </a:pPr>
            <a:endParaRPr lang="hu-HU" sz="1600" dirty="0">
              <a:latin typeface="Arial"/>
            </a:endParaRPr>
          </a:p>
          <a:p>
            <a:pPr marL="285750" lvl="0" indent="-285750" algn="just" defTabSz="457200"/>
            <a:r>
              <a:rPr lang="hu-HU" sz="1600" dirty="0">
                <a:latin typeface="Arial"/>
              </a:rPr>
              <a:t>a Kedvezményezett a vonatkozó előleg elszámolást a számlákkal és az adott gazdasági eseményt hitelesen dokumentáló bizonylatokkal együtt a hitelesítési tevékenységre kijelölt szervezet részére nyújtja be. (</a:t>
            </a:r>
            <a:r>
              <a:rPr lang="hu-HU" sz="1600" dirty="0" err="1">
                <a:latin typeface="Arial"/>
              </a:rPr>
              <a:t>Kedvezményezetti</a:t>
            </a:r>
            <a:r>
              <a:rPr lang="hu-HU" sz="1600" dirty="0">
                <a:latin typeface="Arial"/>
              </a:rPr>
              <a:t> jelentés)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45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4571</Words>
  <Application>Microsoft Office PowerPoint</Application>
  <PresentationFormat>Diavetítés a képernyőre (4:3 oldalarány)</PresentationFormat>
  <Paragraphs>563</Paragraphs>
  <Slides>65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65</vt:i4>
      </vt:variant>
    </vt:vector>
  </HeadingPairs>
  <TitlesOfParts>
    <vt:vector size="73" baseType="lpstr">
      <vt:lpstr>Arial</vt:lpstr>
      <vt:lpstr>Arial (Szövegtörzs)</vt:lpstr>
      <vt:lpstr>Calibri</vt:lpstr>
      <vt:lpstr>Open Sans</vt:lpstr>
      <vt:lpstr>Open Sans</vt:lpstr>
      <vt:lpstr>Times New Roman</vt:lpstr>
      <vt:lpstr>Wingdings</vt:lpstr>
      <vt:lpstr>Office Theme</vt:lpstr>
      <vt:lpstr>Hazai társfinanszírozási és uniós megelőlegezési szerződés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költségek elszámolhatóságára vonatkozó általános szabályok, beszerzések</vt:lpstr>
      <vt:lpstr>A Programhoz kapcsolódó alapdokumentumok </vt:lpstr>
      <vt:lpstr>Első szintű ellenőrzés (FLC)</vt:lpstr>
      <vt:lpstr>Általános szabályok</vt:lpstr>
      <vt:lpstr>Az elszámolhatóság időbeli hatálya</vt:lpstr>
      <vt:lpstr>Az elszámolhatóság területi hatálya</vt:lpstr>
      <vt:lpstr>Jelentéstételi határidő</vt:lpstr>
      <vt:lpstr>Hiánypótlás</vt:lpstr>
      <vt:lpstr>Elkülönített számviteli nyilvántartás</vt:lpstr>
      <vt:lpstr>Számlákkal kapcsolatos követelmények</vt:lpstr>
      <vt:lpstr>Számlákkal kapcsolatos követelmények</vt:lpstr>
      <vt:lpstr>Elszámolható költségek</vt:lpstr>
      <vt:lpstr>Elszámolható költségek</vt:lpstr>
      <vt:lpstr>Nem elszámolható költségek</vt:lpstr>
      <vt:lpstr>Közbeszerzések és egyéb beszerzések</vt:lpstr>
      <vt:lpstr> Közbeszerzési értékhatár alatti beszerzések </vt:lpstr>
      <vt:lpstr> Közbeszerzési értékhatár alatti beszerzések </vt:lpstr>
      <vt:lpstr> Közbeszerzési értékhatár alatti beszerzések </vt:lpstr>
      <vt:lpstr> ÁFA elszámolhatósága </vt:lpstr>
      <vt:lpstr> ÁFA státusz fordított adózás esetén </vt:lpstr>
      <vt:lpstr>Árfolyam átváltás módszertana</vt:lpstr>
      <vt:lpstr>Helyszíni ellenőrzés</vt:lpstr>
      <vt:lpstr>Bevételek</vt:lpstr>
      <vt:lpstr>PowerPoint bemutató</vt:lpstr>
      <vt:lpstr>Költségtípusok és az elszámolásukhoz kapcsolódó dokumentumok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Tibi</dc:creator>
  <cp:lastModifiedBy>Csarnai László</cp:lastModifiedBy>
  <cp:revision>79</cp:revision>
  <cp:lastPrinted>2018-05-09T12:51:42Z</cp:lastPrinted>
  <dcterms:created xsi:type="dcterms:W3CDTF">2015-12-23T13:41:33Z</dcterms:created>
  <dcterms:modified xsi:type="dcterms:W3CDTF">2018-05-09T14:03:06Z</dcterms:modified>
</cp:coreProperties>
</file>