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handoutMasterIdLst>
    <p:handoutMasterId r:id="rId49"/>
  </p:handoutMasterIdLst>
  <p:sldIdLst>
    <p:sldId id="256" r:id="rId2"/>
    <p:sldId id="257" r:id="rId3"/>
    <p:sldId id="325" r:id="rId4"/>
    <p:sldId id="303" r:id="rId5"/>
    <p:sldId id="304" r:id="rId6"/>
    <p:sldId id="293" r:id="rId7"/>
    <p:sldId id="305" r:id="rId8"/>
    <p:sldId id="271" r:id="rId9"/>
    <p:sldId id="272" r:id="rId10"/>
    <p:sldId id="274" r:id="rId11"/>
    <p:sldId id="306" r:id="rId12"/>
    <p:sldId id="275" r:id="rId13"/>
    <p:sldId id="276" r:id="rId14"/>
    <p:sldId id="277" r:id="rId15"/>
    <p:sldId id="278" r:id="rId16"/>
    <p:sldId id="279" r:id="rId17"/>
    <p:sldId id="280" r:id="rId18"/>
    <p:sldId id="281" r:id="rId19"/>
    <p:sldId id="282" r:id="rId20"/>
    <p:sldId id="283" r:id="rId21"/>
    <p:sldId id="326" r:id="rId22"/>
    <p:sldId id="284" r:id="rId23"/>
    <p:sldId id="291" r:id="rId24"/>
    <p:sldId id="292" r:id="rId25"/>
    <p:sldId id="286" r:id="rId26"/>
    <p:sldId id="287" r:id="rId27"/>
    <p:sldId id="288" r:id="rId28"/>
    <p:sldId id="289"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Open Sa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31" autoAdjust="0"/>
  </p:normalViewPr>
  <p:slideViewPr>
    <p:cSldViewPr snapToGrid="0">
      <p:cViewPr varScale="1">
        <p:scale>
          <a:sx n="99" d="100"/>
          <a:sy n="99"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3FCC81-0C8C-4CD6-9016-F5324E51996E}" type="datetimeFigureOut">
              <a:rPr lang="hu-HU" smtClean="0"/>
              <a:t>2019.07.11.</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FBDB19-9B7E-4D56-B352-D25351336493}" type="slidenum">
              <a:rPr lang="hu-HU" smtClean="0"/>
              <a:t>‹#›</a:t>
            </a:fld>
            <a:endParaRPr lang="hu-HU"/>
          </a:p>
        </p:txBody>
      </p:sp>
    </p:spTree>
    <p:extLst>
      <p:ext uri="{BB962C8B-B14F-4D97-AF65-F5344CB8AC3E}">
        <p14:creationId xmlns:p14="http://schemas.microsoft.com/office/powerpoint/2010/main" val="2618197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50915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88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e9142438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4e91424387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33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e9142438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7" name="Google Shape;197;g4e91424387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9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e9142438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3" name="Google Shape;203;g4e91424387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37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e9142438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9" name="Google Shape;209;g4e91424387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199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e9142438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4e91424387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14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e9142438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4e91424387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77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e914243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sz="1100" dirty="0" smtClean="0">
                <a:solidFill>
                  <a:srgbClr val="FF0000"/>
                </a:solidFill>
                <a:latin typeface="Open Sans"/>
                <a:ea typeface="Open Sans"/>
                <a:cs typeface="Open Sans"/>
                <a:sym typeface="Open Sans"/>
              </a:rPr>
              <a:t>feltéve, hogy a költség felmerülésekor hatályos Pályázati Űrlap költségvetése tartalmazza ezt a költséget!</a:t>
            </a:r>
            <a:endParaRPr dirty="0"/>
          </a:p>
        </p:txBody>
      </p:sp>
      <p:sp>
        <p:nvSpPr>
          <p:cNvPr id="227" name="Google Shape;227;g4e91424387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88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e9142438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4e9142438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203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e9142438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4e9142438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24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e9142438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5" name="Google Shape;245;g4e91424387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66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2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c88521d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2" name="Google Shape;252;g4c88521d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59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c88521d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2" name="Google Shape;252;g4c88521d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5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e91424387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8" name="Google Shape;258;g4e91424387_0_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95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e91424387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0" name="Google Shape;270;g4e91424387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606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e91424387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La nivel de partener se completeaza cu previziunea pentru perioada </a:t>
            </a:r>
            <a:endParaRPr dirty="0"/>
          </a:p>
        </p:txBody>
      </p:sp>
      <p:sp>
        <p:nvSpPr>
          <p:cNvPr id="270" name="Google Shape;270;g4e91424387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646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e91424387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4e91424387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25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e96f049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4e96f049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38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e96f049a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g4e96f049a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611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e91424387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8" name="Google Shape;288;g4e91424387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53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8388AB-91A3-4E65-A830-A20C521076D8}" type="slidenum">
              <a:rPr lang="ro-RO" smtClean="0"/>
              <a:t>29</a:t>
            </a:fld>
            <a:endParaRPr lang="ro-RO" dirty="0"/>
          </a:p>
        </p:txBody>
      </p:sp>
    </p:spTree>
    <p:extLst>
      <p:ext uri="{BB962C8B-B14F-4D97-AF65-F5344CB8AC3E}">
        <p14:creationId xmlns:p14="http://schemas.microsoft.com/office/powerpoint/2010/main" val="341732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8388AB-91A3-4E65-A830-A20C521076D8}" type="slidenum">
              <a:rPr lang="ro-RO" smtClean="0"/>
              <a:t>3</a:t>
            </a:fld>
            <a:endParaRPr lang="ro-RO" dirty="0"/>
          </a:p>
        </p:txBody>
      </p:sp>
    </p:spTree>
    <p:extLst>
      <p:ext uri="{BB962C8B-B14F-4D97-AF65-F5344CB8AC3E}">
        <p14:creationId xmlns:p14="http://schemas.microsoft.com/office/powerpoint/2010/main" val="1795441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dirty="0" smtClean="0"/>
              <a:t>A</a:t>
            </a:r>
            <a:r>
              <a:rPr lang="hu-HU" baseline="0" dirty="0" smtClean="0"/>
              <a:t> kommunikáció egy sokszor elhanyagolt, ám annál fontosabb szegmense a </a:t>
            </a:r>
            <a:r>
              <a:rPr lang="hu-HU" b="1" baseline="0" dirty="0" smtClean="0"/>
              <a:t>projektek  hatékony megvalósításának</a:t>
            </a:r>
            <a:r>
              <a:rPr lang="hu-HU" baseline="0" dirty="0" smtClean="0"/>
              <a:t>, hiszen ez képezi az alapját úgy a jó partnerségnek, mint a projekt elismertségének, nyilvános sikerének.</a:t>
            </a:r>
          </a:p>
          <a:p>
            <a:endParaRPr lang="hu-HU" baseline="0" dirty="0" smtClean="0"/>
          </a:p>
          <a:p>
            <a:r>
              <a:rPr lang="hu-HU" baseline="0" dirty="0" smtClean="0"/>
              <a:t>Beszélhetünk tehát </a:t>
            </a:r>
          </a:p>
          <a:p>
            <a:pPr marL="171450" indent="-171450">
              <a:buFont typeface="Arial" panose="020B0604020202020204" pitchFamily="34" charset="0"/>
              <a:buChar char="•"/>
            </a:pPr>
            <a:r>
              <a:rPr lang="hu-HU" baseline="0" dirty="0" smtClean="0"/>
              <a:t>belső kommunikációról: partnerek egymás között, Partnerek és a Program között </a:t>
            </a:r>
          </a:p>
          <a:p>
            <a:pPr marL="171450" indent="-171450">
              <a:buFont typeface="Arial" panose="020B0604020202020204" pitchFamily="34" charset="0"/>
              <a:buChar char="•"/>
            </a:pPr>
            <a:r>
              <a:rPr lang="hu-HU" baseline="0" dirty="0" smtClean="0"/>
              <a:t>Külső kommunikáció: </a:t>
            </a:r>
          </a:p>
          <a:p>
            <a:pPr marL="628650" lvl="1" indent="-171450">
              <a:buFont typeface="Arial" panose="020B0604020202020204" pitchFamily="34" charset="0"/>
              <a:buChar char="•"/>
            </a:pPr>
            <a:r>
              <a:rPr lang="hu-HU" baseline="0" dirty="0" smtClean="0"/>
              <a:t>Célcsoportok felé, népszerűsítés</a:t>
            </a:r>
          </a:p>
          <a:p>
            <a:pPr marL="628650" lvl="1" indent="-171450">
              <a:buFont typeface="Arial" panose="020B0604020202020204" pitchFamily="34" charset="0"/>
              <a:buChar char="•"/>
            </a:pPr>
            <a:r>
              <a:rPr lang="hu-HU" baseline="0" dirty="0" smtClean="0"/>
              <a:t>harmadik fél, nyilvánosság felé –népszerűsítés, és a lakosság informálása, valamint:</a:t>
            </a:r>
          </a:p>
          <a:p>
            <a:endParaRPr lang="hu-HU" baseline="0" dirty="0" smtClean="0"/>
          </a:p>
          <a:p>
            <a:pPr algn="just">
              <a:spcBef>
                <a:spcPts val="600"/>
              </a:spcBef>
              <a:spcAft>
                <a:spcPts val="600"/>
              </a:spcAft>
            </a:pPr>
            <a:r>
              <a:rPr lang="hu-HU" dirty="0" smtClean="0">
                <a:solidFill>
                  <a:srgbClr val="1F497D"/>
                </a:solidFill>
                <a:latin typeface="Open Sans"/>
                <a:ea typeface="Times New Roman"/>
                <a:cs typeface="Times New Roman"/>
              </a:rPr>
              <a:t>Az Európai Bizottság nagy hangsúlyt fektet </a:t>
            </a:r>
            <a:r>
              <a:rPr lang="hu-HU" b="1" dirty="0" smtClean="0">
                <a:solidFill>
                  <a:srgbClr val="1F497D"/>
                </a:solidFill>
                <a:latin typeface="Open Sans"/>
                <a:ea typeface="Times New Roman"/>
                <a:cs typeface="Times New Roman"/>
              </a:rPr>
              <a:t>a lakosság tudatosságának növelésére</a:t>
            </a:r>
            <a:r>
              <a:rPr lang="hu-HU" dirty="0" smtClean="0">
                <a:solidFill>
                  <a:srgbClr val="1F497D"/>
                </a:solidFill>
                <a:latin typeface="Open Sans"/>
                <a:ea typeface="Times New Roman"/>
                <a:cs typeface="Times New Roman"/>
              </a:rPr>
              <a:t> a befektetett uniós pénzek és a források hatékony elköltésével kapcsolatosan.</a:t>
            </a:r>
          </a:p>
          <a:p>
            <a:pPr algn="just">
              <a:spcBef>
                <a:spcPts val="600"/>
              </a:spcBef>
              <a:spcAft>
                <a:spcPts val="600"/>
              </a:spcAft>
            </a:pPr>
            <a:r>
              <a:rPr lang="hu-HU" dirty="0" smtClean="0">
                <a:solidFill>
                  <a:srgbClr val="1F497D"/>
                </a:solidFill>
                <a:latin typeface="Open Sans"/>
                <a:ea typeface="Times New Roman"/>
                <a:cs typeface="Times New Roman"/>
              </a:rPr>
              <a:t>Be kell bemutatni a döntéshozó szerveknek és lakosságnak, hogy:</a:t>
            </a:r>
          </a:p>
          <a:p>
            <a:pPr algn="just">
              <a:spcBef>
                <a:spcPts val="600"/>
              </a:spcBef>
              <a:spcAft>
                <a:spcPts val="600"/>
              </a:spcAft>
            </a:pPr>
            <a:r>
              <a:rPr lang="hu-HU" dirty="0" smtClean="0">
                <a:solidFill>
                  <a:srgbClr val="1F497D"/>
                </a:solidFill>
                <a:latin typeface="Open Sans"/>
                <a:ea typeface="Times New Roman"/>
                <a:cs typeface="Times New Roman"/>
              </a:rPr>
              <a:t>-	a program és a projektek hozzáadott értékkel rendelkeznek</a:t>
            </a:r>
          </a:p>
          <a:p>
            <a:pPr algn="just">
              <a:spcBef>
                <a:spcPts val="600"/>
              </a:spcBef>
              <a:spcAft>
                <a:spcPts val="600"/>
              </a:spcAft>
            </a:pPr>
            <a:r>
              <a:rPr lang="hu-HU" dirty="0" smtClean="0">
                <a:solidFill>
                  <a:srgbClr val="1F497D"/>
                </a:solidFill>
                <a:latin typeface="Open Sans"/>
                <a:ea typeface="Times New Roman"/>
                <a:cs typeface="Times New Roman"/>
              </a:rPr>
              <a:t>-	a határon átnyúló együttműködések fontosságát és előnyeit</a:t>
            </a:r>
          </a:p>
          <a:p>
            <a:pPr algn="just">
              <a:spcBef>
                <a:spcPts val="600"/>
              </a:spcBef>
              <a:spcAft>
                <a:spcPts val="600"/>
              </a:spcAft>
            </a:pPr>
            <a:r>
              <a:rPr lang="hu-HU" dirty="0" smtClean="0">
                <a:solidFill>
                  <a:srgbClr val="1F497D"/>
                </a:solidFill>
                <a:latin typeface="Open Sans"/>
                <a:ea typeface="Times New Roman"/>
                <a:cs typeface="Times New Roman"/>
              </a:rPr>
              <a:t>-	a bevált tevékenységeket és elért sikereket</a:t>
            </a:r>
          </a:p>
          <a:p>
            <a:pPr algn="just">
              <a:spcBef>
                <a:spcPts val="600"/>
              </a:spcBef>
              <a:spcAft>
                <a:spcPts val="600"/>
              </a:spcAft>
            </a:pPr>
            <a:r>
              <a:rPr lang="hu-HU" dirty="0" smtClean="0">
                <a:solidFill>
                  <a:srgbClr val="1F497D"/>
                </a:solidFill>
                <a:latin typeface="Open Sans"/>
                <a:ea typeface="Times New Roman"/>
                <a:cs typeface="Times New Roman"/>
              </a:rPr>
              <a:t>-	a források elköltéséből származó szociális értékeket </a:t>
            </a:r>
            <a:endParaRPr lang="en-GB" b="1" dirty="0" smtClean="0">
              <a:solidFill>
                <a:srgbClr val="1F497D"/>
              </a:solidFill>
              <a:latin typeface="Open Sans"/>
              <a:ea typeface="Times New Roman"/>
              <a:cs typeface="Times New Roman"/>
            </a:endParaRPr>
          </a:p>
          <a:p>
            <a:endParaRPr lang="hu-HU" baseline="0" dirty="0" smtClean="0"/>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31</a:t>
            </a:fld>
            <a:endParaRPr lang="ro-RO" dirty="0"/>
          </a:p>
        </p:txBody>
      </p:sp>
    </p:spTree>
    <p:extLst>
      <p:ext uri="{BB962C8B-B14F-4D97-AF65-F5344CB8AC3E}">
        <p14:creationId xmlns:p14="http://schemas.microsoft.com/office/powerpoint/2010/main" val="3683171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baseline="0" dirty="0" smtClean="0"/>
              <a:t>A Program kommunikációra vonatkozó szabályai több Európai Uniós rendelet követelményein alapszanak, és 3 fő dokumentumban kerültek rögzítésre: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baseline="0" dirty="0" smtClean="0"/>
              <a:t>Támogatási Szerződés</a:t>
            </a:r>
          </a:p>
          <a:p>
            <a:pPr marL="171450" indent="-171450">
              <a:buFont typeface="Arial" panose="020B0604020202020204" pitchFamily="34" charset="0"/>
              <a:buChar char="•"/>
            </a:pPr>
            <a:r>
              <a:rPr lang="hu-HU" baseline="0" dirty="0" smtClean="0"/>
              <a:t>Arculati Kézikönyv (letölthető a Program weboldaláról)</a:t>
            </a:r>
          </a:p>
          <a:p>
            <a:pPr marL="171450" indent="-171450">
              <a:buFont typeface="Arial" panose="020B0604020202020204" pitchFamily="34" charset="0"/>
              <a:buChar char="•"/>
            </a:pPr>
            <a:r>
              <a:rPr lang="hu-HU" baseline="0" dirty="0" smtClean="0"/>
              <a:t>PIM (letölthető a Program weboldaláról)</a:t>
            </a:r>
          </a:p>
          <a:p>
            <a:pPr marL="0" indent="0">
              <a:buFont typeface="Arial" panose="020B0604020202020204" pitchFamily="34" charset="0"/>
              <a:buNone/>
            </a:pPr>
            <a:endParaRPr lang="hu-HU" baseline="0" dirty="0" smtClean="0"/>
          </a:p>
          <a:p>
            <a:pPr marL="0" indent="0">
              <a:buFont typeface="Arial" panose="020B0604020202020204" pitchFamily="34" charset="0"/>
              <a:buNone/>
            </a:pPr>
            <a:r>
              <a:rPr lang="hu-HU" baseline="0" dirty="0" smtClean="0"/>
              <a:t>Kérjük, hogy a projektek megvalósításának legelején </a:t>
            </a:r>
            <a:r>
              <a:rPr lang="hu-HU" b="1" baseline="0" dirty="0" smtClean="0"/>
              <a:t>alaposan, részleteiben ismerkedjenek meg az itt felsorolt dokumentumokkal</a:t>
            </a:r>
            <a:r>
              <a:rPr lang="hu-HU" baseline="0" dirty="0" smtClean="0"/>
              <a:t>, hiszen a szabályok be nem tartása költségelvonással járhat a hitelesítési folyamat végén!</a:t>
            </a:r>
          </a:p>
          <a:p>
            <a:pPr marL="0" indent="0">
              <a:buFont typeface="Arial" panose="020B0604020202020204" pitchFamily="34" charset="0"/>
              <a:buNone/>
            </a:pPr>
            <a:endParaRPr lang="hu-HU" baseline="0" dirty="0" smtClean="0"/>
          </a:p>
          <a:p>
            <a:pPr marL="0" indent="0">
              <a:buFont typeface="Arial" panose="020B0604020202020204" pitchFamily="34" charset="0"/>
              <a:buNone/>
            </a:pPr>
            <a:r>
              <a:rPr lang="hu-HU" u="sng" baseline="0" dirty="0" smtClean="0"/>
              <a:t>Jelen prezentáció csak kiemeli a legfontosabb követelményeket, a részletes szabályokat keressék az előbb említett dokumentumokban.</a:t>
            </a:r>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32</a:t>
            </a:fld>
            <a:endParaRPr lang="ro-RO" dirty="0"/>
          </a:p>
        </p:txBody>
      </p:sp>
    </p:spTree>
    <p:extLst>
      <p:ext uri="{BB962C8B-B14F-4D97-AF65-F5344CB8AC3E}">
        <p14:creationId xmlns:p14="http://schemas.microsoft.com/office/powerpoint/2010/main" val="1400263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baseline="0" dirty="0" smtClean="0"/>
              <a:t>Minden kommunikációs anyagon kötelező feltüntetni 5 elemet, az Arculati Kézikönyv által előírt formában:</a:t>
            </a:r>
          </a:p>
          <a:p>
            <a:pPr marL="285750" indent="-285750">
              <a:buFont typeface="Arial" panose="020B0604020202020204" pitchFamily="34" charset="0"/>
              <a:buChar char="•"/>
            </a:pPr>
            <a:r>
              <a:rPr lang="hu-HU" dirty="0" smtClean="0"/>
              <a:t>Program logó (a logónak</a:t>
            </a:r>
            <a:r>
              <a:rPr lang="hu-HU" baseline="0" dirty="0" smtClean="0"/>
              <a:t> van több színvariánsa is, </a:t>
            </a:r>
            <a:r>
              <a:rPr lang="hu-HU" baseline="0" dirty="0" err="1" smtClean="0"/>
              <a:t>méretbeli</a:t>
            </a:r>
            <a:r>
              <a:rPr lang="hu-HU" baseline="0" dirty="0" smtClean="0"/>
              <a:t> megkötések </a:t>
            </a:r>
            <a:r>
              <a:rPr lang="hu-HU" baseline="0" dirty="0" err="1" smtClean="0"/>
              <a:t>stb</a:t>
            </a:r>
            <a:r>
              <a:rPr lang="hu-HU" baseline="0" dirty="0" smtClean="0"/>
              <a:t>… kérjük, hogy csak a VIM-</a:t>
            </a:r>
            <a:r>
              <a:rPr lang="hu-HU" baseline="0" dirty="0" err="1" smtClean="0"/>
              <a:t>ben</a:t>
            </a:r>
            <a:r>
              <a:rPr lang="hu-HU" baseline="0" dirty="0" smtClean="0"/>
              <a:t> meghatározott, valamint az oldalról letölthető verziókat használják!)</a:t>
            </a:r>
            <a:endParaRPr lang="hu-HU" dirty="0" smtClean="0"/>
          </a:p>
          <a:p>
            <a:pPr marL="285750" indent="-285750">
              <a:buFont typeface="Arial" panose="020B0604020202020204" pitchFamily="34" charset="0"/>
              <a:buChar char="•"/>
            </a:pPr>
            <a:r>
              <a:rPr lang="hu-HU" dirty="0" smtClean="0"/>
              <a:t>Kormány logó(k) (szintén rendelkezésre áll több</a:t>
            </a:r>
            <a:r>
              <a:rPr lang="hu-HU" baseline="0" dirty="0" smtClean="0"/>
              <a:t> verzió)</a:t>
            </a:r>
            <a:endParaRPr lang="hu-HU" dirty="0" smtClean="0"/>
          </a:p>
          <a:p>
            <a:pPr marL="285750" indent="-285750">
              <a:buFont typeface="Arial" panose="020B0604020202020204" pitchFamily="34" charset="0"/>
              <a:buChar char="•"/>
            </a:pPr>
            <a:r>
              <a:rPr lang="hu-HU" dirty="0" smtClean="0"/>
              <a:t>Szlogen (kötelező betűtípus: </a:t>
            </a:r>
            <a:r>
              <a:rPr lang="hu-HU" dirty="0" err="1" smtClean="0"/>
              <a:t>Montserrat</a:t>
            </a:r>
            <a:r>
              <a:rPr lang="hu-HU" dirty="0" smtClean="0"/>
              <a:t> </a:t>
            </a:r>
            <a:r>
              <a:rPr lang="hu-HU" dirty="0" err="1" smtClean="0"/>
              <a:t>Light</a:t>
            </a:r>
            <a:r>
              <a:rPr lang="hu-HU" dirty="0" smtClean="0"/>
              <a:t>)</a:t>
            </a:r>
          </a:p>
          <a:p>
            <a:pPr marL="285750" indent="-285750">
              <a:buFont typeface="Arial" panose="020B0604020202020204" pitchFamily="34" charset="0"/>
              <a:buChar char="•"/>
            </a:pPr>
            <a:r>
              <a:rPr lang="hu-HU" dirty="0" smtClean="0"/>
              <a:t>Program weboldal</a:t>
            </a:r>
          </a:p>
          <a:p>
            <a:pPr marL="285750" indent="-285750">
              <a:buFont typeface="Arial" panose="020B0604020202020204" pitchFamily="34" charset="0"/>
              <a:buChar char="•"/>
            </a:pPr>
            <a:r>
              <a:rPr lang="hu-HU" dirty="0" smtClean="0"/>
              <a:t>Nyilatkozat – gondolatot, véleményt kifejező anyagok esetében</a:t>
            </a:r>
          </a:p>
          <a:p>
            <a:pPr marL="0" indent="0">
              <a:buFont typeface="Arial" panose="020B0604020202020204" pitchFamily="34" charset="0"/>
              <a:buNone/>
            </a:pPr>
            <a:endParaRPr lang="hu-HU" dirty="0" smtClean="0"/>
          </a:p>
          <a:p>
            <a:pPr marL="0" indent="0">
              <a:buFont typeface="Arial" panose="020B0604020202020204" pitchFamily="34" charset="0"/>
              <a:buNone/>
            </a:pPr>
            <a:r>
              <a:rPr lang="hu-HU" dirty="0" smtClean="0"/>
              <a:t>Nyelv harmonizálása: román anyagon román logó, szlogen stb., magyar anyagon magyar arculati elemek, vegyes vagy angol nyelvű anyagon angol arculati</a:t>
            </a:r>
            <a:r>
              <a:rPr lang="hu-HU" baseline="0" dirty="0" smtClean="0"/>
              <a:t> elemek</a:t>
            </a:r>
            <a:endParaRPr lang="hu-HU" dirty="0" smtClean="0"/>
          </a:p>
          <a:p>
            <a:pPr marL="0" indent="0">
              <a:buFont typeface="Arial" panose="020B0604020202020204" pitchFamily="34" charset="0"/>
              <a:buNone/>
            </a:pPr>
            <a:endParaRPr lang="hu-HU" baseline="0" dirty="0" smtClean="0"/>
          </a:p>
          <a:p>
            <a:r>
              <a:rPr lang="hu-HU" dirty="0" smtClean="0"/>
              <a:t>Támogatási hivatkozás</a:t>
            </a:r>
            <a:r>
              <a:rPr lang="hu-HU" baseline="0" dirty="0" smtClean="0"/>
              <a:t> – a VIM-</a:t>
            </a:r>
            <a:r>
              <a:rPr lang="hu-HU" baseline="0" dirty="0" err="1" smtClean="0"/>
              <a:t>ben</a:t>
            </a:r>
            <a:r>
              <a:rPr lang="hu-HU" baseline="0" dirty="0" smtClean="0"/>
              <a:t> megtalálható a rövid és a hosszú verzió is</a:t>
            </a:r>
          </a:p>
          <a:p>
            <a:endParaRPr lang="hu-HU" baseline="0" dirty="0" smtClean="0"/>
          </a:p>
          <a:p>
            <a:r>
              <a:rPr lang="hu-HU" baseline="0" dirty="0" smtClean="0"/>
              <a:t>Magyar hosszú változat:</a:t>
            </a:r>
            <a:endParaRPr lang="hu-H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u-HU" i="1" dirty="0" smtClean="0">
                <a:solidFill>
                  <a:srgbClr val="1F497D"/>
                </a:solidFill>
                <a:latin typeface="Open Sans" pitchFamily="34" charset="0"/>
                <a:ea typeface="Open Sans" pitchFamily="34" charset="0"/>
                <a:cs typeface="Open Sans" pitchFamily="34" charset="0"/>
              </a:rPr>
              <a:t>A „…CÍM...” projekt az </a:t>
            </a:r>
            <a:r>
              <a:rPr lang="hu-HU" i="1" dirty="0" err="1" smtClean="0">
                <a:solidFill>
                  <a:srgbClr val="1F497D"/>
                </a:solidFill>
                <a:latin typeface="Open Sans" pitchFamily="34" charset="0"/>
                <a:ea typeface="Open Sans" pitchFamily="34" charset="0"/>
                <a:cs typeface="Open Sans" pitchFamily="34" charset="0"/>
              </a:rPr>
              <a:t>Interreg</a:t>
            </a:r>
            <a:r>
              <a:rPr lang="hu-HU" i="1" dirty="0" smtClean="0">
                <a:solidFill>
                  <a:srgbClr val="1F497D"/>
                </a:solidFill>
                <a:latin typeface="Open Sans" pitchFamily="34" charset="0"/>
                <a:ea typeface="Open Sans" pitchFamily="34" charset="0"/>
                <a:cs typeface="Open Sans" pitchFamily="34" charset="0"/>
              </a:rPr>
              <a:t> V-A Románia-Magyarország Program keretében valósul(t) meg (www.interreg-rohu.eu ), az Európai Unió támogatásával, az Európai Regionális Fejlesztési Alap, valamint a programban résztvevő két tagállam</a:t>
            </a:r>
            <a:r>
              <a:rPr lang="en-US" i="1" dirty="0" smtClean="0">
                <a:solidFill>
                  <a:srgbClr val="1F497D"/>
                </a:solidFill>
                <a:latin typeface="Open Sans" pitchFamily="34" charset="0"/>
                <a:ea typeface="Open Sans" pitchFamily="34" charset="0"/>
                <a:cs typeface="Open Sans" pitchFamily="34" charset="0"/>
              </a:rPr>
              <a:t> </a:t>
            </a:r>
            <a:r>
              <a:rPr lang="hu-HU" i="1" dirty="0" smtClean="0">
                <a:solidFill>
                  <a:srgbClr val="1F497D"/>
                </a:solidFill>
                <a:latin typeface="Open Sans" pitchFamily="34" charset="0"/>
                <a:ea typeface="Open Sans" pitchFamily="34" charset="0"/>
                <a:cs typeface="Open Sans" pitchFamily="34" charset="0"/>
              </a:rPr>
              <a:t>társfinanszírozásával. A program célja közös, román-magyar projektek finanszírozása, amelyek közös megközelítést, valamint innovatív megoldásokat követelnek, a határ mindkét oldalán felmerülő igények kiszolgálására, hozzájárulva ezáltal a jogosult terület fenntartható fejlődéséhez.</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i="1" dirty="0" smtClean="0">
              <a:solidFill>
                <a:srgbClr val="1F497D"/>
              </a:solidFill>
              <a:latin typeface="Open Sans" pitchFamily="34" charset="0"/>
              <a:ea typeface="Open Sans" pitchFamily="34" charset="0"/>
              <a:cs typeface="Open San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b="1" i="0" dirty="0" smtClean="0">
                <a:solidFill>
                  <a:srgbClr val="1F497D"/>
                </a:solidFill>
                <a:latin typeface="Open Sans" pitchFamily="34" charset="0"/>
                <a:ea typeface="Open Sans" pitchFamily="34" charset="0"/>
                <a:cs typeface="Open Sans" pitchFamily="34" charset="0"/>
              </a:rPr>
              <a:t>A</a:t>
            </a:r>
            <a:r>
              <a:rPr lang="hu-HU" b="1" i="0" baseline="0" dirty="0" smtClean="0">
                <a:solidFill>
                  <a:srgbClr val="1F497D"/>
                </a:solidFill>
                <a:latin typeface="Open Sans" pitchFamily="34" charset="0"/>
                <a:ea typeface="Open Sans" pitchFamily="34" charset="0"/>
                <a:cs typeface="Open Sans" pitchFamily="34" charset="0"/>
              </a:rPr>
              <a:t> logókat (</a:t>
            </a:r>
            <a:r>
              <a:rPr lang="hu-HU" b="1" i="0" baseline="0" dirty="0" err="1" smtClean="0">
                <a:solidFill>
                  <a:srgbClr val="1F497D"/>
                </a:solidFill>
                <a:latin typeface="Open Sans" pitchFamily="34" charset="0"/>
                <a:ea typeface="Open Sans" pitchFamily="34" charset="0"/>
                <a:cs typeface="Open Sans" pitchFamily="34" charset="0"/>
              </a:rPr>
              <a:t>színüket</a:t>
            </a:r>
            <a:r>
              <a:rPr lang="hu-HU" b="1" i="0" baseline="0" dirty="0" smtClean="0">
                <a:solidFill>
                  <a:srgbClr val="1F497D"/>
                </a:solidFill>
                <a:latin typeface="Open Sans" pitchFamily="34" charset="0"/>
                <a:ea typeface="Open Sans" pitchFamily="34" charset="0"/>
                <a:cs typeface="Open Sans" pitchFamily="34" charset="0"/>
              </a:rPr>
              <a:t> pl.) nem szabad változtatni!</a:t>
            </a:r>
            <a:endParaRPr lang="hu-HU" b="1" i="0" dirty="0" smtClean="0">
              <a:solidFill>
                <a:srgbClr val="1F497D"/>
              </a:solidFill>
              <a:latin typeface="Open Sans" pitchFamily="34" charset="0"/>
              <a:ea typeface="Open Sans" pitchFamily="34" charset="0"/>
              <a:cs typeface="Open Sans" pitchFamily="34" charset="0"/>
            </a:endParaRPr>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33</a:t>
            </a:fld>
            <a:endParaRPr lang="ro-RO" dirty="0"/>
          </a:p>
        </p:txBody>
      </p:sp>
    </p:spTree>
    <p:extLst>
      <p:ext uri="{BB962C8B-B14F-4D97-AF65-F5344CB8AC3E}">
        <p14:creationId xmlns:p14="http://schemas.microsoft.com/office/powerpoint/2010/main" val="1086252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b="1" baseline="0" dirty="0" smtClean="0"/>
              <a:t>Ez a szabály vonatkozik mind a kormány, mind a partner intézmények saját logóira!</a:t>
            </a:r>
          </a:p>
        </p:txBody>
      </p:sp>
      <p:sp>
        <p:nvSpPr>
          <p:cNvPr id="4" name="Dia számának helye 3"/>
          <p:cNvSpPr>
            <a:spLocks noGrp="1"/>
          </p:cNvSpPr>
          <p:nvPr>
            <p:ph type="sldNum" sz="quarter" idx="10"/>
          </p:nvPr>
        </p:nvSpPr>
        <p:spPr/>
        <p:txBody>
          <a:bodyPr/>
          <a:lstStyle/>
          <a:p>
            <a:fld id="{908388AB-91A3-4E65-A830-A20C521076D8}" type="slidenum">
              <a:rPr lang="ro-RO" smtClean="0"/>
              <a:t>34</a:t>
            </a:fld>
            <a:endParaRPr lang="ro-RO" dirty="0"/>
          </a:p>
        </p:txBody>
      </p:sp>
    </p:spTree>
    <p:extLst>
      <p:ext uri="{BB962C8B-B14F-4D97-AF65-F5344CB8AC3E}">
        <p14:creationId xmlns:p14="http://schemas.microsoft.com/office/powerpoint/2010/main" val="333952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baseline="0" dirty="0" smtClean="0"/>
          </a:p>
          <a:p>
            <a:r>
              <a:rPr lang="hu-HU" baseline="0" dirty="0" smtClean="0"/>
              <a:t>Nyelv harmonizálva, összes kötelező elem megjelenik.</a:t>
            </a:r>
          </a:p>
          <a:p>
            <a:r>
              <a:rPr lang="hu-HU" baseline="0" dirty="0" smtClean="0"/>
              <a:t>Szép képek, saját forrásból.</a:t>
            </a:r>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35</a:t>
            </a:fld>
            <a:endParaRPr lang="ro-RO" dirty="0"/>
          </a:p>
        </p:txBody>
      </p:sp>
    </p:spTree>
    <p:extLst>
      <p:ext uri="{BB962C8B-B14F-4D97-AF65-F5344CB8AC3E}">
        <p14:creationId xmlns:p14="http://schemas.microsoft.com/office/powerpoint/2010/main" val="3361309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baseline="0" dirty="0" smtClean="0"/>
          </a:p>
          <a:p>
            <a:r>
              <a:rPr lang="hu-HU" sz="1200" b="1" dirty="0" smtClean="0">
                <a:solidFill>
                  <a:srgbClr val="1F497D"/>
                </a:solidFill>
                <a:latin typeface="Open Sans"/>
              </a:rPr>
              <a:t>Uniós jelkép </a:t>
            </a:r>
            <a:r>
              <a:rPr lang="hu-HU" sz="1200" dirty="0" smtClean="0">
                <a:solidFill>
                  <a:srgbClr val="1F497D"/>
                </a:solidFill>
                <a:latin typeface="Open Sans"/>
              </a:rPr>
              <a:t>használata és a </a:t>
            </a:r>
            <a:r>
              <a:rPr lang="hu-HU" sz="1200" b="1" dirty="0" smtClean="0">
                <a:solidFill>
                  <a:srgbClr val="1F497D"/>
                </a:solidFill>
                <a:latin typeface="Open Sans"/>
              </a:rPr>
              <a:t>műveletet támogató ERFA</a:t>
            </a:r>
            <a:r>
              <a:rPr lang="hu-HU" sz="1200" dirty="0" smtClean="0">
                <a:solidFill>
                  <a:srgbClr val="1F497D"/>
                </a:solidFill>
                <a:latin typeface="Open Sans"/>
              </a:rPr>
              <a:t>-</a:t>
            </a:r>
            <a:r>
              <a:rPr lang="hu-HU" sz="1200" dirty="0" err="1" smtClean="0">
                <a:solidFill>
                  <a:srgbClr val="1F497D"/>
                </a:solidFill>
                <a:latin typeface="Open Sans"/>
              </a:rPr>
              <a:t>ra</a:t>
            </a:r>
            <a:r>
              <a:rPr lang="hu-HU" sz="1200" b="1" dirty="0" smtClean="0">
                <a:solidFill>
                  <a:srgbClr val="1F497D"/>
                </a:solidFill>
                <a:latin typeface="Open Sans"/>
              </a:rPr>
              <a:t> </a:t>
            </a:r>
            <a:r>
              <a:rPr lang="hu-HU" sz="1200" dirty="0" smtClean="0">
                <a:solidFill>
                  <a:srgbClr val="1F497D"/>
                </a:solidFill>
                <a:latin typeface="Open Sans"/>
              </a:rPr>
              <a:t>való hivatkozás – ez a Program logóval együtt teljesül!</a:t>
            </a:r>
          </a:p>
          <a:p>
            <a:pPr algn="just"/>
            <a:endParaRPr lang="ro-RO" sz="1200" b="1" dirty="0" smtClean="0">
              <a:solidFill>
                <a:srgbClr val="034EA2"/>
              </a:solidFill>
              <a:latin typeface="Open Sans" pitchFamily="34" charset="0"/>
              <a:ea typeface="Open Sans" pitchFamily="34" charset="0"/>
              <a:cs typeface="Open Sans" pitchFamily="34" charset="0"/>
            </a:endParaRPr>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36</a:t>
            </a:fld>
            <a:endParaRPr lang="ro-RO" dirty="0"/>
          </a:p>
        </p:txBody>
      </p:sp>
    </p:spTree>
    <p:extLst>
      <p:ext uri="{BB962C8B-B14F-4D97-AF65-F5344CB8AC3E}">
        <p14:creationId xmlns:p14="http://schemas.microsoft.com/office/powerpoint/2010/main" val="1666940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baseline="0" dirty="0" smtClean="0"/>
          </a:p>
          <a:p>
            <a:r>
              <a:rPr lang="hu-HU" baseline="0" dirty="0" smtClean="0"/>
              <a:t>A projekt Partnerek dönthetnek úgy, hogy különálló weboldalt hoznak létre a projekt számára.</a:t>
            </a:r>
          </a:p>
          <a:p>
            <a:endParaRPr lang="hu-HU" baseline="0" dirty="0" smtClean="0"/>
          </a:p>
          <a:p>
            <a:r>
              <a:rPr lang="hu-HU" baseline="0" dirty="0" smtClean="0"/>
              <a:t>Képek: </a:t>
            </a:r>
            <a:r>
              <a:rPr lang="hu-HU" baseline="0" dirty="0" err="1" smtClean="0"/>
              <a:t>laser</a:t>
            </a:r>
            <a:r>
              <a:rPr lang="hu-HU" baseline="0" dirty="0" smtClean="0"/>
              <a:t> pointerrel </a:t>
            </a:r>
            <a:r>
              <a:rPr lang="hu-HU" baseline="0" dirty="0" err="1" smtClean="0"/>
              <a:t>körbemutogatni</a:t>
            </a:r>
            <a:r>
              <a:rPr lang="hu-HU" baseline="0" dirty="0" smtClean="0"/>
              <a:t> az elemeket.</a:t>
            </a:r>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37</a:t>
            </a:fld>
            <a:endParaRPr lang="ro-RO" dirty="0"/>
          </a:p>
        </p:txBody>
      </p:sp>
    </p:spTree>
    <p:extLst>
      <p:ext uri="{BB962C8B-B14F-4D97-AF65-F5344CB8AC3E}">
        <p14:creationId xmlns:p14="http://schemas.microsoft.com/office/powerpoint/2010/main" val="4189195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pPr marL="171450" indent="-171450">
              <a:buFontTx/>
              <a:buChar char="-"/>
            </a:pPr>
            <a:r>
              <a:rPr lang="hu-HU" baseline="0" dirty="0" smtClean="0"/>
              <a:t>Azoknak a projekteknek, amelyek összköltségvetése nem haladja meg az 500 000 eurót</a:t>
            </a:r>
          </a:p>
          <a:p>
            <a:pPr marL="171450" indent="-171450">
              <a:buFontTx/>
              <a:buChar char="-"/>
            </a:pPr>
            <a:r>
              <a:rPr lang="hu-HU" baseline="0" dirty="0" smtClean="0"/>
              <a:t>Elemek:</a:t>
            </a:r>
          </a:p>
          <a:p>
            <a:pPr marL="628650" lvl="1" indent="-171450">
              <a:buFontTx/>
              <a:buChar char="-"/>
            </a:pPr>
            <a:r>
              <a:rPr lang="hu-HU" baseline="0" dirty="0" smtClean="0"/>
              <a:t>Program logó</a:t>
            </a:r>
          </a:p>
          <a:p>
            <a:pPr marL="628650" lvl="1" indent="-171450">
              <a:buFontTx/>
              <a:buChar char="-"/>
            </a:pPr>
            <a:r>
              <a:rPr lang="hu-HU" baseline="0" dirty="0" smtClean="0"/>
              <a:t>Kormány logók</a:t>
            </a:r>
          </a:p>
          <a:p>
            <a:pPr marL="628650" lvl="1" indent="-171450">
              <a:buFontTx/>
              <a:buChar char="-"/>
            </a:pPr>
            <a:r>
              <a:rPr lang="hu-HU" baseline="0" dirty="0" smtClean="0"/>
              <a:t>Szlogen</a:t>
            </a:r>
          </a:p>
          <a:p>
            <a:pPr marL="628650" lvl="1" indent="-171450">
              <a:buFontTx/>
              <a:buChar char="-"/>
            </a:pPr>
            <a:r>
              <a:rPr lang="hu-HU" baseline="0" dirty="0" smtClean="0"/>
              <a:t>Program weboldal</a:t>
            </a:r>
          </a:p>
          <a:p>
            <a:pPr marL="628650" lvl="1" indent="-171450">
              <a:buFontTx/>
              <a:buChar char="-"/>
            </a:pPr>
            <a:r>
              <a:rPr lang="hu-HU" baseline="0" dirty="0" smtClean="0"/>
              <a:t>Támogatási hivatkozás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ro-RO" sz="1000" dirty="0" smtClean="0">
                <a:solidFill>
                  <a:srgbClr val="535353"/>
                </a:solidFill>
                <a:latin typeface="Open Sans" pitchFamily="34" charset="0"/>
                <a:ea typeface="Open Sans" pitchFamily="34" charset="0"/>
                <a:cs typeface="Open Sans" pitchFamily="34" charset="0"/>
              </a:rPr>
              <a:t>4</a:t>
            </a:r>
            <a:r>
              <a:rPr lang="ro-RO" sz="1000" b="1" dirty="0" smtClean="0">
                <a:solidFill>
                  <a:srgbClr val="535353"/>
                </a:solidFill>
                <a:latin typeface="Open Sans" pitchFamily="34" charset="0"/>
                <a:ea typeface="Open Sans" pitchFamily="34" charset="0"/>
                <a:cs typeface="Open Sans" pitchFamily="34" charset="0"/>
              </a:rPr>
              <a:t>. </a:t>
            </a:r>
            <a:r>
              <a:rPr lang="hu-HU" sz="1200" b="1" dirty="0" smtClean="0">
                <a:solidFill>
                  <a:srgbClr val="535353"/>
                </a:solidFill>
                <a:latin typeface="Open Sans" pitchFamily="34" charset="0"/>
                <a:ea typeface="Open Sans" pitchFamily="34" charset="0"/>
                <a:cs typeface="Open Sans" pitchFamily="34" charset="0"/>
              </a:rPr>
              <a:t>Projekt adatok: </a:t>
            </a:r>
            <a:r>
              <a:rPr lang="hu-HU" sz="1200" dirty="0" smtClean="0">
                <a:solidFill>
                  <a:srgbClr val="535353"/>
                </a:solidFill>
                <a:latin typeface="Open Sans" pitchFamily="34" charset="0"/>
                <a:ea typeface="Open Sans" pitchFamily="34" charset="0"/>
                <a:cs typeface="Open Sans" pitchFamily="34" charset="0"/>
              </a:rPr>
              <a:t>cím, intézmény neve, ERFA támogatás és teljes költségvetés összege, időtartam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hu-HU" sz="1200" dirty="0" smtClean="0">
                <a:solidFill>
                  <a:srgbClr val="535353"/>
                </a:solidFill>
                <a:latin typeface="Open Sans" pitchFamily="34" charset="0"/>
                <a:ea typeface="Open Sans" pitchFamily="34" charset="0"/>
                <a:cs typeface="Open Sans" pitchFamily="34" charset="0"/>
              </a:rPr>
              <a:t>Háttérfotó legyen a </a:t>
            </a:r>
            <a:r>
              <a:rPr lang="hu-HU" sz="1200" b="1" dirty="0" smtClean="0">
                <a:solidFill>
                  <a:srgbClr val="535353"/>
                </a:solidFill>
                <a:latin typeface="Open Sans" pitchFamily="34" charset="0"/>
                <a:ea typeface="Open Sans" pitchFamily="34" charset="0"/>
                <a:cs typeface="Open Sans" pitchFamily="34" charset="0"/>
              </a:rPr>
              <a:t>projekttel kapcsolatos</a:t>
            </a:r>
            <a:r>
              <a:rPr lang="hu-HU" sz="1200" dirty="0" smtClean="0">
                <a:solidFill>
                  <a:srgbClr val="535353"/>
                </a:solidFill>
                <a:latin typeface="Open Sans" pitchFamily="34" charset="0"/>
                <a:ea typeface="Open Sans" pitchFamily="34" charset="0"/>
                <a:cs typeface="Open Sans"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dirty="0" smtClean="0">
              <a:solidFill>
                <a:srgbClr val="535353"/>
              </a:solidFill>
              <a:latin typeface="Open Sans" pitchFamily="34" charset="0"/>
              <a:ea typeface="Open Sans" pitchFamily="34" charset="0"/>
              <a:cs typeface="Open San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smtClean="0">
                <a:solidFill>
                  <a:srgbClr val="FF0000"/>
                </a:solidFill>
                <a:latin typeface="Open Sans" pitchFamily="34" charset="0"/>
                <a:ea typeface="Open Sans" pitchFamily="34" charset="0"/>
                <a:cs typeface="Open Sans" pitchFamily="34" charset="0"/>
              </a:rPr>
              <a:t>Program</a:t>
            </a:r>
            <a:r>
              <a:rPr lang="hu-HU" sz="1200" baseline="0" dirty="0" smtClean="0">
                <a:solidFill>
                  <a:srgbClr val="FF0000"/>
                </a:solidFill>
                <a:latin typeface="Open Sans" pitchFamily="34" charset="0"/>
                <a:ea typeface="Open Sans" pitchFamily="34" charset="0"/>
                <a:cs typeface="Open Sans" pitchFamily="34" charset="0"/>
              </a:rPr>
              <a:t> weboldalról letölthető </a:t>
            </a:r>
            <a:r>
              <a:rPr lang="hu-HU" sz="1200" baseline="0" dirty="0" err="1" smtClean="0">
                <a:solidFill>
                  <a:srgbClr val="FF0000"/>
                </a:solidFill>
                <a:latin typeface="Open Sans" pitchFamily="34" charset="0"/>
                <a:ea typeface="Open Sans" pitchFamily="34" charset="0"/>
                <a:cs typeface="Open Sans" pitchFamily="34" charset="0"/>
              </a:rPr>
              <a:t>templatek</a:t>
            </a:r>
            <a:r>
              <a:rPr lang="hu-HU" sz="1200" baseline="0" dirty="0" smtClean="0">
                <a:solidFill>
                  <a:srgbClr val="FF0000"/>
                </a:solidFill>
                <a:latin typeface="Open Sans" pitchFamily="34" charset="0"/>
                <a:ea typeface="Open Sans" pitchFamily="34" charset="0"/>
                <a:cs typeface="Open Sans" pitchFamily="34" charset="0"/>
              </a:rPr>
              <a:t>!</a:t>
            </a:r>
            <a:endParaRPr lang="hu-HU" baseline="0" dirty="0" smtClean="0"/>
          </a:p>
          <a:p>
            <a:pPr marL="628650" lvl="1" indent="-171450">
              <a:buFontTx/>
              <a:buChar char="-"/>
            </a:pPr>
            <a:endParaRPr lang="hu-HU" baseline="0" dirty="0" smtClean="0"/>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38</a:t>
            </a:fld>
            <a:endParaRPr lang="ro-RO" dirty="0"/>
          </a:p>
        </p:txBody>
      </p:sp>
    </p:spTree>
    <p:extLst>
      <p:ext uri="{BB962C8B-B14F-4D97-AF65-F5344CB8AC3E}">
        <p14:creationId xmlns:p14="http://schemas.microsoft.com/office/powerpoint/2010/main" val="424250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baseline="0" dirty="0" smtClean="0"/>
              <a:t>Mindkét projekttábla mintája letölthető a weboldalról. Elmondani, mit tartalmaz…</a:t>
            </a:r>
          </a:p>
          <a:p>
            <a:endParaRPr lang="hu-HU" baseline="0" dirty="0" smtClean="0"/>
          </a:p>
          <a:p>
            <a:r>
              <a:rPr lang="hu-HU" baseline="0" dirty="0" smtClean="0"/>
              <a:t>Az Arculati Kézikönyvben megszabott méretek:</a:t>
            </a:r>
          </a:p>
          <a:p>
            <a:pPr marL="171450" indent="-171450">
              <a:buFont typeface="Arial" panose="020B0604020202020204" pitchFamily="34" charset="0"/>
              <a:buChar char="•"/>
            </a:pPr>
            <a:r>
              <a:rPr lang="hu-HU" baseline="0" dirty="0" smtClean="0"/>
              <a:t>Ideiglenes tábla: </a:t>
            </a:r>
            <a:r>
              <a:rPr lang="fr-FR" sz="1200" dirty="0" err="1" smtClean="0">
                <a:solidFill>
                  <a:srgbClr val="414042"/>
                </a:solidFill>
                <a:latin typeface="Open Sans" panose="020B0606030504020204"/>
              </a:rPr>
              <a:t>Méret</a:t>
            </a:r>
            <a:r>
              <a:rPr lang="fr-FR" sz="1200" dirty="0" smtClean="0">
                <a:solidFill>
                  <a:srgbClr val="414042"/>
                </a:solidFill>
                <a:latin typeface="Open Sans" panose="020B0606030504020204"/>
              </a:rPr>
              <a:t>: 3000 mm x 1500 mm</a:t>
            </a:r>
            <a:endParaRPr lang="hu-HU" sz="1200" dirty="0" smtClean="0">
              <a:solidFill>
                <a:srgbClr val="414042"/>
              </a:solidFill>
              <a:latin typeface="Open Sans" panose="020B0606030504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baseline="0" dirty="0" smtClean="0"/>
              <a:t>Állandó projekttábla: </a:t>
            </a:r>
            <a:r>
              <a:rPr lang="pt-BR" sz="1200" dirty="0" smtClean="0">
                <a:solidFill>
                  <a:srgbClr val="414042"/>
                </a:solidFill>
                <a:latin typeface="Open Sans" panose="020B0606030504020204"/>
              </a:rPr>
              <a:t>Méret: A1 (841 mm x 594 mm) vagy A4 (297 mm x 210 mm)</a:t>
            </a:r>
          </a:p>
          <a:p>
            <a:pPr marL="171450" indent="-171450">
              <a:buFont typeface="Arial" panose="020B0604020202020204" pitchFamily="34" charset="0"/>
              <a:buChar char="•"/>
            </a:pPr>
            <a:endParaRPr lang="hu-HU" baseline="0" dirty="0" smtClean="0"/>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39</a:t>
            </a:fld>
            <a:endParaRPr lang="ro-RO" dirty="0"/>
          </a:p>
        </p:txBody>
      </p:sp>
    </p:spTree>
    <p:extLst>
      <p:ext uri="{BB962C8B-B14F-4D97-AF65-F5344CB8AC3E}">
        <p14:creationId xmlns:p14="http://schemas.microsoft.com/office/powerpoint/2010/main" val="138956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baseline="0" dirty="0" smtClean="0"/>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40</a:t>
            </a:fld>
            <a:endParaRPr lang="ro-RO" dirty="0"/>
          </a:p>
        </p:txBody>
      </p:sp>
    </p:spTree>
    <p:extLst>
      <p:ext uri="{BB962C8B-B14F-4D97-AF65-F5344CB8AC3E}">
        <p14:creationId xmlns:p14="http://schemas.microsoft.com/office/powerpoint/2010/main" val="128105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c4850f0a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4c4850f0a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2475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smtClean="0">
                <a:solidFill>
                  <a:srgbClr val="414042"/>
                </a:solidFill>
                <a:latin typeface="Open Sans" pitchFamily="34" charset="0"/>
                <a:ea typeface="Open Sans" pitchFamily="34" charset="0"/>
                <a:cs typeface="Open Sans" pitchFamily="34" charset="0"/>
              </a:rPr>
              <a:t>Ha több eszközt/tárgyat állandó jelleggel tárolnak egy adott helyszínen, akkor ezt megjelölhetik egy kis plakettel vagy plakáttal.</a:t>
            </a:r>
          </a:p>
          <a:p>
            <a:endParaRPr lang="hu-HU" baseline="0" dirty="0" smtClean="0"/>
          </a:p>
          <a:p>
            <a:endParaRPr lang="hu-HU" baseline="0" dirty="0" smtClean="0"/>
          </a:p>
          <a:p>
            <a:r>
              <a:rPr lang="hu-HU" baseline="0" dirty="0" smtClean="0"/>
              <a:t>A matricaminták </a:t>
            </a:r>
            <a:r>
              <a:rPr lang="hu-HU" baseline="0" dirty="0" err="1" smtClean="0"/>
              <a:t>letölthetőek</a:t>
            </a:r>
            <a:r>
              <a:rPr lang="hu-HU" baseline="0" dirty="0" smtClean="0"/>
              <a:t> a weboldalról, DE A MINTÁK NEM FELELNEK MEG  az arculati követelményeinknek (túl nagy kormány logók), </a:t>
            </a:r>
            <a:r>
              <a:rPr lang="hu-HU" b="1" u="sng" baseline="0" dirty="0" smtClean="0"/>
              <a:t>ezért mindenképp szükséges szerkeszteni rajtuk nyomtatás előtt!</a:t>
            </a:r>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41</a:t>
            </a:fld>
            <a:endParaRPr lang="ro-RO" dirty="0"/>
          </a:p>
        </p:txBody>
      </p:sp>
    </p:spTree>
    <p:extLst>
      <p:ext uri="{BB962C8B-B14F-4D97-AF65-F5344CB8AC3E}">
        <p14:creationId xmlns:p14="http://schemas.microsoft.com/office/powerpoint/2010/main" val="2922356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baseline="0" dirty="0" smtClean="0"/>
              <a:t>A projektekben gyakran betervezésre kerülnek promóciós tárgyak, hogy megkönnyítsék/hatékonyabbá tegyék a projekt reklámozását.</a:t>
            </a:r>
          </a:p>
          <a:p>
            <a:endParaRPr lang="hu-HU" baseline="0" dirty="0" smtClean="0"/>
          </a:p>
          <a:p>
            <a:r>
              <a:rPr lang="hu-HU" baseline="0" dirty="0" smtClean="0"/>
              <a:t>A kis méretű logó verziók elérhetőek a Program weboldalon.</a:t>
            </a:r>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42</a:t>
            </a:fld>
            <a:endParaRPr lang="ro-RO" dirty="0"/>
          </a:p>
        </p:txBody>
      </p:sp>
    </p:spTree>
    <p:extLst>
      <p:ext uri="{BB962C8B-B14F-4D97-AF65-F5344CB8AC3E}">
        <p14:creationId xmlns:p14="http://schemas.microsoft.com/office/powerpoint/2010/main" val="1892820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baseline="0" dirty="0" smtClean="0"/>
          </a:p>
          <a:p>
            <a:pPr algn="just"/>
            <a:r>
              <a:rPr lang="ro-RO" sz="1200" b="1" dirty="0" smtClean="0">
                <a:solidFill>
                  <a:srgbClr val="034EA2"/>
                </a:solidFill>
                <a:latin typeface="Open Sans" pitchFamily="34" charset="0"/>
                <a:ea typeface="Open Sans" pitchFamily="34" charset="0"/>
                <a:cs typeface="Open Sans" pitchFamily="34" charset="0"/>
              </a:rPr>
              <a:t> 3.   </a:t>
            </a:r>
            <a:r>
              <a:rPr lang="hu-HU" sz="1200" b="1" dirty="0" smtClean="0">
                <a:solidFill>
                  <a:srgbClr val="034EA2"/>
                </a:solidFill>
                <a:latin typeface="Open Sans" pitchFamily="34" charset="0"/>
                <a:ea typeface="Open Sans" pitchFamily="34" charset="0"/>
                <a:cs typeface="Open Sans" pitchFamily="34" charset="0"/>
              </a:rPr>
              <a:t>A KT értesítése eseményekkel kapcsolatban </a:t>
            </a:r>
          </a:p>
          <a:p>
            <a:pPr marL="361950" lvl="0" indent="-285750" algn="just" eaLnBrk="0" fontAlgn="base" hangingPunct="0">
              <a:spcBef>
                <a:spcPct val="20000"/>
              </a:spcBef>
              <a:spcAft>
                <a:spcPct val="0"/>
              </a:spcAft>
              <a:buFontTx/>
              <a:buChar char="-"/>
            </a:pPr>
            <a:r>
              <a:rPr lang="hu-HU" sz="1200" dirty="0" smtClean="0">
                <a:solidFill>
                  <a:srgbClr val="1F497D"/>
                </a:solidFill>
                <a:latin typeface="Open Sans" pitchFamily="34" charset="0"/>
                <a:ea typeface="Open Sans" pitchFamily="34" charset="0"/>
                <a:cs typeface="Open Sans" pitchFamily="34" charset="0"/>
              </a:rPr>
              <a:t>a</a:t>
            </a:r>
            <a:r>
              <a:rPr lang="hu-HU" sz="1200" b="1" i="1" dirty="0" smtClean="0">
                <a:solidFill>
                  <a:srgbClr val="1F497D"/>
                </a:solidFill>
                <a:latin typeface="Open Sans" pitchFamily="34" charset="0"/>
                <a:ea typeface="Open Sans" pitchFamily="34" charset="0"/>
                <a:cs typeface="Open Sans" pitchFamily="34" charset="0"/>
              </a:rPr>
              <a:t> jelentősebb projekteseményeket, </a:t>
            </a:r>
            <a:r>
              <a:rPr lang="hu-HU" sz="1200" b="1" dirty="0" smtClean="0">
                <a:solidFill>
                  <a:srgbClr val="034EA2"/>
                </a:solidFill>
                <a:latin typeface="Open Sans" pitchFamily="34" charset="0"/>
                <a:ea typeface="Open Sans" pitchFamily="34" charset="0"/>
                <a:cs typeface="Open Sans" pitchFamily="34" charset="0"/>
              </a:rPr>
              <a:t>legalább két héttel az esemény előtt</a:t>
            </a:r>
            <a:r>
              <a:rPr lang="hu-HU" sz="1200" b="1" i="1" dirty="0" smtClean="0">
                <a:solidFill>
                  <a:srgbClr val="1F497D"/>
                </a:solidFill>
                <a:latin typeface="Open Sans" pitchFamily="34" charset="0"/>
                <a:ea typeface="Open Sans" pitchFamily="34" charset="0"/>
                <a:cs typeface="Open Sans" pitchFamily="34" charset="0"/>
              </a:rPr>
              <a:t>, közölni </a:t>
            </a:r>
            <a:r>
              <a:rPr lang="en-GB" sz="1200" b="1" i="1" dirty="0" err="1" smtClean="0">
                <a:solidFill>
                  <a:srgbClr val="1F497D"/>
                </a:solidFill>
                <a:latin typeface="Open Sans" pitchFamily="34" charset="0"/>
                <a:ea typeface="Open Sans" pitchFamily="34" charset="0"/>
                <a:cs typeface="Open Sans" pitchFamily="34" charset="0"/>
              </a:rPr>
              <a:t>kell</a:t>
            </a:r>
            <a:r>
              <a:rPr lang="en-GB" sz="1200" b="1" i="1" dirty="0" smtClean="0">
                <a:solidFill>
                  <a:srgbClr val="1F497D"/>
                </a:solidFill>
                <a:latin typeface="Open Sans" pitchFamily="34" charset="0"/>
                <a:ea typeface="Open Sans" pitchFamily="34" charset="0"/>
                <a:cs typeface="Open Sans" pitchFamily="34" charset="0"/>
              </a:rPr>
              <a:t> a KT</a:t>
            </a:r>
            <a:r>
              <a:rPr lang="hu-HU" sz="1200" b="1" i="1" dirty="0" smtClean="0">
                <a:solidFill>
                  <a:srgbClr val="1F497D"/>
                </a:solidFill>
                <a:latin typeface="Open Sans" pitchFamily="34" charset="0"/>
                <a:ea typeface="Open Sans" pitchFamily="34" charset="0"/>
                <a:cs typeface="Open Sans" pitchFamily="34" charset="0"/>
              </a:rPr>
              <a:t>-</a:t>
            </a:r>
            <a:r>
              <a:rPr lang="hu-HU" sz="1200" b="1" i="1" dirty="0" err="1" smtClean="0">
                <a:solidFill>
                  <a:srgbClr val="1F497D"/>
                </a:solidFill>
                <a:latin typeface="Open Sans" pitchFamily="34" charset="0"/>
                <a:ea typeface="Open Sans" pitchFamily="34" charset="0"/>
                <a:cs typeface="Open Sans" pitchFamily="34" charset="0"/>
              </a:rPr>
              <a:t>nak</a:t>
            </a:r>
            <a:r>
              <a:rPr lang="hu-HU" sz="1200" b="1" i="1" dirty="0" smtClean="0">
                <a:solidFill>
                  <a:srgbClr val="1F497D"/>
                </a:solidFill>
                <a:latin typeface="Open Sans" pitchFamily="34" charset="0"/>
                <a:ea typeface="Open Sans" pitchFamily="34" charset="0"/>
                <a:cs typeface="Open Sans" pitchFamily="34" charset="0"/>
              </a:rPr>
              <a:t>/IP-nek, </a:t>
            </a:r>
            <a:r>
              <a:rPr lang="hu-HU" sz="1200" dirty="0" smtClean="0">
                <a:solidFill>
                  <a:srgbClr val="1F497D"/>
                </a:solidFill>
                <a:latin typeface="Open Sans" pitchFamily="34" charset="0"/>
                <a:ea typeface="Open Sans" pitchFamily="34" charset="0"/>
                <a:cs typeface="Open Sans" pitchFamily="34" charset="0"/>
              </a:rPr>
              <a:t>a joint.secretariat@brecoradea.ro e-mail címre megküldött meghívókkal.</a:t>
            </a:r>
          </a:p>
          <a:p>
            <a:pPr marL="76200" lvl="0" indent="0" algn="just" eaLnBrk="0" fontAlgn="base" hangingPunct="0">
              <a:spcBef>
                <a:spcPct val="20000"/>
              </a:spcBef>
              <a:spcAft>
                <a:spcPct val="0"/>
              </a:spcAft>
              <a:buFontTx/>
              <a:buNone/>
            </a:pPr>
            <a:endParaRPr lang="hu-HU" sz="1200" baseline="0" dirty="0" smtClean="0">
              <a:solidFill>
                <a:srgbClr val="1F497D"/>
              </a:solidFill>
            </a:endParaRPr>
          </a:p>
          <a:p>
            <a:pPr marL="76200" lvl="0" indent="0" algn="just" eaLnBrk="0" fontAlgn="base" hangingPunct="0">
              <a:spcBef>
                <a:spcPct val="20000"/>
              </a:spcBef>
              <a:spcAft>
                <a:spcPct val="0"/>
              </a:spcAft>
              <a:buFontTx/>
              <a:buNone/>
            </a:pPr>
            <a:r>
              <a:rPr lang="hu-HU" sz="1200" baseline="0" dirty="0" smtClean="0">
                <a:solidFill>
                  <a:srgbClr val="1F497D"/>
                </a:solidFill>
              </a:rPr>
              <a:t>Poszter, </a:t>
            </a:r>
            <a:r>
              <a:rPr lang="hu-HU" sz="1200" baseline="0" dirty="0" err="1" smtClean="0">
                <a:solidFill>
                  <a:srgbClr val="1F497D"/>
                </a:solidFill>
              </a:rPr>
              <a:t>rollup</a:t>
            </a:r>
            <a:r>
              <a:rPr lang="hu-HU" sz="1200" baseline="0" dirty="0" smtClean="0">
                <a:solidFill>
                  <a:srgbClr val="1F497D"/>
                </a:solidFill>
              </a:rPr>
              <a:t>, stb. kihelyezése a rendezvényen a nyilvánosság biztosításának érdekében (Program logó, kormány logók, szlogen, Program weboldal)</a:t>
            </a:r>
          </a:p>
          <a:p>
            <a:pPr marL="76200" lvl="0" indent="0" algn="just" eaLnBrk="0" fontAlgn="base" hangingPunct="0">
              <a:spcBef>
                <a:spcPct val="20000"/>
              </a:spcBef>
              <a:spcAft>
                <a:spcPct val="0"/>
              </a:spcAft>
              <a:buFontTx/>
              <a:buNone/>
            </a:pPr>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43</a:t>
            </a:fld>
            <a:endParaRPr lang="ro-RO" dirty="0"/>
          </a:p>
        </p:txBody>
      </p:sp>
    </p:spTree>
    <p:extLst>
      <p:ext uri="{BB962C8B-B14F-4D97-AF65-F5344CB8AC3E}">
        <p14:creationId xmlns:p14="http://schemas.microsoft.com/office/powerpoint/2010/main" val="4273644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baseline="0" dirty="0" smtClean="0"/>
          </a:p>
          <a:p>
            <a:pPr marL="285750" lvl="2"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alternatív kommunikációs módszerek és  eszközök</a:t>
            </a:r>
          </a:p>
          <a:p>
            <a:pPr marL="742950" lvl="3"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közösségi média</a:t>
            </a:r>
          </a:p>
          <a:p>
            <a:pPr marL="742950" lvl="3"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képeket, videókat</a:t>
            </a:r>
          </a:p>
          <a:p>
            <a:pPr marL="742950" lvl="3" indent="-285750" algn="just" fontAlgn="base">
              <a:spcBef>
                <a:spcPct val="0"/>
              </a:spcBef>
              <a:spcAft>
                <a:spcPts val="600"/>
              </a:spcAft>
              <a:buFont typeface="Arial" pitchFamily="34" charset="0"/>
              <a:buChar char="•"/>
              <a:defRPr/>
            </a:pPr>
            <a:r>
              <a:rPr lang="hu-HU" sz="1600" dirty="0" err="1" smtClean="0">
                <a:solidFill>
                  <a:srgbClr val="414042"/>
                </a:solidFill>
                <a:latin typeface="Open Sans" pitchFamily="34" charset="0"/>
                <a:ea typeface="Open Sans" pitchFamily="34" charset="0"/>
                <a:cs typeface="Open Sans" pitchFamily="34" charset="0"/>
              </a:rPr>
              <a:t>Storytelling</a:t>
            </a:r>
            <a:r>
              <a:rPr lang="hu-HU" sz="1600" dirty="0" smtClean="0">
                <a:solidFill>
                  <a:srgbClr val="414042"/>
                </a:solidFill>
                <a:latin typeface="Open Sans" pitchFamily="34" charset="0"/>
                <a:ea typeface="Open Sans" pitchFamily="34" charset="0"/>
                <a:cs typeface="Open Sans" pitchFamily="34" charset="0"/>
              </a:rPr>
              <a:t> (személyes,</a:t>
            </a:r>
            <a:r>
              <a:rPr lang="hu-HU" sz="1600" baseline="0" dirty="0" smtClean="0">
                <a:solidFill>
                  <a:srgbClr val="414042"/>
                </a:solidFill>
                <a:latin typeface="Open Sans" pitchFamily="34" charset="0"/>
                <a:ea typeface="Open Sans" pitchFamily="34" charset="0"/>
                <a:cs typeface="Open Sans" pitchFamily="34" charset="0"/>
              </a:rPr>
              <a:t> valós alapokon nyugvó/hétköznapi </a:t>
            </a:r>
            <a:r>
              <a:rPr lang="hu-HU" sz="1600" baseline="0" dirty="0" err="1" smtClean="0">
                <a:solidFill>
                  <a:srgbClr val="414042"/>
                </a:solidFill>
                <a:latin typeface="Open Sans" pitchFamily="34" charset="0"/>
                <a:ea typeface="Open Sans" pitchFamily="34" charset="0"/>
                <a:cs typeface="Open Sans" pitchFamily="34" charset="0"/>
              </a:rPr>
              <a:t>élteből</a:t>
            </a:r>
            <a:r>
              <a:rPr lang="hu-HU" sz="1600" baseline="0" dirty="0" smtClean="0">
                <a:solidFill>
                  <a:srgbClr val="414042"/>
                </a:solidFill>
                <a:latin typeface="Open Sans" pitchFamily="34" charset="0"/>
                <a:ea typeface="Open Sans" pitchFamily="34" charset="0"/>
                <a:cs typeface="Open Sans" pitchFamily="34" charset="0"/>
              </a:rPr>
              <a:t> merített történetek alkalmazása – közvetlenség, közérthetőség, jobb azonosulás)</a:t>
            </a:r>
            <a:endParaRPr lang="hu-HU" sz="1600" dirty="0" smtClean="0">
              <a:solidFill>
                <a:srgbClr val="414042"/>
              </a:solidFill>
              <a:latin typeface="Open Sans" pitchFamily="34" charset="0"/>
              <a:ea typeface="Open Sans" pitchFamily="34" charset="0"/>
              <a:cs typeface="Open Sans" pitchFamily="34" charset="0"/>
            </a:endParaRPr>
          </a:p>
          <a:p>
            <a:pPr marL="285750" lvl="2"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jó minőségű fotók, kreatív design elemek (</a:t>
            </a:r>
            <a:r>
              <a:rPr lang="hu-HU" sz="1600" dirty="0" err="1" smtClean="0">
                <a:solidFill>
                  <a:srgbClr val="414042"/>
                </a:solidFill>
                <a:latin typeface="Open Sans" pitchFamily="34" charset="0"/>
                <a:ea typeface="Open Sans" pitchFamily="34" charset="0"/>
                <a:cs typeface="Open Sans" pitchFamily="34" charset="0"/>
              </a:rPr>
              <a:t>pl</a:t>
            </a:r>
            <a:r>
              <a:rPr lang="hu-HU" sz="1600" dirty="0" smtClean="0">
                <a:solidFill>
                  <a:srgbClr val="414042"/>
                </a:solidFill>
                <a:latin typeface="Open Sans" pitchFamily="34" charset="0"/>
                <a:ea typeface="Open Sans" pitchFamily="34" charset="0"/>
                <a:cs typeface="Open Sans" pitchFamily="34" charset="0"/>
              </a:rPr>
              <a:t> rengeteg ingyenes online szerkesztőszoftver elérhető</a:t>
            </a:r>
            <a:r>
              <a:rPr lang="hu-HU" sz="1600" baseline="0" dirty="0" smtClean="0">
                <a:solidFill>
                  <a:srgbClr val="414042"/>
                </a:solidFill>
                <a:latin typeface="Open Sans" pitchFamily="34" charset="0"/>
                <a:ea typeface="Open Sans" pitchFamily="34" charset="0"/>
                <a:cs typeface="Open Sans" pitchFamily="34" charset="0"/>
              </a:rPr>
              <a:t> már, pl. </a:t>
            </a:r>
            <a:r>
              <a:rPr lang="hu-HU" sz="1600" baseline="0" dirty="0" err="1" smtClean="0">
                <a:solidFill>
                  <a:srgbClr val="414042"/>
                </a:solidFill>
                <a:latin typeface="Open Sans" pitchFamily="34" charset="0"/>
                <a:ea typeface="Open Sans" pitchFamily="34" charset="0"/>
                <a:cs typeface="Open Sans" pitchFamily="34" charset="0"/>
              </a:rPr>
              <a:t>Canva</a:t>
            </a:r>
            <a:r>
              <a:rPr lang="hu-HU" sz="1600" baseline="0" dirty="0" smtClean="0">
                <a:solidFill>
                  <a:srgbClr val="414042"/>
                </a:solidFill>
                <a:latin typeface="Open Sans" pitchFamily="34" charset="0"/>
                <a:ea typeface="Open Sans" pitchFamily="34" charset="0"/>
                <a:cs typeface="Open Sans" pitchFamily="34" charset="0"/>
              </a:rPr>
              <a:t>, </a:t>
            </a:r>
            <a:r>
              <a:rPr lang="hu-HU" sz="1600" baseline="0" dirty="0" err="1" smtClean="0">
                <a:solidFill>
                  <a:srgbClr val="414042"/>
                </a:solidFill>
                <a:latin typeface="Open Sans" pitchFamily="34" charset="0"/>
                <a:ea typeface="Open Sans" pitchFamily="34" charset="0"/>
                <a:cs typeface="Open Sans" pitchFamily="34" charset="0"/>
              </a:rPr>
              <a:t>Piktochart</a:t>
            </a:r>
            <a:r>
              <a:rPr lang="hu-HU" sz="1600" baseline="0" dirty="0" smtClean="0">
                <a:solidFill>
                  <a:srgbClr val="414042"/>
                </a:solidFill>
                <a:latin typeface="Open Sans" pitchFamily="34" charset="0"/>
                <a:ea typeface="Open Sans" pitchFamily="34" charset="0"/>
                <a:cs typeface="Open Sans" pitchFamily="34" charset="0"/>
              </a:rPr>
              <a:t>, amikkel kis gyakorlás után nagyon mutatós, egységes megjelenésű anyagokat lehet készíteni)</a:t>
            </a:r>
            <a:r>
              <a:rPr lang="hu-HU" sz="1600" dirty="0" smtClean="0">
                <a:solidFill>
                  <a:srgbClr val="414042"/>
                </a:solidFill>
                <a:latin typeface="Open Sans" pitchFamily="34" charset="0"/>
                <a:ea typeface="Open Sans" pitchFamily="34" charset="0"/>
                <a:cs typeface="Open Sans" pitchFamily="34" charset="0"/>
              </a:rPr>
              <a:t>, amelyek kapcsolódnak a projekt céljaihoz, valamint megfelelő nyomdai megoldások</a:t>
            </a:r>
            <a:r>
              <a:rPr lang="vi-VN" sz="1600" dirty="0" smtClean="0">
                <a:solidFill>
                  <a:srgbClr val="414042"/>
                </a:solidFill>
                <a:latin typeface="Open Sans" pitchFamily="34" charset="0"/>
                <a:ea typeface="Open Sans" pitchFamily="34" charset="0"/>
                <a:cs typeface="Open Sans" pitchFamily="34" charset="0"/>
              </a:rPr>
              <a:t> </a:t>
            </a:r>
            <a:r>
              <a:rPr lang="hu-HU" sz="1600" dirty="0" smtClean="0">
                <a:solidFill>
                  <a:srgbClr val="414042"/>
                </a:solidFill>
                <a:latin typeface="Open Sans" pitchFamily="34" charset="0"/>
                <a:ea typeface="Open Sans" pitchFamily="34" charset="0"/>
                <a:cs typeface="Open Sans" pitchFamily="34" charset="0"/>
              </a:rPr>
              <a:t> - szerzői jogokra</a:t>
            </a:r>
            <a:r>
              <a:rPr lang="hu-HU" sz="1600" baseline="0" dirty="0" smtClean="0">
                <a:solidFill>
                  <a:srgbClr val="414042"/>
                </a:solidFill>
                <a:latin typeface="Open Sans" pitchFamily="34" charset="0"/>
                <a:ea typeface="Open Sans" pitchFamily="34" charset="0"/>
                <a:cs typeface="Open Sans" pitchFamily="34" charset="0"/>
              </a:rPr>
              <a:t> nagyon kell figyelni! (Alternatíva: ingyenesen letölthető képek – </a:t>
            </a:r>
            <a:r>
              <a:rPr lang="hu-HU" sz="1600" baseline="0" dirty="0" err="1" smtClean="0">
                <a:solidFill>
                  <a:srgbClr val="414042"/>
                </a:solidFill>
                <a:latin typeface="Open Sans" pitchFamily="34" charset="0"/>
                <a:ea typeface="Open Sans" pitchFamily="34" charset="0"/>
                <a:cs typeface="Open Sans" pitchFamily="34" charset="0"/>
              </a:rPr>
              <a:t>stock</a:t>
            </a:r>
            <a:r>
              <a:rPr lang="hu-HU" sz="1600" baseline="0" dirty="0" smtClean="0">
                <a:solidFill>
                  <a:srgbClr val="414042"/>
                </a:solidFill>
                <a:latin typeface="Open Sans" pitchFamily="34" charset="0"/>
                <a:ea typeface="Open Sans" pitchFamily="34" charset="0"/>
                <a:cs typeface="Open Sans" pitchFamily="34" charset="0"/>
              </a:rPr>
              <a:t> </a:t>
            </a:r>
            <a:r>
              <a:rPr lang="hu-HU" sz="1600" baseline="0" dirty="0" err="1" smtClean="0">
                <a:solidFill>
                  <a:srgbClr val="414042"/>
                </a:solidFill>
                <a:latin typeface="Open Sans" pitchFamily="34" charset="0"/>
                <a:ea typeface="Open Sans" pitchFamily="34" charset="0"/>
                <a:cs typeface="Open Sans" pitchFamily="34" charset="0"/>
              </a:rPr>
              <a:t>photos</a:t>
            </a:r>
            <a:r>
              <a:rPr lang="hu-HU" sz="1600" baseline="0" dirty="0" smtClean="0">
                <a:solidFill>
                  <a:srgbClr val="414042"/>
                </a:solidFill>
                <a:latin typeface="Open Sans" pitchFamily="34" charset="0"/>
                <a:ea typeface="Open Sans" pitchFamily="34" charset="0"/>
                <a:cs typeface="Open Sans" pitchFamily="34" charset="0"/>
              </a:rPr>
              <a:t> – számos oldalon elérhetőek már, pl. </a:t>
            </a:r>
            <a:r>
              <a:rPr lang="hu-HU" sz="1600" baseline="0" dirty="0" err="1" smtClean="0">
                <a:solidFill>
                  <a:srgbClr val="414042"/>
                </a:solidFill>
                <a:latin typeface="Open Sans" pitchFamily="34" charset="0"/>
                <a:ea typeface="Open Sans" pitchFamily="34" charset="0"/>
                <a:cs typeface="Open Sans" pitchFamily="34" charset="0"/>
              </a:rPr>
              <a:t>Pixabay</a:t>
            </a:r>
            <a:r>
              <a:rPr lang="hu-HU" sz="1600" baseline="0" dirty="0" smtClean="0">
                <a:solidFill>
                  <a:srgbClr val="414042"/>
                </a:solidFill>
                <a:latin typeface="Open Sans" pitchFamily="34" charset="0"/>
                <a:ea typeface="Open Sans" pitchFamily="34" charset="0"/>
                <a:cs typeface="Open Sans" pitchFamily="34" charset="0"/>
              </a:rPr>
              <a:t>)</a:t>
            </a:r>
            <a:endParaRPr lang="ro-RO" sz="1600" dirty="0" smtClean="0">
              <a:solidFill>
                <a:srgbClr val="414042"/>
              </a:solidFill>
              <a:latin typeface="Open Sans" pitchFamily="34" charset="0"/>
              <a:ea typeface="Open Sans" pitchFamily="34" charset="0"/>
              <a:cs typeface="Open Sans" pitchFamily="34" charset="0"/>
            </a:endParaRPr>
          </a:p>
          <a:p>
            <a:pPr marL="285750" lvl="2"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Az így</a:t>
            </a:r>
            <a:r>
              <a:rPr lang="hu-HU" sz="1600" baseline="0" dirty="0" smtClean="0">
                <a:solidFill>
                  <a:srgbClr val="414042"/>
                </a:solidFill>
                <a:latin typeface="Open Sans" pitchFamily="34" charset="0"/>
                <a:ea typeface="Open Sans" pitchFamily="34" charset="0"/>
                <a:cs typeface="Open Sans" pitchFamily="34" charset="0"/>
              </a:rPr>
              <a:t> készült </a:t>
            </a:r>
            <a:r>
              <a:rPr lang="hu-HU" sz="1600" dirty="0" smtClean="0">
                <a:solidFill>
                  <a:srgbClr val="414042"/>
                </a:solidFill>
                <a:latin typeface="Open Sans" pitchFamily="34" charset="0"/>
                <a:ea typeface="Open Sans" pitchFamily="34" charset="0"/>
                <a:cs typeface="Open Sans" pitchFamily="34" charset="0"/>
              </a:rPr>
              <a:t>jó minőségű anyagok, kedvezően befolyásolják a pályázattal kapcsolatos közvéleményt </a:t>
            </a:r>
          </a:p>
          <a:p>
            <a:pPr marL="285750" lvl="2"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az elkészült anyagoknak (pl. promóciós anyagok, kiadványok, állványok) a projekt bemutatására kell összpontosítaniuk, és kevésbé a partnerintézmények bemutatására</a:t>
            </a:r>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44</a:t>
            </a:fld>
            <a:endParaRPr lang="ro-RO" dirty="0"/>
          </a:p>
        </p:txBody>
      </p:sp>
    </p:spTree>
    <p:extLst>
      <p:ext uri="{BB962C8B-B14F-4D97-AF65-F5344CB8AC3E}">
        <p14:creationId xmlns:p14="http://schemas.microsoft.com/office/powerpoint/2010/main" val="3658967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baseline="0" dirty="0" smtClean="0"/>
              <a:t>Gyors ismétlés, hogy eddig mit vettünk át, majd: segítség: előzetes jóváhagyás!</a:t>
            </a:r>
          </a:p>
          <a:p>
            <a:endParaRPr lang="hu-H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A jóváhagyást szükséges az elszámoláshoz csatolni – ennek hiánya költségelvonással járhat!</a:t>
            </a:r>
          </a:p>
          <a:p>
            <a:endParaRPr lang="hu-HU" baseline="0" dirty="0" smtClean="0"/>
          </a:p>
          <a:p>
            <a:endParaRPr lang="hu-HU" baseline="0" dirty="0" smtClean="0"/>
          </a:p>
          <a:p>
            <a:endParaRPr lang="hu-HU" baseline="0" dirty="0" smtClean="0"/>
          </a:p>
          <a:p>
            <a:endParaRPr lang="hu-HU" baseline="0" dirty="0" smtClean="0"/>
          </a:p>
          <a:p>
            <a:endParaRPr lang="hu-HU" dirty="0"/>
          </a:p>
        </p:txBody>
      </p:sp>
      <p:sp>
        <p:nvSpPr>
          <p:cNvPr id="4" name="Dia számának helye 3"/>
          <p:cNvSpPr>
            <a:spLocks noGrp="1"/>
          </p:cNvSpPr>
          <p:nvPr>
            <p:ph type="sldNum" sz="quarter" idx="10"/>
          </p:nvPr>
        </p:nvSpPr>
        <p:spPr/>
        <p:txBody>
          <a:bodyPr/>
          <a:lstStyle/>
          <a:p>
            <a:fld id="{908388AB-91A3-4E65-A830-A20C521076D8}" type="slidenum">
              <a:rPr lang="ro-RO" smtClean="0"/>
              <a:t>45</a:t>
            </a:fld>
            <a:endParaRPr lang="ro-RO" dirty="0"/>
          </a:p>
        </p:txBody>
      </p:sp>
    </p:spTree>
    <p:extLst>
      <p:ext uri="{BB962C8B-B14F-4D97-AF65-F5344CB8AC3E}">
        <p14:creationId xmlns:p14="http://schemas.microsoft.com/office/powerpoint/2010/main" val="1327475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hu-HU" dirty="0" smtClean="0"/>
              <a:t>Q&amp;A</a:t>
            </a:r>
            <a:r>
              <a:rPr lang="hu-HU" baseline="0" dirty="0" smtClean="0"/>
              <a:t> session  a végén!</a:t>
            </a:r>
            <a:endParaRPr lang="en-GB" dirty="0"/>
          </a:p>
        </p:txBody>
      </p:sp>
      <p:sp>
        <p:nvSpPr>
          <p:cNvPr id="4" name="Slide Number Placeholder 3"/>
          <p:cNvSpPr>
            <a:spLocks noGrp="1"/>
          </p:cNvSpPr>
          <p:nvPr>
            <p:ph type="sldNum" sz="quarter" idx="10"/>
          </p:nvPr>
        </p:nvSpPr>
        <p:spPr/>
        <p:txBody>
          <a:bodyPr/>
          <a:lstStyle/>
          <a:p>
            <a:fld id="{908388AB-91A3-4E65-A830-A20C521076D8}" type="slidenum">
              <a:rPr lang="ro-RO" smtClean="0"/>
              <a:t>46</a:t>
            </a:fld>
            <a:endParaRPr lang="ro-RO" dirty="0"/>
          </a:p>
        </p:txBody>
      </p:sp>
    </p:spTree>
    <p:extLst>
      <p:ext uri="{BB962C8B-B14F-4D97-AF65-F5344CB8AC3E}">
        <p14:creationId xmlns:p14="http://schemas.microsoft.com/office/powerpoint/2010/main" val="411043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e914243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dirty="0" smtClean="0"/>
              <a:t>Mindenkori PIM</a:t>
            </a:r>
            <a:r>
              <a:rPr lang="hu-HU" baseline="0" dirty="0" smtClean="0"/>
              <a:t> – a Kézikönyv módosításra kerülhet a Program megvalósítása során, a jelenlegi a 3. verzió</a:t>
            </a:r>
            <a:endParaRPr dirty="0"/>
          </a:p>
        </p:txBody>
      </p:sp>
      <p:sp>
        <p:nvSpPr>
          <p:cNvPr id="163" name="Google Shape;163;g4e9142438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59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35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e9142438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4e91424387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68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e9142438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HU" dirty="0" smtClean="0"/>
              <a:t>A</a:t>
            </a:r>
            <a:r>
              <a:rPr lang="hu-HU" baseline="0" dirty="0" smtClean="0"/>
              <a:t> leírás nem teljes</a:t>
            </a:r>
            <a:endParaRPr dirty="0"/>
          </a:p>
        </p:txBody>
      </p:sp>
      <p:sp>
        <p:nvSpPr>
          <p:cNvPr id="176" name="Google Shape;176;g4e91424387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72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e9142438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5" name="Google Shape;185;g4e91424387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79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hyperlink" Target="http://www.interreg-rohu.eu/" TargetMode="External"/><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jpg"/><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jpg"/><Relationship Id="rId7"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10" Type="http://schemas.openxmlformats.org/officeDocument/2006/relationships/image" Target="../media/image5.png"/><Relationship Id="rId4" Type="http://schemas.openxmlformats.org/officeDocument/2006/relationships/hyperlink" Target="mailto:sebesi.nora@szpi.hu" TargetMode="Externa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 name="Picture 3" descr="ppt tamplate Interreg_r.jpg"/>
          <p:cNvPicPr>
            <a:picLocks noChangeAspect="1"/>
          </p:cNvPicPr>
          <p:nvPr/>
        </p:nvPicPr>
        <p:blipFill rotWithShape="1">
          <a:blip r:embed="rId3" cstate="print"/>
          <a:srcRect t="22716"/>
          <a:stretch/>
        </p:blipFill>
        <p:spPr>
          <a:xfrm>
            <a:off x="0" y="1561614"/>
            <a:ext cx="9144000" cy="5296386"/>
          </a:xfrm>
          <a:prstGeom prst="rect">
            <a:avLst/>
          </a:prstGeom>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3832016" cy="874724"/>
          </a:xfrm>
          <a:prstGeom prst="rect">
            <a:avLst/>
          </a:prstGeom>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2298" y="221551"/>
            <a:ext cx="1424198" cy="712099"/>
          </a:xfrm>
          <a:prstGeom prst="rect">
            <a:avLst/>
          </a:prstGeom>
        </p:spPr>
      </p:pic>
      <p:sp>
        <p:nvSpPr>
          <p:cNvPr id="13" name="Téglalap 12"/>
          <p:cNvSpPr/>
          <p:nvPr/>
        </p:nvSpPr>
        <p:spPr>
          <a:xfrm>
            <a:off x="332355" y="1633879"/>
            <a:ext cx="3384376" cy="360040"/>
          </a:xfrm>
          <a:prstGeom prst="rect">
            <a:avLst/>
          </a:prstGeom>
          <a:solidFill>
            <a:srgbClr val="0C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C73B6"/>
              </a:solidFill>
            </a:endParaRPr>
          </a:p>
        </p:txBody>
      </p:sp>
      <p:pic>
        <p:nvPicPr>
          <p:cNvPr id="12" name="Kép 11"/>
          <p:cNvPicPr>
            <a:picLocks noChangeAspect="1"/>
          </p:cNvPicPr>
          <p:nvPr/>
        </p:nvPicPr>
        <p:blipFill rotWithShape="1">
          <a:blip r:embed="rId6" cstate="print">
            <a:extLst>
              <a:ext uri="{28A0092B-C50C-407E-A947-70E740481C1C}">
                <a14:useLocalDpi xmlns:a14="http://schemas.microsoft.com/office/drawing/2010/main" val="0"/>
              </a:ext>
            </a:extLst>
          </a:blip>
          <a:srcRect t="11170" b="77660"/>
          <a:stretch/>
        </p:blipFill>
        <p:spPr>
          <a:xfrm>
            <a:off x="107504" y="1651486"/>
            <a:ext cx="3755740" cy="419520"/>
          </a:xfrm>
          <a:prstGeom prst="rect">
            <a:avLst/>
          </a:prstGeom>
        </p:spPr>
      </p:pic>
      <p:sp>
        <p:nvSpPr>
          <p:cNvPr id="85" name="Google Shape;85;p13"/>
          <p:cNvSpPr txBox="1">
            <a:spLocks noGrp="1"/>
          </p:cNvSpPr>
          <p:nvPr>
            <p:ph type="ctrTitle"/>
          </p:nvPr>
        </p:nvSpPr>
        <p:spPr>
          <a:xfrm>
            <a:off x="495985" y="2070497"/>
            <a:ext cx="5697453" cy="2722999"/>
          </a:xfrm>
          <a:prstGeom prst="rect">
            <a:avLst/>
          </a:prstGeom>
          <a:noFill/>
          <a:ln>
            <a:noFill/>
          </a:ln>
        </p:spPr>
        <p:txBody>
          <a:bodyPr spcFirstLastPara="1" wrap="square" lIns="91425" tIns="45700" rIns="91425" bIns="45700" anchor="ctr" anchorCtr="0">
            <a:noAutofit/>
          </a:bodyPr>
          <a:lstStyle/>
          <a:p>
            <a:pPr algn="l">
              <a:buClr>
                <a:schemeClr val="lt1"/>
              </a:buClr>
              <a:buSzPts val="3600"/>
            </a:pPr>
            <a:r>
              <a:rPr lang="hu-HU" sz="3200" b="1" dirty="0">
                <a:solidFill>
                  <a:schemeClr val="lt1"/>
                </a:solidFill>
                <a:latin typeface="Open Sans"/>
                <a:ea typeface="Open Sans"/>
                <a:cs typeface="Open Sans"/>
                <a:sym typeface="Open Sans"/>
              </a:rPr>
              <a:t>Kedvezményezetti szeminárium</a:t>
            </a:r>
            <a:r>
              <a:rPr lang="hu-HU" sz="3200" dirty="0"/>
              <a:t/>
            </a:r>
            <a:br>
              <a:rPr lang="hu-HU" sz="3200" dirty="0"/>
            </a:br>
            <a:r>
              <a:rPr lang="hu-HU" sz="2000" i="1" dirty="0" smtClean="0">
                <a:solidFill>
                  <a:schemeClr val="lt1"/>
                </a:solidFill>
                <a:latin typeface="Open Sans"/>
                <a:ea typeface="Open Sans"/>
                <a:cs typeface="Open Sans"/>
                <a:sym typeface="Open Sans"/>
              </a:rPr>
              <a:t>III. Nyílt pályázati </a:t>
            </a:r>
            <a:r>
              <a:rPr lang="hu-HU" sz="2000" i="1" dirty="0" smtClean="0">
                <a:solidFill>
                  <a:schemeClr val="lt1"/>
                </a:solidFill>
                <a:latin typeface="Open Sans"/>
                <a:ea typeface="Open Sans"/>
                <a:cs typeface="Open Sans"/>
                <a:sym typeface="Open Sans"/>
              </a:rPr>
              <a:t>felhívás</a:t>
            </a:r>
            <a:br>
              <a:rPr lang="hu-HU" sz="2000" i="1" dirty="0" smtClean="0">
                <a:solidFill>
                  <a:schemeClr val="lt1"/>
                </a:solidFill>
                <a:latin typeface="Open Sans"/>
                <a:ea typeface="Open Sans"/>
                <a:cs typeface="Open Sans"/>
                <a:sym typeface="Open Sans"/>
              </a:rPr>
            </a:br>
            <a:r>
              <a:rPr lang="hu-HU" sz="2000" i="1" dirty="0">
                <a:solidFill>
                  <a:schemeClr val="lt1"/>
                </a:solidFill>
                <a:latin typeface="Open Sans"/>
                <a:ea typeface="Open Sans"/>
                <a:cs typeface="Open Sans"/>
                <a:sym typeface="Open Sans"/>
              </a:rPr>
              <a:t/>
            </a:r>
            <a:br>
              <a:rPr lang="hu-HU" sz="2000" i="1" dirty="0">
                <a:solidFill>
                  <a:schemeClr val="lt1"/>
                </a:solidFill>
                <a:latin typeface="Open Sans"/>
                <a:ea typeface="Open Sans"/>
                <a:cs typeface="Open Sans"/>
                <a:sym typeface="Open Sans"/>
              </a:rPr>
            </a:br>
            <a:r>
              <a:rPr lang="hu-HU" sz="2000" b="1" i="1" dirty="0" err="1" smtClean="0">
                <a:solidFill>
                  <a:schemeClr val="lt1"/>
                </a:solidFill>
                <a:latin typeface="Open Sans"/>
                <a:ea typeface="Open Sans"/>
                <a:cs typeface="Open Sans"/>
                <a:sym typeface="Open Sans"/>
              </a:rPr>
              <a:t>Wifi</a:t>
            </a:r>
            <a:r>
              <a:rPr lang="hu-HU" sz="2000" b="1" i="1" dirty="0" smtClean="0">
                <a:solidFill>
                  <a:schemeClr val="lt1"/>
                </a:solidFill>
                <a:latin typeface="Open Sans"/>
                <a:ea typeface="Open Sans"/>
                <a:cs typeface="Open Sans"/>
                <a:sym typeface="Open Sans"/>
              </a:rPr>
              <a:t>:</a:t>
            </a:r>
            <a:r>
              <a:rPr lang="hu-HU" sz="2000" i="1" dirty="0" smtClean="0">
                <a:solidFill>
                  <a:schemeClr val="lt1"/>
                </a:solidFill>
                <a:latin typeface="Open Sans"/>
                <a:ea typeface="Open Sans"/>
                <a:cs typeface="Open Sans"/>
                <a:sym typeface="Open Sans"/>
              </a:rPr>
              <a:t/>
            </a:r>
            <a:br>
              <a:rPr lang="hu-HU" sz="2000" i="1" dirty="0" smtClean="0">
                <a:solidFill>
                  <a:schemeClr val="lt1"/>
                </a:solidFill>
                <a:latin typeface="Open Sans"/>
                <a:ea typeface="Open Sans"/>
                <a:cs typeface="Open Sans"/>
                <a:sym typeface="Open Sans"/>
              </a:rPr>
            </a:br>
            <a:r>
              <a:rPr lang="hu-HU" sz="2000" i="1" dirty="0" err="1" smtClean="0">
                <a:solidFill>
                  <a:schemeClr val="lt1"/>
                </a:solidFill>
                <a:latin typeface="Open Sans"/>
                <a:ea typeface="Open Sans"/>
                <a:cs typeface="Open Sans"/>
                <a:sym typeface="Open Sans"/>
              </a:rPr>
              <a:t>user</a:t>
            </a:r>
            <a:r>
              <a:rPr lang="hu-HU" sz="2000" i="1" dirty="0" smtClean="0">
                <a:solidFill>
                  <a:schemeClr val="lt1"/>
                </a:solidFill>
                <a:latin typeface="Open Sans"/>
                <a:ea typeface="Open Sans"/>
                <a:cs typeface="Open Sans"/>
                <a:sym typeface="Open Sans"/>
              </a:rPr>
              <a:t>: novo28</a:t>
            </a:r>
            <a:br>
              <a:rPr lang="hu-HU" sz="2000" i="1" dirty="0" smtClean="0">
                <a:solidFill>
                  <a:schemeClr val="lt1"/>
                </a:solidFill>
                <a:latin typeface="Open Sans"/>
                <a:ea typeface="Open Sans"/>
                <a:cs typeface="Open Sans"/>
                <a:sym typeface="Open Sans"/>
              </a:rPr>
            </a:br>
            <a:r>
              <a:rPr lang="hu-HU" sz="2000" i="1" dirty="0" err="1" smtClean="0">
                <a:solidFill>
                  <a:schemeClr val="lt1"/>
                </a:solidFill>
                <a:latin typeface="Open Sans"/>
                <a:ea typeface="Open Sans"/>
                <a:cs typeface="Open Sans"/>
                <a:sym typeface="Open Sans"/>
              </a:rPr>
              <a:t>password</a:t>
            </a:r>
            <a:r>
              <a:rPr lang="hu-HU" sz="2000" i="1" dirty="0" smtClean="0">
                <a:solidFill>
                  <a:schemeClr val="lt1"/>
                </a:solidFill>
                <a:latin typeface="Open Sans"/>
                <a:ea typeface="Open Sans"/>
                <a:cs typeface="Open Sans"/>
                <a:sym typeface="Open Sans"/>
              </a:rPr>
              <a:t>: novo28</a:t>
            </a:r>
            <a:r>
              <a:rPr lang="hu-HU" sz="2000" i="1" dirty="0" smtClean="0">
                <a:solidFill>
                  <a:schemeClr val="lt1"/>
                </a:solidFill>
                <a:latin typeface="Open Sans"/>
                <a:ea typeface="Open Sans"/>
                <a:cs typeface="Open Sans"/>
                <a:sym typeface="Open Sans"/>
              </a:rPr>
              <a:t> </a:t>
            </a:r>
            <a:endParaRPr sz="2800" i="1" dirty="0"/>
          </a:p>
        </p:txBody>
      </p:sp>
      <p:sp>
        <p:nvSpPr>
          <p:cNvPr id="86" name="Google Shape;86;p13"/>
          <p:cNvSpPr/>
          <p:nvPr/>
        </p:nvSpPr>
        <p:spPr>
          <a:xfrm>
            <a:off x="423511" y="4924931"/>
            <a:ext cx="5688531" cy="26884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ro-RO" sz="2000" i="0" u="none" strike="noStrike" cap="none" dirty="0" smtClean="0">
                <a:solidFill>
                  <a:schemeClr val="lt1"/>
                </a:solidFill>
                <a:latin typeface="Open Sans"/>
                <a:ea typeface="Open Sans"/>
                <a:cs typeface="Open Sans"/>
                <a:sym typeface="Open Sans"/>
              </a:rPr>
              <a:t>Szeged</a:t>
            </a:r>
            <a:r>
              <a:rPr lang="en-US" sz="2000" i="0" u="none" strike="noStrike" cap="none" dirty="0" smtClean="0">
                <a:solidFill>
                  <a:schemeClr val="lt1"/>
                </a:solidFill>
                <a:latin typeface="Open Sans"/>
                <a:ea typeface="Open Sans"/>
                <a:cs typeface="Open Sans"/>
                <a:sym typeface="Open Sans"/>
              </a:rPr>
              <a:t>, 2019</a:t>
            </a:r>
            <a:r>
              <a:rPr lang="hu-HU" sz="2000" i="0" u="none" strike="noStrike" cap="none" dirty="0" smtClean="0">
                <a:solidFill>
                  <a:schemeClr val="lt1"/>
                </a:solidFill>
                <a:latin typeface="Open Sans"/>
                <a:ea typeface="Open Sans"/>
                <a:cs typeface="Open Sans"/>
                <a:sym typeface="Open Sans"/>
              </a:rPr>
              <a:t>. </a:t>
            </a:r>
            <a:r>
              <a:rPr lang="hu-HU" sz="2000" dirty="0" smtClean="0">
                <a:solidFill>
                  <a:schemeClr val="lt1"/>
                </a:solidFill>
                <a:latin typeface="Open Sans"/>
                <a:ea typeface="Open Sans"/>
                <a:cs typeface="Open Sans"/>
                <a:sym typeface="Open Sans"/>
              </a:rPr>
              <a:t>július 11</a:t>
            </a:r>
            <a:r>
              <a:rPr lang="hu-HU" sz="2000" i="0" u="none" strike="noStrike" cap="none" dirty="0" smtClean="0">
                <a:solidFill>
                  <a:schemeClr val="lt1"/>
                </a:solidFill>
                <a:latin typeface="Open Sans"/>
                <a:ea typeface="Open Sans"/>
                <a:cs typeface="Open Sans"/>
                <a:sym typeface="Open Sans"/>
              </a:rPr>
              <a:t>.</a:t>
            </a:r>
            <a:endParaRPr sz="2000" i="0" u="none" strike="noStrike" cap="none" dirty="0">
              <a:solidFill>
                <a:schemeClr val="dk1"/>
              </a:solidFill>
              <a:latin typeface="Calibri"/>
              <a:ea typeface="Calibri"/>
              <a:cs typeface="Calibri"/>
              <a:sym typeface="Calibri"/>
            </a:endParaRPr>
          </a:p>
        </p:txBody>
      </p:sp>
      <p:pic>
        <p:nvPicPr>
          <p:cNvPr id="2" name="Kép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8935" y="273577"/>
            <a:ext cx="442591" cy="4425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00" name="Google Shape;200;p31"/>
          <p:cNvSpPr/>
          <p:nvPr/>
        </p:nvSpPr>
        <p:spPr>
          <a:xfrm>
            <a:off x="463950" y="1039275"/>
            <a:ext cx="8339808" cy="4649144"/>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ÉRTESÍTÉS JÓVÁHAGYÁSSAL</a:t>
            </a:r>
            <a:endParaRPr sz="2400" b="1" dirty="0">
              <a:solidFill>
                <a:schemeClr val="bg2"/>
              </a:solidFill>
              <a:latin typeface="Open Sans"/>
              <a:ea typeface="Open Sans"/>
              <a:cs typeface="Open Sans"/>
              <a:sym typeface="Open Sans"/>
            </a:endParaRPr>
          </a:p>
          <a:p>
            <a:pPr marL="457200" lvl="0" indent="-342900">
              <a:lnSpc>
                <a:spcPct val="115000"/>
              </a:lnSpc>
              <a:buClr>
                <a:srgbClr val="0F2A75"/>
              </a:buClr>
              <a:buSzPts val="1800"/>
              <a:buFont typeface="Open Sans"/>
              <a:buChar char="-"/>
            </a:pPr>
            <a:r>
              <a:rPr lang="hu-HU" sz="1600" dirty="0">
                <a:solidFill>
                  <a:schemeClr val="bg2"/>
                </a:solidFill>
                <a:latin typeface="Open Sans" panose="020B0604020202020204" charset="0"/>
                <a:ea typeface="Open Sans" panose="020B0604020202020204" charset="0"/>
                <a:cs typeface="Open Sans" panose="020B0604020202020204" charset="0"/>
              </a:rPr>
              <a:t>TSZ módosítást írásban, e-mailben és/vagy postai úton (papír alapon, eredetiben) kezdeményezhet a Vezető Kedvezményezett oly módon, hogy a módosítási kérelem mellett benyújt minden alátámasztó dokumentumot (</a:t>
            </a:r>
            <a:r>
              <a:rPr lang="hu-HU" sz="1600" dirty="0" err="1">
                <a:solidFill>
                  <a:schemeClr val="bg2"/>
                </a:solidFill>
                <a:latin typeface="Open Sans" panose="020B0604020202020204" charset="0"/>
                <a:ea typeface="Open Sans" panose="020B0604020202020204" charset="0"/>
                <a:cs typeface="Open Sans" panose="020B0604020202020204" charset="0"/>
              </a:rPr>
              <a:t>szkennelve</a:t>
            </a:r>
            <a:r>
              <a:rPr lang="hu-HU" sz="1600" dirty="0">
                <a:solidFill>
                  <a:schemeClr val="bg2"/>
                </a:solidFill>
                <a:latin typeface="Open Sans" panose="020B0604020202020204" charset="0"/>
                <a:ea typeface="Open Sans" panose="020B0604020202020204" charset="0"/>
                <a:cs typeface="Open Sans" panose="020B0604020202020204" charset="0"/>
              </a:rPr>
              <a:t> és/vagy eredetiben) a Közös Titkárság </a:t>
            </a:r>
            <a:r>
              <a:rPr lang="hu-HU" sz="1600" dirty="0" smtClean="0">
                <a:solidFill>
                  <a:schemeClr val="bg2"/>
                </a:solidFill>
                <a:latin typeface="Open Sans" panose="020B0604020202020204" charset="0"/>
                <a:ea typeface="Open Sans" panose="020B0604020202020204" charset="0"/>
                <a:cs typeface="Open Sans" panose="020B0604020202020204" charset="0"/>
              </a:rPr>
              <a:t>részére.</a:t>
            </a:r>
            <a:endParaRPr lang="hu-HU" sz="1600" dirty="0">
              <a:solidFill>
                <a:srgbClr val="FF0000"/>
              </a:solidFill>
              <a:latin typeface="Open Sans" panose="020B0604020202020204" charset="0"/>
              <a:ea typeface="Open Sans" panose="020B0604020202020204" charset="0"/>
              <a:cs typeface="Open Sans" panose="020B0604020202020204" charset="0"/>
            </a:endParaRPr>
          </a:p>
          <a:p>
            <a:pPr marL="457200" lvl="0" indent="-342900">
              <a:lnSpc>
                <a:spcPct val="115000"/>
              </a:lnSpc>
              <a:buClr>
                <a:srgbClr val="0F2A75"/>
              </a:buClr>
              <a:buSzPts val="1800"/>
              <a:buFont typeface="Open Sans"/>
              <a:buChar char="-"/>
            </a:pPr>
            <a:r>
              <a:rPr lang="hu-HU" sz="1600" dirty="0" smtClean="0">
                <a:solidFill>
                  <a:schemeClr val="bg2"/>
                </a:solidFill>
                <a:latin typeface="Open Sans" panose="020B0604020202020204" charset="0"/>
                <a:ea typeface="Open Sans" panose="020B0604020202020204" charset="0"/>
                <a:cs typeface="Open Sans" panose="020B0604020202020204" charset="0"/>
              </a:rPr>
              <a:t>A </a:t>
            </a:r>
            <a:r>
              <a:rPr lang="hu-HU" sz="1600" dirty="0">
                <a:solidFill>
                  <a:schemeClr val="bg2"/>
                </a:solidFill>
                <a:latin typeface="Open Sans" panose="020B0604020202020204" charset="0"/>
                <a:ea typeface="Open Sans" panose="020B0604020202020204" charset="0"/>
                <a:cs typeface="Open Sans" panose="020B0604020202020204" charset="0"/>
              </a:rPr>
              <a:t>Módosítási kérelemnek tartalmaznia kell a változtatás szükségességének alátámasztását, a projekt végrehajtására gyakorolt hatását, a probléma megoldására tett javaslatot. </a:t>
            </a:r>
            <a:endParaRPr sz="1600"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Clr>
                <a:srgbClr val="0F2A75"/>
              </a:buClr>
              <a:buSzPts val="1800"/>
              <a:buFont typeface="Open Sans"/>
              <a:buChar char="-"/>
            </a:pPr>
            <a:r>
              <a:rPr lang="hu-HU" sz="1600" dirty="0">
                <a:solidFill>
                  <a:schemeClr val="bg2"/>
                </a:solidFill>
                <a:latin typeface="Open Sans" panose="020B0604020202020204" charset="0"/>
                <a:ea typeface="Open Sans" panose="020B0604020202020204" charset="0"/>
                <a:cs typeface="Open Sans" panose="020B0604020202020204" charset="0"/>
              </a:rPr>
              <a:t>A Módosítási kérelem papír alapú jóváhagyásának kézhezvételét követő maximum 3 munkanapon belül a Vezető Kedvezményezett engedélyt kér a Közös Titkárságtól, hogy a változást az </a:t>
            </a:r>
            <a:r>
              <a:rPr lang="hu-HU" sz="1600" dirty="0" err="1">
                <a:solidFill>
                  <a:schemeClr val="bg2"/>
                </a:solidFill>
                <a:latin typeface="Open Sans" panose="020B0604020202020204" charset="0"/>
                <a:ea typeface="Open Sans" panose="020B0604020202020204" charset="0"/>
                <a:cs typeface="Open Sans" panose="020B0604020202020204" charset="0"/>
              </a:rPr>
              <a:t>eMS-ben</a:t>
            </a:r>
            <a:r>
              <a:rPr lang="hu-HU" sz="1600" dirty="0">
                <a:solidFill>
                  <a:schemeClr val="bg2"/>
                </a:solidFill>
                <a:latin typeface="Open Sans" panose="020B0604020202020204" charset="0"/>
                <a:ea typeface="Open Sans" panose="020B0604020202020204" charset="0"/>
                <a:cs typeface="Open Sans" panose="020B0604020202020204" charset="0"/>
              </a:rPr>
              <a:t> kezelje, feltöltse a Módosítási értesítést és annak minden alátámasztó dokumentumát a Pályázati Űrlap </a:t>
            </a:r>
            <a:r>
              <a:rPr lang="hu-HU" sz="1600" dirty="0" smtClean="0">
                <a:solidFill>
                  <a:schemeClr val="bg2"/>
                </a:solidFill>
                <a:latin typeface="Open Sans" panose="020B0604020202020204" charset="0"/>
                <a:ea typeface="Open Sans" panose="020B0604020202020204" charset="0"/>
                <a:cs typeface="Open Sans" panose="020B0604020202020204" charset="0"/>
              </a:rPr>
              <a:t>“</a:t>
            </a:r>
            <a:r>
              <a:rPr lang="hu-HU" sz="1600" dirty="0" err="1" smtClean="0">
                <a:solidFill>
                  <a:schemeClr val="bg2"/>
                </a:solidFill>
                <a:latin typeface="Open Sans" panose="020B0604020202020204" charset="0"/>
                <a:ea typeface="Open Sans" panose="020B0604020202020204" charset="0"/>
                <a:cs typeface="Open Sans" panose="020B0604020202020204" charset="0"/>
              </a:rPr>
              <a:t>Modifcation</a:t>
            </a:r>
            <a:r>
              <a:rPr lang="hu-HU" sz="1600" dirty="0" smtClean="0">
                <a:solidFill>
                  <a:schemeClr val="bg2"/>
                </a:solidFill>
                <a:latin typeface="Open Sans" panose="020B0604020202020204" charset="0"/>
                <a:ea typeface="Open Sans" panose="020B0604020202020204" charset="0"/>
                <a:cs typeface="Open Sans" panose="020B0604020202020204" charset="0"/>
              </a:rPr>
              <a:t> </a:t>
            </a:r>
            <a:r>
              <a:rPr lang="hu-HU" sz="1600" dirty="0" err="1" smtClean="0">
                <a:solidFill>
                  <a:schemeClr val="bg2"/>
                </a:solidFill>
                <a:latin typeface="Open Sans" panose="020B0604020202020204" charset="0"/>
                <a:ea typeface="Open Sans" panose="020B0604020202020204" charset="0"/>
                <a:cs typeface="Open Sans" panose="020B0604020202020204" charset="0"/>
              </a:rPr>
              <a:t>Request</a:t>
            </a:r>
            <a:r>
              <a:rPr lang="hu-HU" sz="1600" dirty="0" smtClean="0">
                <a:solidFill>
                  <a:schemeClr val="bg2"/>
                </a:solidFill>
                <a:latin typeface="Open Sans" panose="020B0604020202020204" charset="0"/>
                <a:ea typeface="Open Sans" panose="020B0604020202020204" charset="0"/>
                <a:cs typeface="Open Sans" panose="020B0604020202020204" charset="0"/>
              </a:rPr>
              <a:t> </a:t>
            </a:r>
            <a:r>
              <a:rPr lang="hu-HU" sz="1600" dirty="0" err="1" smtClean="0">
                <a:solidFill>
                  <a:schemeClr val="bg2"/>
                </a:solidFill>
                <a:latin typeface="Open Sans" panose="020B0604020202020204" charset="0"/>
                <a:ea typeface="Open Sans" panose="020B0604020202020204" charset="0"/>
                <a:cs typeface="Open Sans" panose="020B0604020202020204" charset="0"/>
              </a:rPr>
              <a:t>Overview</a:t>
            </a:r>
            <a:r>
              <a:rPr lang="hu-HU" sz="1600" dirty="0" smtClean="0">
                <a:solidFill>
                  <a:schemeClr val="bg2"/>
                </a:solidFill>
                <a:latin typeface="Open Sans" panose="020B0604020202020204" charset="0"/>
                <a:ea typeface="Open Sans" panose="020B0604020202020204" charset="0"/>
                <a:cs typeface="Open Sans" panose="020B0604020202020204" charset="0"/>
              </a:rPr>
              <a:t>” részébe. </a:t>
            </a:r>
            <a:endParaRPr sz="18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00" name="Google Shape;200;p31"/>
          <p:cNvSpPr/>
          <p:nvPr/>
        </p:nvSpPr>
        <p:spPr>
          <a:xfrm>
            <a:off x="463950" y="1039275"/>
            <a:ext cx="8339808" cy="4649144"/>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hu-HU" sz="2400" b="1" dirty="0" smtClean="0">
                <a:solidFill>
                  <a:srgbClr val="0F2A75"/>
                </a:solidFill>
                <a:latin typeface="Open Sans"/>
                <a:ea typeface="Open Sans"/>
                <a:cs typeface="Open Sans"/>
                <a:sym typeface="Open Sans"/>
              </a:rPr>
              <a:t>KIEGÉSZÍTÉST IGÉNYLŐ MÓDOSÍTÁS</a:t>
            </a:r>
          </a:p>
          <a:p>
            <a:pPr marL="285750" lvl="0" indent="-285750">
              <a:lnSpc>
                <a:spcPct val="150000"/>
              </a:lnSpc>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rPr>
              <a:t>Az </a:t>
            </a:r>
            <a:r>
              <a:rPr lang="hu-HU" dirty="0">
                <a:solidFill>
                  <a:schemeClr val="bg2"/>
                </a:solidFill>
                <a:latin typeface="Open Sans" panose="020B0604020202020204" charset="0"/>
                <a:ea typeface="Open Sans" panose="020B0604020202020204" charset="0"/>
                <a:cs typeface="Open Sans" panose="020B0604020202020204" charset="0"/>
              </a:rPr>
              <a:t>utolsó TSZ módosítási kérelmet legalább 2 hónappal a projekt </a:t>
            </a:r>
            <a:r>
              <a:rPr lang="hu-HU" dirty="0" smtClean="0">
                <a:solidFill>
                  <a:schemeClr val="bg2"/>
                </a:solidFill>
                <a:latin typeface="Open Sans" panose="020B0604020202020204" charset="0"/>
                <a:ea typeface="Open Sans" panose="020B0604020202020204" charset="0"/>
                <a:cs typeface="Open Sans" panose="020B0604020202020204" charset="0"/>
              </a:rPr>
              <a:t>záró dátuma </a:t>
            </a:r>
            <a:r>
              <a:rPr lang="hu-HU" dirty="0">
                <a:solidFill>
                  <a:schemeClr val="bg2"/>
                </a:solidFill>
                <a:latin typeface="Open Sans" panose="020B0604020202020204" charset="0"/>
                <a:ea typeface="Open Sans" panose="020B0604020202020204" charset="0"/>
                <a:cs typeface="Open Sans" panose="020B0604020202020204" charset="0"/>
              </a:rPr>
              <a:t>előtt be kell nyújtani (TSZ 13 (7) cikkely</a:t>
            </a:r>
            <a:r>
              <a:rPr lang="hu-HU" dirty="0" smtClean="0">
                <a:solidFill>
                  <a:schemeClr val="bg2"/>
                </a:solidFill>
                <a:latin typeface="Open Sans" panose="020B0604020202020204" charset="0"/>
                <a:ea typeface="Open Sans" panose="020B0604020202020204" charset="0"/>
                <a:cs typeface="Open Sans" panose="020B0604020202020204" charset="0"/>
              </a:rPr>
              <a:t>).</a:t>
            </a:r>
          </a:p>
          <a:p>
            <a:pPr marL="285750" lvl="0" indent="-285750">
              <a:lnSpc>
                <a:spcPct val="150000"/>
              </a:lnSpc>
              <a:buFontTx/>
              <a:buChar char="-"/>
            </a:pPr>
            <a:r>
              <a:rPr lang="hu-HU" dirty="0">
                <a:solidFill>
                  <a:schemeClr val="bg2"/>
                </a:solidFill>
                <a:latin typeface="Open Sans" panose="020B0604020202020204" charset="0"/>
                <a:ea typeface="Open Sans" panose="020B0604020202020204" charset="0"/>
                <a:cs typeface="Open Sans" panose="020B0604020202020204" charset="0"/>
              </a:rPr>
              <a:t>TSZ módosítást írásban, e-mailben és/vagy postai úton (papír alapon, eredetiben) kezdeményezhet a Vezető Kedvezményezett oly módon, hogy a módosítási kérelem mellett benyújt minden alátámasztó dokumentumot (</a:t>
            </a:r>
            <a:r>
              <a:rPr lang="hu-HU" dirty="0" err="1">
                <a:solidFill>
                  <a:schemeClr val="bg2"/>
                </a:solidFill>
                <a:latin typeface="Open Sans" panose="020B0604020202020204" charset="0"/>
                <a:ea typeface="Open Sans" panose="020B0604020202020204" charset="0"/>
                <a:cs typeface="Open Sans" panose="020B0604020202020204" charset="0"/>
              </a:rPr>
              <a:t>szkennelve</a:t>
            </a:r>
            <a:r>
              <a:rPr lang="hu-HU" dirty="0">
                <a:solidFill>
                  <a:schemeClr val="bg2"/>
                </a:solidFill>
                <a:latin typeface="Open Sans" panose="020B0604020202020204" charset="0"/>
                <a:ea typeface="Open Sans" panose="020B0604020202020204" charset="0"/>
                <a:cs typeface="Open Sans" panose="020B0604020202020204" charset="0"/>
              </a:rPr>
              <a:t> és/vagy eredetiben) a Közös Titkárság részére</a:t>
            </a:r>
            <a:r>
              <a:rPr lang="hu-HU" dirty="0" smtClean="0">
                <a:solidFill>
                  <a:schemeClr val="bg2"/>
                </a:solidFill>
                <a:latin typeface="Open Sans" panose="020B0604020202020204" charset="0"/>
                <a:ea typeface="Open Sans" panose="020B0604020202020204" charset="0"/>
                <a:cs typeface="Open Sans" panose="020B0604020202020204" charset="0"/>
              </a:rPr>
              <a:t>.</a:t>
            </a:r>
          </a:p>
          <a:p>
            <a:pPr marL="285750" lvl="0" indent="-285750">
              <a:lnSpc>
                <a:spcPct val="150000"/>
              </a:lnSpc>
              <a:buFontTx/>
              <a:buChar char="-"/>
            </a:pPr>
            <a:r>
              <a:rPr lang="hu-HU" dirty="0">
                <a:solidFill>
                  <a:schemeClr val="bg2"/>
                </a:solidFill>
                <a:latin typeface="Open Sans" panose="020B0604020202020204" charset="0"/>
                <a:ea typeface="Open Sans" panose="020B0604020202020204" charset="0"/>
                <a:cs typeface="Open Sans" panose="020B0604020202020204" charset="0"/>
              </a:rPr>
              <a:t>Az ellenőrzési folyamat során a Közös Titkárság tisztázó kérdéseket tehet fel </a:t>
            </a:r>
            <a:r>
              <a:rPr lang="hu-HU" dirty="0" smtClean="0">
                <a:solidFill>
                  <a:schemeClr val="bg2"/>
                </a:solidFill>
                <a:latin typeface="Open Sans" panose="020B0604020202020204" charset="0"/>
                <a:ea typeface="Open Sans" panose="020B0604020202020204" charset="0"/>
                <a:cs typeface="Open Sans" panose="020B0604020202020204" charset="0"/>
              </a:rPr>
              <a:t>, további </a:t>
            </a:r>
            <a:r>
              <a:rPr lang="hu-HU" dirty="0">
                <a:solidFill>
                  <a:schemeClr val="bg2"/>
                </a:solidFill>
                <a:latin typeface="Open Sans" panose="020B0604020202020204" charset="0"/>
                <a:ea typeface="Open Sans" panose="020B0604020202020204" charset="0"/>
                <a:cs typeface="Open Sans" panose="020B0604020202020204" charset="0"/>
              </a:rPr>
              <a:t>dokumentumokat </a:t>
            </a:r>
            <a:r>
              <a:rPr lang="hu-HU" dirty="0" smtClean="0">
                <a:solidFill>
                  <a:schemeClr val="bg2"/>
                </a:solidFill>
                <a:latin typeface="Open Sans" panose="020B0604020202020204" charset="0"/>
                <a:ea typeface="Open Sans" panose="020B0604020202020204" charset="0"/>
                <a:cs typeface="Open Sans" panose="020B0604020202020204" charset="0"/>
              </a:rPr>
              <a:t>kérhet be valamint helyszíni ellenőrzést tehet</a:t>
            </a:r>
          </a:p>
          <a:p>
            <a:pPr marL="285750" lvl="0" indent="-285750">
              <a:lnSpc>
                <a:spcPct val="150000"/>
              </a:lnSpc>
              <a:buFontTx/>
              <a:buChar char="-"/>
            </a:pPr>
            <a:r>
              <a:rPr lang="hu-HU" dirty="0">
                <a:solidFill>
                  <a:schemeClr val="bg2"/>
                </a:solidFill>
                <a:latin typeface="Open Sans" panose="020B0604020202020204" charset="0"/>
                <a:ea typeface="Open Sans" panose="020B0604020202020204" charset="0"/>
                <a:cs typeface="Open Sans" panose="020B0604020202020204" charset="0"/>
              </a:rPr>
              <a:t>Miután a KT megkapja a tisztázó kérdésekre adott választ (amennyiben van ilyen) és arra a következtetésre jut, hogy a módosítás indokolt, a projekthez szükséges és a finanszírozási szerződéssel összhangban van, a jóváhagyásra irányuló javaslatát benyújtja az Irányító Hatóság vagy az Monitoring Bizottság számára</a:t>
            </a:r>
            <a:r>
              <a:rPr lang="hu-HU" dirty="0" smtClean="0">
                <a:solidFill>
                  <a:schemeClr val="bg2"/>
                </a:solidFill>
                <a:latin typeface="Open Sans" panose="020B0604020202020204" charset="0"/>
                <a:ea typeface="Open Sans" panose="020B0604020202020204" charset="0"/>
                <a:cs typeface="Open Sans" panose="020B0604020202020204" charset="0"/>
              </a:rPr>
              <a:t>.</a:t>
            </a:r>
          </a:p>
          <a:p>
            <a:pPr marL="285750" lvl="0" indent="-285750">
              <a:lnSpc>
                <a:spcPct val="150000"/>
              </a:lnSpc>
              <a:buFontTx/>
              <a:buChar char="-"/>
            </a:pPr>
            <a:r>
              <a:rPr lang="hu-HU" dirty="0">
                <a:solidFill>
                  <a:schemeClr val="bg2"/>
                </a:solidFill>
                <a:latin typeface="Open Sans" panose="020B0604020202020204" charset="0"/>
                <a:ea typeface="Open Sans" panose="020B0604020202020204" charset="0"/>
                <a:cs typeface="Open Sans" panose="020B0604020202020204" charset="0"/>
              </a:rPr>
              <a:t>Amennyiben a </a:t>
            </a:r>
            <a:r>
              <a:rPr lang="hu-HU" dirty="0" smtClean="0">
                <a:solidFill>
                  <a:schemeClr val="bg2"/>
                </a:solidFill>
                <a:latin typeface="Open Sans" panose="020B0604020202020204" charset="0"/>
                <a:ea typeface="Open Sans" panose="020B0604020202020204" charset="0"/>
                <a:cs typeface="Open Sans" panose="020B0604020202020204" charset="0"/>
              </a:rPr>
              <a:t>módosítás elutasításra kerül, </a:t>
            </a:r>
            <a:r>
              <a:rPr lang="hu-HU" dirty="0">
                <a:solidFill>
                  <a:schemeClr val="bg2"/>
                </a:solidFill>
                <a:latin typeface="Open Sans" panose="020B0604020202020204" charset="0"/>
                <a:ea typeface="Open Sans" panose="020B0604020202020204" charset="0"/>
                <a:cs typeface="Open Sans" panose="020B0604020202020204" charset="0"/>
              </a:rPr>
              <a:t>annak újbóli kérelmezésére nincs lehetőség.</a:t>
            </a:r>
            <a:endParaRPr dirty="0">
              <a:solidFill>
                <a:schemeClr val="bg2"/>
              </a:solidFill>
              <a:latin typeface="Open Sans" panose="020B0604020202020204" charset="0"/>
              <a:ea typeface="Open Sans" panose="020B0604020202020204" charset="0"/>
              <a:cs typeface="Open Sans" panose="020B0604020202020204" charset="0"/>
              <a:sym typeface="Open Sans"/>
            </a:endParaRPr>
          </a:p>
        </p:txBody>
      </p:sp>
    </p:spTree>
    <p:extLst>
      <p:ext uri="{BB962C8B-B14F-4D97-AF65-F5344CB8AC3E}">
        <p14:creationId xmlns:p14="http://schemas.microsoft.com/office/powerpoint/2010/main" val="17501698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06" name="Google Shape;206;p32"/>
          <p:cNvSpPr/>
          <p:nvPr/>
        </p:nvSpPr>
        <p:spPr>
          <a:xfrm>
            <a:off x="225911" y="1088571"/>
            <a:ext cx="8528189" cy="4333283"/>
          </a:xfrm>
          <a:prstGeom prst="rect">
            <a:avLst/>
          </a:prstGeom>
          <a:noFill/>
          <a:ln>
            <a:noFill/>
          </a:ln>
        </p:spPr>
        <p:txBody>
          <a:bodyPr spcFirstLastPara="1" wrap="square" lIns="91425" tIns="45700" rIns="91425" bIns="45700" anchor="t" anchorCtr="0">
            <a:noAutofit/>
          </a:bodyPr>
          <a:lstStyle/>
          <a:p>
            <a:pPr lvl="0" algn="ctr">
              <a:lnSpc>
                <a:spcPct val="115000"/>
              </a:lnSpc>
              <a:buClr>
                <a:schemeClr val="dk1"/>
              </a:buClr>
              <a:buSzPts val="1100"/>
            </a:pPr>
            <a:r>
              <a:rPr lang="hu-HU" sz="1800" b="1" dirty="0" smtClean="0">
                <a:solidFill>
                  <a:schemeClr val="bg2"/>
                </a:solidFill>
                <a:latin typeface="Open Sans" panose="020B0604020202020204" charset="0"/>
                <a:ea typeface="Open Sans" panose="020B0604020202020204" charset="0"/>
                <a:cs typeface="Open Sans" panose="020B0604020202020204" charset="0"/>
              </a:rPr>
              <a:t>SZERZŐDÉS MÓDOSÍTÁS AZ IRÁNYÍTÓ HATÓSÁG </a:t>
            </a:r>
            <a:r>
              <a:rPr lang="hu-HU" sz="1800" b="1" dirty="0">
                <a:solidFill>
                  <a:schemeClr val="bg2"/>
                </a:solidFill>
                <a:latin typeface="Open Sans" panose="020B0604020202020204" charset="0"/>
                <a:ea typeface="Open Sans" panose="020B0604020202020204" charset="0"/>
                <a:cs typeface="Open Sans" panose="020B0604020202020204" charset="0"/>
              </a:rPr>
              <a:t>K</a:t>
            </a:r>
            <a:r>
              <a:rPr lang="hu-HU" sz="1800" b="1" dirty="0" smtClean="0">
                <a:solidFill>
                  <a:schemeClr val="bg2"/>
                </a:solidFill>
                <a:latin typeface="Open Sans" panose="020B0604020202020204" charset="0"/>
                <a:ea typeface="Open Sans" panose="020B0604020202020204" charset="0"/>
                <a:cs typeface="Open Sans" panose="020B0604020202020204" charset="0"/>
              </a:rPr>
              <a:t>EZDEMÉNYEZÉSÉRE </a:t>
            </a:r>
          </a:p>
          <a:p>
            <a:pPr lvl="0" algn="ctr">
              <a:lnSpc>
                <a:spcPct val="115000"/>
              </a:lnSpc>
              <a:buClr>
                <a:schemeClr val="dk1"/>
              </a:buClr>
              <a:buSzPts val="1100"/>
            </a:pPr>
            <a:endParaRPr lang="hu-HU" sz="2000" dirty="0">
              <a:solidFill>
                <a:schemeClr val="bg2"/>
              </a:solidFill>
              <a:latin typeface="Open Sans" panose="020B0604020202020204" charset="0"/>
              <a:ea typeface="Open Sans" panose="020B0604020202020204" charset="0"/>
              <a:cs typeface="Open Sans" panose="020B0604020202020204" charset="0"/>
              <a:sym typeface="Calibri"/>
            </a:endParaRPr>
          </a:p>
          <a:p>
            <a:pPr lvl="0">
              <a:lnSpc>
                <a:spcPct val="115000"/>
              </a:lnSpc>
              <a:buClr>
                <a:schemeClr val="dk1"/>
              </a:buClr>
              <a:buSzPts val="1100"/>
            </a:pPr>
            <a:r>
              <a:rPr lang="hu-HU" sz="1600" dirty="0" smtClean="0">
                <a:solidFill>
                  <a:schemeClr val="bg2"/>
                </a:solidFill>
                <a:latin typeface="Open Sans" panose="020B0604020202020204" charset="0"/>
                <a:ea typeface="Open Sans" panose="020B0604020202020204" charset="0"/>
                <a:cs typeface="Open Sans" panose="020B0604020202020204" charset="0"/>
              </a:rPr>
              <a:t>- Az </a:t>
            </a:r>
            <a:r>
              <a:rPr lang="hu-HU" sz="1600" dirty="0">
                <a:solidFill>
                  <a:schemeClr val="bg2"/>
                </a:solidFill>
                <a:latin typeface="Open Sans" panose="020B0604020202020204" charset="0"/>
                <a:ea typeface="Open Sans" panose="020B0604020202020204" charset="0"/>
                <a:cs typeface="Open Sans" panose="020B0604020202020204" charset="0"/>
              </a:rPr>
              <a:t>Irányító Hatóságnak jogában áll a szerződés rendelkezéseit egyoldalúan módosítani az IH vezetőjének utasítására. Erről a Kedvezményezettek értesítést kapnak és felkerül a Program honlapjára is: </a:t>
            </a:r>
            <a:r>
              <a:rPr lang="hu-HU" sz="1600" dirty="0">
                <a:solidFill>
                  <a:schemeClr val="bg2"/>
                </a:solidFill>
                <a:latin typeface="Open Sans" panose="020B0604020202020204" charset="0"/>
                <a:ea typeface="Open Sans" panose="020B0604020202020204" charset="0"/>
                <a:cs typeface="Open Sans" panose="020B0604020202020204" charset="0"/>
                <a:hlinkClick r:id="rId8"/>
              </a:rPr>
              <a:t>www.interreg-rohu.eu</a:t>
            </a:r>
            <a:r>
              <a:rPr lang="hu-HU" sz="1600" dirty="0" smtClean="0">
                <a:solidFill>
                  <a:schemeClr val="bg2"/>
                </a:solidFill>
                <a:latin typeface="Open Sans" panose="020B0604020202020204" charset="0"/>
                <a:ea typeface="Open Sans" panose="020B0604020202020204" charset="0"/>
                <a:cs typeface="Open Sans" panose="020B0604020202020204" charset="0"/>
              </a:rPr>
              <a:t>.</a:t>
            </a:r>
          </a:p>
          <a:p>
            <a:pPr lvl="0">
              <a:lnSpc>
                <a:spcPct val="115000"/>
              </a:lnSpc>
              <a:buClr>
                <a:schemeClr val="dk1"/>
              </a:buClr>
              <a:buSzPts val="1100"/>
            </a:pPr>
            <a:endParaRPr lang="hu-HU" sz="1600" dirty="0" smtClean="0">
              <a:solidFill>
                <a:schemeClr val="bg2"/>
              </a:solidFill>
              <a:latin typeface="Open Sans" panose="020B0604020202020204" charset="0"/>
              <a:ea typeface="Open Sans" panose="020B0604020202020204" charset="0"/>
              <a:cs typeface="Open Sans" panose="020B0604020202020204" charset="0"/>
            </a:endParaRPr>
          </a:p>
          <a:p>
            <a:pPr lvl="0">
              <a:lnSpc>
                <a:spcPct val="115000"/>
              </a:lnSpc>
            </a:pPr>
            <a:r>
              <a:rPr lang="hu-HU" sz="1600" dirty="0" smtClean="0">
                <a:solidFill>
                  <a:schemeClr val="bg2"/>
                </a:solidFill>
                <a:latin typeface="Open Sans" panose="020B0604020202020204" charset="0"/>
                <a:ea typeface="Open Sans" panose="020B0604020202020204" charset="0"/>
                <a:cs typeface="Open Sans" panose="020B0604020202020204" charset="0"/>
              </a:rPr>
              <a:t>- Ezen </a:t>
            </a:r>
            <a:r>
              <a:rPr lang="hu-HU" sz="1600" dirty="0">
                <a:solidFill>
                  <a:schemeClr val="bg2"/>
                </a:solidFill>
                <a:latin typeface="Open Sans" panose="020B0604020202020204" charset="0"/>
                <a:ea typeface="Open Sans" panose="020B0604020202020204" charset="0"/>
                <a:cs typeface="Open Sans" panose="020B0604020202020204" charset="0"/>
              </a:rPr>
              <a:t>rendelkezések a szerződés részét képezik és a megjelenés napjától lépnek hatályba. </a:t>
            </a:r>
            <a:endParaRPr sz="1600" b="1" dirty="0">
              <a:solidFill>
                <a:schemeClr val="bg2"/>
              </a:solidFill>
              <a:latin typeface="Open Sans" panose="020B0604020202020204" charset="0"/>
              <a:ea typeface="Open Sans" panose="020B0604020202020204" charset="0"/>
              <a:cs typeface="Open Sans" panose="020B0604020202020204" charset="0"/>
              <a:sym typeface="Calibri"/>
            </a:endParaRPr>
          </a:p>
          <a:p>
            <a:pPr marL="0" marR="0" lvl="0" indent="0" algn="l" rtl="0">
              <a:lnSpc>
                <a:spcPct val="150000"/>
              </a:lnSpc>
              <a:spcBef>
                <a:spcPts val="0"/>
              </a:spcBef>
              <a:spcAft>
                <a:spcPts val="0"/>
              </a:spcAft>
              <a:buNone/>
            </a:pPr>
            <a:endParaRPr sz="1600" dirty="0">
              <a:solidFill>
                <a:schemeClr val="bg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12" name="Google Shape;212;p33"/>
          <p:cNvSpPr/>
          <p:nvPr/>
        </p:nvSpPr>
        <p:spPr>
          <a:xfrm>
            <a:off x="754912" y="1025474"/>
            <a:ext cx="8012987" cy="5077614"/>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(KÖZ)BESZERZÉS- ÁLTALÁNOS SZABÁLYOK</a:t>
            </a:r>
            <a:endParaRPr lang="en-US" sz="2400" b="1" dirty="0" smtClean="0">
              <a:solidFill>
                <a:schemeClr val="bg2"/>
              </a:solidFill>
              <a:latin typeface="Open Sans"/>
              <a:ea typeface="Open Sans"/>
              <a:cs typeface="Open Sans"/>
              <a:sym typeface="Open Sans"/>
            </a:endParaRPr>
          </a:p>
          <a:p>
            <a:pPr marL="387350" lvl="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rPr>
              <a:t>Az </a:t>
            </a:r>
            <a:r>
              <a:rPr lang="hu-HU" dirty="0" err="1">
                <a:solidFill>
                  <a:schemeClr val="bg2"/>
                </a:solidFill>
                <a:latin typeface="Open Sans" panose="020B0604020202020204" charset="0"/>
                <a:ea typeface="Open Sans" panose="020B0604020202020204" charset="0"/>
                <a:cs typeface="Open Sans" panose="020B0604020202020204" charset="0"/>
              </a:rPr>
              <a:t>Interreg</a:t>
            </a:r>
            <a:r>
              <a:rPr lang="hu-HU" dirty="0">
                <a:solidFill>
                  <a:schemeClr val="bg2"/>
                </a:solidFill>
                <a:latin typeface="Open Sans" panose="020B0604020202020204" charset="0"/>
                <a:ea typeface="Open Sans" panose="020B0604020202020204" charset="0"/>
                <a:cs typeface="Open Sans" panose="020B0604020202020204" charset="0"/>
              </a:rPr>
              <a:t> V-A Románia-Magyarország keretében minden beszerzésre a hazai </a:t>
            </a:r>
            <a:r>
              <a:rPr lang="hu-HU" dirty="0" smtClean="0">
                <a:solidFill>
                  <a:schemeClr val="bg2"/>
                </a:solidFill>
                <a:latin typeface="Open Sans" panose="020B0604020202020204" charset="0"/>
                <a:ea typeface="Open Sans" panose="020B0604020202020204" charset="0"/>
                <a:cs typeface="Open Sans" panose="020B0604020202020204" charset="0"/>
              </a:rPr>
              <a:t>magyar </a:t>
            </a:r>
            <a:r>
              <a:rPr lang="hu-HU" dirty="0">
                <a:solidFill>
                  <a:schemeClr val="bg2"/>
                </a:solidFill>
                <a:latin typeface="Open Sans" panose="020B0604020202020204" charset="0"/>
                <a:ea typeface="Open Sans" panose="020B0604020202020204" charset="0"/>
                <a:cs typeface="Open Sans" panose="020B0604020202020204" charset="0"/>
              </a:rPr>
              <a:t>közbeszerzési törvényben foglaltak szerint kerül </a:t>
            </a:r>
            <a:r>
              <a:rPr lang="hu-HU" dirty="0" smtClean="0">
                <a:solidFill>
                  <a:schemeClr val="bg2"/>
                </a:solidFill>
                <a:latin typeface="Open Sans" panose="020B0604020202020204" charset="0"/>
                <a:ea typeface="Open Sans" panose="020B0604020202020204" charset="0"/>
                <a:cs typeface="Open Sans" panose="020B0604020202020204" charset="0"/>
              </a:rPr>
              <a:t>sor</a:t>
            </a:r>
          </a:p>
          <a:p>
            <a:pPr marL="387350" lvl="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rPr>
              <a:t>A </a:t>
            </a:r>
            <a:r>
              <a:rPr lang="hu-HU" dirty="0">
                <a:solidFill>
                  <a:schemeClr val="bg2"/>
                </a:solidFill>
                <a:latin typeface="Open Sans" panose="020B0604020202020204" charset="0"/>
                <a:ea typeface="Open Sans" panose="020B0604020202020204" charset="0"/>
                <a:cs typeface="Open Sans" panose="020B0604020202020204" charset="0"/>
              </a:rPr>
              <a:t>beszerzések a meghirdetés időpontjában hatályos szabályozásnak kell, hogy megfeleljenek, </a:t>
            </a:r>
            <a:r>
              <a:rPr lang="hu-HU" dirty="0" smtClean="0">
                <a:solidFill>
                  <a:schemeClr val="bg2"/>
                </a:solidFill>
                <a:latin typeface="Open Sans" panose="020B0604020202020204" charset="0"/>
                <a:ea typeface="Open Sans" panose="020B0604020202020204" charset="0"/>
                <a:cs typeface="Open Sans" panose="020B0604020202020204" charset="0"/>
              </a:rPr>
              <a:t>biztosítva az </a:t>
            </a:r>
            <a:r>
              <a:rPr lang="hu-HU" dirty="0">
                <a:solidFill>
                  <a:schemeClr val="bg2"/>
                </a:solidFill>
                <a:latin typeface="Open Sans" panose="020B0604020202020204" charset="0"/>
                <a:ea typeface="Open Sans" panose="020B0604020202020204" charset="0"/>
                <a:cs typeface="Open Sans" panose="020B0604020202020204" charset="0"/>
              </a:rPr>
              <a:t>átláthatóságot, az egyenlő bánásmódot és ki kell zárni a megkülönböztetés </a:t>
            </a:r>
            <a:r>
              <a:rPr lang="hu-HU" dirty="0" smtClean="0">
                <a:solidFill>
                  <a:schemeClr val="bg2"/>
                </a:solidFill>
                <a:latin typeface="Open Sans" panose="020B0604020202020204" charset="0"/>
                <a:ea typeface="Open Sans" panose="020B0604020202020204" charset="0"/>
                <a:cs typeface="Open Sans" panose="020B0604020202020204" charset="0"/>
              </a:rPr>
              <a:t>esélyét</a:t>
            </a:r>
          </a:p>
          <a:p>
            <a:pPr marL="387350" lvl="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rPr>
              <a:t>a </a:t>
            </a:r>
            <a:r>
              <a:rPr lang="hu-HU" dirty="0">
                <a:solidFill>
                  <a:schemeClr val="bg2"/>
                </a:solidFill>
                <a:latin typeface="Open Sans" panose="020B0604020202020204" charset="0"/>
                <a:ea typeface="Open Sans" panose="020B0604020202020204" charset="0"/>
                <a:cs typeface="Open Sans" panose="020B0604020202020204" charset="0"/>
              </a:rPr>
              <a:t>beszerzés értékétől függetlenül, szem előtt kell tartani a gazdaságosság, hatékonyság és eredményesség </a:t>
            </a:r>
            <a:r>
              <a:rPr lang="hu-HU" dirty="0" smtClean="0">
                <a:solidFill>
                  <a:schemeClr val="bg2"/>
                </a:solidFill>
                <a:latin typeface="Open Sans" panose="020B0604020202020204" charset="0"/>
                <a:ea typeface="Open Sans" panose="020B0604020202020204" charset="0"/>
                <a:cs typeface="Open Sans" panose="020B0604020202020204" charset="0"/>
              </a:rPr>
              <a:t>elvét.</a:t>
            </a:r>
          </a:p>
          <a:p>
            <a:pPr marL="387350" lvl="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rPr>
              <a:t>A </a:t>
            </a:r>
            <a:r>
              <a:rPr lang="hu-HU" dirty="0">
                <a:solidFill>
                  <a:schemeClr val="bg2"/>
                </a:solidFill>
                <a:latin typeface="Open Sans" panose="020B0604020202020204" charset="0"/>
                <a:ea typeface="Open Sans" panose="020B0604020202020204" charset="0"/>
                <a:cs typeface="Open Sans" panose="020B0604020202020204" charset="0"/>
              </a:rPr>
              <a:t>Vezető Kedvezményezett / Projekt Kedvezményezettek / Társult Kedvezményezettek vagy alkalmazottjaik a projektben nem léphetnek fel sem munkát, szolgáltatást vagy terméket nyújtó vállalkozóként sem alvállalkozóként. </a:t>
            </a:r>
            <a:endParaRPr lang="hu-HU" dirty="0" smtClean="0">
              <a:solidFill>
                <a:schemeClr val="bg2"/>
              </a:solidFill>
              <a:latin typeface="Open Sans" panose="020B0604020202020204" charset="0"/>
              <a:ea typeface="Open Sans" panose="020B0604020202020204" charset="0"/>
              <a:cs typeface="Open Sans" panose="020B0604020202020204" charset="0"/>
            </a:endParaRPr>
          </a:p>
          <a:p>
            <a:pPr marL="387350" lvl="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rPr>
              <a:t>Bármely </a:t>
            </a:r>
            <a:r>
              <a:rPr lang="hu-HU" dirty="0">
                <a:solidFill>
                  <a:schemeClr val="bg2"/>
                </a:solidFill>
                <a:latin typeface="Open Sans" panose="020B0604020202020204" charset="0"/>
                <a:ea typeface="Open Sans" panose="020B0604020202020204" charset="0"/>
                <a:cs typeface="Open Sans" panose="020B0604020202020204" charset="0"/>
              </a:rPr>
              <a:t>nettó 2.500 euró feletti </a:t>
            </a:r>
            <a:r>
              <a:rPr lang="hu-HU" dirty="0" smtClean="0">
                <a:solidFill>
                  <a:schemeClr val="bg2"/>
                </a:solidFill>
                <a:latin typeface="Open Sans" panose="020B0604020202020204" charset="0"/>
                <a:ea typeface="Open Sans" panose="020B0604020202020204" charset="0"/>
                <a:cs typeface="Open Sans" panose="020B0604020202020204" charset="0"/>
              </a:rPr>
              <a:t>és közbeszerzési értékhatár alatti beszerzés piaci </a:t>
            </a:r>
            <a:r>
              <a:rPr lang="hu-HU" dirty="0">
                <a:solidFill>
                  <a:schemeClr val="bg2"/>
                </a:solidFill>
                <a:latin typeface="Open Sans" panose="020B0604020202020204" charset="0"/>
                <a:ea typeface="Open Sans" panose="020B0604020202020204" charset="0"/>
                <a:cs typeface="Open Sans" panose="020B0604020202020204" charset="0"/>
              </a:rPr>
              <a:t>ár igazolást igényel </a:t>
            </a:r>
            <a:r>
              <a:rPr lang="hu-HU" dirty="0" smtClean="0">
                <a:solidFill>
                  <a:schemeClr val="bg2"/>
                </a:solidFill>
                <a:latin typeface="Open Sans" panose="020B0604020202020204" charset="0"/>
                <a:ea typeface="Open Sans" panose="020B0604020202020204" charset="0"/>
                <a:cs typeface="Open Sans" panose="020B0604020202020204" charset="0"/>
              </a:rPr>
              <a:t>és </a:t>
            </a:r>
            <a:r>
              <a:rPr lang="hu-HU" dirty="0">
                <a:solidFill>
                  <a:schemeClr val="bg2"/>
                </a:solidFill>
                <a:latin typeface="Open Sans" panose="020B0604020202020204" charset="0"/>
                <a:ea typeface="Open Sans" panose="020B0604020202020204" charset="0"/>
                <a:cs typeface="Open Sans" panose="020B0604020202020204" charset="0"/>
              </a:rPr>
              <a:t>meghirdetésre kerül legalább a következő csatornákon keresztül: a Program </a:t>
            </a:r>
            <a:r>
              <a:rPr lang="hu-HU" dirty="0" smtClean="0">
                <a:solidFill>
                  <a:schemeClr val="bg2"/>
                </a:solidFill>
                <a:latin typeface="Open Sans" panose="020B0604020202020204" charset="0"/>
                <a:ea typeface="Open Sans" panose="020B0604020202020204" charset="0"/>
                <a:cs typeface="Open Sans" panose="020B0604020202020204" charset="0"/>
              </a:rPr>
              <a:t>honlapja. </a:t>
            </a:r>
            <a:r>
              <a:rPr lang="hu-HU" dirty="0">
                <a:solidFill>
                  <a:schemeClr val="bg2"/>
                </a:solidFill>
                <a:latin typeface="Open Sans" panose="020B0604020202020204" charset="0"/>
                <a:ea typeface="Open Sans" panose="020B0604020202020204" charset="0"/>
                <a:cs typeface="Open Sans" panose="020B0604020202020204" charset="0"/>
              </a:rPr>
              <a:t>A hirdetés a beszerzési eljárás kezdete előtt </a:t>
            </a:r>
            <a:r>
              <a:rPr lang="hu-HU" dirty="0" smtClean="0">
                <a:solidFill>
                  <a:schemeClr val="bg2"/>
                </a:solidFill>
                <a:latin typeface="Open Sans" panose="020B0604020202020204" charset="0"/>
                <a:ea typeface="Open Sans" panose="020B0604020202020204" charset="0"/>
                <a:cs typeface="Open Sans" panose="020B0604020202020204" charset="0"/>
              </a:rPr>
              <a:t>megtörténik.</a:t>
            </a:r>
          </a:p>
          <a:p>
            <a:pPr marL="387350" lvl="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 beszerzéshez kapcsolódó dokumentumokat az </a:t>
            </a:r>
            <a:r>
              <a:rPr lang="hu-HU" dirty="0" err="1" smtClean="0">
                <a:solidFill>
                  <a:schemeClr val="bg2"/>
                </a:solidFill>
                <a:latin typeface="Open Sans" panose="020B0604020202020204" charset="0"/>
                <a:ea typeface="Open Sans" panose="020B0604020202020204" charset="0"/>
                <a:cs typeface="Open Sans" panose="020B0604020202020204" charset="0"/>
                <a:sym typeface="Open Sans"/>
              </a:rPr>
              <a:t>eMS</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 részeibe kell feltölteni, az </a:t>
            </a:r>
            <a:r>
              <a:rPr lang="hu-HU" dirty="0" err="1" smtClean="0">
                <a:solidFill>
                  <a:schemeClr val="bg2"/>
                </a:solidFill>
                <a:latin typeface="Open Sans" panose="020B0604020202020204" charset="0"/>
                <a:ea typeface="Open Sans" panose="020B0604020202020204" charset="0"/>
                <a:cs typeface="Open Sans" panose="020B0604020202020204" charset="0"/>
                <a:sym typeface="Open Sans"/>
              </a:rPr>
              <a:t>eMS</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 Jelentéstételi Kézikönyvben foglaltaknak megfelelően.</a:t>
            </a:r>
            <a:endParaRPr dirty="0">
              <a:solidFill>
                <a:schemeClr val="bg2"/>
              </a:solidFill>
              <a:latin typeface="Open Sans" panose="020B0604020202020204" charset="0"/>
              <a:ea typeface="Open Sans" panose="020B0604020202020204" charset="0"/>
              <a:cs typeface="Open Sans" panose="020B0604020202020204" charset="0"/>
              <a:sym typeface="Open Sans"/>
            </a:endParaRPr>
          </a:p>
          <a:p>
            <a:pPr marL="0" marR="0" lvl="0" indent="0" algn="l" rtl="0">
              <a:lnSpc>
                <a:spcPct val="150000"/>
              </a:lnSpc>
              <a:spcBef>
                <a:spcPts val="0"/>
              </a:spcBef>
              <a:spcAft>
                <a:spcPts val="0"/>
              </a:spcAft>
              <a:buNone/>
            </a:pPr>
            <a:endParaRPr sz="18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18" name="Google Shape;218;p34"/>
          <p:cNvSpPr/>
          <p:nvPr/>
        </p:nvSpPr>
        <p:spPr>
          <a:xfrm>
            <a:off x="572800" y="997850"/>
            <a:ext cx="8208900"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None/>
            </a:pPr>
            <a:r>
              <a:rPr lang="hu-HU" sz="2400" b="1" dirty="0" smtClean="0">
                <a:solidFill>
                  <a:schemeClr val="bg2"/>
                </a:solidFill>
                <a:latin typeface="Open Sans" panose="020B0604020202020204" charset="0"/>
                <a:ea typeface="Open Sans" panose="020B0604020202020204" charset="0"/>
                <a:cs typeface="Open Sans" panose="020B0604020202020204" charset="0"/>
                <a:sym typeface="Open Sans"/>
              </a:rPr>
              <a:t>JELENTÉSTÉTEL</a:t>
            </a:r>
            <a:endParaRPr sz="2400" b="1"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SzPts val="1800"/>
              <a:buFont typeface="Open Sans"/>
              <a:buChar char="-"/>
            </a:pPr>
            <a:r>
              <a:rPr lang="en-US" sz="1800" dirty="0" smtClean="0">
                <a:solidFill>
                  <a:schemeClr val="bg2"/>
                </a:solidFill>
                <a:latin typeface="Open Sans" panose="020B0604020202020204" charset="0"/>
                <a:ea typeface="Open Sans" panose="020B0604020202020204" charset="0"/>
                <a:cs typeface="Open Sans" panose="020B0604020202020204" charset="0"/>
                <a:sym typeface="Open Sans"/>
              </a:rPr>
              <a:t>0.1</a:t>
            </a:r>
            <a:r>
              <a:rPr lang="hu-HU" sz="1800" dirty="0" smtClean="0">
                <a:solidFill>
                  <a:schemeClr val="bg2"/>
                </a:solidFill>
                <a:latin typeface="Open Sans" panose="020B0604020202020204" charset="0"/>
                <a:ea typeface="Open Sans" panose="020B0604020202020204" charset="0"/>
                <a:cs typeface="Open Sans" panose="020B0604020202020204" charset="0"/>
                <a:sym typeface="Open Sans"/>
              </a:rPr>
              <a:t> Jelentés </a:t>
            </a:r>
            <a:r>
              <a:rPr lang="en-US" sz="1800"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sz="1800" dirty="0">
                <a:solidFill>
                  <a:schemeClr val="bg2"/>
                </a:solidFill>
                <a:latin typeface="Open Sans" panose="020B0604020202020204" charset="0"/>
                <a:ea typeface="Open Sans" panose="020B0604020202020204" charset="0"/>
                <a:cs typeface="Open Sans" panose="020B0604020202020204" charset="0"/>
              </a:rPr>
              <a:t>kizárólag a felmerült teljes előkészítési költséget tartalmazhatja, és ezt kell elsőként benyújtani a Támogatási Szerződés aláírását követő lehető legrövidebb időn belül, de még az első jelentési időszak lezárását </a:t>
            </a:r>
            <a:r>
              <a:rPr lang="hu-HU" sz="1800" dirty="0" smtClean="0">
                <a:solidFill>
                  <a:schemeClr val="bg2"/>
                </a:solidFill>
                <a:latin typeface="Open Sans" panose="020B0604020202020204" charset="0"/>
                <a:ea typeface="Open Sans" panose="020B0604020202020204" charset="0"/>
                <a:cs typeface="Open Sans" panose="020B0604020202020204" charset="0"/>
              </a:rPr>
              <a:t>megelőzően</a:t>
            </a:r>
            <a:endParaRPr sz="1800"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marR="0" lvl="0" indent="-342900" algn="l" rtl="0">
              <a:lnSpc>
                <a:spcPct val="115000"/>
              </a:lnSpc>
              <a:spcBef>
                <a:spcPts val="0"/>
              </a:spcBef>
              <a:spcAft>
                <a:spcPts val="0"/>
              </a:spcAft>
              <a:buSzPts val="1800"/>
              <a:buFont typeface="Open Sans"/>
              <a:buChar char="-"/>
            </a:pPr>
            <a:r>
              <a:rPr lang="hu-HU" sz="1800" dirty="0" smtClean="0">
                <a:solidFill>
                  <a:schemeClr val="bg2"/>
                </a:solidFill>
                <a:latin typeface="Open Sans" panose="020B0604020202020204" charset="0"/>
                <a:ea typeface="Open Sans" panose="020B0604020202020204" charset="0"/>
                <a:cs typeface="Open Sans" panose="020B0604020202020204" charset="0"/>
                <a:sym typeface="Open Sans"/>
              </a:rPr>
              <a:t>A jelentéstételi időszakokat nem lehet összevonni, de fel lehet osztani a PIM-</a:t>
            </a:r>
            <a:r>
              <a:rPr lang="hu-HU" sz="1800" dirty="0" err="1" smtClean="0">
                <a:solidFill>
                  <a:schemeClr val="bg2"/>
                </a:solidFill>
                <a:latin typeface="Open Sans" panose="020B0604020202020204" charset="0"/>
                <a:ea typeface="Open Sans" panose="020B0604020202020204" charset="0"/>
                <a:cs typeface="Open Sans" panose="020B0604020202020204" charset="0"/>
                <a:sym typeface="Open Sans"/>
              </a:rPr>
              <a:t>ben</a:t>
            </a:r>
            <a:r>
              <a:rPr lang="hu-HU" sz="1800" dirty="0" smtClean="0">
                <a:solidFill>
                  <a:schemeClr val="bg2"/>
                </a:solidFill>
                <a:latin typeface="Open Sans" panose="020B0604020202020204" charset="0"/>
                <a:ea typeface="Open Sans" panose="020B0604020202020204" charset="0"/>
                <a:cs typeface="Open Sans" panose="020B0604020202020204" charset="0"/>
                <a:sym typeface="Open Sans"/>
              </a:rPr>
              <a:t> foglalt feltételek szerint</a:t>
            </a:r>
            <a:endParaRPr sz="1800"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marR="0" lvl="0" indent="-342900" algn="l" rtl="0">
              <a:lnSpc>
                <a:spcPct val="115000"/>
              </a:lnSpc>
              <a:spcBef>
                <a:spcPts val="0"/>
              </a:spcBef>
              <a:spcAft>
                <a:spcPts val="0"/>
              </a:spcAft>
              <a:buSzPts val="1800"/>
              <a:buFont typeface="Open Sans"/>
              <a:buChar char="-"/>
            </a:pPr>
            <a:r>
              <a:rPr lang="hu-HU" sz="1800" dirty="0" smtClean="0">
                <a:solidFill>
                  <a:schemeClr val="bg2"/>
                </a:solidFill>
                <a:latin typeface="Open Sans" panose="020B0604020202020204" charset="0"/>
                <a:ea typeface="Open Sans" panose="020B0604020202020204" charset="0"/>
                <a:cs typeface="Open Sans" panose="020B0604020202020204" charset="0"/>
                <a:sym typeface="Open Sans"/>
              </a:rPr>
              <a:t>A jelentéseket (projekt szintű jelentés esetében) kinyomtatva, aláírva, </a:t>
            </a:r>
            <a:r>
              <a:rPr lang="hu-HU" sz="1800" dirty="0" err="1" smtClean="0">
                <a:solidFill>
                  <a:schemeClr val="bg2"/>
                </a:solidFill>
                <a:latin typeface="Open Sans" panose="020B0604020202020204" charset="0"/>
                <a:ea typeface="Open Sans" panose="020B0604020202020204" charset="0"/>
                <a:cs typeface="Open Sans" panose="020B0604020202020204" charset="0"/>
                <a:sym typeface="Open Sans"/>
              </a:rPr>
              <a:t>beszkennelve</a:t>
            </a:r>
            <a:r>
              <a:rPr lang="hu-HU" sz="1800" dirty="0" smtClean="0">
                <a:solidFill>
                  <a:schemeClr val="bg2"/>
                </a:solidFill>
                <a:latin typeface="Open Sans" panose="020B0604020202020204" charset="0"/>
                <a:ea typeface="Open Sans" panose="020B0604020202020204" charset="0"/>
                <a:cs typeface="Open Sans" panose="020B0604020202020204" charset="0"/>
                <a:sym typeface="Open Sans"/>
              </a:rPr>
              <a:t> kell feltölteni az </a:t>
            </a:r>
            <a:r>
              <a:rPr lang="hu-HU" sz="1800" dirty="0" err="1" smtClean="0">
                <a:solidFill>
                  <a:schemeClr val="bg2"/>
                </a:solidFill>
                <a:latin typeface="Open Sans" panose="020B0604020202020204" charset="0"/>
                <a:ea typeface="Open Sans" panose="020B0604020202020204" charset="0"/>
                <a:cs typeface="Open Sans" panose="020B0604020202020204" charset="0"/>
                <a:sym typeface="Open Sans"/>
              </a:rPr>
              <a:t>eMS</a:t>
            </a:r>
            <a:r>
              <a:rPr lang="hu-HU" sz="1800" dirty="0" smtClean="0">
                <a:solidFill>
                  <a:schemeClr val="bg2"/>
                </a:solidFill>
                <a:latin typeface="Open Sans" panose="020B0604020202020204" charset="0"/>
                <a:ea typeface="Open Sans" panose="020B0604020202020204" charset="0"/>
                <a:cs typeface="Open Sans" panose="020B0604020202020204" charset="0"/>
                <a:sym typeface="Open Sans"/>
              </a:rPr>
              <a:t> felületre</a:t>
            </a:r>
            <a:endParaRPr sz="1800"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marR="0" lvl="0" indent="-342900" algn="l" rtl="0">
              <a:lnSpc>
                <a:spcPct val="150000"/>
              </a:lnSpc>
              <a:spcBef>
                <a:spcPts val="0"/>
              </a:spcBef>
              <a:spcAft>
                <a:spcPts val="0"/>
              </a:spcAft>
              <a:buClr>
                <a:schemeClr val="dk2"/>
              </a:buClr>
              <a:buSzPts val="1800"/>
              <a:buFont typeface="Open Sans"/>
              <a:buChar char="-"/>
            </a:pPr>
            <a:endParaRPr sz="18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24" name="Google Shape;224;p35"/>
          <p:cNvSpPr/>
          <p:nvPr/>
        </p:nvSpPr>
        <p:spPr>
          <a:xfrm>
            <a:off x="247427" y="997849"/>
            <a:ext cx="8534274" cy="5241586"/>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None/>
            </a:pPr>
            <a:r>
              <a:rPr lang="hu-HU" sz="2400" b="1" dirty="0" smtClean="0">
                <a:solidFill>
                  <a:schemeClr val="bg2"/>
                </a:solidFill>
                <a:latin typeface="Open Sans"/>
                <a:ea typeface="Open Sans"/>
                <a:cs typeface="Open Sans"/>
                <a:sym typeface="Open Sans"/>
              </a:rPr>
              <a:t>JELENTÉSTÉTEL</a:t>
            </a:r>
            <a:endParaRPr sz="2400" b="1" dirty="0">
              <a:solidFill>
                <a:schemeClr val="bg2"/>
              </a:solidFill>
              <a:latin typeface="Open Sans"/>
              <a:ea typeface="Open Sans"/>
              <a:cs typeface="Open Sans"/>
              <a:sym typeface="Open Sans"/>
            </a:endParaRPr>
          </a:p>
          <a:p>
            <a:pPr marL="457200" marR="0" lvl="0" indent="0" algn="l" rtl="0">
              <a:lnSpc>
                <a:spcPct val="150000"/>
              </a:lnSpc>
              <a:spcBef>
                <a:spcPts val="0"/>
              </a:spcBef>
              <a:spcAft>
                <a:spcPts val="0"/>
              </a:spcAft>
              <a:buNone/>
            </a:pPr>
            <a:r>
              <a:rPr lang="en-US" b="1" dirty="0">
                <a:solidFill>
                  <a:schemeClr val="bg2"/>
                </a:solidFill>
                <a:latin typeface="Open Sans"/>
                <a:ea typeface="Open Sans"/>
                <a:cs typeface="Open Sans"/>
                <a:sym typeface="Open Sans"/>
              </a:rPr>
              <a:t>1. </a:t>
            </a:r>
            <a:r>
              <a:rPr lang="hu-HU" b="1" dirty="0" smtClean="0">
                <a:solidFill>
                  <a:schemeClr val="bg2"/>
                </a:solidFill>
                <a:latin typeface="Open Sans"/>
                <a:ea typeface="Open Sans"/>
                <a:cs typeface="Open Sans"/>
                <a:sym typeface="Open Sans"/>
              </a:rPr>
              <a:t>Partneri jelentés</a:t>
            </a:r>
            <a:endParaRPr b="1" dirty="0">
              <a:solidFill>
                <a:schemeClr val="bg2"/>
              </a:solidFill>
              <a:latin typeface="Open Sans"/>
              <a:ea typeface="Open Sans"/>
              <a:cs typeface="Open Sans"/>
              <a:sym typeface="Open Sans"/>
            </a:endParaRPr>
          </a:p>
          <a:p>
            <a:pPr marL="114300" lvl="0">
              <a:lnSpc>
                <a:spcPct val="150000"/>
              </a:lnSpc>
              <a:buClr>
                <a:schemeClr val="dk2"/>
              </a:buClr>
              <a:buSzPts val="1800"/>
            </a:pPr>
            <a:r>
              <a:rPr lang="hu-HU" dirty="0" smtClean="0">
                <a:solidFill>
                  <a:schemeClr val="bg2"/>
                </a:solidFill>
                <a:latin typeface="Open Sans"/>
                <a:ea typeface="Open Sans"/>
                <a:cs typeface="Open Sans"/>
                <a:sym typeface="Open Sans"/>
              </a:rPr>
              <a:t>Tartalmazza: tevékenységeket, eredményeket, indikátorokat, kiadásokat/költségeket és az alátámasztó dokumentumokat (azon  </a:t>
            </a:r>
            <a:r>
              <a:rPr lang="hu-HU" dirty="0">
                <a:solidFill>
                  <a:schemeClr val="bg2"/>
                </a:solidFill>
                <a:latin typeface="Open Sans"/>
                <a:ea typeface="Open Sans"/>
                <a:cs typeface="Open Sans"/>
                <a:sym typeface="Open Sans"/>
              </a:rPr>
              <a:t>személyes adatokat tartalmazó </a:t>
            </a:r>
            <a:r>
              <a:rPr lang="hu-HU" dirty="0" smtClean="0">
                <a:solidFill>
                  <a:schemeClr val="bg2"/>
                </a:solidFill>
                <a:latin typeface="Open Sans"/>
                <a:ea typeface="Open Sans"/>
                <a:cs typeface="Open Sans"/>
                <a:sym typeface="Open Sans"/>
              </a:rPr>
              <a:t>dokumentumokat, </a:t>
            </a:r>
            <a:r>
              <a:rPr lang="hu-HU" dirty="0">
                <a:solidFill>
                  <a:schemeClr val="bg2"/>
                </a:solidFill>
                <a:latin typeface="Open Sans"/>
                <a:ea typeface="Open Sans"/>
                <a:cs typeface="Open Sans"/>
                <a:sym typeface="Open Sans"/>
              </a:rPr>
              <a:t>melyek a GDPR </a:t>
            </a:r>
            <a:r>
              <a:rPr lang="hu-HU" dirty="0" smtClean="0">
                <a:solidFill>
                  <a:schemeClr val="bg2"/>
                </a:solidFill>
                <a:latin typeface="Open Sans"/>
                <a:ea typeface="Open Sans"/>
                <a:cs typeface="Open Sans"/>
                <a:sym typeface="Open Sans"/>
              </a:rPr>
              <a:t>szabályozás hatálya alá esnek, az </a:t>
            </a:r>
            <a:r>
              <a:rPr lang="hu-HU" dirty="0" err="1" smtClean="0">
                <a:solidFill>
                  <a:schemeClr val="bg2"/>
                </a:solidFill>
                <a:latin typeface="Open Sans"/>
                <a:ea typeface="Open Sans"/>
                <a:cs typeface="Open Sans"/>
                <a:sym typeface="Open Sans"/>
              </a:rPr>
              <a:t>eMS</a:t>
            </a:r>
            <a:r>
              <a:rPr lang="hu-HU"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e célra erre elkülönített felületére szükséges feltölteni</a:t>
            </a:r>
            <a:r>
              <a:rPr lang="hu-HU" b="1" dirty="0" smtClean="0">
                <a:solidFill>
                  <a:schemeClr val="bg2"/>
                </a:solidFill>
                <a:latin typeface="Open Sans"/>
                <a:ea typeface="Open Sans"/>
                <a:cs typeface="Open Sans"/>
                <a:sym typeface="Open Sans"/>
              </a:rPr>
              <a:t>)</a:t>
            </a:r>
          </a:p>
          <a:p>
            <a:pPr marL="114300" lvl="0">
              <a:lnSpc>
                <a:spcPct val="150000"/>
              </a:lnSpc>
              <a:buClr>
                <a:schemeClr val="dk2"/>
              </a:buClr>
              <a:buSzPts val="1800"/>
            </a:pPr>
            <a:r>
              <a:rPr lang="hu-HU" b="1" dirty="0" smtClean="0">
                <a:solidFill>
                  <a:schemeClr val="bg2"/>
                </a:solidFill>
                <a:latin typeface="Open Sans"/>
                <a:ea typeface="Open Sans"/>
                <a:cs typeface="Open Sans"/>
                <a:sym typeface="Open Sans"/>
              </a:rPr>
              <a:t>Típusok</a:t>
            </a:r>
            <a:r>
              <a:rPr lang="en-US" dirty="0" smtClean="0">
                <a:solidFill>
                  <a:schemeClr val="bg2"/>
                </a:solidFill>
                <a:latin typeface="Open Sans"/>
                <a:ea typeface="Open Sans"/>
                <a:cs typeface="Open Sans"/>
                <a:sym typeface="Open Sans"/>
              </a:rPr>
              <a:t>:</a:t>
            </a:r>
            <a:endParaRPr dirty="0">
              <a:solidFill>
                <a:schemeClr val="bg2"/>
              </a:solidFill>
              <a:latin typeface="Open Sans"/>
              <a:ea typeface="Open Sans"/>
              <a:cs typeface="Open Sans"/>
              <a:sym typeface="Open Sans"/>
            </a:endParaRPr>
          </a:p>
          <a:p>
            <a:pPr marL="114300" marR="0" lvl="0" algn="l" rtl="0">
              <a:lnSpc>
                <a:spcPct val="150000"/>
              </a:lnSpc>
              <a:spcBef>
                <a:spcPts val="0"/>
              </a:spcBef>
              <a:spcAft>
                <a:spcPts val="0"/>
              </a:spcAft>
              <a:buClr>
                <a:schemeClr val="dk2"/>
              </a:buClr>
              <a:buSzPts val="1800"/>
            </a:pPr>
            <a:r>
              <a:rPr lang="hu-HU" dirty="0" smtClean="0">
                <a:solidFill>
                  <a:schemeClr val="bg2"/>
                </a:solidFill>
                <a:latin typeface="Open Sans"/>
                <a:ea typeface="Open Sans"/>
                <a:cs typeface="Open Sans"/>
                <a:sym typeface="Open Sans"/>
              </a:rPr>
              <a:t>Költséget tartalmazó: Az ESZE részére kell megküldeni, 3 vagy 4 havonta</a:t>
            </a:r>
            <a:r>
              <a:rPr lang="en-US" dirty="0" smtClean="0">
                <a:solidFill>
                  <a:schemeClr val="bg2"/>
                </a:solidFill>
                <a:latin typeface="Open Sans"/>
                <a:ea typeface="Open Sans"/>
                <a:cs typeface="Open Sans"/>
                <a:sym typeface="Open Sans"/>
              </a:rPr>
              <a:t> </a:t>
            </a:r>
            <a:endParaRPr dirty="0">
              <a:solidFill>
                <a:schemeClr val="bg2"/>
              </a:solidFill>
              <a:latin typeface="Open Sans"/>
              <a:ea typeface="Open Sans"/>
              <a:cs typeface="Open Sans"/>
              <a:sym typeface="Open Sans"/>
            </a:endParaRPr>
          </a:p>
          <a:p>
            <a:pPr marL="114300" marR="0" lvl="0" algn="l" rtl="0">
              <a:lnSpc>
                <a:spcPct val="150000"/>
              </a:lnSpc>
              <a:spcBef>
                <a:spcPts val="0"/>
              </a:spcBef>
              <a:spcAft>
                <a:spcPts val="0"/>
              </a:spcAft>
              <a:buClr>
                <a:schemeClr val="dk2"/>
              </a:buClr>
              <a:buSzPts val="1800"/>
            </a:pPr>
            <a:r>
              <a:rPr lang="hu-HU" dirty="0" smtClean="0">
                <a:solidFill>
                  <a:schemeClr val="bg2"/>
                </a:solidFill>
                <a:latin typeface="Open Sans"/>
                <a:ea typeface="Open Sans"/>
                <a:cs typeface="Open Sans"/>
                <a:sym typeface="Open Sans"/>
              </a:rPr>
              <a:t>Költség nélküli: A Vezető Kedvezményezett részére kell megküldeni, a projekt </a:t>
            </a:r>
            <a:r>
              <a:rPr lang="hu-HU" dirty="0" err="1" smtClean="0">
                <a:solidFill>
                  <a:schemeClr val="bg2"/>
                </a:solidFill>
                <a:latin typeface="Open Sans"/>
                <a:ea typeface="Open Sans"/>
                <a:cs typeface="Open Sans"/>
                <a:sym typeface="Open Sans"/>
              </a:rPr>
              <a:t>előrehaladási</a:t>
            </a:r>
            <a:r>
              <a:rPr lang="hu-HU" dirty="0" smtClean="0">
                <a:solidFill>
                  <a:schemeClr val="bg2"/>
                </a:solidFill>
                <a:latin typeface="Open Sans"/>
                <a:ea typeface="Open Sans"/>
                <a:cs typeface="Open Sans"/>
                <a:sym typeface="Open Sans"/>
              </a:rPr>
              <a:t> jelentés tartalmát képezi, a projekt előre haladásáról szóló információkat tartalmazza</a:t>
            </a:r>
          </a:p>
          <a:p>
            <a:pPr marL="114300" marR="0" lvl="0" algn="l" rtl="0">
              <a:lnSpc>
                <a:spcPct val="150000"/>
              </a:lnSpc>
              <a:spcBef>
                <a:spcPts val="0"/>
              </a:spcBef>
              <a:spcAft>
                <a:spcPts val="0"/>
              </a:spcAft>
              <a:buClr>
                <a:schemeClr val="dk2"/>
              </a:buClr>
              <a:buSzPts val="1800"/>
            </a:pPr>
            <a:r>
              <a:rPr lang="hu-HU" b="1" dirty="0" smtClean="0">
                <a:solidFill>
                  <a:schemeClr val="bg2"/>
                </a:solidFill>
                <a:latin typeface="Open Sans"/>
                <a:ea typeface="Open Sans"/>
                <a:cs typeface="Open Sans"/>
                <a:sym typeface="Open Sans"/>
              </a:rPr>
              <a:t>Gyakoriság:</a:t>
            </a:r>
            <a:r>
              <a:rPr lang="hu-HU" dirty="0" smtClean="0">
                <a:solidFill>
                  <a:schemeClr val="bg2"/>
                </a:solidFill>
                <a:latin typeface="Open Sans"/>
                <a:ea typeface="Open Sans"/>
                <a:cs typeface="Open Sans"/>
                <a:sym typeface="Open Sans"/>
              </a:rPr>
              <a:t> </a:t>
            </a:r>
          </a:p>
          <a:p>
            <a:pPr marL="114300" marR="0" lvl="0" algn="l" rtl="0">
              <a:lnSpc>
                <a:spcPct val="150000"/>
              </a:lnSpc>
              <a:spcBef>
                <a:spcPts val="0"/>
              </a:spcBef>
              <a:spcAft>
                <a:spcPts val="0"/>
              </a:spcAft>
              <a:buClr>
                <a:schemeClr val="dk2"/>
              </a:buClr>
              <a:buSzPts val="1800"/>
            </a:pPr>
            <a:r>
              <a:rPr lang="hu-HU" dirty="0" smtClean="0">
                <a:solidFill>
                  <a:schemeClr val="bg2"/>
                </a:solidFill>
                <a:latin typeface="Open Sans"/>
                <a:ea typeface="Open Sans"/>
                <a:cs typeface="Open Sans"/>
                <a:sym typeface="Open Sans"/>
              </a:rPr>
              <a:t>Minimum 1 jelentés/ megvalósítási periódus</a:t>
            </a:r>
            <a:endParaRPr dirty="0">
              <a:solidFill>
                <a:schemeClr val="bg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30" name="Google Shape;230;p36"/>
          <p:cNvSpPr/>
          <p:nvPr/>
        </p:nvSpPr>
        <p:spPr>
          <a:xfrm>
            <a:off x="545200" y="1025425"/>
            <a:ext cx="8037600" cy="4645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None/>
            </a:pPr>
            <a:r>
              <a:rPr lang="hu-HU" sz="2400" b="1" dirty="0" smtClean="0">
                <a:solidFill>
                  <a:srgbClr val="002060"/>
                </a:solidFill>
                <a:latin typeface="Open Sans"/>
                <a:ea typeface="Open Sans"/>
                <a:cs typeface="Open Sans"/>
                <a:sym typeface="Open Sans"/>
              </a:rPr>
              <a:t>JELENTÉSTÉTEL</a:t>
            </a:r>
            <a:endParaRPr sz="2400" b="1" dirty="0">
              <a:solidFill>
                <a:srgbClr val="002060"/>
              </a:solidFill>
              <a:latin typeface="Open Sans"/>
              <a:ea typeface="Open Sans"/>
              <a:cs typeface="Open Sans"/>
              <a:sym typeface="Open Sans"/>
            </a:endParaRPr>
          </a:p>
          <a:p>
            <a:pPr marL="387350" lvl="0" indent="-285750" algn="l" rtl="0">
              <a:lnSpc>
                <a:spcPct val="115000"/>
              </a:lnSpc>
              <a:spcBef>
                <a:spcPts val="0"/>
              </a:spcBef>
              <a:spcAft>
                <a:spcPts val="0"/>
              </a:spcAft>
              <a:buClr>
                <a:srgbClr val="0F2A75"/>
              </a:buClr>
              <a:buSzPts val="2000"/>
              <a:buFontTx/>
              <a:buChar char="-"/>
            </a:pPr>
            <a:r>
              <a:rPr lang="hu-HU" sz="1600" dirty="0" smtClean="0">
                <a:solidFill>
                  <a:schemeClr val="bg2"/>
                </a:solidFill>
                <a:latin typeface="Open Sans"/>
                <a:ea typeface="Open Sans"/>
                <a:cs typeface="Open Sans"/>
                <a:sym typeface="Open Sans"/>
              </a:rPr>
              <a:t>Amennyiben a Projekt Kedvezményezett  az adott időszakban nem nyújt be egy költséget hitelesítésre, a későbbiekben megkérheti a KT-t, hogy nyisson egy új jelentést arra az időszakra, amikor a költség felmerült </a:t>
            </a:r>
            <a:endParaRPr lang="hu-HU" sz="1600" dirty="0" smtClean="0">
              <a:solidFill>
                <a:srgbClr val="FF0000"/>
              </a:solidFill>
              <a:latin typeface="Open Sans"/>
              <a:ea typeface="Open Sans"/>
              <a:cs typeface="Open Sans"/>
              <a:sym typeface="Open Sans"/>
            </a:endParaRPr>
          </a:p>
          <a:p>
            <a:pPr marL="101600" lvl="0" algn="l" rtl="0">
              <a:lnSpc>
                <a:spcPct val="115000"/>
              </a:lnSpc>
              <a:spcBef>
                <a:spcPts val="0"/>
              </a:spcBef>
              <a:spcAft>
                <a:spcPts val="0"/>
              </a:spcAft>
              <a:buClr>
                <a:srgbClr val="0F2A75"/>
              </a:buClr>
              <a:buSzPts val="2000"/>
            </a:pPr>
            <a:endParaRPr lang="hu-HU" sz="1600" dirty="0" smtClean="0">
              <a:solidFill>
                <a:schemeClr val="bg2"/>
              </a:solidFill>
              <a:latin typeface="Open Sans"/>
              <a:ea typeface="Open Sans"/>
              <a:cs typeface="Open Sans"/>
              <a:sym typeface="Open Sans"/>
            </a:endParaRPr>
          </a:p>
          <a:p>
            <a:pPr marL="387350" lvl="0" indent="-285750" algn="l" rtl="0">
              <a:lnSpc>
                <a:spcPct val="115000"/>
              </a:lnSpc>
              <a:spcBef>
                <a:spcPts val="0"/>
              </a:spcBef>
              <a:spcAft>
                <a:spcPts val="0"/>
              </a:spcAft>
              <a:buClr>
                <a:srgbClr val="0F2A75"/>
              </a:buClr>
              <a:buSzPts val="2000"/>
              <a:buFontTx/>
              <a:buChar char="-"/>
            </a:pPr>
            <a:r>
              <a:rPr lang="hu-HU" sz="1600" dirty="0" smtClean="0">
                <a:solidFill>
                  <a:schemeClr val="bg2"/>
                </a:solidFill>
                <a:latin typeface="Open Sans"/>
                <a:ea typeface="Open Sans"/>
                <a:cs typeface="Open Sans"/>
                <a:sym typeface="Open Sans"/>
              </a:rPr>
              <a:t>Azon költségek amelyeket nem hitelesítettek egy partneri jelentésben, egy későbbi projekt szintű jelentésbe belefoglalhatók</a:t>
            </a:r>
          </a:p>
          <a:p>
            <a:pPr marL="101600" lvl="0" algn="l" rtl="0">
              <a:lnSpc>
                <a:spcPct val="115000"/>
              </a:lnSpc>
              <a:spcBef>
                <a:spcPts val="0"/>
              </a:spcBef>
              <a:spcAft>
                <a:spcPts val="0"/>
              </a:spcAft>
              <a:buClr>
                <a:srgbClr val="0F2A75"/>
              </a:buClr>
              <a:buSzPts val="2000"/>
            </a:pPr>
            <a:endParaRPr lang="hu-HU" sz="1600" dirty="0" smtClean="0">
              <a:solidFill>
                <a:schemeClr val="bg2"/>
              </a:solidFill>
              <a:latin typeface="Open Sans"/>
              <a:ea typeface="Open Sans"/>
              <a:cs typeface="Open Sans"/>
              <a:sym typeface="Open Sans"/>
            </a:endParaRPr>
          </a:p>
          <a:p>
            <a:pPr marL="387350" lvl="0" indent="-285750" algn="l" rtl="0">
              <a:lnSpc>
                <a:spcPct val="115000"/>
              </a:lnSpc>
              <a:spcBef>
                <a:spcPts val="0"/>
              </a:spcBef>
              <a:spcAft>
                <a:spcPts val="0"/>
              </a:spcAft>
              <a:buClr>
                <a:srgbClr val="0F2A75"/>
              </a:buClr>
              <a:buSzPts val="2000"/>
              <a:buFontTx/>
              <a:buChar char="-"/>
            </a:pPr>
            <a:r>
              <a:rPr lang="hu-HU" sz="1600" dirty="0" smtClean="0">
                <a:solidFill>
                  <a:schemeClr val="bg2"/>
                </a:solidFill>
                <a:latin typeface="Open Sans"/>
                <a:ea typeface="Open Sans"/>
                <a:cs typeface="Open Sans"/>
                <a:sym typeface="Open Sans"/>
              </a:rPr>
              <a:t>Amennyiben egy előzőleg nem elszámolható költséget  az ESZE jelentéssel szembeni panasz után elszámolhatónak nyilvánítanak, az erről szóló hitelesítési nyilatkozat megléte után, ezt a költséget is bele lehet foglalni a projekt szintű jelentésbe </a:t>
            </a:r>
            <a:endParaRPr sz="1600" dirty="0">
              <a:solidFill>
                <a:schemeClr val="bg2"/>
              </a:solidFill>
              <a:latin typeface="Open Sans"/>
              <a:ea typeface="Open Sans"/>
              <a:cs typeface="Open Sans"/>
              <a:sym typeface="Open Sans"/>
            </a:endParaRPr>
          </a:p>
          <a:p>
            <a:pPr marL="101600" lvl="0" algn="l" rtl="0">
              <a:lnSpc>
                <a:spcPct val="115000"/>
              </a:lnSpc>
              <a:spcBef>
                <a:spcPts val="0"/>
              </a:spcBef>
              <a:spcAft>
                <a:spcPts val="0"/>
              </a:spcAft>
              <a:buClr>
                <a:srgbClr val="0F2A75"/>
              </a:buClr>
              <a:buSzPts val="2000"/>
            </a:pPr>
            <a:endParaRPr sz="1800" dirty="0">
              <a:solidFill>
                <a:srgbClr val="002060"/>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36" name="Google Shape;236;p37"/>
          <p:cNvSpPr/>
          <p:nvPr/>
        </p:nvSpPr>
        <p:spPr>
          <a:xfrm>
            <a:off x="473336" y="1039249"/>
            <a:ext cx="8294564" cy="4769879"/>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None/>
            </a:pPr>
            <a:r>
              <a:rPr lang="hu-HU" sz="2400" b="1" dirty="0" smtClean="0">
                <a:solidFill>
                  <a:schemeClr val="bg2"/>
                </a:solidFill>
                <a:latin typeface="Open Sans"/>
                <a:ea typeface="Open Sans"/>
                <a:cs typeface="Open Sans"/>
                <a:sym typeface="Open Sans"/>
              </a:rPr>
              <a:t>JELENTÉSTÉTEL</a:t>
            </a:r>
            <a:endParaRPr sz="2400" b="1" dirty="0">
              <a:solidFill>
                <a:schemeClr val="bg2"/>
              </a:solidFill>
              <a:latin typeface="Open Sans"/>
              <a:ea typeface="Open Sans"/>
              <a:cs typeface="Open Sans"/>
              <a:sym typeface="Open Sans"/>
            </a:endParaRPr>
          </a:p>
          <a:p>
            <a:pPr marL="101600">
              <a:lnSpc>
                <a:spcPct val="115000"/>
              </a:lnSpc>
              <a:buClr>
                <a:srgbClr val="0F2A75"/>
              </a:buClr>
              <a:buSzPts val="2000"/>
            </a:pPr>
            <a:r>
              <a:rPr lang="en-US" sz="1600" b="1" dirty="0">
                <a:solidFill>
                  <a:schemeClr val="bg2"/>
                </a:solidFill>
                <a:latin typeface="Open Sans"/>
                <a:ea typeface="Open Sans"/>
                <a:cs typeface="Open Sans"/>
                <a:sym typeface="Open Sans"/>
              </a:rPr>
              <a:t>2. </a:t>
            </a:r>
            <a:r>
              <a:rPr lang="hu-HU" sz="1600" b="1" dirty="0" smtClean="0">
                <a:solidFill>
                  <a:schemeClr val="bg2"/>
                </a:solidFill>
                <a:latin typeface="Open Sans"/>
                <a:ea typeface="Open Sans"/>
                <a:cs typeface="Open Sans"/>
                <a:sym typeface="Open Sans"/>
              </a:rPr>
              <a:t>Projekt </a:t>
            </a:r>
            <a:r>
              <a:rPr lang="hu-HU" sz="1600" b="1" dirty="0" err="1" smtClean="0">
                <a:solidFill>
                  <a:schemeClr val="bg2"/>
                </a:solidFill>
                <a:latin typeface="Open Sans"/>
                <a:ea typeface="Open Sans"/>
                <a:cs typeface="Open Sans"/>
                <a:sym typeface="Open Sans"/>
              </a:rPr>
              <a:t>előrehaladási</a:t>
            </a:r>
            <a:r>
              <a:rPr lang="hu-HU" sz="1600" b="1" dirty="0" smtClean="0">
                <a:solidFill>
                  <a:schemeClr val="bg2"/>
                </a:solidFill>
                <a:latin typeface="Open Sans"/>
                <a:ea typeface="Open Sans"/>
                <a:cs typeface="Open Sans"/>
                <a:sym typeface="Open Sans"/>
              </a:rPr>
              <a:t> jelentés</a:t>
            </a:r>
          </a:p>
          <a:p>
            <a:pPr marL="101600">
              <a:lnSpc>
                <a:spcPct val="115000"/>
              </a:lnSpc>
              <a:buClr>
                <a:srgbClr val="0F2A75"/>
              </a:buClr>
              <a:buSzPts val="2000"/>
            </a:pPr>
            <a:r>
              <a:rPr lang="hu-HU" sz="1600" dirty="0" smtClean="0">
                <a:solidFill>
                  <a:schemeClr val="bg2"/>
                </a:solidFill>
                <a:latin typeface="Open Sans"/>
                <a:ea typeface="Open Sans"/>
                <a:cs typeface="Open Sans"/>
                <a:sym typeface="Open Sans"/>
              </a:rPr>
              <a:t>Tartalmazza: tevékenységeket, eredményeket és a hitelesített költségeket</a:t>
            </a:r>
          </a:p>
          <a:p>
            <a:pPr marL="101600">
              <a:lnSpc>
                <a:spcPct val="115000"/>
              </a:lnSpc>
              <a:buClr>
                <a:srgbClr val="0F2A75"/>
              </a:buClr>
              <a:buSzPts val="2000"/>
            </a:pPr>
            <a:endParaRPr sz="1600" dirty="0">
              <a:solidFill>
                <a:schemeClr val="bg2"/>
              </a:solidFill>
              <a:latin typeface="Open Sans"/>
              <a:ea typeface="Open Sans"/>
              <a:cs typeface="Open Sans"/>
              <a:sym typeface="Open Sans"/>
            </a:endParaRPr>
          </a:p>
          <a:p>
            <a:pPr marL="101600">
              <a:lnSpc>
                <a:spcPct val="115000"/>
              </a:lnSpc>
              <a:buClr>
                <a:srgbClr val="0F2A75"/>
              </a:buClr>
              <a:buSzPts val="2000"/>
            </a:pPr>
            <a:r>
              <a:rPr lang="hu-HU" sz="1600" dirty="0" smtClean="0">
                <a:solidFill>
                  <a:schemeClr val="bg2"/>
                </a:solidFill>
                <a:latin typeface="Open Sans"/>
                <a:ea typeface="Open Sans"/>
                <a:cs typeface="Open Sans"/>
                <a:sym typeface="Open Sans"/>
              </a:rPr>
              <a:t>A VK nyújtja be a KT-</a:t>
            </a:r>
            <a:r>
              <a:rPr lang="hu-HU" sz="1600" dirty="0" err="1" smtClean="0">
                <a:solidFill>
                  <a:schemeClr val="bg2"/>
                </a:solidFill>
                <a:latin typeface="Open Sans"/>
                <a:ea typeface="Open Sans"/>
                <a:cs typeface="Open Sans"/>
                <a:sym typeface="Open Sans"/>
              </a:rPr>
              <a:t>nak</a:t>
            </a:r>
            <a:r>
              <a:rPr lang="hu-HU" sz="1600" dirty="0" smtClean="0">
                <a:solidFill>
                  <a:schemeClr val="bg2"/>
                </a:solidFill>
                <a:latin typeface="Open Sans"/>
                <a:ea typeface="Open Sans"/>
                <a:cs typeface="Open Sans"/>
                <a:sym typeface="Open Sans"/>
              </a:rPr>
              <a:t> hitelesítésre, a jelentéstételi időszak végétől számított maximum 3 hónapon belül. </a:t>
            </a:r>
            <a:endParaRPr lang="hu-HU" sz="1600" dirty="0">
              <a:solidFill>
                <a:schemeClr val="bg2"/>
              </a:solidFill>
              <a:latin typeface="Open Sans"/>
              <a:ea typeface="Open Sans"/>
              <a:cs typeface="Open Sans"/>
              <a:sym typeface="Open Sans"/>
            </a:endParaRPr>
          </a:p>
          <a:p>
            <a:pPr marL="101600">
              <a:lnSpc>
                <a:spcPct val="115000"/>
              </a:lnSpc>
              <a:buClr>
                <a:srgbClr val="0F2A75"/>
              </a:buClr>
              <a:buSzPts val="2000"/>
            </a:pPr>
            <a:endParaRPr lang="hu-HU" sz="1600" b="1" dirty="0">
              <a:solidFill>
                <a:schemeClr val="bg2"/>
              </a:solidFill>
              <a:latin typeface="Open Sans"/>
              <a:ea typeface="Open Sans"/>
              <a:cs typeface="Open Sans"/>
              <a:sym typeface="Open Sans"/>
            </a:endParaRPr>
          </a:p>
          <a:p>
            <a:pPr marL="101600">
              <a:lnSpc>
                <a:spcPct val="115000"/>
              </a:lnSpc>
              <a:buClr>
                <a:srgbClr val="0F2A75"/>
              </a:buClr>
              <a:buSzPts val="2000"/>
            </a:pPr>
            <a:r>
              <a:rPr lang="hu-HU" sz="1600" b="1" dirty="0" smtClean="0">
                <a:solidFill>
                  <a:schemeClr val="bg2"/>
                </a:solidFill>
                <a:latin typeface="Open Sans"/>
                <a:ea typeface="Open Sans"/>
                <a:cs typeface="Open Sans"/>
                <a:sym typeface="Open Sans"/>
              </a:rPr>
              <a:t>Időközi projekt szintű jelentés</a:t>
            </a:r>
            <a:endParaRPr sz="1600" b="1" dirty="0">
              <a:solidFill>
                <a:schemeClr val="bg2"/>
              </a:solidFill>
              <a:latin typeface="Open Sans"/>
              <a:ea typeface="Open Sans"/>
              <a:cs typeface="Open Sans"/>
              <a:sym typeface="Open Sans"/>
            </a:endParaRPr>
          </a:p>
          <a:p>
            <a:pPr marL="387350" indent="-285750">
              <a:lnSpc>
                <a:spcPct val="115000"/>
              </a:lnSpc>
              <a:buClr>
                <a:srgbClr val="0F2A75"/>
              </a:buClr>
              <a:buSzPts val="2000"/>
              <a:buFontTx/>
              <a:buChar char="-"/>
            </a:pPr>
            <a:r>
              <a:rPr lang="hu-HU" sz="1600" dirty="0" smtClean="0">
                <a:solidFill>
                  <a:schemeClr val="bg2"/>
                </a:solidFill>
                <a:latin typeface="Open Sans"/>
                <a:ea typeface="Open Sans"/>
                <a:cs typeface="Open Sans"/>
                <a:sym typeface="Open Sans"/>
              </a:rPr>
              <a:t>Projekt szinten minimum € 10 000 ERFA összeg esetén, bármikor lehet időközi jelentést benyújtani, a KT előzetes jóváhagyásával. </a:t>
            </a:r>
          </a:p>
          <a:p>
            <a:pPr marL="387350" indent="-285750">
              <a:lnSpc>
                <a:spcPct val="115000"/>
              </a:lnSpc>
              <a:buClr>
                <a:srgbClr val="0F2A75"/>
              </a:buClr>
              <a:buSzPts val="2000"/>
              <a:buFontTx/>
              <a:buChar char="-"/>
            </a:pPr>
            <a:r>
              <a:rPr lang="hu-HU" sz="1600" dirty="0" smtClean="0">
                <a:solidFill>
                  <a:schemeClr val="bg2"/>
                </a:solidFill>
                <a:latin typeface="Open Sans"/>
                <a:ea typeface="Open Sans"/>
                <a:cs typeface="Open Sans"/>
                <a:sym typeface="Open Sans"/>
              </a:rPr>
              <a:t>Az IH utasítására, bármikor, amikor erről értesítést kap a kedvezményezett.</a:t>
            </a:r>
          </a:p>
          <a:p>
            <a:pPr marL="387350" indent="-285750">
              <a:lnSpc>
                <a:spcPct val="115000"/>
              </a:lnSpc>
              <a:buClr>
                <a:srgbClr val="0F2A75"/>
              </a:buClr>
              <a:buSzPts val="2000"/>
              <a:buFontTx/>
              <a:buChar char="-"/>
            </a:pPr>
            <a:r>
              <a:rPr lang="hu-HU" sz="1600" dirty="0" smtClean="0">
                <a:solidFill>
                  <a:schemeClr val="bg2"/>
                </a:solidFill>
                <a:latin typeface="Open Sans"/>
                <a:ea typeface="Open Sans"/>
                <a:cs typeface="Open Sans"/>
                <a:sym typeface="Open Sans"/>
              </a:rPr>
              <a:t>Egy jelentéstételi időszakon belül maximum  két időközi jelentés nyújtható be (mindegyik minimum € 10 000 ERFA tartalommal/projekt)</a:t>
            </a:r>
            <a:r>
              <a:rPr lang="en-US" sz="1600" dirty="0" smtClean="0">
                <a:solidFill>
                  <a:schemeClr val="bg2"/>
                </a:solidFill>
                <a:latin typeface="Open Sans"/>
                <a:ea typeface="Open Sans"/>
                <a:cs typeface="Open Sans"/>
                <a:sym typeface="Open Sans"/>
              </a:rPr>
              <a:t>.</a:t>
            </a:r>
            <a:endParaRPr sz="1600" dirty="0">
              <a:solidFill>
                <a:schemeClr val="bg2"/>
              </a:solidFill>
              <a:latin typeface="Open Sans"/>
              <a:ea typeface="Open Sans"/>
              <a:cs typeface="Open Sans"/>
              <a:sym typeface="Open Sans"/>
            </a:endParaRPr>
          </a:p>
          <a:p>
            <a:pPr marL="457200" marR="0" lvl="0" indent="-342900" algn="l" rtl="0">
              <a:lnSpc>
                <a:spcPct val="150000"/>
              </a:lnSpc>
              <a:spcBef>
                <a:spcPts val="0"/>
              </a:spcBef>
              <a:spcAft>
                <a:spcPts val="0"/>
              </a:spcAft>
              <a:buClr>
                <a:schemeClr val="dk2"/>
              </a:buClr>
              <a:buSzPts val="1800"/>
              <a:buFont typeface="Open Sans"/>
              <a:buChar char="-"/>
            </a:pPr>
            <a:endParaRPr sz="1600" dirty="0">
              <a:solidFill>
                <a:schemeClr val="bg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42" name="Google Shape;242;p38"/>
          <p:cNvSpPr/>
          <p:nvPr/>
        </p:nvSpPr>
        <p:spPr>
          <a:xfrm>
            <a:off x="572800" y="990600"/>
            <a:ext cx="8208900" cy="4269025"/>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None/>
            </a:pPr>
            <a:r>
              <a:rPr lang="hu-HU" sz="2400" b="1" dirty="0" smtClean="0">
                <a:solidFill>
                  <a:schemeClr val="bg2"/>
                </a:solidFill>
                <a:latin typeface="Open Sans"/>
                <a:ea typeface="Open Sans"/>
                <a:cs typeface="Open Sans"/>
                <a:sym typeface="Open Sans"/>
              </a:rPr>
              <a:t>ZÁRÓJELENTÉS</a:t>
            </a:r>
          </a:p>
          <a:p>
            <a:pPr marL="0" lvl="0" indent="0" rtl="0">
              <a:lnSpc>
                <a:spcPct val="115000"/>
              </a:lnSpc>
              <a:spcBef>
                <a:spcPts val="0"/>
              </a:spcBef>
              <a:spcAft>
                <a:spcPts val="0"/>
              </a:spcAft>
              <a:buClr>
                <a:schemeClr val="dk1"/>
              </a:buClr>
              <a:buSzPts val="1100"/>
              <a:buFont typeface="Arial"/>
              <a:buNone/>
            </a:pPr>
            <a:r>
              <a:rPr lang="en-US" sz="1800" b="1" dirty="0" smtClean="0">
                <a:solidFill>
                  <a:schemeClr val="bg2"/>
                </a:solidFill>
                <a:latin typeface="Open Sans"/>
                <a:ea typeface="Open Sans"/>
                <a:cs typeface="Open Sans"/>
                <a:sym typeface="Open Sans"/>
              </a:rPr>
              <a:t>3</a:t>
            </a:r>
            <a:r>
              <a:rPr lang="en-US" sz="1800" b="1" dirty="0">
                <a:solidFill>
                  <a:schemeClr val="bg2"/>
                </a:solidFill>
                <a:latin typeface="Open Sans"/>
                <a:ea typeface="Open Sans"/>
                <a:cs typeface="Open Sans"/>
                <a:sym typeface="Open Sans"/>
              </a:rPr>
              <a:t>. </a:t>
            </a:r>
            <a:r>
              <a:rPr lang="hu-HU" sz="1800" b="1" dirty="0" smtClean="0">
                <a:solidFill>
                  <a:schemeClr val="bg2"/>
                </a:solidFill>
                <a:latin typeface="Open Sans"/>
                <a:ea typeface="Open Sans"/>
                <a:cs typeface="Open Sans"/>
                <a:sym typeface="Open Sans"/>
              </a:rPr>
              <a:t>Záró jelentés</a:t>
            </a:r>
            <a:r>
              <a:rPr lang="en-US" sz="1800" b="1" dirty="0" smtClean="0">
                <a:solidFill>
                  <a:schemeClr val="bg2"/>
                </a:solidFill>
                <a:latin typeface="Open Sans"/>
                <a:ea typeface="Open Sans"/>
                <a:cs typeface="Open Sans"/>
                <a:sym typeface="Open Sans"/>
              </a:rPr>
              <a:t>    </a:t>
            </a:r>
            <a:endParaRPr lang="ro-RO" sz="1800" b="1" dirty="0">
              <a:solidFill>
                <a:schemeClr val="bg2"/>
              </a:solidFill>
              <a:latin typeface="Open Sans"/>
              <a:ea typeface="Open Sans"/>
              <a:cs typeface="Open Sans"/>
              <a:sym typeface="Open Sans"/>
            </a:endParaRPr>
          </a:p>
          <a:p>
            <a:pPr marL="0" lvl="0" indent="0" rtl="0">
              <a:lnSpc>
                <a:spcPct val="115000"/>
              </a:lnSpc>
              <a:spcBef>
                <a:spcPts val="0"/>
              </a:spcBef>
              <a:spcAft>
                <a:spcPts val="0"/>
              </a:spcAft>
              <a:buClr>
                <a:schemeClr val="dk1"/>
              </a:buClr>
              <a:buSzPts val="1100"/>
              <a:buFont typeface="Arial"/>
              <a:buNone/>
            </a:pPr>
            <a:r>
              <a:rPr lang="hu-HU" sz="1800" dirty="0" smtClean="0">
                <a:solidFill>
                  <a:schemeClr val="bg2"/>
                </a:solidFill>
                <a:latin typeface="Open Sans"/>
                <a:ea typeface="Open Sans"/>
                <a:cs typeface="Open Sans"/>
                <a:sym typeface="Open Sans"/>
              </a:rPr>
              <a:t>A Vezető Kedvezményezett küldi a KT részére a projekt zárását követő maximum 5 hónapon.</a:t>
            </a:r>
          </a:p>
          <a:p>
            <a:pPr marL="0" lvl="0" indent="0" rtl="0">
              <a:lnSpc>
                <a:spcPct val="115000"/>
              </a:lnSpc>
              <a:spcBef>
                <a:spcPts val="0"/>
              </a:spcBef>
              <a:spcAft>
                <a:spcPts val="0"/>
              </a:spcAft>
              <a:buClr>
                <a:schemeClr val="dk1"/>
              </a:buClr>
              <a:buSzPts val="1100"/>
              <a:buFont typeface="Arial"/>
              <a:buNone/>
            </a:pPr>
            <a:r>
              <a:rPr lang="hu-HU" sz="1800" dirty="0">
                <a:solidFill>
                  <a:schemeClr val="bg2"/>
                </a:solidFill>
                <a:latin typeface="Open Sans"/>
                <a:ea typeface="Open Sans"/>
                <a:cs typeface="Open Sans"/>
                <a:sym typeface="Open Sans"/>
              </a:rPr>
              <a:t>A jelentés a következő információkat tartalmazza:</a:t>
            </a:r>
          </a:p>
          <a:p>
            <a:pPr marL="285750" lvl="0" indent="-285750" rtl="0">
              <a:lnSpc>
                <a:spcPct val="115000"/>
              </a:lnSpc>
              <a:spcBef>
                <a:spcPts val="0"/>
              </a:spcBef>
              <a:spcAft>
                <a:spcPts val="0"/>
              </a:spcAft>
              <a:buClr>
                <a:schemeClr val="dk1"/>
              </a:buClr>
              <a:buSzPts val="1100"/>
              <a:buFont typeface="Arial" panose="020B0604020202020204" pitchFamily="34" charset="0"/>
              <a:buChar char="•"/>
            </a:pPr>
            <a:r>
              <a:rPr lang="hu-HU" sz="1800" dirty="0">
                <a:solidFill>
                  <a:schemeClr val="bg2"/>
                </a:solidFill>
                <a:latin typeface="Open Sans"/>
                <a:ea typeface="Open Sans"/>
                <a:cs typeface="Open Sans"/>
                <a:sym typeface="Open Sans"/>
              </a:rPr>
              <a:t>Megvalósított tevékenységek összegzése</a:t>
            </a:r>
          </a:p>
          <a:p>
            <a:pPr marL="285750" lvl="0" indent="-285750" rtl="0">
              <a:lnSpc>
                <a:spcPct val="115000"/>
              </a:lnSpc>
              <a:spcBef>
                <a:spcPts val="0"/>
              </a:spcBef>
              <a:spcAft>
                <a:spcPts val="0"/>
              </a:spcAft>
              <a:buClr>
                <a:schemeClr val="dk1"/>
              </a:buClr>
              <a:buSzPts val="1100"/>
              <a:buFont typeface="Arial" panose="020B0604020202020204" pitchFamily="34" charset="0"/>
              <a:buChar char="•"/>
            </a:pPr>
            <a:r>
              <a:rPr lang="hu-HU" sz="1800" dirty="0">
                <a:solidFill>
                  <a:schemeClr val="bg2"/>
                </a:solidFill>
                <a:latin typeface="Open Sans"/>
                <a:ea typeface="Open Sans"/>
                <a:cs typeface="Open Sans"/>
                <a:sym typeface="Open Sans"/>
              </a:rPr>
              <a:t>helyszín, </a:t>
            </a:r>
          </a:p>
          <a:p>
            <a:pPr marL="285750" lvl="0" indent="-285750" rtl="0">
              <a:lnSpc>
                <a:spcPct val="115000"/>
              </a:lnSpc>
              <a:spcBef>
                <a:spcPts val="0"/>
              </a:spcBef>
              <a:spcAft>
                <a:spcPts val="0"/>
              </a:spcAft>
              <a:buClr>
                <a:schemeClr val="dk1"/>
              </a:buClr>
              <a:buSzPts val="1100"/>
              <a:buFont typeface="Arial" panose="020B0604020202020204" pitchFamily="34" charset="0"/>
              <a:buChar char="•"/>
            </a:pPr>
            <a:r>
              <a:rPr lang="hu-HU" sz="1800" dirty="0">
                <a:solidFill>
                  <a:schemeClr val="bg2"/>
                </a:solidFill>
                <a:latin typeface="Open Sans"/>
                <a:ea typeface="Open Sans"/>
                <a:cs typeface="Open Sans"/>
                <a:sym typeface="Open Sans"/>
              </a:rPr>
              <a:t>elért célok, </a:t>
            </a:r>
          </a:p>
          <a:p>
            <a:pPr marL="285750" lvl="0" indent="-285750" rtl="0">
              <a:lnSpc>
                <a:spcPct val="115000"/>
              </a:lnSpc>
              <a:spcBef>
                <a:spcPts val="0"/>
              </a:spcBef>
              <a:spcAft>
                <a:spcPts val="0"/>
              </a:spcAft>
              <a:buClr>
                <a:schemeClr val="dk1"/>
              </a:buClr>
              <a:buSzPts val="1100"/>
              <a:buFont typeface="Arial" panose="020B0604020202020204" pitchFamily="34" charset="0"/>
              <a:buChar char="•"/>
            </a:pPr>
            <a:r>
              <a:rPr lang="hu-HU" sz="1800" dirty="0">
                <a:solidFill>
                  <a:schemeClr val="bg2"/>
                </a:solidFill>
                <a:latin typeface="Open Sans"/>
                <a:ea typeface="Open Sans"/>
                <a:cs typeface="Open Sans"/>
                <a:sym typeface="Open Sans"/>
              </a:rPr>
              <a:t>felhasznált források, </a:t>
            </a:r>
          </a:p>
          <a:p>
            <a:pPr marL="285750" lvl="0" indent="-285750" rtl="0">
              <a:lnSpc>
                <a:spcPct val="115000"/>
              </a:lnSpc>
              <a:spcBef>
                <a:spcPts val="0"/>
              </a:spcBef>
              <a:spcAft>
                <a:spcPts val="0"/>
              </a:spcAft>
              <a:buClr>
                <a:schemeClr val="dk1"/>
              </a:buClr>
              <a:buSzPts val="1100"/>
              <a:buFont typeface="Arial" panose="020B0604020202020204" pitchFamily="34" charset="0"/>
              <a:buChar char="•"/>
            </a:pPr>
            <a:r>
              <a:rPr lang="hu-HU" sz="1800" dirty="0">
                <a:solidFill>
                  <a:schemeClr val="bg2"/>
                </a:solidFill>
                <a:latin typeface="Open Sans"/>
                <a:ea typeface="Open Sans"/>
                <a:cs typeface="Open Sans"/>
                <a:sym typeface="Open Sans"/>
              </a:rPr>
              <a:t>felmerült problémák.</a:t>
            </a:r>
          </a:p>
          <a:p>
            <a:pPr lvl="0" rtl="0">
              <a:lnSpc>
                <a:spcPct val="115000"/>
              </a:lnSpc>
              <a:spcBef>
                <a:spcPts val="0"/>
              </a:spcBef>
              <a:spcAft>
                <a:spcPts val="0"/>
              </a:spcAft>
              <a:buClr>
                <a:schemeClr val="dk1"/>
              </a:buClr>
              <a:buSzPts val="1100"/>
            </a:pPr>
            <a:endParaRPr lang="hu-HU" sz="1800" dirty="0">
              <a:solidFill>
                <a:schemeClr val="bg2"/>
              </a:solidFill>
              <a:latin typeface="Open Sans"/>
              <a:ea typeface="Open Sans"/>
              <a:cs typeface="Open Sans"/>
              <a:sym typeface="Open Sans"/>
            </a:endParaRPr>
          </a:p>
          <a:p>
            <a:pPr marL="0" lvl="0" indent="0" rtl="0">
              <a:lnSpc>
                <a:spcPct val="115000"/>
              </a:lnSpc>
              <a:spcBef>
                <a:spcPts val="0"/>
              </a:spcBef>
              <a:spcAft>
                <a:spcPts val="0"/>
              </a:spcAft>
              <a:buClr>
                <a:schemeClr val="dk1"/>
              </a:buClr>
              <a:buSzPts val="1100"/>
              <a:buFont typeface="Arial"/>
              <a:buNone/>
            </a:pPr>
            <a:r>
              <a:rPr lang="hu-HU" sz="1800" dirty="0">
                <a:solidFill>
                  <a:schemeClr val="bg2"/>
                </a:solidFill>
                <a:latin typeface="Open Sans"/>
                <a:ea typeface="Open Sans"/>
                <a:cs typeface="Open Sans"/>
                <a:sym typeface="Open Sans"/>
              </a:rPr>
              <a:t>A projekt teljes megvalósítási időszakára vonatkozó adatokat papír formátumban kell benyújtani és ez a jelentés lesz az alapja a program szintű célok értékelésének/elérésének.</a:t>
            </a:r>
            <a:endParaRPr sz="1800"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endParaRPr sz="1800" b="1" dirty="0">
              <a:solidFill>
                <a:srgbClr val="FF0000"/>
              </a:solidFill>
              <a:latin typeface="Open Sans"/>
              <a:ea typeface="Open Sans"/>
              <a:cs typeface="Open Sans"/>
              <a:sym typeface="Open Sans"/>
            </a:endParaRPr>
          </a:p>
          <a:p>
            <a:pPr marL="0" lvl="0" indent="0" algn="l" rtl="0">
              <a:lnSpc>
                <a:spcPct val="115000"/>
              </a:lnSpc>
              <a:spcBef>
                <a:spcPts val="0"/>
              </a:spcBef>
              <a:spcAft>
                <a:spcPts val="0"/>
              </a:spcAft>
              <a:buNone/>
            </a:pPr>
            <a:endParaRPr sz="1800" dirty="0">
              <a:solidFill>
                <a:schemeClr val="dk1"/>
              </a:solidFill>
              <a:latin typeface="Open Sans"/>
              <a:ea typeface="Open Sans"/>
              <a:cs typeface="Open Sans"/>
              <a:sym typeface="Open Sans"/>
            </a:endParaRPr>
          </a:p>
          <a:p>
            <a:pPr marL="457200" marR="0" lvl="0" indent="-342900" algn="l" rtl="0">
              <a:lnSpc>
                <a:spcPct val="150000"/>
              </a:lnSpc>
              <a:spcBef>
                <a:spcPts val="0"/>
              </a:spcBef>
              <a:spcAft>
                <a:spcPts val="0"/>
              </a:spcAft>
              <a:buClr>
                <a:schemeClr val="dk2"/>
              </a:buClr>
              <a:buSzPts val="1800"/>
              <a:buFont typeface="Open Sans"/>
              <a:buChar char="-"/>
            </a:pPr>
            <a:endParaRPr sz="18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5" name="Csoportba foglalás 4"/>
          <p:cNvGrpSpPr/>
          <p:nvPr/>
        </p:nvGrpSpPr>
        <p:grpSpPr>
          <a:xfrm>
            <a:off x="0" y="221552"/>
            <a:ext cx="9147216" cy="6636448"/>
            <a:chOff x="0" y="221552"/>
            <a:chExt cx="9147216" cy="6636448"/>
          </a:xfrm>
        </p:grpSpPr>
        <p:pic>
          <p:nvPicPr>
            <p:cNvPr id="6"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0" name="Csoportba foglalás 9"/>
            <p:cNvGrpSpPr/>
            <p:nvPr/>
          </p:nvGrpSpPr>
          <p:grpSpPr>
            <a:xfrm>
              <a:off x="231007" y="6045258"/>
              <a:ext cx="2820202" cy="405088"/>
              <a:chOff x="5293895" y="2091424"/>
              <a:chExt cx="3532471" cy="507397"/>
            </a:xfrm>
          </p:grpSpPr>
          <p:sp>
            <p:nvSpPr>
              <p:cNvPr id="11" name="Téglalap 10"/>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48" name="Google Shape;248;p39"/>
          <p:cNvSpPr/>
          <p:nvPr/>
        </p:nvSpPr>
        <p:spPr>
          <a:xfrm>
            <a:off x="559000" y="1563600"/>
            <a:ext cx="8208900" cy="4192800"/>
          </a:xfrm>
          <a:prstGeom prst="rect">
            <a:avLst/>
          </a:prstGeom>
          <a:noFill/>
          <a:ln>
            <a:noFill/>
          </a:ln>
        </p:spPr>
        <p:txBody>
          <a:bodyPr spcFirstLastPara="1" wrap="square" lIns="91425" tIns="45700" rIns="91425" bIns="45700" anchor="t" anchorCtr="0">
            <a:noAutofit/>
          </a:bodyPr>
          <a:lstStyle/>
          <a:p>
            <a:pPr>
              <a:lnSpc>
                <a:spcPct val="115000"/>
              </a:lnSpc>
              <a:buClr>
                <a:srgbClr val="0F2A75"/>
              </a:buClr>
              <a:buSzPts val="2000"/>
            </a:pP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1.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 KT ellenőriz minden projekt szintű jelentést 20+ napon belül: </a:t>
            </a:r>
            <a:endParaRPr dirty="0">
              <a:solidFill>
                <a:srgbClr val="FF0000"/>
              </a:solidFill>
              <a:latin typeface="Open Sans" panose="020B0604020202020204" charset="0"/>
              <a:ea typeface="Open Sans" panose="020B0604020202020204" charset="0"/>
              <a:cs typeface="Open Sans" panose="020B0604020202020204" charset="0"/>
              <a:sym typeface="Open Sans"/>
            </a:endParaRPr>
          </a:p>
          <a:p>
            <a:pPr marL="28575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abban az esetben, ha a jelentés visszaküldésre kerül a VK-</a:t>
            </a:r>
            <a:r>
              <a:rPr lang="hu-HU" dirty="0" err="1" smtClean="0">
                <a:solidFill>
                  <a:schemeClr val="bg2"/>
                </a:solidFill>
                <a:latin typeface="Open Sans" panose="020B0604020202020204" charset="0"/>
                <a:ea typeface="Open Sans" panose="020B0604020202020204" charset="0"/>
                <a:cs typeface="Open Sans" panose="020B0604020202020204" charset="0"/>
                <a:sym typeface="Open Sans"/>
              </a:rPr>
              <a:t>hez</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 vagy tisztázó kérdések merülnek fel, a VK-</a:t>
            </a:r>
            <a:r>
              <a:rPr lang="hu-HU" dirty="0" err="1" smtClean="0">
                <a:solidFill>
                  <a:schemeClr val="bg2"/>
                </a:solidFill>
                <a:latin typeface="Open Sans" panose="020B0604020202020204" charset="0"/>
                <a:ea typeface="Open Sans" panose="020B0604020202020204" charset="0"/>
                <a:cs typeface="Open Sans" panose="020B0604020202020204" charset="0"/>
                <a:sym typeface="Open Sans"/>
              </a:rPr>
              <a:t>nek</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 minden esetben 5 munkanap áll rendelkezésre a válaszadásra</a:t>
            </a:r>
            <a:endParaRPr lang="hu-HU" dirty="0">
              <a:solidFill>
                <a:schemeClr val="bg2"/>
              </a:solidFill>
              <a:latin typeface="Open Sans" panose="020B0604020202020204" charset="0"/>
              <a:ea typeface="Open Sans" panose="020B0604020202020204" charset="0"/>
              <a:cs typeface="Open Sans" panose="020B0604020202020204" charset="0"/>
              <a:sym typeface="Open Sans"/>
            </a:endParaRPr>
          </a:p>
          <a:p>
            <a:pPr marL="285750" indent="-285750">
              <a:lnSpc>
                <a:spcPct val="115000"/>
              </a:lnSpc>
              <a:buClr>
                <a:srgbClr val="0F2A75"/>
              </a:buClr>
              <a:buSzPts val="2000"/>
              <a:buFontTx/>
              <a:buChar char="-"/>
            </a:pP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abban az esetben, amennyiben a KT helyszíni ellenőrzést tart </a:t>
            </a:r>
            <a:endParaRPr lang="hu-HU" dirty="0" smtClean="0">
              <a:solidFill>
                <a:srgbClr val="FF0000"/>
              </a:solidFill>
              <a:latin typeface="Open Sans" panose="020B0604020202020204" charset="0"/>
              <a:ea typeface="Open Sans" panose="020B0604020202020204" charset="0"/>
              <a:cs typeface="Open Sans" panose="020B0604020202020204" charset="0"/>
              <a:sym typeface="Open Sans"/>
            </a:endParaRPr>
          </a:p>
          <a:p>
            <a:pPr>
              <a:lnSpc>
                <a:spcPct val="115000"/>
              </a:lnSpc>
              <a:buClr>
                <a:srgbClr val="0F2A75"/>
              </a:buClr>
              <a:buSzPts val="2000"/>
            </a:pPr>
            <a:endParaRPr dirty="0">
              <a:solidFill>
                <a:schemeClr val="bg2"/>
              </a:solidFill>
              <a:latin typeface="Open Sans" panose="020B0604020202020204" charset="0"/>
              <a:ea typeface="Open Sans" panose="020B0604020202020204" charset="0"/>
              <a:cs typeface="Open Sans" panose="020B0604020202020204" charset="0"/>
              <a:sym typeface="Open Sans"/>
            </a:endParaRPr>
          </a:p>
          <a:p>
            <a:pPr>
              <a:lnSpc>
                <a:spcPct val="115000"/>
              </a:lnSpc>
              <a:buClr>
                <a:srgbClr val="0F2A75"/>
              </a:buClr>
              <a:buSzPts val="2000"/>
            </a:pPr>
            <a:r>
              <a:rPr lang="en-US" dirty="0">
                <a:solidFill>
                  <a:schemeClr val="bg2"/>
                </a:solidFill>
                <a:latin typeface="Open Sans" panose="020B0604020202020204" charset="0"/>
                <a:ea typeface="Open Sans" panose="020B0604020202020204" charset="0"/>
                <a:cs typeface="Open Sans" panose="020B0604020202020204" charset="0"/>
                <a:sym typeface="Open Sans"/>
              </a:rPr>
              <a:t>2. </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 projekt szintű jelentés </a:t>
            </a:r>
            <a:r>
              <a:rPr lang="hu-HU" dirty="0" err="1" smtClean="0">
                <a:solidFill>
                  <a:schemeClr val="bg2"/>
                </a:solidFill>
                <a:latin typeface="Open Sans" panose="020B0604020202020204" charset="0"/>
                <a:ea typeface="Open Sans" panose="020B0604020202020204" charset="0"/>
                <a:cs typeface="Open Sans" panose="020B0604020202020204" charset="0"/>
                <a:sym typeface="Open Sans"/>
              </a:rPr>
              <a:t>eMS</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-en keresztül az IH részére kerül és az IH ellenőrzi a  kifizetési kérelmet</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 (30 nap) és engedélyezi a kifizetést. </a:t>
            </a:r>
            <a:r>
              <a:rPr lang="hu-HU" dirty="0" smtClean="0">
                <a:solidFill>
                  <a:schemeClr val="bg2"/>
                </a:solidFill>
                <a:latin typeface="Open Sans" panose="020B0604020202020204" charset="0"/>
                <a:ea typeface="Open Sans" panose="020B0604020202020204" charset="0"/>
                <a:cs typeface="Open Sans" panose="020B0604020202020204" charset="0"/>
              </a:rPr>
              <a:t>Az </a:t>
            </a:r>
            <a:r>
              <a:rPr lang="hu-HU" dirty="0" err="1">
                <a:solidFill>
                  <a:schemeClr val="bg2"/>
                </a:solidFill>
                <a:latin typeface="Open Sans" panose="020B0604020202020204" charset="0"/>
                <a:ea typeface="Open Sans" panose="020B0604020202020204" charset="0"/>
                <a:cs typeface="Open Sans" panose="020B0604020202020204" charset="0"/>
              </a:rPr>
              <a:t>Előrehaladási</a:t>
            </a:r>
            <a:r>
              <a:rPr lang="hu-HU" dirty="0">
                <a:solidFill>
                  <a:schemeClr val="bg2"/>
                </a:solidFill>
                <a:latin typeface="Open Sans" panose="020B0604020202020204" charset="0"/>
                <a:ea typeface="Open Sans" panose="020B0604020202020204" charset="0"/>
                <a:cs typeface="Open Sans" panose="020B0604020202020204" charset="0"/>
              </a:rPr>
              <a:t> Jelentés jóváhagyását követő maximum 10 munkanapon belül megtörténik a </a:t>
            </a:r>
            <a:r>
              <a:rPr lang="hu-HU" dirty="0" smtClean="0">
                <a:solidFill>
                  <a:schemeClr val="bg2"/>
                </a:solidFill>
                <a:latin typeface="Open Sans" panose="020B0604020202020204" charset="0"/>
                <a:ea typeface="Open Sans" panose="020B0604020202020204" charset="0"/>
                <a:cs typeface="Open Sans" panose="020B0604020202020204" charset="0"/>
              </a:rPr>
              <a:t>kifizetés</a:t>
            </a:r>
            <a:endParaRPr lang="hu-HU" dirty="0">
              <a:solidFill>
                <a:schemeClr val="bg2"/>
              </a:solidFill>
              <a:latin typeface="Open Sans" panose="020B0604020202020204" charset="0"/>
              <a:ea typeface="Open Sans" panose="020B0604020202020204" charset="0"/>
              <a:cs typeface="Open Sans" panose="020B0604020202020204" charset="0"/>
            </a:endParaRPr>
          </a:p>
          <a:p>
            <a:pPr>
              <a:lnSpc>
                <a:spcPct val="115000"/>
              </a:lnSpc>
              <a:buClr>
                <a:srgbClr val="0F2A75"/>
              </a:buClr>
              <a:buSzPts val="2000"/>
            </a:pPr>
            <a:endParaRPr lang="hu-HU" dirty="0" smtClean="0">
              <a:solidFill>
                <a:schemeClr val="bg2"/>
              </a:solidFill>
              <a:latin typeface="Open Sans" panose="020B0604020202020204" charset="0"/>
              <a:ea typeface="Open Sans" panose="020B0604020202020204" charset="0"/>
              <a:cs typeface="Open Sans" panose="020B0604020202020204" charset="0"/>
            </a:endParaRPr>
          </a:p>
          <a:p>
            <a:pPr>
              <a:lnSpc>
                <a:spcPct val="115000"/>
              </a:lnSpc>
              <a:buClr>
                <a:srgbClr val="0F2A75"/>
              </a:buClr>
              <a:buSzPts val="2000"/>
            </a:pP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3</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a:solidFill>
                  <a:schemeClr val="bg2"/>
                </a:solidFill>
                <a:latin typeface="Open Sans" panose="020B0604020202020204" charset="0"/>
                <a:ea typeface="Open Sans" panose="020B0604020202020204" charset="0"/>
                <a:cs typeface="Open Sans" panose="020B0604020202020204" charset="0"/>
              </a:rPr>
              <a:t>A Vezető Kedvezményezett felelőssége a beérkezett támogatási összeg tovább utalása a partnerek </a:t>
            </a:r>
            <a:r>
              <a:rPr lang="hu-HU" dirty="0" smtClean="0">
                <a:solidFill>
                  <a:schemeClr val="bg2"/>
                </a:solidFill>
                <a:latin typeface="Open Sans" panose="020B0604020202020204" charset="0"/>
                <a:ea typeface="Open Sans" panose="020B0604020202020204" charset="0"/>
                <a:cs typeface="Open Sans" panose="020B0604020202020204" charset="0"/>
              </a:rPr>
              <a:t>felé, 5 </a:t>
            </a:r>
            <a:r>
              <a:rPr lang="hu-HU" dirty="0">
                <a:solidFill>
                  <a:schemeClr val="bg2"/>
                </a:solidFill>
                <a:latin typeface="Open Sans" panose="020B0604020202020204" charset="0"/>
                <a:ea typeface="Open Sans" panose="020B0604020202020204" charset="0"/>
                <a:cs typeface="Open Sans" panose="020B0604020202020204" charset="0"/>
              </a:rPr>
              <a:t>munkanapon </a:t>
            </a:r>
            <a:r>
              <a:rPr lang="hu-HU" dirty="0" smtClean="0">
                <a:solidFill>
                  <a:schemeClr val="bg2"/>
                </a:solidFill>
                <a:latin typeface="Open Sans" panose="020B0604020202020204" charset="0"/>
                <a:ea typeface="Open Sans" panose="020B0604020202020204" charset="0"/>
                <a:cs typeface="Open Sans" panose="020B0604020202020204" charset="0"/>
              </a:rPr>
              <a:t>belül.</a:t>
            </a:r>
          </a:p>
          <a:p>
            <a:pPr>
              <a:lnSpc>
                <a:spcPct val="115000"/>
              </a:lnSpc>
              <a:buClr>
                <a:srgbClr val="0F2A75"/>
              </a:buClr>
              <a:buSzPts val="2000"/>
            </a:pPr>
            <a:endParaRPr lang="hu-HU" dirty="0" smtClean="0">
              <a:solidFill>
                <a:schemeClr val="bg2"/>
              </a:solidFill>
              <a:latin typeface="Open Sans" panose="020B0604020202020204" charset="0"/>
              <a:ea typeface="Open Sans" panose="020B0604020202020204" charset="0"/>
              <a:cs typeface="Open Sans" panose="020B0604020202020204" charset="0"/>
            </a:endParaRPr>
          </a:p>
          <a:p>
            <a:pPr>
              <a:lnSpc>
                <a:spcPct val="115000"/>
              </a:lnSpc>
              <a:buClr>
                <a:srgbClr val="0F2A75"/>
              </a:buClr>
              <a:buSzPts val="2000"/>
            </a:pPr>
            <a:r>
              <a:rPr lang="hu-HU" dirty="0">
                <a:solidFill>
                  <a:schemeClr val="bg2"/>
                </a:solidFill>
                <a:latin typeface="Open Sans" panose="020B0604020202020204" charset="0"/>
                <a:ea typeface="Open Sans" panose="020B0604020202020204" charset="0"/>
                <a:cs typeface="Open Sans" panose="020B0604020202020204" charset="0"/>
                <a:sym typeface="Open Sans"/>
              </a:rPr>
              <a:t>4</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a:solidFill>
                  <a:schemeClr val="bg2"/>
                </a:solidFill>
                <a:latin typeface="Open Sans" panose="020B0604020202020204" charset="0"/>
                <a:ea typeface="Open Sans" panose="020B0604020202020204" charset="0"/>
                <a:cs typeface="Open Sans" panose="020B0604020202020204" charset="0"/>
              </a:rPr>
              <a:t>A Záró Jelentésben foglalt kifizetési kérelem ugyanazon a folyamaton megy végig, mint a korábbi </a:t>
            </a:r>
            <a:r>
              <a:rPr lang="hu-HU" dirty="0" err="1">
                <a:solidFill>
                  <a:schemeClr val="bg2"/>
                </a:solidFill>
                <a:latin typeface="Open Sans" panose="020B0604020202020204" charset="0"/>
                <a:ea typeface="Open Sans" panose="020B0604020202020204" charset="0"/>
                <a:cs typeface="Open Sans" panose="020B0604020202020204" charset="0"/>
              </a:rPr>
              <a:t>előrehaladási</a:t>
            </a:r>
            <a:r>
              <a:rPr lang="hu-HU" dirty="0">
                <a:solidFill>
                  <a:schemeClr val="bg2"/>
                </a:solidFill>
                <a:latin typeface="Open Sans" panose="020B0604020202020204" charset="0"/>
                <a:ea typeface="Open Sans" panose="020B0604020202020204" charset="0"/>
                <a:cs typeface="Open Sans" panose="020B0604020202020204" charset="0"/>
              </a:rPr>
              <a:t> jelentéshez </a:t>
            </a:r>
            <a:r>
              <a:rPr lang="hu-HU" dirty="0" smtClean="0">
                <a:solidFill>
                  <a:schemeClr val="bg2"/>
                </a:solidFill>
                <a:latin typeface="Open Sans" panose="020B0604020202020204" charset="0"/>
                <a:ea typeface="Open Sans" panose="020B0604020202020204" charset="0"/>
                <a:cs typeface="Open Sans" panose="020B0604020202020204" charset="0"/>
              </a:rPr>
              <a:t>kapcsolódók, </a:t>
            </a:r>
            <a:r>
              <a:rPr lang="hu-HU" dirty="0">
                <a:solidFill>
                  <a:schemeClr val="bg2"/>
                </a:solidFill>
                <a:latin typeface="Open Sans" panose="020B0604020202020204" charset="0"/>
                <a:ea typeface="Open Sans" panose="020B0604020202020204" charset="0"/>
                <a:cs typeface="Open Sans" panose="020B0604020202020204" charset="0"/>
              </a:rPr>
              <a:t>azzal a kivétellel, hogy csak akkor kerül kifizetésre, ha az előlegként kifizetett társfinanszírozás és/vagy az esetleges tartozások teljes mértékben rendeződnek. </a:t>
            </a:r>
            <a:endParaRPr b="1" dirty="0">
              <a:solidFill>
                <a:schemeClr val="bg2"/>
              </a:solidFill>
              <a:latin typeface="Open Sans" panose="020B0604020202020204" charset="0"/>
              <a:ea typeface="Open Sans" panose="020B0604020202020204" charset="0"/>
              <a:cs typeface="Open Sans" panose="020B0604020202020204" charset="0"/>
              <a:sym typeface="Open Sans"/>
            </a:endParaRPr>
          </a:p>
          <a:p>
            <a:pPr marL="0" lvl="0" indent="0" algn="l" rtl="0">
              <a:lnSpc>
                <a:spcPct val="115000"/>
              </a:lnSpc>
              <a:spcBef>
                <a:spcPts val="0"/>
              </a:spcBef>
              <a:spcAft>
                <a:spcPts val="0"/>
              </a:spcAft>
              <a:buNone/>
            </a:pPr>
            <a:endParaRPr sz="2000" dirty="0">
              <a:solidFill>
                <a:schemeClr val="dk1"/>
              </a:solidFill>
              <a:latin typeface="Open Sans"/>
              <a:ea typeface="Open Sans"/>
              <a:cs typeface="Open Sans"/>
              <a:sym typeface="Open Sans"/>
            </a:endParaRPr>
          </a:p>
          <a:p>
            <a:pPr marL="457200" marR="0" lvl="0" indent="-342900" algn="l" rtl="0">
              <a:lnSpc>
                <a:spcPct val="150000"/>
              </a:lnSpc>
              <a:spcBef>
                <a:spcPts val="0"/>
              </a:spcBef>
              <a:spcAft>
                <a:spcPts val="0"/>
              </a:spcAft>
              <a:buClr>
                <a:schemeClr val="dk2"/>
              </a:buClr>
              <a:buSzPts val="1800"/>
              <a:buFont typeface="Open Sans"/>
              <a:buChar char="-"/>
            </a:pPr>
            <a:endParaRPr sz="1800" dirty="0">
              <a:solidFill>
                <a:schemeClr val="dk2"/>
              </a:solidFill>
              <a:latin typeface="Open Sans"/>
              <a:ea typeface="Open Sans"/>
              <a:cs typeface="Open Sans"/>
              <a:sym typeface="Open Sans"/>
            </a:endParaRPr>
          </a:p>
        </p:txBody>
      </p:sp>
      <p:sp>
        <p:nvSpPr>
          <p:cNvPr id="249" name="Google Shape;249;p39"/>
          <p:cNvSpPr txBox="1"/>
          <p:nvPr/>
        </p:nvSpPr>
        <p:spPr>
          <a:xfrm>
            <a:off x="-152400" y="936171"/>
            <a:ext cx="9144000" cy="551214"/>
          </a:xfrm>
          <a:prstGeom prst="rect">
            <a:avLst/>
          </a:prstGeom>
          <a:noFill/>
          <a:ln>
            <a:noFill/>
          </a:ln>
        </p:spPr>
        <p:txBody>
          <a:bodyPr spcFirstLastPara="1" wrap="square" lIns="91425" tIns="91425" rIns="91425" bIns="91425" anchor="t" anchorCtr="0">
            <a:noAutofit/>
          </a:bodyPr>
          <a:lstStyle/>
          <a:p>
            <a:pPr marL="457200" algn="ctr">
              <a:lnSpc>
                <a:spcPct val="150000"/>
              </a:lnSpc>
            </a:pPr>
            <a:r>
              <a:rPr lang="hu-HU" sz="2000" b="1" dirty="0" smtClean="0">
                <a:solidFill>
                  <a:schemeClr val="bg2"/>
                </a:solidFill>
                <a:latin typeface="Open Sans"/>
                <a:ea typeface="Open Sans"/>
                <a:cs typeface="Open Sans"/>
                <a:sym typeface="Open Sans"/>
              </a:rPr>
              <a:t>ELLENŐRZÉS ÉS FIZETÉS A PROJEKT SZINTŰ JELENTÉSEKNÉL</a:t>
            </a:r>
            <a:endParaRPr lang="hu-HU" sz="2000" b="1" dirty="0">
              <a:solidFill>
                <a:schemeClr val="bg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11" name="Csoportba foglalás 10"/>
          <p:cNvGrpSpPr/>
          <p:nvPr/>
        </p:nvGrpSpPr>
        <p:grpSpPr>
          <a:xfrm>
            <a:off x="0" y="221552"/>
            <a:ext cx="9147216" cy="6636448"/>
            <a:chOff x="0" y="221552"/>
            <a:chExt cx="9147216" cy="6636448"/>
          </a:xfrm>
        </p:grpSpPr>
        <p:pic>
          <p:nvPicPr>
            <p:cNvPr id="91"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0" name="Csoportba foglalás 9"/>
            <p:cNvGrpSpPr/>
            <p:nvPr/>
          </p:nvGrpSpPr>
          <p:grpSpPr>
            <a:xfrm>
              <a:off x="231007" y="6045258"/>
              <a:ext cx="2820202" cy="405088"/>
              <a:chOff x="5293895" y="2091424"/>
              <a:chExt cx="3532471" cy="507397"/>
            </a:xfrm>
          </p:grpSpPr>
          <p:sp>
            <p:nvSpPr>
              <p:cNvPr id="5" name="Téglalap 4"/>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 name="Kép 3"/>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92" name="Google Shape;92;p14"/>
          <p:cNvSpPr/>
          <p:nvPr/>
        </p:nvSpPr>
        <p:spPr>
          <a:xfrm>
            <a:off x="676750" y="1004399"/>
            <a:ext cx="7860858" cy="38941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u-HU" sz="2400" b="1" i="0" u="none" strike="noStrike" cap="none" dirty="0" smtClean="0">
                <a:solidFill>
                  <a:srgbClr val="002060"/>
                </a:solidFill>
                <a:latin typeface="Open Sans"/>
                <a:ea typeface="Open Sans"/>
                <a:cs typeface="Open Sans"/>
                <a:sym typeface="Open Sans"/>
              </a:rPr>
              <a:t>TARTALOM</a:t>
            </a:r>
          </a:p>
          <a:p>
            <a:pPr marL="0" marR="0" lvl="0" indent="0" algn="l" rtl="0">
              <a:spcBef>
                <a:spcPts val="0"/>
              </a:spcBef>
              <a:spcAft>
                <a:spcPts val="0"/>
              </a:spcAft>
              <a:buNone/>
            </a:pPr>
            <a:endParaRPr sz="3000" b="1" dirty="0">
              <a:solidFill>
                <a:srgbClr val="002060"/>
              </a:solidFill>
              <a:latin typeface="Open Sans"/>
              <a:ea typeface="Open Sans"/>
              <a:cs typeface="Open Sans"/>
              <a:sym typeface="Open Sans"/>
            </a:endParaRPr>
          </a:p>
          <a:p>
            <a:pPr marL="514350" marR="0" lvl="0" indent="-514350" rtl="0">
              <a:lnSpc>
                <a:spcPct val="150000"/>
              </a:lnSpc>
              <a:spcBef>
                <a:spcPts val="0"/>
              </a:spcBef>
              <a:spcAft>
                <a:spcPts val="0"/>
              </a:spcAft>
              <a:buClr>
                <a:schemeClr val="dk2"/>
              </a:buClr>
              <a:buSzPts val="2000"/>
              <a:buFont typeface="+mj-lt"/>
              <a:buAutoNum type="arabicPeriod"/>
            </a:pPr>
            <a:r>
              <a:rPr lang="hu-HU" sz="2000" b="1" dirty="0" smtClean="0">
                <a:solidFill>
                  <a:schemeClr val="bg2"/>
                </a:solidFill>
                <a:latin typeface="Open Sans" panose="020B0604020202020204" charset="0"/>
                <a:ea typeface="Open Sans" panose="020B0604020202020204" charset="0"/>
                <a:cs typeface="Open Sans" panose="020B0604020202020204" charset="0"/>
                <a:sym typeface="Open Sans"/>
              </a:rPr>
              <a:t>Megvalósítás, jelentéstétel</a:t>
            </a:r>
          </a:p>
          <a:p>
            <a:pPr marL="514350" marR="0" lvl="0" indent="-514350" rtl="0">
              <a:lnSpc>
                <a:spcPct val="150000"/>
              </a:lnSpc>
              <a:spcBef>
                <a:spcPts val="0"/>
              </a:spcBef>
              <a:spcAft>
                <a:spcPts val="0"/>
              </a:spcAft>
              <a:buClr>
                <a:schemeClr val="dk2"/>
              </a:buClr>
              <a:buSzPts val="2000"/>
              <a:buFont typeface="Open Sans"/>
              <a:buAutoNum type="arabicPeriod"/>
            </a:pPr>
            <a:endParaRPr lang="hu-HU" sz="2000" dirty="0">
              <a:solidFill>
                <a:schemeClr val="bg2"/>
              </a:solidFill>
              <a:latin typeface="Open Sans" panose="020B0604020202020204" charset="0"/>
              <a:ea typeface="Open Sans" panose="020B0604020202020204" charset="0"/>
              <a:cs typeface="Open Sans" panose="020B0604020202020204" charset="0"/>
              <a:sym typeface="Open Sans"/>
            </a:endParaRPr>
          </a:p>
          <a:p>
            <a:pPr marL="514350" marR="0" lvl="0" indent="-514350" rtl="0">
              <a:lnSpc>
                <a:spcPct val="150000"/>
              </a:lnSpc>
              <a:spcBef>
                <a:spcPts val="0"/>
              </a:spcBef>
              <a:spcAft>
                <a:spcPts val="0"/>
              </a:spcAft>
              <a:buClr>
                <a:schemeClr val="dk2"/>
              </a:buClr>
              <a:buSzPts val="2000"/>
              <a:buFont typeface="Open Sans"/>
              <a:buAutoNum type="arabicPeriod"/>
            </a:pPr>
            <a:endParaRPr lang="hu-HU" sz="2000" dirty="0" smtClean="0">
              <a:solidFill>
                <a:schemeClr val="bg2"/>
              </a:solidFill>
              <a:latin typeface="Open Sans" panose="020B0604020202020204" charset="0"/>
              <a:ea typeface="Open Sans" panose="020B0604020202020204" charset="0"/>
              <a:cs typeface="Open Sans" panose="020B0604020202020204" charset="0"/>
              <a:sym typeface="Open Sans"/>
            </a:endParaRPr>
          </a:p>
          <a:p>
            <a:pPr marL="514350" marR="0" lvl="0" indent="-514350" rtl="0">
              <a:lnSpc>
                <a:spcPct val="150000"/>
              </a:lnSpc>
              <a:spcBef>
                <a:spcPts val="0"/>
              </a:spcBef>
              <a:spcAft>
                <a:spcPts val="0"/>
              </a:spcAft>
              <a:buClr>
                <a:schemeClr val="dk2"/>
              </a:buClr>
              <a:buSzPts val="2000"/>
              <a:buFont typeface="Open Sans"/>
              <a:buAutoNum type="arabicPeriod"/>
            </a:pPr>
            <a:endParaRPr lang="hu-HU" sz="2000" dirty="0">
              <a:solidFill>
                <a:schemeClr val="bg2"/>
              </a:solidFill>
              <a:latin typeface="Open Sans" panose="020B0604020202020204" charset="0"/>
              <a:ea typeface="Open Sans" panose="020B0604020202020204" charset="0"/>
              <a:cs typeface="Open Sans" panose="020B0604020202020204" charset="0"/>
              <a:sym typeface="Open Sans"/>
            </a:endParaRPr>
          </a:p>
          <a:p>
            <a:pPr marL="514350" marR="0" lvl="0" indent="-514350" rtl="0">
              <a:lnSpc>
                <a:spcPct val="150000"/>
              </a:lnSpc>
              <a:spcBef>
                <a:spcPts val="0"/>
              </a:spcBef>
              <a:spcAft>
                <a:spcPts val="0"/>
              </a:spcAft>
              <a:buClr>
                <a:schemeClr val="dk2"/>
              </a:buClr>
              <a:buSzPts val="2000"/>
              <a:buFont typeface="Open Sans"/>
              <a:buAutoNum type="arabicPeriod"/>
            </a:pPr>
            <a:endParaRPr lang="hu-HU" sz="2000" dirty="0" smtClean="0">
              <a:solidFill>
                <a:schemeClr val="bg2"/>
              </a:solidFill>
              <a:latin typeface="Open Sans" panose="020B0604020202020204" charset="0"/>
              <a:ea typeface="Open Sans" panose="020B0604020202020204" charset="0"/>
              <a:cs typeface="Open Sans" panose="020B0604020202020204" charset="0"/>
              <a:sym typeface="Open Sans"/>
            </a:endParaRPr>
          </a:p>
          <a:p>
            <a:pPr marL="400050" marR="0" lvl="0" indent="-400050" rtl="0">
              <a:lnSpc>
                <a:spcPct val="150000"/>
              </a:lnSpc>
              <a:spcBef>
                <a:spcPts val="0"/>
              </a:spcBef>
              <a:spcAft>
                <a:spcPts val="0"/>
              </a:spcAft>
              <a:buClr>
                <a:schemeClr val="dk2"/>
              </a:buClr>
              <a:buSzPts val="2000"/>
              <a:buFont typeface="Open Sans"/>
              <a:buAutoNum type="arabicPeriod"/>
            </a:pPr>
            <a:endParaRPr lang="hu-HU" sz="2000" dirty="0" smtClean="0">
              <a:solidFill>
                <a:schemeClr val="bg2"/>
              </a:solidFill>
              <a:latin typeface="Open Sans" panose="020B0604020202020204" charset="0"/>
              <a:ea typeface="Open Sans" panose="020B0604020202020204" charset="0"/>
              <a:cs typeface="Open Sans" panose="020B0604020202020204" charset="0"/>
              <a:sym typeface="Open Sans"/>
            </a:endParaRPr>
          </a:p>
          <a:p>
            <a:pPr marL="400050" marR="0" lvl="0" indent="-400050" rtl="0">
              <a:lnSpc>
                <a:spcPct val="150000"/>
              </a:lnSpc>
              <a:spcBef>
                <a:spcPts val="0"/>
              </a:spcBef>
              <a:spcAft>
                <a:spcPts val="0"/>
              </a:spcAft>
              <a:buClr>
                <a:schemeClr val="dk2"/>
              </a:buClr>
              <a:buSzPts val="2000"/>
              <a:buFont typeface="Open Sans"/>
              <a:buAutoNum type="arabicPeriod"/>
            </a:pPr>
            <a:r>
              <a:rPr lang="hu-HU" sz="2000" b="1" dirty="0" smtClean="0">
                <a:solidFill>
                  <a:schemeClr val="bg2"/>
                </a:solidFill>
                <a:latin typeface="Open Sans" panose="020B0604020202020204" charset="0"/>
                <a:ea typeface="Open Sans" panose="020B0604020202020204" charset="0"/>
                <a:cs typeface="Open Sans" panose="020B0604020202020204" charset="0"/>
                <a:sym typeface="Open Sans"/>
              </a:rPr>
              <a:t>Információs és kommunikációs kötelezettségek</a:t>
            </a:r>
            <a:endParaRPr sz="2000" b="1"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marR="0" lvl="0" indent="0" algn="l" rtl="0">
              <a:lnSpc>
                <a:spcPct val="150000"/>
              </a:lnSpc>
              <a:spcBef>
                <a:spcPts val="0"/>
              </a:spcBef>
              <a:spcAft>
                <a:spcPts val="0"/>
              </a:spcAft>
              <a:buNone/>
            </a:pPr>
            <a:endParaRPr dirty="0"/>
          </a:p>
        </p:txBody>
      </p:sp>
      <p:sp>
        <p:nvSpPr>
          <p:cNvPr id="3" name="Szövegdoboz 2"/>
          <p:cNvSpPr txBox="1"/>
          <p:nvPr/>
        </p:nvSpPr>
        <p:spPr>
          <a:xfrm>
            <a:off x="1203157" y="2282469"/>
            <a:ext cx="5650030" cy="2616101"/>
          </a:xfrm>
          <a:prstGeom prst="rect">
            <a:avLst/>
          </a:prstGeom>
          <a:noFill/>
        </p:spPr>
        <p:txBody>
          <a:bodyPr wrap="square" rtlCol="0">
            <a:spAutoFit/>
          </a:bodyPr>
          <a:lstStyle/>
          <a:p>
            <a:pPr marL="514350" lvl="8" indent="-514350">
              <a:lnSpc>
                <a:spcPct val="150000"/>
              </a:lnSpc>
              <a:buClr>
                <a:schemeClr val="dk2"/>
              </a:buClr>
              <a:buSzPts val="2000"/>
              <a:buFont typeface="+mj-lt"/>
              <a:buAutoNum type="romanUcPeriod"/>
            </a:pPr>
            <a:r>
              <a:rPr lang="hu-HU" sz="2000" dirty="0">
                <a:solidFill>
                  <a:schemeClr val="bg2"/>
                </a:solidFill>
                <a:latin typeface="Open Sans" panose="020B0604020202020204" charset="0"/>
                <a:ea typeface="Open Sans" panose="020B0604020202020204" charset="0"/>
                <a:cs typeface="Open Sans" panose="020B0604020202020204" charset="0"/>
                <a:sym typeface="Open Sans"/>
              </a:rPr>
              <a:t>Projekt Megvalósítási Kézikönyv</a:t>
            </a:r>
          </a:p>
          <a:p>
            <a:pPr marL="514350" lvl="6" indent="-514350">
              <a:lnSpc>
                <a:spcPct val="150000"/>
              </a:lnSpc>
              <a:buClr>
                <a:schemeClr val="dk2"/>
              </a:buClr>
              <a:buSzPts val="2000"/>
              <a:buFont typeface="+mj-lt"/>
              <a:buAutoNum type="romanUcPeriod" startAt="2"/>
            </a:pPr>
            <a:r>
              <a:rPr lang="hu-HU" sz="2000" dirty="0">
                <a:solidFill>
                  <a:schemeClr val="bg2"/>
                </a:solidFill>
                <a:latin typeface="Open Sans" panose="020B0604020202020204" charset="0"/>
                <a:ea typeface="Open Sans" panose="020B0604020202020204" charset="0"/>
                <a:cs typeface="Open Sans" panose="020B0604020202020204" charset="0"/>
                <a:sym typeface="Open Sans"/>
              </a:rPr>
              <a:t>Tippek</a:t>
            </a:r>
            <a:endParaRPr lang="hu-HU" sz="2000" dirty="0">
              <a:solidFill>
                <a:schemeClr val="bg2"/>
              </a:solidFill>
              <a:latin typeface="Open Sans" panose="020B0604020202020204" charset="0"/>
              <a:ea typeface="Open Sans" panose="020B0604020202020204" charset="0"/>
              <a:cs typeface="Open Sans" panose="020B0604020202020204" charset="0"/>
            </a:endParaRPr>
          </a:p>
          <a:p>
            <a:pPr marL="514350" lvl="8" indent="-514350">
              <a:lnSpc>
                <a:spcPct val="150000"/>
              </a:lnSpc>
              <a:buClr>
                <a:schemeClr val="dk2"/>
              </a:buClr>
              <a:buSzPts val="2000"/>
              <a:buFont typeface="+mj-lt"/>
              <a:buAutoNum type="romanUcPeriod" startAt="3"/>
            </a:pPr>
            <a:r>
              <a:rPr lang="hu-HU" sz="2000" dirty="0">
                <a:solidFill>
                  <a:schemeClr val="bg2"/>
                </a:solidFill>
                <a:latin typeface="Open Sans" panose="020B0604020202020204" charset="0"/>
                <a:ea typeface="Open Sans" panose="020B0604020202020204" charset="0"/>
                <a:cs typeface="Open Sans" panose="020B0604020202020204" charset="0"/>
                <a:sym typeface="Open Sans"/>
              </a:rPr>
              <a:t>Gyakori hibák</a:t>
            </a:r>
          </a:p>
          <a:p>
            <a:pPr marL="514350" lvl="6" indent="-514350">
              <a:lnSpc>
                <a:spcPct val="150000"/>
              </a:lnSpc>
              <a:buClr>
                <a:schemeClr val="dk2"/>
              </a:buClr>
              <a:buSzPts val="2000"/>
              <a:buFont typeface="+mj-lt"/>
              <a:buAutoNum type="romanUcPeriod" startAt="4"/>
            </a:pPr>
            <a:r>
              <a:rPr lang="hu-HU" sz="2000" dirty="0">
                <a:solidFill>
                  <a:schemeClr val="bg2"/>
                </a:solidFill>
                <a:latin typeface="Open Sans" panose="020B0604020202020204" charset="0"/>
                <a:ea typeface="Open Sans" panose="020B0604020202020204" charset="0"/>
                <a:cs typeface="Open Sans" panose="020B0604020202020204" charset="0"/>
                <a:sym typeface="Open Sans"/>
              </a:rPr>
              <a:t>Mit kerüljünk?</a:t>
            </a:r>
          </a:p>
          <a:p>
            <a:pPr marL="514350" lvl="6" indent="-514350">
              <a:lnSpc>
                <a:spcPct val="150000"/>
              </a:lnSpc>
              <a:buClr>
                <a:schemeClr val="dk2"/>
              </a:buClr>
              <a:buSzPts val="2000"/>
              <a:buFont typeface="+mj-lt"/>
              <a:buAutoNum type="romanUcPeriod" startAt="4"/>
            </a:pPr>
            <a:r>
              <a:rPr lang="hu-HU" sz="2000" dirty="0">
                <a:solidFill>
                  <a:schemeClr val="bg2"/>
                </a:solidFill>
                <a:latin typeface="Open Sans" panose="020B0604020202020204" charset="0"/>
                <a:ea typeface="Open Sans" panose="020B0604020202020204" charset="0"/>
                <a:cs typeface="Open Sans" panose="020B0604020202020204" charset="0"/>
                <a:sym typeface="Open Sans"/>
              </a:rPr>
              <a:t>IH utasítások</a:t>
            </a:r>
          </a:p>
          <a:p>
            <a:endParaRPr lang="hu-HU"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55" name="Google Shape;255;p40"/>
          <p:cNvSpPr/>
          <p:nvPr/>
        </p:nvSpPr>
        <p:spPr>
          <a:xfrm>
            <a:off x="376519" y="968828"/>
            <a:ext cx="8377582" cy="505545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III</a:t>
            </a:r>
            <a:r>
              <a:rPr lang="en-US" sz="2400" b="1" dirty="0" smtClean="0">
                <a:solidFill>
                  <a:schemeClr val="bg2"/>
                </a:solidFill>
                <a:latin typeface="Open Sans"/>
                <a:ea typeface="Open Sans"/>
                <a:cs typeface="Open Sans"/>
                <a:sym typeface="Open Sans"/>
              </a:rPr>
              <a:t>.</a:t>
            </a:r>
            <a:r>
              <a:rPr lang="en-US" sz="2400" b="1" dirty="0" smtClean="0">
                <a:solidFill>
                  <a:srgbClr val="002060"/>
                </a:solidFill>
                <a:latin typeface="Open Sans"/>
                <a:ea typeface="Open Sans"/>
                <a:cs typeface="Open Sans"/>
                <a:sym typeface="Open Sans"/>
              </a:rPr>
              <a:t> </a:t>
            </a:r>
            <a:r>
              <a:rPr lang="hu-HU" sz="2400" b="1" dirty="0" smtClean="0">
                <a:solidFill>
                  <a:schemeClr val="bg2"/>
                </a:solidFill>
                <a:latin typeface="Open Sans"/>
                <a:ea typeface="Open Sans"/>
                <a:cs typeface="Open Sans"/>
                <a:sym typeface="Open Sans"/>
              </a:rPr>
              <a:t>TIPPEK</a:t>
            </a:r>
          </a:p>
          <a:p>
            <a:pPr marL="101600" lvl="0" algn="l" rtl="0">
              <a:lnSpc>
                <a:spcPct val="115000"/>
              </a:lnSpc>
              <a:spcBef>
                <a:spcPts val="0"/>
              </a:spcBef>
              <a:spcAft>
                <a:spcPts val="0"/>
              </a:spcAft>
              <a:buClr>
                <a:schemeClr val="dk2"/>
              </a:buClr>
              <a:buSzPts val="2000"/>
            </a:pPr>
            <a:r>
              <a:rPr lang="hu-HU" b="1" u="sng" dirty="0" smtClean="0">
                <a:solidFill>
                  <a:schemeClr val="bg2"/>
                </a:solidFill>
                <a:latin typeface="Open Sans"/>
                <a:ea typeface="Open Sans"/>
                <a:cs typeface="Open Sans"/>
                <a:sym typeface="Open Sans"/>
              </a:rPr>
              <a:t>Általános tippek:</a:t>
            </a:r>
          </a:p>
          <a:p>
            <a:pPr marL="101600" lvl="0" algn="l" rtl="0">
              <a:lnSpc>
                <a:spcPct val="115000"/>
              </a:lnSpc>
              <a:spcBef>
                <a:spcPts val="0"/>
              </a:spcBef>
              <a:spcAft>
                <a:spcPts val="0"/>
              </a:spcAft>
              <a:buClr>
                <a:schemeClr val="dk2"/>
              </a:buClr>
              <a:buSzPts val="2000"/>
            </a:pPr>
            <a:endParaRPr lang="hu-HU" b="1" u="sng" dirty="0" smtClean="0">
              <a:solidFill>
                <a:schemeClr val="bg2">
                  <a:lumMod val="75000"/>
                </a:schemeClr>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hu-HU" dirty="0" smtClean="0">
                <a:solidFill>
                  <a:schemeClr val="bg2">
                    <a:lumMod val="75000"/>
                  </a:schemeClr>
                </a:solidFill>
                <a:latin typeface="Open Sans"/>
                <a:ea typeface="Open Sans"/>
                <a:cs typeface="Open Sans"/>
                <a:sym typeface="Open Sans"/>
              </a:rPr>
              <a:t>Kövesse a Program honlapját azt aktuális hírekért</a:t>
            </a:r>
            <a:endParaRPr lang="ro-RO" dirty="0">
              <a:solidFill>
                <a:schemeClr val="bg2">
                  <a:lumMod val="75000"/>
                </a:schemeClr>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hu-HU" dirty="0" smtClean="0">
                <a:solidFill>
                  <a:srgbClr val="002060"/>
                </a:solidFill>
                <a:latin typeface="Open Sans"/>
                <a:ea typeface="Open Sans"/>
                <a:cs typeface="Open Sans"/>
                <a:sym typeface="Open Sans"/>
              </a:rPr>
              <a:t>Kövesse és alkalmazza az IH Utasításokban foglaltakat</a:t>
            </a:r>
            <a:endParaRPr dirty="0">
              <a:solidFill>
                <a:srgbClr val="002060"/>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hu-HU" dirty="0" smtClean="0">
                <a:solidFill>
                  <a:srgbClr val="002060"/>
                </a:solidFill>
                <a:latin typeface="Open Sans"/>
                <a:ea typeface="Open Sans"/>
                <a:cs typeface="Open Sans"/>
                <a:sym typeface="Open Sans"/>
              </a:rPr>
              <a:t>Ismerje és tartsa be a Támogatási Szerződésben, az </a:t>
            </a:r>
            <a:r>
              <a:rPr lang="hu-HU" dirty="0" err="1" smtClean="0">
                <a:solidFill>
                  <a:srgbClr val="002060"/>
                </a:solidFill>
                <a:latin typeface="Open Sans"/>
                <a:ea typeface="Open Sans"/>
                <a:cs typeface="Open Sans"/>
                <a:sym typeface="Open Sans"/>
              </a:rPr>
              <a:t>eMS</a:t>
            </a:r>
            <a:r>
              <a:rPr lang="hu-HU" dirty="0" smtClean="0">
                <a:solidFill>
                  <a:srgbClr val="002060"/>
                </a:solidFill>
                <a:latin typeface="Open Sans"/>
                <a:ea typeface="Open Sans"/>
                <a:cs typeface="Open Sans"/>
                <a:sym typeface="Open Sans"/>
              </a:rPr>
              <a:t> jelentéstételi Kézikönyvben és a PIM-</a:t>
            </a:r>
            <a:r>
              <a:rPr lang="hu-HU" dirty="0" err="1" smtClean="0">
                <a:solidFill>
                  <a:srgbClr val="002060"/>
                </a:solidFill>
                <a:latin typeface="Open Sans"/>
                <a:ea typeface="Open Sans"/>
                <a:cs typeface="Open Sans"/>
                <a:sym typeface="Open Sans"/>
              </a:rPr>
              <a:t>ben</a:t>
            </a:r>
            <a:r>
              <a:rPr lang="hu-HU" dirty="0" smtClean="0">
                <a:solidFill>
                  <a:srgbClr val="002060"/>
                </a:solidFill>
                <a:latin typeface="Open Sans"/>
                <a:ea typeface="Open Sans"/>
                <a:cs typeface="Open Sans"/>
                <a:sym typeface="Open Sans"/>
              </a:rPr>
              <a:t> foglaltakat</a:t>
            </a:r>
            <a:endParaRPr lang="ro-RO" dirty="0">
              <a:solidFill>
                <a:srgbClr val="002060"/>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ro-RO" dirty="0" smtClean="0">
                <a:solidFill>
                  <a:srgbClr val="002060"/>
                </a:solidFill>
                <a:latin typeface="Open Sans"/>
                <a:ea typeface="Open Sans"/>
                <a:cs typeface="Open Sans"/>
                <a:sym typeface="Open Sans"/>
              </a:rPr>
              <a:t>Ellenőrizze a pályázat (Application Form -eMS) tartalmát, hogy meggyőződjön róla, hogy teljes/ naprakész/ és a különböző részek összefüggnek egymással</a:t>
            </a:r>
            <a:endParaRPr lang="ro-RO" dirty="0">
              <a:solidFill>
                <a:srgbClr val="002060"/>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hu-HU" dirty="0" smtClean="0">
                <a:solidFill>
                  <a:srgbClr val="002060"/>
                </a:solidFill>
                <a:latin typeface="Open Sans"/>
                <a:ea typeface="Open Sans"/>
                <a:cs typeface="Open Sans"/>
                <a:sym typeface="Open Sans"/>
              </a:rPr>
              <a:t>Ellenőrizze, hogy minden egyes munkacsomaghoz a felelős partner van hozzárendelve </a:t>
            </a:r>
            <a:endParaRPr dirty="0">
              <a:solidFill>
                <a:srgbClr val="002060"/>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hu-HU" dirty="0" smtClean="0">
                <a:solidFill>
                  <a:srgbClr val="002060"/>
                </a:solidFill>
                <a:latin typeface="Open Sans"/>
                <a:ea typeface="Open Sans"/>
                <a:cs typeface="Open Sans"/>
                <a:sym typeface="Open Sans"/>
              </a:rPr>
              <a:t>A VK joga hozzáférést biztosítani az összes partner számára</a:t>
            </a:r>
            <a:endParaRPr lang="ro-RO" dirty="0">
              <a:solidFill>
                <a:srgbClr val="002060"/>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r>
              <a:rPr lang="hu-HU" dirty="0" smtClean="0">
                <a:solidFill>
                  <a:schemeClr val="bg2">
                    <a:lumMod val="75000"/>
                  </a:schemeClr>
                </a:solidFill>
                <a:latin typeface="Open Sans"/>
                <a:ea typeface="Open Sans"/>
                <a:cs typeface="Open Sans"/>
                <a:sym typeface="Open Sans"/>
              </a:rPr>
              <a:t>Tartson szoros kapcsolatot a projekt partnerekkel és a KT-</a:t>
            </a:r>
            <a:r>
              <a:rPr lang="hu-HU" dirty="0" err="1" smtClean="0">
                <a:solidFill>
                  <a:schemeClr val="bg2">
                    <a:lumMod val="75000"/>
                  </a:schemeClr>
                </a:solidFill>
                <a:latin typeface="Open Sans"/>
                <a:ea typeface="Open Sans"/>
                <a:cs typeface="Open Sans"/>
                <a:sym typeface="Open Sans"/>
              </a:rPr>
              <a:t>gal</a:t>
            </a:r>
            <a:endParaRPr dirty="0">
              <a:solidFill>
                <a:schemeClr val="bg2">
                  <a:lumMod val="75000"/>
                </a:schemeClr>
              </a:solidFill>
              <a:latin typeface="Open Sans"/>
              <a:ea typeface="Open Sans"/>
              <a:cs typeface="Open Sans"/>
              <a:sym typeface="Open Sans"/>
            </a:endParaRPr>
          </a:p>
          <a:p>
            <a:pPr marL="457200" indent="-355600">
              <a:lnSpc>
                <a:spcPct val="115000"/>
              </a:lnSpc>
              <a:buClr>
                <a:schemeClr val="dk2"/>
              </a:buClr>
              <a:buSzPts val="2000"/>
              <a:buFont typeface="Open Sans"/>
              <a:buChar char="-"/>
            </a:pPr>
            <a:r>
              <a:rPr lang="ro-RO" dirty="0">
                <a:solidFill>
                  <a:schemeClr val="bg2">
                    <a:lumMod val="75000"/>
                  </a:schemeClr>
                </a:solidFill>
                <a:latin typeface="Open Sans"/>
                <a:ea typeface="Open Sans"/>
                <a:cs typeface="Open Sans"/>
                <a:sym typeface="Open Sans"/>
              </a:rPr>
              <a:t>Amikor módosítási kérelmet nyújt be az eMS-en keresztül, a „Comment” részben kell leírni a módosítás </a:t>
            </a:r>
            <a:r>
              <a:rPr lang="ro-RO" dirty="0" smtClean="0">
                <a:solidFill>
                  <a:schemeClr val="bg2">
                    <a:lumMod val="75000"/>
                  </a:schemeClr>
                </a:solidFill>
                <a:latin typeface="Open Sans"/>
                <a:ea typeface="Open Sans"/>
                <a:cs typeface="Open Sans"/>
                <a:sym typeface="Open Sans"/>
              </a:rPr>
              <a:t>tartalmát</a:t>
            </a:r>
          </a:p>
          <a:p>
            <a:pPr marL="457200" indent="-355600">
              <a:lnSpc>
                <a:spcPct val="115000"/>
              </a:lnSpc>
              <a:buClr>
                <a:schemeClr val="dk2"/>
              </a:buClr>
              <a:buSzPts val="2000"/>
              <a:buFont typeface="Open Sans"/>
              <a:buChar char="-"/>
            </a:pPr>
            <a:r>
              <a:rPr lang="ro-RO" dirty="0">
                <a:solidFill>
                  <a:schemeClr val="bg2">
                    <a:lumMod val="75000"/>
                  </a:schemeClr>
                </a:solidFill>
                <a:latin typeface="Open Sans"/>
                <a:ea typeface="Open Sans"/>
                <a:cs typeface="Open Sans"/>
                <a:sym typeface="Open Sans"/>
              </a:rPr>
              <a:t>Az eMS rendszeren kívül HETI JELENTÉST kell benyújtani a KT projekt koordinátorának a projekt megvalósítási helyzetéről, kifejezetten a beszerzések, kifizetések és projekt eredmények (deliverable) tekintetében</a:t>
            </a:r>
          </a:p>
          <a:p>
            <a:pPr marL="457200" indent="-355600">
              <a:lnSpc>
                <a:spcPct val="115000"/>
              </a:lnSpc>
              <a:buClr>
                <a:schemeClr val="dk2"/>
              </a:buClr>
              <a:buSzPts val="2000"/>
              <a:buFont typeface="Open Sans"/>
              <a:buChar char="-"/>
            </a:pPr>
            <a:endParaRPr lang="ro-RO" dirty="0">
              <a:solidFill>
                <a:schemeClr val="bg2"/>
              </a:solidFill>
              <a:latin typeface="Open Sans"/>
              <a:ea typeface="Open Sans"/>
              <a:cs typeface="Open Sans"/>
              <a:sym typeface="Open Sans"/>
            </a:endParaRPr>
          </a:p>
          <a:p>
            <a:pPr marL="457200" lvl="0" indent="-355600" algn="l" rtl="0">
              <a:lnSpc>
                <a:spcPct val="115000"/>
              </a:lnSpc>
              <a:spcBef>
                <a:spcPts val="0"/>
              </a:spcBef>
              <a:spcAft>
                <a:spcPts val="0"/>
              </a:spcAft>
              <a:buClr>
                <a:schemeClr val="dk2"/>
              </a:buClr>
              <a:buSzPts val="2000"/>
              <a:buFont typeface="Open Sans"/>
              <a:buChar char="-"/>
            </a:pPr>
            <a:endParaRPr dirty="0">
              <a:solidFill>
                <a:srgbClr val="002060"/>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55" name="Google Shape;255;p40"/>
          <p:cNvSpPr/>
          <p:nvPr/>
        </p:nvSpPr>
        <p:spPr>
          <a:xfrm>
            <a:off x="376519" y="968828"/>
            <a:ext cx="8377582" cy="5055453"/>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III</a:t>
            </a:r>
            <a:r>
              <a:rPr lang="en-US" sz="2400" b="1" dirty="0" smtClean="0">
                <a:solidFill>
                  <a:schemeClr val="bg2"/>
                </a:solidFill>
                <a:latin typeface="Open Sans"/>
                <a:ea typeface="Open Sans"/>
                <a:cs typeface="Open Sans"/>
                <a:sym typeface="Open Sans"/>
              </a:rPr>
              <a:t>.</a:t>
            </a:r>
            <a:r>
              <a:rPr lang="en-US" sz="2400" b="1" dirty="0" smtClean="0">
                <a:solidFill>
                  <a:srgbClr val="002060"/>
                </a:solidFill>
                <a:latin typeface="Open Sans"/>
                <a:ea typeface="Open Sans"/>
                <a:cs typeface="Open Sans"/>
                <a:sym typeface="Open Sans"/>
              </a:rPr>
              <a:t> </a:t>
            </a:r>
            <a:r>
              <a:rPr lang="hu-HU" sz="2400" b="1" dirty="0" smtClean="0">
                <a:solidFill>
                  <a:schemeClr val="bg2"/>
                </a:solidFill>
                <a:latin typeface="Open Sans"/>
                <a:ea typeface="Open Sans"/>
                <a:cs typeface="Open Sans"/>
                <a:sym typeface="Open Sans"/>
              </a:rPr>
              <a:t>TIPPEK</a:t>
            </a:r>
          </a:p>
          <a:p>
            <a:pPr marL="101600" lvl="0" algn="l" rtl="0">
              <a:lnSpc>
                <a:spcPct val="115000"/>
              </a:lnSpc>
              <a:spcBef>
                <a:spcPts val="0"/>
              </a:spcBef>
              <a:spcAft>
                <a:spcPts val="0"/>
              </a:spcAft>
              <a:buClr>
                <a:schemeClr val="dk2"/>
              </a:buClr>
              <a:buSzPts val="2000"/>
            </a:pPr>
            <a:r>
              <a:rPr lang="hu-HU" b="1" u="sng" dirty="0" smtClean="0">
                <a:solidFill>
                  <a:schemeClr val="bg2"/>
                </a:solidFill>
                <a:latin typeface="Open Sans"/>
                <a:ea typeface="Open Sans"/>
                <a:cs typeface="Open Sans"/>
                <a:sym typeface="Open Sans"/>
              </a:rPr>
              <a:t>Általános tippek:</a:t>
            </a:r>
          </a:p>
          <a:p>
            <a:pPr marL="101600" lvl="0" algn="l" rtl="0">
              <a:lnSpc>
                <a:spcPct val="115000"/>
              </a:lnSpc>
              <a:spcBef>
                <a:spcPts val="0"/>
              </a:spcBef>
              <a:spcAft>
                <a:spcPts val="0"/>
              </a:spcAft>
              <a:buClr>
                <a:schemeClr val="dk2"/>
              </a:buClr>
              <a:buSzPts val="2000"/>
            </a:pPr>
            <a:endParaRPr lang="hu-HU" b="1" u="sng" dirty="0" smtClean="0">
              <a:solidFill>
                <a:schemeClr val="bg2"/>
              </a:solidFill>
              <a:latin typeface="Open Sans"/>
              <a:ea typeface="Open Sans"/>
              <a:cs typeface="Open Sans"/>
              <a:sym typeface="Open Sans"/>
            </a:endParaRPr>
          </a:p>
          <a:p>
            <a:pPr marL="457200" lvl="0" indent="-355600">
              <a:lnSpc>
                <a:spcPct val="115000"/>
              </a:lnSpc>
              <a:buClr>
                <a:schemeClr val="dk2"/>
              </a:buClr>
              <a:buSzPts val="2000"/>
              <a:buFont typeface="Open Sans"/>
              <a:buChar char="-"/>
            </a:pPr>
            <a:r>
              <a:rPr lang="hu-HU" dirty="0">
                <a:solidFill>
                  <a:srgbClr val="002060"/>
                </a:solidFill>
                <a:latin typeface="Open Sans"/>
                <a:ea typeface="Open Sans"/>
                <a:cs typeface="Open Sans"/>
                <a:sym typeface="Open Sans"/>
              </a:rPr>
              <a:t>Amennyiben bármi probléma merül fel a projekt megvalósításával kapcsolatban, kérjük azonnal vegye fel a kapcsolatot az IP-</a:t>
            </a:r>
            <a:r>
              <a:rPr lang="hu-HU" dirty="0" err="1">
                <a:solidFill>
                  <a:srgbClr val="002060"/>
                </a:solidFill>
                <a:latin typeface="Open Sans"/>
                <a:ea typeface="Open Sans"/>
                <a:cs typeface="Open Sans"/>
                <a:sym typeface="Open Sans"/>
              </a:rPr>
              <a:t>tal</a:t>
            </a:r>
            <a:r>
              <a:rPr lang="hu-HU" dirty="0">
                <a:solidFill>
                  <a:srgbClr val="002060"/>
                </a:solidFill>
                <a:latin typeface="Open Sans"/>
                <a:ea typeface="Open Sans"/>
                <a:cs typeface="Open Sans"/>
                <a:sym typeface="Open Sans"/>
              </a:rPr>
              <a:t> / KT kollégájával</a:t>
            </a:r>
          </a:p>
          <a:p>
            <a:pPr marL="457200" lvl="0" indent="-355600">
              <a:lnSpc>
                <a:spcPct val="115000"/>
              </a:lnSpc>
              <a:buClr>
                <a:schemeClr val="dk2"/>
              </a:buClr>
              <a:buSzPts val="2000"/>
              <a:buFont typeface="Open Sans"/>
              <a:buChar char="-"/>
            </a:pPr>
            <a:r>
              <a:rPr lang="hu-HU" dirty="0">
                <a:solidFill>
                  <a:srgbClr val="002060"/>
                </a:solidFill>
                <a:latin typeface="Open Sans"/>
                <a:ea typeface="Open Sans"/>
                <a:cs typeface="Open Sans"/>
                <a:sym typeface="Open Sans"/>
              </a:rPr>
              <a:t>Minden </a:t>
            </a:r>
            <a:r>
              <a:rPr lang="hu-HU" dirty="0" err="1">
                <a:solidFill>
                  <a:srgbClr val="002060"/>
                </a:solidFill>
                <a:latin typeface="Open Sans"/>
                <a:ea typeface="Open Sans"/>
                <a:cs typeface="Open Sans"/>
                <a:sym typeface="Open Sans"/>
              </a:rPr>
              <a:t>eMS</a:t>
            </a:r>
            <a:r>
              <a:rPr lang="hu-HU" dirty="0">
                <a:solidFill>
                  <a:srgbClr val="002060"/>
                </a:solidFill>
                <a:latin typeface="Open Sans"/>
                <a:ea typeface="Open Sans"/>
                <a:cs typeface="Open Sans"/>
                <a:sym typeface="Open Sans"/>
              </a:rPr>
              <a:t> rendszerbe feltöltött dokumentumot angolul kell elnevezni. A dokumentum nevének rövidnek, egyértelműnek és a tartalomra utalónak kell lennie. </a:t>
            </a:r>
          </a:p>
          <a:p>
            <a:pPr marL="457200" indent="-355600">
              <a:lnSpc>
                <a:spcPct val="115000"/>
              </a:lnSpc>
              <a:buClr>
                <a:schemeClr val="dk2"/>
              </a:buClr>
              <a:buSzPts val="2000"/>
              <a:buFont typeface="Open Sans"/>
              <a:buChar char="-"/>
            </a:pPr>
            <a:r>
              <a:rPr lang="ro-RO" dirty="0">
                <a:solidFill>
                  <a:schemeClr val="bg2">
                    <a:lumMod val="75000"/>
                  </a:schemeClr>
                </a:solidFill>
                <a:latin typeface="Open Sans"/>
                <a:ea typeface="Open Sans"/>
                <a:cs typeface="Open Sans"/>
                <a:sym typeface="Open Sans"/>
              </a:rPr>
              <a:t>A Támogatási Szerződés/ társfinanszírozási szerződés kiegészítéseit a projekt „Attachments ” részhez kell feltölteni, a módosítást követően</a:t>
            </a:r>
          </a:p>
          <a:p>
            <a:pPr marL="457200" indent="-355600">
              <a:lnSpc>
                <a:spcPct val="115000"/>
              </a:lnSpc>
              <a:buClr>
                <a:schemeClr val="dk2"/>
              </a:buClr>
              <a:buSzPts val="2000"/>
              <a:buFont typeface="Open Sans"/>
              <a:buChar char="-"/>
            </a:pPr>
            <a:r>
              <a:rPr lang="ro-RO" dirty="0">
                <a:solidFill>
                  <a:schemeClr val="bg2">
                    <a:lumMod val="75000"/>
                  </a:schemeClr>
                </a:solidFill>
                <a:latin typeface="Open Sans"/>
                <a:ea typeface="Open Sans"/>
                <a:cs typeface="Open Sans"/>
                <a:sym typeface="Open Sans"/>
              </a:rPr>
              <a:t>Abban az esetben, ha a projekt túlszerződéssel lett finanszírozva, a magyar kedvezményezett nem igényelheti az ERFA összegre vonatkozó </a:t>
            </a:r>
            <a:r>
              <a:rPr lang="ro-RO" dirty="0" smtClean="0">
                <a:solidFill>
                  <a:schemeClr val="bg2">
                    <a:lumMod val="75000"/>
                  </a:schemeClr>
                </a:solidFill>
                <a:latin typeface="Open Sans"/>
                <a:ea typeface="Open Sans"/>
                <a:cs typeface="Open Sans"/>
                <a:sym typeface="Open Sans"/>
              </a:rPr>
              <a:t>megelőlegezést</a:t>
            </a:r>
          </a:p>
          <a:p>
            <a:pPr marL="457200" indent="-355600">
              <a:lnSpc>
                <a:spcPct val="115000"/>
              </a:lnSpc>
              <a:buClr>
                <a:schemeClr val="dk2"/>
              </a:buClr>
              <a:buSzPts val="2000"/>
              <a:buFont typeface="Open Sans"/>
              <a:buChar char="-"/>
            </a:pPr>
            <a:r>
              <a:rPr lang="en-US" dirty="0">
                <a:solidFill>
                  <a:schemeClr val="bg2">
                    <a:lumMod val="75000"/>
                  </a:schemeClr>
                </a:solidFill>
                <a:latin typeface="Open Sans"/>
                <a:ea typeface="Open Sans"/>
                <a:cs typeface="Open Sans"/>
                <a:sym typeface="Open Sans"/>
              </a:rPr>
              <a:t>"Supplementary information" </a:t>
            </a:r>
            <a:r>
              <a:rPr lang="hu-HU" dirty="0">
                <a:solidFill>
                  <a:schemeClr val="bg2">
                    <a:lumMod val="75000"/>
                  </a:schemeClr>
                </a:solidFill>
                <a:latin typeface="Open Sans"/>
                <a:ea typeface="Open Sans"/>
                <a:cs typeface="Open Sans"/>
                <a:sym typeface="Open Sans"/>
              </a:rPr>
              <a:t>részt folyamatosan frissíteni/ellenőrizni kell és minden információt tartalmaznia </a:t>
            </a:r>
            <a:r>
              <a:rPr lang="hu-HU" dirty="0" smtClean="0">
                <a:solidFill>
                  <a:schemeClr val="bg2">
                    <a:lumMod val="75000"/>
                  </a:schemeClr>
                </a:solidFill>
                <a:latin typeface="Open Sans"/>
                <a:ea typeface="Open Sans"/>
                <a:cs typeface="Open Sans"/>
                <a:sym typeface="Open Sans"/>
              </a:rPr>
              <a:t>kell</a:t>
            </a:r>
          </a:p>
          <a:p>
            <a:pPr marL="457200" lvl="0" indent="-342900">
              <a:lnSpc>
                <a:spcPct val="115000"/>
              </a:lnSpc>
              <a:buClr>
                <a:schemeClr val="dk2"/>
              </a:buClr>
              <a:buSzPts val="1800"/>
              <a:buFont typeface="Open Sans"/>
              <a:buChar char="-"/>
            </a:pPr>
            <a:r>
              <a:rPr lang="ro-RO" dirty="0">
                <a:solidFill>
                  <a:schemeClr val="bg2">
                    <a:lumMod val="75000"/>
                  </a:schemeClr>
                </a:solidFill>
                <a:latin typeface="Open Sans"/>
                <a:ea typeface="Open Sans"/>
                <a:cs typeface="Open Sans"/>
                <a:sym typeface="Open Sans"/>
              </a:rPr>
              <a:t>”Project </a:t>
            </a:r>
            <a:r>
              <a:rPr lang="en-US" dirty="0">
                <a:solidFill>
                  <a:schemeClr val="bg2">
                    <a:lumMod val="75000"/>
                  </a:schemeClr>
                </a:solidFill>
                <a:latin typeface="Open Sans"/>
                <a:ea typeface="Open Sans"/>
                <a:cs typeface="Open Sans"/>
                <a:sym typeface="Open Sans"/>
              </a:rPr>
              <a:t>Procurement</a:t>
            </a:r>
            <a:r>
              <a:rPr lang="ro-RO" dirty="0">
                <a:solidFill>
                  <a:schemeClr val="bg2">
                    <a:lumMod val="75000"/>
                  </a:schemeClr>
                </a:solidFill>
                <a:latin typeface="Open Sans"/>
                <a:ea typeface="Open Sans"/>
                <a:cs typeface="Open Sans"/>
                <a:sym typeface="Open Sans"/>
              </a:rPr>
              <a:t>”</a:t>
            </a:r>
            <a:r>
              <a:rPr lang="en-US" dirty="0">
                <a:solidFill>
                  <a:schemeClr val="bg2">
                    <a:lumMod val="75000"/>
                  </a:schemeClr>
                </a:solidFill>
                <a:latin typeface="Open Sans"/>
                <a:ea typeface="Open Sans"/>
                <a:cs typeface="Open Sans"/>
                <a:sym typeface="Open Sans"/>
              </a:rPr>
              <a:t> </a:t>
            </a:r>
            <a:r>
              <a:rPr lang="hu-HU" dirty="0">
                <a:solidFill>
                  <a:schemeClr val="bg2">
                    <a:lumMod val="75000"/>
                  </a:schemeClr>
                </a:solidFill>
                <a:latin typeface="Open Sans"/>
                <a:ea typeface="Open Sans"/>
                <a:cs typeface="Open Sans"/>
                <a:sym typeface="Open Sans"/>
              </a:rPr>
              <a:t>részt folyamatosan ellenőrizni/frissíteni kell, teljes mértékben ki kell tölteni minden partneri jelentést követően, minden egyes partnernek</a:t>
            </a:r>
          </a:p>
          <a:p>
            <a:pPr marL="457200" lvl="0" indent="-342900">
              <a:lnSpc>
                <a:spcPct val="115000"/>
              </a:lnSpc>
              <a:buClr>
                <a:schemeClr val="dk2"/>
              </a:buClr>
              <a:buSzPts val="1800"/>
              <a:buFont typeface="Open Sans"/>
              <a:buChar char="-"/>
            </a:pPr>
            <a:r>
              <a:rPr lang="hu-HU" dirty="0">
                <a:solidFill>
                  <a:schemeClr val="bg2">
                    <a:lumMod val="75000"/>
                  </a:schemeClr>
                </a:solidFill>
                <a:latin typeface="Open Sans"/>
                <a:ea typeface="Open Sans"/>
                <a:cs typeface="Open Sans"/>
                <a:sym typeface="Open Sans"/>
              </a:rPr>
              <a:t>Minden kedvezményezettnek a projekt kezdetétől számított maximum hat hónapon belül legalább egy A/3 méretű posztert el kell helyeznie egy jól látható felületen a projektre vonatkozóan</a:t>
            </a:r>
          </a:p>
          <a:p>
            <a:pPr marL="457200" indent="-355600">
              <a:lnSpc>
                <a:spcPct val="115000"/>
              </a:lnSpc>
              <a:buClr>
                <a:schemeClr val="dk2"/>
              </a:buClr>
              <a:buSzPts val="2000"/>
              <a:buFont typeface="Open Sans"/>
              <a:buChar char="-"/>
            </a:pPr>
            <a:endParaRPr lang="hu-HU" dirty="0">
              <a:solidFill>
                <a:schemeClr val="bg2"/>
              </a:solidFill>
              <a:latin typeface="Open Sans"/>
              <a:ea typeface="Open Sans"/>
              <a:cs typeface="Open Sans"/>
              <a:sym typeface="Open Sans"/>
            </a:endParaRPr>
          </a:p>
          <a:p>
            <a:pPr marL="457200" indent="-355600">
              <a:lnSpc>
                <a:spcPct val="115000"/>
              </a:lnSpc>
              <a:buClr>
                <a:schemeClr val="dk2"/>
              </a:buClr>
              <a:buSzPts val="2000"/>
              <a:buFont typeface="Open Sans"/>
              <a:buChar char="-"/>
            </a:pPr>
            <a:endParaRPr lang="ro-RO" dirty="0">
              <a:solidFill>
                <a:schemeClr val="bg2">
                  <a:lumMod val="75000"/>
                </a:schemeClr>
              </a:solidFill>
              <a:latin typeface="Open Sans"/>
              <a:ea typeface="Open Sans"/>
              <a:cs typeface="Open Sans"/>
              <a:sym typeface="Open Sans"/>
            </a:endParaRPr>
          </a:p>
        </p:txBody>
      </p:sp>
    </p:spTree>
    <p:extLst>
      <p:ext uri="{BB962C8B-B14F-4D97-AF65-F5344CB8AC3E}">
        <p14:creationId xmlns:p14="http://schemas.microsoft.com/office/powerpoint/2010/main" val="830770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5" name="Csoportba foglalás 4"/>
          <p:cNvGrpSpPr/>
          <p:nvPr/>
        </p:nvGrpSpPr>
        <p:grpSpPr>
          <a:xfrm>
            <a:off x="0" y="221552"/>
            <a:ext cx="9147216" cy="6636448"/>
            <a:chOff x="0" y="221552"/>
            <a:chExt cx="9147216" cy="6636448"/>
          </a:xfrm>
        </p:grpSpPr>
        <p:pic>
          <p:nvPicPr>
            <p:cNvPr id="6"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0" name="Csoportba foglalás 9"/>
            <p:cNvGrpSpPr/>
            <p:nvPr/>
          </p:nvGrpSpPr>
          <p:grpSpPr>
            <a:xfrm>
              <a:off x="231007" y="6045258"/>
              <a:ext cx="2820202" cy="405088"/>
              <a:chOff x="5293895" y="2091424"/>
              <a:chExt cx="3532471" cy="507397"/>
            </a:xfrm>
          </p:grpSpPr>
          <p:sp>
            <p:nvSpPr>
              <p:cNvPr id="11" name="Téglalap 10"/>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61" name="Google Shape;261;p41"/>
          <p:cNvSpPr/>
          <p:nvPr/>
        </p:nvSpPr>
        <p:spPr>
          <a:xfrm>
            <a:off x="462579" y="1527586"/>
            <a:ext cx="7888750" cy="4303059"/>
          </a:xfrm>
          <a:prstGeom prst="rect">
            <a:avLst/>
          </a:prstGeom>
          <a:noFill/>
          <a:ln>
            <a:noFill/>
          </a:ln>
        </p:spPr>
        <p:txBody>
          <a:bodyPr spcFirstLastPara="1" wrap="square" lIns="91425" tIns="45700" rIns="91425" bIns="45700" anchor="t" anchorCtr="0">
            <a:noAutofit/>
          </a:bodyPr>
          <a:lstStyle/>
          <a:p>
            <a:pPr marL="114300">
              <a:lnSpc>
                <a:spcPct val="115000"/>
              </a:lnSpc>
              <a:buClr>
                <a:schemeClr val="dk2"/>
              </a:buClr>
              <a:buSzPts val="1800"/>
            </a:pPr>
            <a:r>
              <a:rPr lang="ro-RO" b="1" u="sng" dirty="0" smtClean="0">
                <a:solidFill>
                  <a:schemeClr val="bg2"/>
                </a:solidFill>
                <a:latin typeface="Open Sans"/>
                <a:ea typeface="Open Sans"/>
                <a:cs typeface="Open Sans"/>
                <a:sym typeface="Open Sans"/>
              </a:rPr>
              <a:t>Jelentéstétellel kapcsolatos tippek:</a:t>
            </a:r>
          </a:p>
          <a:p>
            <a:pPr marL="114300">
              <a:lnSpc>
                <a:spcPct val="115000"/>
              </a:lnSpc>
              <a:buClr>
                <a:schemeClr val="dk2"/>
              </a:buClr>
              <a:buSzPts val="1800"/>
            </a:pPr>
            <a:endParaRPr lang="ro-RO" b="1" u="sng" dirty="0" smtClean="0">
              <a:solidFill>
                <a:schemeClr val="bg2"/>
              </a:solidFill>
              <a:latin typeface="Open Sans"/>
              <a:ea typeface="Open Sans"/>
              <a:cs typeface="Open Sans"/>
              <a:sym typeface="Open Sans"/>
            </a:endParaRPr>
          </a:p>
          <a:p>
            <a:pPr marL="457200" indent="-342900">
              <a:lnSpc>
                <a:spcPct val="115000"/>
              </a:lnSpc>
              <a:buClr>
                <a:schemeClr val="dk2"/>
              </a:buClr>
              <a:buSzPts val="1800"/>
              <a:buFont typeface="Open Sans"/>
              <a:buChar char="-"/>
            </a:pPr>
            <a:r>
              <a:rPr lang="ro-RO" dirty="0" smtClean="0">
                <a:solidFill>
                  <a:schemeClr val="bg2"/>
                </a:solidFill>
                <a:latin typeface="Open Sans"/>
                <a:ea typeface="Open Sans"/>
                <a:cs typeface="Open Sans"/>
                <a:sym typeface="Open Sans"/>
              </a:rPr>
              <a:t>A partner jelentés „add deliverable” részébe kell feltölteni a tevékenységek előrehaladásával kapcsolatos dokumentumokat</a:t>
            </a:r>
          </a:p>
          <a:p>
            <a:pPr marL="457200" lvl="0" indent="-342900">
              <a:lnSpc>
                <a:spcPct val="115000"/>
              </a:lnSpc>
              <a:buClr>
                <a:schemeClr val="dk2"/>
              </a:buClr>
              <a:buSzPts val="1800"/>
              <a:buFont typeface="Open Sans"/>
              <a:buChar char="-"/>
            </a:pPr>
            <a:r>
              <a:rPr lang="hu-HU" dirty="0">
                <a:solidFill>
                  <a:schemeClr val="bg2"/>
                </a:solidFill>
                <a:latin typeface="Open Sans"/>
                <a:ea typeface="Open Sans"/>
                <a:cs typeface="Open Sans"/>
                <a:sym typeface="Open Sans"/>
              </a:rPr>
              <a:t>Az </a:t>
            </a:r>
            <a:r>
              <a:rPr lang="hu-HU" dirty="0" err="1">
                <a:solidFill>
                  <a:schemeClr val="bg2"/>
                </a:solidFill>
                <a:latin typeface="Open Sans"/>
                <a:ea typeface="Open Sans"/>
                <a:cs typeface="Open Sans"/>
                <a:sym typeface="Open Sans"/>
              </a:rPr>
              <a:t>eMS</a:t>
            </a:r>
            <a:r>
              <a:rPr lang="hu-HU" dirty="0">
                <a:solidFill>
                  <a:schemeClr val="bg2"/>
                </a:solidFill>
                <a:latin typeface="Open Sans"/>
                <a:ea typeface="Open Sans"/>
                <a:cs typeface="Open Sans"/>
                <a:sym typeface="Open Sans"/>
              </a:rPr>
              <a:t> minden egyes mezőjét ki kell tölteni, akkor is , ha nincs ahhoz kapcsolódó információ. Ebben az esetben  „</a:t>
            </a:r>
            <a:r>
              <a:rPr lang="hu-HU" dirty="0" err="1">
                <a:solidFill>
                  <a:schemeClr val="bg2"/>
                </a:solidFill>
                <a:latin typeface="Open Sans"/>
                <a:ea typeface="Open Sans"/>
                <a:cs typeface="Open Sans"/>
                <a:sym typeface="Open Sans"/>
              </a:rPr>
              <a:t>not</a:t>
            </a:r>
            <a:r>
              <a:rPr lang="hu-HU" dirty="0">
                <a:solidFill>
                  <a:schemeClr val="bg2"/>
                </a:solidFill>
                <a:latin typeface="Open Sans"/>
                <a:ea typeface="Open Sans"/>
                <a:cs typeface="Open Sans"/>
                <a:sym typeface="Open Sans"/>
              </a:rPr>
              <a:t> </a:t>
            </a:r>
            <a:r>
              <a:rPr lang="hu-HU" dirty="0" err="1">
                <a:solidFill>
                  <a:schemeClr val="bg2"/>
                </a:solidFill>
                <a:latin typeface="Open Sans"/>
                <a:ea typeface="Open Sans"/>
                <a:cs typeface="Open Sans"/>
                <a:sym typeface="Open Sans"/>
              </a:rPr>
              <a:t>relevant</a:t>
            </a:r>
            <a:r>
              <a:rPr lang="hu-HU" dirty="0">
                <a:solidFill>
                  <a:schemeClr val="bg2"/>
                </a:solidFill>
                <a:latin typeface="Open Sans"/>
                <a:ea typeface="Open Sans"/>
                <a:cs typeface="Open Sans"/>
                <a:sym typeface="Open Sans"/>
              </a:rPr>
              <a:t>” vagy „</a:t>
            </a:r>
            <a:r>
              <a:rPr lang="hu-HU" dirty="0" err="1">
                <a:solidFill>
                  <a:schemeClr val="bg2"/>
                </a:solidFill>
                <a:latin typeface="Open Sans"/>
                <a:ea typeface="Open Sans"/>
                <a:cs typeface="Open Sans"/>
                <a:sym typeface="Open Sans"/>
              </a:rPr>
              <a:t>not</a:t>
            </a:r>
            <a:r>
              <a:rPr lang="hu-HU" dirty="0">
                <a:solidFill>
                  <a:schemeClr val="bg2"/>
                </a:solidFill>
                <a:latin typeface="Open Sans"/>
                <a:ea typeface="Open Sans"/>
                <a:cs typeface="Open Sans"/>
                <a:sym typeface="Open Sans"/>
              </a:rPr>
              <a:t> </a:t>
            </a:r>
            <a:r>
              <a:rPr lang="hu-HU" dirty="0" err="1">
                <a:solidFill>
                  <a:schemeClr val="bg2"/>
                </a:solidFill>
                <a:latin typeface="Open Sans"/>
                <a:ea typeface="Open Sans"/>
                <a:cs typeface="Open Sans"/>
                <a:sym typeface="Open Sans"/>
              </a:rPr>
              <a:t>applicable</a:t>
            </a:r>
            <a:r>
              <a:rPr lang="hu-HU" dirty="0">
                <a:solidFill>
                  <a:schemeClr val="bg2"/>
                </a:solidFill>
                <a:latin typeface="Open Sans"/>
                <a:ea typeface="Open Sans"/>
                <a:cs typeface="Open Sans"/>
                <a:sym typeface="Open Sans"/>
              </a:rPr>
              <a:t>” kell beírni</a:t>
            </a:r>
          </a:p>
          <a:p>
            <a:pPr marL="457200" lvl="0" indent="-342900">
              <a:lnSpc>
                <a:spcPct val="115000"/>
              </a:lnSpc>
              <a:buClr>
                <a:schemeClr val="dk2"/>
              </a:buClr>
              <a:buSzPts val="1800"/>
              <a:buFont typeface="Open Sans"/>
              <a:buChar char="-"/>
            </a:pPr>
            <a:r>
              <a:rPr lang="hu-HU" dirty="0" smtClean="0">
                <a:solidFill>
                  <a:schemeClr val="bg2"/>
                </a:solidFill>
                <a:latin typeface="Open Sans"/>
                <a:ea typeface="Open Sans"/>
                <a:cs typeface="Open Sans"/>
                <a:sym typeface="Open Sans"/>
              </a:rPr>
              <a:t>Minden költségnek a ”List of </a:t>
            </a:r>
            <a:r>
              <a:rPr lang="hu-HU" dirty="0" err="1" smtClean="0">
                <a:solidFill>
                  <a:schemeClr val="bg2"/>
                </a:solidFill>
                <a:latin typeface="Open Sans"/>
                <a:ea typeface="Open Sans"/>
                <a:cs typeface="Open Sans"/>
                <a:sym typeface="Open Sans"/>
              </a:rPr>
              <a:t>Expenditure</a:t>
            </a:r>
            <a:r>
              <a:rPr lang="hu-HU" dirty="0" smtClean="0">
                <a:solidFill>
                  <a:schemeClr val="bg2"/>
                </a:solidFill>
                <a:latin typeface="Open Sans"/>
                <a:ea typeface="Open Sans"/>
                <a:cs typeface="Open Sans"/>
                <a:sym typeface="Open Sans"/>
              </a:rPr>
              <a:t>” részben kapcsolódnia kell egy költségvetési sorhoz, egy munkacsomaghoz és egy beszerzési eljáráshoz, -amelyet a </a:t>
            </a:r>
            <a:r>
              <a:rPr lang="ro-RO" dirty="0" smtClean="0">
                <a:solidFill>
                  <a:schemeClr val="bg2"/>
                </a:solidFill>
                <a:latin typeface="Open Sans"/>
                <a:ea typeface="Open Sans"/>
                <a:cs typeface="Open Sans"/>
                <a:sym typeface="Open Sans"/>
              </a:rPr>
              <a:t>Supplementary </a:t>
            </a:r>
            <a:r>
              <a:rPr lang="ro-RO" dirty="0">
                <a:solidFill>
                  <a:schemeClr val="bg2"/>
                </a:solidFill>
                <a:latin typeface="Open Sans"/>
                <a:ea typeface="Open Sans"/>
                <a:cs typeface="Open Sans"/>
                <a:sym typeface="Open Sans"/>
              </a:rPr>
              <a:t>Information ”Project procurements” </a:t>
            </a:r>
            <a:r>
              <a:rPr lang="ro-RO" dirty="0" smtClean="0">
                <a:solidFill>
                  <a:schemeClr val="bg2"/>
                </a:solidFill>
                <a:latin typeface="Open Sans"/>
                <a:ea typeface="Open Sans"/>
                <a:cs typeface="Open Sans"/>
                <a:sym typeface="Open Sans"/>
              </a:rPr>
              <a:t>részében kell részletezni-és tartalmaznia kell egy rövid leírást az erre szánt részben </a:t>
            </a:r>
            <a:r>
              <a:rPr lang="en-US" dirty="0" smtClean="0">
                <a:solidFill>
                  <a:schemeClr val="bg2"/>
                </a:solidFill>
                <a:latin typeface="Open Sans"/>
                <a:ea typeface="Open Sans"/>
                <a:cs typeface="Open Sans"/>
                <a:sym typeface="Open Sans"/>
              </a:rPr>
              <a:t>”</a:t>
            </a:r>
            <a:r>
              <a:rPr lang="en-US" dirty="0">
                <a:solidFill>
                  <a:schemeClr val="bg2"/>
                </a:solidFill>
                <a:latin typeface="Open Sans"/>
                <a:ea typeface="Open Sans"/>
                <a:cs typeface="Open Sans"/>
                <a:sym typeface="Open Sans"/>
              </a:rPr>
              <a:t>Description of the expenditure</a:t>
            </a:r>
            <a:r>
              <a:rPr lang="en-US" dirty="0" smtClean="0">
                <a:solidFill>
                  <a:schemeClr val="bg2"/>
                </a:solidFill>
                <a:latin typeface="Open Sans"/>
                <a:ea typeface="Open Sans"/>
                <a:cs typeface="Open Sans"/>
                <a:sym typeface="Open Sans"/>
              </a:rPr>
              <a:t>”</a:t>
            </a:r>
            <a:r>
              <a:rPr lang="hu-HU" dirty="0" smtClean="0">
                <a:solidFill>
                  <a:schemeClr val="bg2"/>
                </a:solidFill>
                <a:latin typeface="Open Sans"/>
                <a:ea typeface="Open Sans"/>
                <a:cs typeface="Open Sans"/>
                <a:sym typeface="Open Sans"/>
              </a:rPr>
              <a:t>, amely leírja hogyan kapcsolódik a tevékenység a projekt tevékenységéhez</a:t>
            </a:r>
          </a:p>
        </p:txBody>
      </p:sp>
      <p:sp>
        <p:nvSpPr>
          <p:cNvPr id="2" name="Szövegdoboz 1"/>
          <p:cNvSpPr txBox="1"/>
          <p:nvPr/>
        </p:nvSpPr>
        <p:spPr>
          <a:xfrm>
            <a:off x="3722146" y="1172584"/>
            <a:ext cx="1311578" cy="461665"/>
          </a:xfrm>
          <a:prstGeom prst="rect">
            <a:avLst/>
          </a:prstGeom>
          <a:noFill/>
        </p:spPr>
        <p:txBody>
          <a:bodyPr wrap="none" rtlCol="0">
            <a:spAutoFit/>
          </a:bodyPr>
          <a:lstStyle/>
          <a:p>
            <a:r>
              <a:rPr lang="hu-HU" sz="2400" b="1" dirty="0" smtClean="0">
                <a:solidFill>
                  <a:schemeClr val="bg2"/>
                </a:solidFill>
                <a:latin typeface="Open Sans" panose="020B0604020202020204" charset="0"/>
                <a:ea typeface="Open Sans" panose="020B0604020202020204" charset="0"/>
                <a:cs typeface="Open Sans" panose="020B0604020202020204" charset="0"/>
              </a:rPr>
              <a:t> TIPPEK</a:t>
            </a:r>
            <a:endParaRPr lang="hu-HU" sz="2400" b="1" dirty="0">
              <a:solidFill>
                <a:schemeClr val="bg2"/>
              </a:solidFill>
              <a:latin typeface="Open Sans" panose="020B0604020202020204" charset="0"/>
              <a:ea typeface="Open Sans" panose="020B0604020202020204" charset="0"/>
              <a:cs typeface="Open Sans" panose="020B0604020202020204" charset="0"/>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73" name="Google Shape;273;p43"/>
          <p:cNvSpPr/>
          <p:nvPr/>
        </p:nvSpPr>
        <p:spPr>
          <a:xfrm>
            <a:off x="441064" y="990600"/>
            <a:ext cx="8313036" cy="490459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TIPPEK</a:t>
            </a:r>
            <a:endParaRPr sz="2400" b="1" dirty="0">
              <a:solidFill>
                <a:schemeClr val="bg2"/>
              </a:solidFill>
              <a:latin typeface="Open Sans"/>
              <a:ea typeface="Open Sans"/>
              <a:cs typeface="Open Sans"/>
              <a:sym typeface="Open Sans"/>
            </a:endParaRPr>
          </a:p>
          <a:p>
            <a:pPr marL="114300">
              <a:lnSpc>
                <a:spcPct val="115000"/>
              </a:lnSpc>
              <a:buClr>
                <a:schemeClr val="dk2"/>
              </a:buClr>
              <a:buSzPts val="1800"/>
            </a:pPr>
            <a:r>
              <a:rPr lang="ro-RO" b="1" u="sng" dirty="0">
                <a:solidFill>
                  <a:schemeClr val="bg2"/>
                </a:solidFill>
                <a:latin typeface="Open Sans"/>
                <a:ea typeface="Open Sans"/>
                <a:cs typeface="Open Sans"/>
                <a:sym typeface="Open Sans"/>
              </a:rPr>
              <a:t>Jelentéstétellel kapcsolatos tippek:</a:t>
            </a:r>
          </a:p>
          <a:p>
            <a:pPr marL="457200" indent="-342900">
              <a:lnSpc>
                <a:spcPct val="115000"/>
              </a:lnSpc>
              <a:buClr>
                <a:schemeClr val="dk2"/>
              </a:buClr>
              <a:buSzPts val="1800"/>
              <a:buFont typeface="Open Sans"/>
              <a:buChar char="-"/>
            </a:pPr>
            <a:endParaRPr lang="hu-HU" dirty="0" smtClean="0">
              <a:solidFill>
                <a:schemeClr val="bg2"/>
              </a:solidFill>
              <a:latin typeface="Open Sans"/>
              <a:ea typeface="Open Sans"/>
              <a:cs typeface="Open Sans"/>
              <a:sym typeface="Open Sans"/>
            </a:endParaRPr>
          </a:p>
          <a:p>
            <a:pPr marL="457200" indent="-342900">
              <a:lnSpc>
                <a:spcPct val="115000"/>
              </a:lnSpc>
              <a:buClr>
                <a:schemeClr val="dk2"/>
              </a:buClr>
              <a:buSzPts val="1800"/>
              <a:buFont typeface="Open Sans"/>
              <a:buChar char="-"/>
            </a:pPr>
            <a:r>
              <a:rPr lang="hu-HU" dirty="0" smtClean="0">
                <a:solidFill>
                  <a:schemeClr val="bg2"/>
                </a:solidFill>
                <a:latin typeface="Open Sans"/>
                <a:ea typeface="Open Sans"/>
                <a:cs typeface="Open Sans"/>
                <a:sym typeface="Open Sans"/>
              </a:rPr>
              <a:t>A Partneri jelentésnél a költségekhez kapcsolódó alátámasztó dokumentumokat az adott költséghez szükséges felcsatolni az „</a:t>
            </a:r>
            <a:r>
              <a:rPr lang="hu-HU" dirty="0" err="1">
                <a:solidFill>
                  <a:schemeClr val="bg2"/>
                </a:solidFill>
                <a:latin typeface="Open Sans"/>
                <a:ea typeface="Open Sans"/>
                <a:cs typeface="Open Sans"/>
                <a:sym typeface="Open Sans"/>
              </a:rPr>
              <a:t>U</a:t>
            </a:r>
            <a:r>
              <a:rPr lang="hu-HU" dirty="0" err="1" smtClean="0">
                <a:solidFill>
                  <a:schemeClr val="bg2"/>
                </a:solidFill>
                <a:latin typeface="Open Sans"/>
                <a:ea typeface="Open Sans"/>
                <a:cs typeface="Open Sans"/>
                <a:sym typeface="Open Sans"/>
              </a:rPr>
              <a:t>pload</a:t>
            </a:r>
            <a:r>
              <a:rPr lang="hu-HU" dirty="0" smtClean="0">
                <a:solidFill>
                  <a:schemeClr val="bg2"/>
                </a:solidFill>
                <a:latin typeface="Open Sans"/>
                <a:ea typeface="Open Sans"/>
                <a:cs typeface="Open Sans"/>
                <a:sym typeface="Open Sans"/>
              </a:rPr>
              <a:t>” gombra kattintva</a:t>
            </a:r>
            <a:endParaRPr lang="ro-RO" dirty="0">
              <a:solidFill>
                <a:schemeClr val="bg2"/>
              </a:solidFill>
              <a:latin typeface="Open Sans"/>
              <a:ea typeface="Open Sans"/>
              <a:cs typeface="Open Sans"/>
              <a:sym typeface="Open Sans"/>
            </a:endParaRPr>
          </a:p>
          <a:p>
            <a:pPr marL="457200" indent="-342900">
              <a:lnSpc>
                <a:spcPct val="115000"/>
              </a:lnSpc>
              <a:buClr>
                <a:schemeClr val="dk2"/>
              </a:buClr>
              <a:buSzPts val="1800"/>
              <a:buFont typeface="Open Sans"/>
              <a:buChar char="-"/>
            </a:pPr>
            <a:r>
              <a:rPr lang="ro-RO" dirty="0" smtClean="0">
                <a:solidFill>
                  <a:schemeClr val="bg2"/>
                </a:solidFill>
                <a:latin typeface="Open Sans"/>
                <a:ea typeface="Open Sans"/>
                <a:cs typeface="Open Sans"/>
                <a:sym typeface="Open Sans"/>
              </a:rPr>
              <a:t>A </a:t>
            </a:r>
            <a:r>
              <a:rPr lang="ro-RO" dirty="0">
                <a:solidFill>
                  <a:schemeClr val="bg2"/>
                </a:solidFill>
                <a:latin typeface="Open Sans"/>
                <a:ea typeface="Open Sans"/>
                <a:cs typeface="Open Sans"/>
                <a:sym typeface="Open Sans"/>
              </a:rPr>
              <a:t>könyvelési szolgáltatásokat kizárólag az adminisztratív költségekből lehet </a:t>
            </a:r>
            <a:r>
              <a:rPr lang="ro-RO" dirty="0" smtClean="0">
                <a:solidFill>
                  <a:schemeClr val="bg2"/>
                </a:solidFill>
                <a:latin typeface="Open Sans"/>
                <a:ea typeface="Open Sans"/>
                <a:cs typeface="Open Sans"/>
                <a:sym typeface="Open Sans"/>
              </a:rPr>
              <a:t>finanszírozni </a:t>
            </a:r>
            <a:endParaRPr lang="ro-RO" dirty="0">
              <a:solidFill>
                <a:schemeClr val="bg2"/>
              </a:solidFill>
              <a:latin typeface="Open Sans"/>
              <a:ea typeface="Open Sans"/>
              <a:cs typeface="Open Sans"/>
              <a:sym typeface="Open Sans"/>
            </a:endParaRPr>
          </a:p>
          <a:p>
            <a:pPr marL="457200" indent="-342900">
              <a:lnSpc>
                <a:spcPct val="115000"/>
              </a:lnSpc>
              <a:buClr>
                <a:schemeClr val="dk2"/>
              </a:buClr>
              <a:buSzPts val="1800"/>
              <a:buFont typeface="Open Sans"/>
              <a:buChar char="-"/>
            </a:pPr>
            <a:r>
              <a:rPr lang="ro-RO" dirty="0" smtClean="0">
                <a:solidFill>
                  <a:schemeClr val="bg2"/>
                </a:solidFill>
                <a:latin typeface="Open Sans"/>
                <a:ea typeface="Open Sans"/>
                <a:cs typeface="Open Sans"/>
                <a:sym typeface="Open Sans"/>
              </a:rPr>
              <a:t>Egy jelentéstételi időszakban maximum 3 jelentés kerülhet benyújtásra</a:t>
            </a:r>
          </a:p>
          <a:p>
            <a:pPr marL="457200" indent="-342900">
              <a:lnSpc>
                <a:spcPct val="115000"/>
              </a:lnSpc>
              <a:buClr>
                <a:schemeClr val="dk2"/>
              </a:buClr>
              <a:buSzPts val="1800"/>
              <a:buFont typeface="Open Sans"/>
              <a:buChar char="-"/>
            </a:pPr>
            <a:r>
              <a:rPr lang="ro-RO" dirty="0" smtClean="0">
                <a:solidFill>
                  <a:schemeClr val="bg2"/>
                </a:solidFill>
                <a:latin typeface="Open Sans"/>
                <a:ea typeface="Open Sans"/>
                <a:cs typeface="Open Sans"/>
                <a:sym typeface="Open Sans"/>
              </a:rPr>
              <a:t>A </a:t>
            </a:r>
            <a:r>
              <a:rPr lang="ro-RO" dirty="0">
                <a:solidFill>
                  <a:schemeClr val="bg2"/>
                </a:solidFill>
                <a:latin typeface="Open Sans"/>
                <a:ea typeface="Open Sans"/>
                <a:cs typeface="Open Sans"/>
                <a:sym typeface="Open Sans"/>
              </a:rPr>
              <a:t>partneri jelentés tartalmazza a jelentéstételi időszak végétől számított 15 napon belül kifizetett költségeket </a:t>
            </a:r>
            <a:r>
              <a:rPr lang="ro-RO" dirty="0" smtClean="0">
                <a:solidFill>
                  <a:schemeClr val="bg2"/>
                </a:solidFill>
                <a:latin typeface="Open Sans"/>
                <a:ea typeface="Open Sans"/>
                <a:cs typeface="Open Sans"/>
                <a:sym typeface="Open Sans"/>
              </a:rPr>
              <a:t>is</a:t>
            </a:r>
          </a:p>
          <a:p>
            <a:pPr marL="457200" indent="-342900">
              <a:lnSpc>
                <a:spcPct val="115000"/>
              </a:lnSpc>
              <a:buClr>
                <a:schemeClr val="dk2"/>
              </a:buClr>
              <a:buSzPts val="1800"/>
              <a:buFont typeface="Open Sans"/>
              <a:buChar char="-"/>
            </a:pPr>
            <a:r>
              <a:rPr lang="ro-RO" b="1" dirty="0">
                <a:solidFill>
                  <a:schemeClr val="bg2"/>
                </a:solidFill>
                <a:latin typeface="Open Sans"/>
                <a:ea typeface="Open Sans"/>
                <a:cs typeface="Open Sans"/>
                <a:sym typeface="Open Sans"/>
              </a:rPr>
              <a:t>A „Contribution and forecast” </a:t>
            </a:r>
            <a:r>
              <a:rPr lang="ro-RO" dirty="0">
                <a:solidFill>
                  <a:schemeClr val="bg2"/>
                </a:solidFill>
                <a:latin typeface="Open Sans"/>
                <a:ea typeface="Open Sans"/>
                <a:cs typeface="Open Sans"/>
                <a:sym typeface="Open Sans"/>
              </a:rPr>
              <a:t>fül</a:t>
            </a:r>
            <a:r>
              <a:rPr lang="ro-RO" b="1" dirty="0">
                <a:solidFill>
                  <a:schemeClr val="bg2"/>
                </a:solidFill>
                <a:latin typeface="Open Sans"/>
                <a:ea typeface="Open Sans"/>
                <a:cs typeface="Open Sans"/>
                <a:sym typeface="Open Sans"/>
              </a:rPr>
              <a:t> ”Estimated expenditure” </a:t>
            </a:r>
            <a:r>
              <a:rPr lang="ro-RO" dirty="0">
                <a:solidFill>
                  <a:schemeClr val="bg2"/>
                </a:solidFill>
                <a:latin typeface="Open Sans"/>
                <a:ea typeface="Open Sans"/>
                <a:cs typeface="Open Sans"/>
                <a:sym typeface="Open Sans"/>
              </a:rPr>
              <a:t>részét is ki kell tölteni a partneri jelentésben</a:t>
            </a:r>
            <a:r>
              <a:rPr lang="ro-RO" dirty="0">
                <a:solidFill>
                  <a:schemeClr val="bg2"/>
                </a:solidFill>
                <a:latin typeface="Open Sans"/>
                <a:ea typeface="Open Sans"/>
                <a:cs typeface="Open Sans"/>
              </a:rPr>
              <a:t> </a:t>
            </a:r>
          </a:p>
          <a:p>
            <a:pPr marL="457200" indent="-342900">
              <a:lnSpc>
                <a:spcPct val="115000"/>
              </a:lnSpc>
              <a:buClr>
                <a:schemeClr val="dk2"/>
              </a:buClr>
              <a:buSzPts val="1800"/>
              <a:buFont typeface="Open Sans"/>
              <a:buChar char="-"/>
            </a:pPr>
            <a:endParaRPr lang="ro-RO" dirty="0">
              <a:solidFill>
                <a:schemeClr val="bg2"/>
              </a:solidFill>
              <a:latin typeface="Open Sans"/>
              <a:ea typeface="Open Sans"/>
              <a:cs typeface="Open Sans"/>
              <a:sym typeface="Open Sans"/>
            </a:endParaRPr>
          </a:p>
          <a:p>
            <a:pPr marL="457200" indent="-342900">
              <a:lnSpc>
                <a:spcPct val="115000"/>
              </a:lnSpc>
              <a:buClr>
                <a:schemeClr val="dk2"/>
              </a:buClr>
              <a:buSzPts val="1800"/>
              <a:buFont typeface="Open Sans"/>
              <a:buChar char="-"/>
            </a:pPr>
            <a:endParaRPr lang="ro-RO" dirty="0">
              <a:solidFill>
                <a:schemeClr val="bg2"/>
              </a:solidFill>
              <a:latin typeface="Open Sans"/>
              <a:ea typeface="Open Sans"/>
              <a:cs typeface="Open Sans"/>
              <a:sym typeface="Open Sans"/>
            </a:endParaRPr>
          </a:p>
          <a:p>
            <a:pPr marL="0" marR="0" lvl="0" indent="0" algn="l" rtl="0">
              <a:lnSpc>
                <a:spcPct val="150000"/>
              </a:lnSpc>
              <a:spcBef>
                <a:spcPts val="0"/>
              </a:spcBef>
              <a:spcAft>
                <a:spcPts val="0"/>
              </a:spcAft>
              <a:buNone/>
            </a:pPr>
            <a:endParaRPr dirty="0">
              <a:solidFill>
                <a:schemeClr val="bg2"/>
              </a:solidFill>
              <a:latin typeface="Open Sans"/>
              <a:ea typeface="Open Sans"/>
              <a:cs typeface="Open Sans"/>
              <a:sym typeface="Open Sans"/>
            </a:endParaRPr>
          </a:p>
        </p:txBody>
      </p:sp>
    </p:spTree>
    <p:extLst>
      <p:ext uri="{BB962C8B-B14F-4D97-AF65-F5344CB8AC3E}">
        <p14:creationId xmlns:p14="http://schemas.microsoft.com/office/powerpoint/2010/main" val="232044477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73" name="Google Shape;273;p43"/>
          <p:cNvSpPr/>
          <p:nvPr/>
        </p:nvSpPr>
        <p:spPr>
          <a:xfrm>
            <a:off x="538000" y="990600"/>
            <a:ext cx="8229482" cy="48185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TIPPEK</a:t>
            </a:r>
            <a:endParaRPr sz="2400" b="1" dirty="0">
              <a:solidFill>
                <a:schemeClr val="bg2"/>
              </a:solidFill>
              <a:latin typeface="Open Sans"/>
              <a:ea typeface="Open Sans"/>
              <a:cs typeface="Open Sans"/>
              <a:sym typeface="Open Sans"/>
            </a:endParaRPr>
          </a:p>
          <a:p>
            <a:pPr>
              <a:lnSpc>
                <a:spcPct val="115000"/>
              </a:lnSpc>
            </a:pPr>
            <a:r>
              <a:rPr lang="ro-RO" b="1" u="sng" dirty="0">
                <a:solidFill>
                  <a:schemeClr val="bg2"/>
                </a:solidFill>
                <a:latin typeface="Open Sans"/>
                <a:ea typeface="Open Sans"/>
                <a:cs typeface="Open Sans"/>
                <a:sym typeface="Open Sans"/>
              </a:rPr>
              <a:t>Projekt szintű jelentéstétellel kapcsolatos tippek (Vezető Kedvezményezett):</a:t>
            </a:r>
          </a:p>
          <a:p>
            <a:pPr marL="114300">
              <a:lnSpc>
                <a:spcPct val="115000"/>
              </a:lnSpc>
              <a:buClr>
                <a:schemeClr val="dk2"/>
              </a:buClr>
              <a:buSzPts val="1800"/>
            </a:pPr>
            <a:endParaRPr lang="ro-RO" b="1" u="sng" dirty="0">
              <a:solidFill>
                <a:schemeClr val="bg2"/>
              </a:solidFill>
              <a:latin typeface="Open Sans"/>
              <a:ea typeface="Open Sans"/>
              <a:cs typeface="Open Sans"/>
              <a:sym typeface="Open Sans"/>
            </a:endParaRPr>
          </a:p>
          <a:p>
            <a:pPr marL="114300">
              <a:lnSpc>
                <a:spcPct val="115000"/>
              </a:lnSpc>
              <a:buClr>
                <a:schemeClr val="dk2"/>
              </a:buClr>
              <a:buSzPts val="1800"/>
            </a:pPr>
            <a:r>
              <a:rPr lang="ro-RO" dirty="0" smtClean="0">
                <a:solidFill>
                  <a:schemeClr val="bg2"/>
                </a:solidFill>
                <a:latin typeface="Open Sans"/>
                <a:ea typeface="Open Sans"/>
                <a:cs typeface="Open Sans"/>
                <a:sym typeface="Open Sans"/>
              </a:rPr>
              <a:t>-  A jelentést ki kell nyomtatni, alá kell írni és beszkennelni a jelentés "Attachments</a:t>
            </a:r>
            <a:r>
              <a:rPr lang="ro-RO" dirty="0">
                <a:solidFill>
                  <a:schemeClr val="bg2"/>
                </a:solidFill>
                <a:latin typeface="Open Sans"/>
                <a:ea typeface="Open Sans"/>
                <a:cs typeface="Open Sans"/>
                <a:sym typeface="Open Sans"/>
              </a:rPr>
              <a:t>" </a:t>
            </a:r>
            <a:r>
              <a:rPr lang="ro-RO" dirty="0" smtClean="0">
                <a:solidFill>
                  <a:schemeClr val="bg2"/>
                </a:solidFill>
                <a:latin typeface="Open Sans"/>
                <a:ea typeface="Open Sans"/>
                <a:cs typeface="Open Sans"/>
                <a:sym typeface="Open Sans"/>
              </a:rPr>
              <a:t>részébe</a:t>
            </a:r>
            <a:endParaRPr lang="ro-RO" dirty="0">
              <a:solidFill>
                <a:schemeClr val="bg2"/>
              </a:solidFill>
              <a:latin typeface="Open Sans"/>
              <a:ea typeface="Open Sans"/>
              <a:cs typeface="Open Sans"/>
              <a:sym typeface="Open Sans"/>
            </a:endParaRPr>
          </a:p>
          <a:p>
            <a:pPr marL="114300">
              <a:lnSpc>
                <a:spcPct val="115000"/>
              </a:lnSpc>
              <a:buClr>
                <a:schemeClr val="dk2"/>
              </a:buClr>
              <a:buSzPts val="1800"/>
            </a:pPr>
            <a:r>
              <a:rPr lang="ro-RO" b="1" dirty="0" smtClean="0">
                <a:solidFill>
                  <a:schemeClr val="bg2"/>
                </a:solidFill>
                <a:latin typeface="Open Sans"/>
                <a:ea typeface="Open Sans"/>
                <a:cs typeface="Open Sans"/>
                <a:sym typeface="Open Sans"/>
              </a:rPr>
              <a:t>-  </a:t>
            </a:r>
            <a:r>
              <a:rPr lang="ro-RO" dirty="0" smtClean="0">
                <a:solidFill>
                  <a:schemeClr val="bg2"/>
                </a:solidFill>
                <a:latin typeface="Open Sans"/>
                <a:ea typeface="Open Sans"/>
                <a:cs typeface="Open Sans"/>
                <a:sym typeface="Open Sans"/>
              </a:rPr>
              <a:t>Amennyiben </a:t>
            </a:r>
            <a:r>
              <a:rPr lang="ro-RO" dirty="0">
                <a:solidFill>
                  <a:schemeClr val="bg2"/>
                </a:solidFill>
                <a:latin typeface="Open Sans"/>
                <a:ea typeface="Open Sans"/>
                <a:cs typeface="Open Sans"/>
                <a:sym typeface="Open Sans"/>
              </a:rPr>
              <a:t>a projekt szintű jelentésben visszaigényelnek egy  költséget, a kedvezméynezett nem kapja meg a társfinanszírozás összegét (10%-15%) </a:t>
            </a:r>
            <a:endParaRPr lang="ro-RO" dirty="0" smtClean="0">
              <a:solidFill>
                <a:schemeClr val="bg2"/>
              </a:solidFill>
              <a:latin typeface="Open Sans"/>
              <a:ea typeface="Open Sans"/>
              <a:cs typeface="Open Sans"/>
              <a:sym typeface="Open Sans"/>
            </a:endParaRPr>
          </a:p>
          <a:p>
            <a:pPr marL="114300">
              <a:lnSpc>
                <a:spcPct val="115000"/>
              </a:lnSpc>
              <a:buClr>
                <a:schemeClr val="dk2"/>
              </a:buClr>
              <a:buSzPts val="1800"/>
            </a:pPr>
            <a:r>
              <a:rPr lang="ro-RO" dirty="0" smtClean="0">
                <a:solidFill>
                  <a:schemeClr val="bg2"/>
                </a:solidFill>
                <a:latin typeface="Open Sans"/>
                <a:ea typeface="Open Sans"/>
                <a:cs typeface="Open Sans"/>
                <a:sym typeface="Open Sans"/>
              </a:rPr>
              <a:t>- Az </a:t>
            </a:r>
            <a:r>
              <a:rPr lang="ro-RO" dirty="0">
                <a:solidFill>
                  <a:schemeClr val="bg2"/>
                </a:solidFill>
                <a:latin typeface="Open Sans"/>
                <a:ea typeface="Open Sans"/>
                <a:cs typeface="Open Sans"/>
                <a:sym typeface="Open Sans"/>
              </a:rPr>
              <a:t>időközi projekt szintű jelentések lehetnek kizárólag pénzügyi jelentések, amelyek csak az ESZE hitelesítési nyilatkozatát tartalmazzák. Az adott periódus  utolsó projekt szintű jelentésében kell részletezni a projekt előrehaladására vonatkozó információkat</a:t>
            </a:r>
          </a:p>
          <a:p>
            <a:pPr marL="400050" indent="-285750">
              <a:lnSpc>
                <a:spcPct val="115000"/>
              </a:lnSpc>
              <a:buClr>
                <a:schemeClr val="dk2"/>
              </a:buClr>
              <a:buSzPts val="1800"/>
              <a:buFontTx/>
              <a:buChar char="-"/>
            </a:pPr>
            <a:endParaRPr lang="ro-RO" dirty="0">
              <a:solidFill>
                <a:schemeClr val="bg2"/>
              </a:solidFill>
              <a:latin typeface="Open Sans"/>
              <a:ea typeface="Open Sans"/>
              <a:cs typeface="Open Sans"/>
              <a:sym typeface="Open Sans"/>
            </a:endParaRPr>
          </a:p>
          <a:p>
            <a:pPr marL="114300">
              <a:lnSpc>
                <a:spcPct val="115000"/>
              </a:lnSpc>
              <a:buClr>
                <a:schemeClr val="dk2"/>
              </a:buClr>
              <a:buSzPts val="1800"/>
            </a:pPr>
            <a:endParaRPr lang="ro-RO" dirty="0">
              <a:solidFill>
                <a:schemeClr val="dk2"/>
              </a:solidFill>
              <a:latin typeface="Open Sans"/>
              <a:ea typeface="Open Sans"/>
              <a:cs typeface="Open Sans"/>
              <a:sym typeface="Open Sans"/>
            </a:endParaRPr>
          </a:p>
          <a:p>
            <a:pPr marL="114300">
              <a:lnSpc>
                <a:spcPct val="115000"/>
              </a:lnSpc>
              <a:buClr>
                <a:schemeClr val="dk2"/>
              </a:buClr>
              <a:buSzPts val="1800"/>
            </a:pPr>
            <a:endParaRPr lang="ro-RO" sz="1800" b="1" dirty="0">
              <a:solidFill>
                <a:schemeClr val="dk2"/>
              </a:solidFill>
              <a:latin typeface="Open Sans"/>
              <a:ea typeface="Open Sans"/>
              <a:cs typeface="Open Sans"/>
              <a:sym typeface="Open Sans"/>
            </a:endParaRPr>
          </a:p>
          <a:p>
            <a:pPr marL="457200" indent="-342900">
              <a:lnSpc>
                <a:spcPct val="115000"/>
              </a:lnSpc>
              <a:buClr>
                <a:schemeClr val="dk2"/>
              </a:buClr>
              <a:buSzPts val="1800"/>
              <a:buFont typeface="Open Sans"/>
              <a:buChar char="-"/>
            </a:pPr>
            <a:endParaRPr lang="ro-RO" sz="1800"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1800"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56010531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73" name="Google Shape;273;p43"/>
          <p:cNvSpPr/>
          <p:nvPr/>
        </p:nvSpPr>
        <p:spPr>
          <a:xfrm>
            <a:off x="258185" y="968188"/>
            <a:ext cx="8509298" cy="5131398"/>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hu-HU" sz="2400" b="1" dirty="0" smtClean="0">
                <a:solidFill>
                  <a:schemeClr val="bg2"/>
                </a:solidFill>
                <a:latin typeface="Open Sans"/>
                <a:ea typeface="Open Sans"/>
                <a:cs typeface="Open Sans"/>
                <a:sym typeface="Open Sans"/>
              </a:rPr>
              <a:t>TIPPEK</a:t>
            </a:r>
            <a:endParaRPr sz="2400" b="1" dirty="0">
              <a:solidFill>
                <a:schemeClr val="bg2"/>
              </a:solidFill>
              <a:latin typeface="Open Sans"/>
              <a:ea typeface="Open Sans"/>
              <a:cs typeface="Open Sans"/>
              <a:sym typeface="Open Sans"/>
            </a:endParaRPr>
          </a:p>
          <a:p>
            <a:pPr>
              <a:lnSpc>
                <a:spcPct val="115000"/>
              </a:lnSpc>
            </a:pPr>
            <a:r>
              <a:rPr lang="ro-RO" b="1" u="sng" dirty="0" smtClean="0">
                <a:solidFill>
                  <a:schemeClr val="bg2"/>
                </a:solidFill>
                <a:latin typeface="Open Sans"/>
                <a:ea typeface="Open Sans"/>
                <a:cs typeface="Open Sans"/>
                <a:sym typeface="Open Sans"/>
              </a:rPr>
              <a:t>Projekt szintű jelentéstétellel </a:t>
            </a:r>
            <a:r>
              <a:rPr lang="ro-RO" b="1" u="sng" dirty="0">
                <a:solidFill>
                  <a:schemeClr val="bg2"/>
                </a:solidFill>
                <a:latin typeface="Open Sans"/>
                <a:ea typeface="Open Sans"/>
                <a:cs typeface="Open Sans"/>
                <a:sym typeface="Open Sans"/>
              </a:rPr>
              <a:t>kapcsolatos </a:t>
            </a:r>
            <a:r>
              <a:rPr lang="ro-RO" b="1" u="sng" dirty="0" smtClean="0">
                <a:solidFill>
                  <a:schemeClr val="bg2"/>
                </a:solidFill>
                <a:latin typeface="Open Sans"/>
                <a:ea typeface="Open Sans"/>
                <a:cs typeface="Open Sans"/>
                <a:sym typeface="Open Sans"/>
              </a:rPr>
              <a:t>tippek (Vezető Kedvezményezett):</a:t>
            </a:r>
            <a:endParaRPr lang="ro-RO" b="1" u="sng"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r>
              <a:rPr lang="hu-HU" dirty="0" smtClean="0">
                <a:solidFill>
                  <a:schemeClr val="bg2"/>
                </a:solidFill>
                <a:latin typeface="Open Sans"/>
                <a:ea typeface="Open Sans"/>
                <a:cs typeface="Open Sans"/>
                <a:sym typeface="Open Sans"/>
              </a:rPr>
              <a:t>A projekt szintű jelentésekben az egyes tevékenységekhez/</a:t>
            </a:r>
            <a:r>
              <a:rPr lang="hu-HU" dirty="0" err="1" smtClean="0">
                <a:solidFill>
                  <a:schemeClr val="bg2"/>
                </a:solidFill>
                <a:latin typeface="Open Sans"/>
                <a:ea typeface="Open Sans"/>
                <a:cs typeface="Open Sans"/>
                <a:sym typeface="Open Sans"/>
              </a:rPr>
              <a:t>altevékenységekhez</a:t>
            </a:r>
            <a:r>
              <a:rPr lang="hu-HU" dirty="0" smtClean="0">
                <a:solidFill>
                  <a:schemeClr val="bg2"/>
                </a:solidFill>
                <a:latin typeface="Open Sans"/>
                <a:ea typeface="Open Sans"/>
                <a:cs typeface="Open Sans"/>
                <a:sym typeface="Open Sans"/>
              </a:rPr>
              <a:t> tartozó </a:t>
            </a:r>
            <a:r>
              <a:rPr lang="en-US" b="1" dirty="0" smtClean="0">
                <a:solidFill>
                  <a:schemeClr val="bg2"/>
                </a:solidFill>
                <a:latin typeface="Open Sans"/>
                <a:ea typeface="Open Sans"/>
                <a:cs typeface="Open Sans"/>
                <a:sym typeface="Open Sans"/>
              </a:rPr>
              <a:t>"</a:t>
            </a:r>
            <a:r>
              <a:rPr lang="en-US" b="1" i="1" dirty="0" smtClean="0">
                <a:solidFill>
                  <a:schemeClr val="bg2"/>
                </a:solidFill>
                <a:latin typeface="Open Sans"/>
                <a:ea typeface="Open Sans"/>
                <a:cs typeface="Open Sans"/>
                <a:sym typeface="Open Sans"/>
              </a:rPr>
              <a:t>Start </a:t>
            </a:r>
            <a:r>
              <a:rPr lang="en-US" b="1" i="1" dirty="0">
                <a:solidFill>
                  <a:schemeClr val="bg2"/>
                </a:solidFill>
                <a:latin typeface="Open Sans"/>
                <a:ea typeface="Open Sans"/>
                <a:cs typeface="Open Sans"/>
                <a:sym typeface="Open Sans"/>
              </a:rPr>
              <a:t>date" </a:t>
            </a:r>
            <a:r>
              <a:rPr lang="hu-HU" dirty="0" smtClean="0">
                <a:solidFill>
                  <a:schemeClr val="bg2"/>
                </a:solidFill>
                <a:latin typeface="Open Sans"/>
                <a:ea typeface="Open Sans"/>
                <a:cs typeface="Open Sans"/>
                <a:sym typeface="Open Sans"/>
              </a:rPr>
              <a:t>és</a:t>
            </a:r>
            <a:r>
              <a:rPr lang="en-US" b="1" i="1" dirty="0" smtClean="0">
                <a:solidFill>
                  <a:schemeClr val="bg2"/>
                </a:solidFill>
                <a:latin typeface="Open Sans"/>
                <a:ea typeface="Open Sans"/>
                <a:cs typeface="Open Sans"/>
                <a:sym typeface="Open Sans"/>
              </a:rPr>
              <a:t> </a:t>
            </a:r>
            <a:r>
              <a:rPr lang="en-US" b="1" i="1" dirty="0">
                <a:solidFill>
                  <a:schemeClr val="bg2"/>
                </a:solidFill>
                <a:latin typeface="Open Sans"/>
                <a:ea typeface="Open Sans"/>
                <a:cs typeface="Open Sans"/>
                <a:sym typeface="Open Sans"/>
              </a:rPr>
              <a:t>"End </a:t>
            </a:r>
            <a:r>
              <a:rPr lang="en-US" b="1" i="1" dirty="0" smtClean="0">
                <a:solidFill>
                  <a:schemeClr val="bg2"/>
                </a:solidFill>
                <a:latin typeface="Open Sans"/>
                <a:ea typeface="Open Sans"/>
                <a:cs typeface="Open Sans"/>
                <a:sym typeface="Open Sans"/>
              </a:rPr>
              <a:t>date„</a:t>
            </a:r>
            <a:r>
              <a:rPr lang="hu-HU" b="1" i="1" dirty="0">
                <a:solidFill>
                  <a:schemeClr val="bg2"/>
                </a:solidFill>
                <a:latin typeface="Open Sans"/>
                <a:ea typeface="Open Sans"/>
                <a:cs typeface="Open Sans"/>
                <a:sym typeface="Open Sans"/>
              </a:rPr>
              <a:t> </a:t>
            </a:r>
            <a:r>
              <a:rPr lang="hu-HU" i="1" dirty="0" smtClean="0">
                <a:solidFill>
                  <a:schemeClr val="bg2"/>
                </a:solidFill>
                <a:latin typeface="Open Sans"/>
                <a:ea typeface="Open Sans"/>
                <a:cs typeface="Open Sans"/>
                <a:sym typeface="Open Sans"/>
              </a:rPr>
              <a:t>kitöltésének módja</a:t>
            </a:r>
            <a:r>
              <a:rPr lang="hu-HU" b="1" i="1" dirty="0" smtClean="0">
                <a:solidFill>
                  <a:schemeClr val="bg2"/>
                </a:solidFill>
                <a:latin typeface="Open Sans"/>
                <a:ea typeface="Open Sans"/>
                <a:cs typeface="Open Sans"/>
                <a:sym typeface="Open Sans"/>
              </a:rPr>
              <a:t>: </a:t>
            </a:r>
            <a:endParaRPr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endParaRPr b="1"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r>
              <a:rPr lang="en-US" b="1" dirty="0">
                <a:solidFill>
                  <a:schemeClr val="bg2"/>
                </a:solidFill>
                <a:latin typeface="Open Sans"/>
                <a:ea typeface="Open Sans"/>
                <a:cs typeface="Open Sans"/>
                <a:sym typeface="Open Sans"/>
              </a:rPr>
              <a:t>Not </a:t>
            </a:r>
            <a:r>
              <a:rPr lang="en-US" b="1" dirty="0" err="1" smtClean="0">
                <a:solidFill>
                  <a:schemeClr val="bg2"/>
                </a:solidFill>
                <a:latin typeface="Open Sans"/>
                <a:ea typeface="Open Sans"/>
                <a:cs typeface="Open Sans"/>
                <a:sym typeface="Open Sans"/>
              </a:rPr>
              <a:t>sta</a:t>
            </a:r>
            <a:r>
              <a:rPr lang="hu-HU" b="1" dirty="0" smtClean="0">
                <a:solidFill>
                  <a:schemeClr val="bg2"/>
                </a:solidFill>
                <a:latin typeface="Open Sans"/>
                <a:ea typeface="Open Sans"/>
                <a:cs typeface="Open Sans"/>
                <a:sym typeface="Open Sans"/>
              </a:rPr>
              <a:t>r</a:t>
            </a:r>
            <a:r>
              <a:rPr lang="en-US" b="1" dirty="0" smtClean="0">
                <a:solidFill>
                  <a:schemeClr val="bg2"/>
                </a:solidFill>
                <a:latin typeface="Open Sans"/>
                <a:ea typeface="Open Sans"/>
                <a:cs typeface="Open Sans"/>
                <a:sym typeface="Open Sans"/>
              </a:rPr>
              <a:t>ted</a:t>
            </a:r>
            <a:r>
              <a:rPr lang="en-US" b="1" dirty="0">
                <a:solidFill>
                  <a:schemeClr val="bg2"/>
                </a:solidFill>
                <a:latin typeface="Open Sans"/>
                <a:ea typeface="Open Sans"/>
                <a:cs typeface="Open Sans"/>
                <a:sym typeface="Open Sans"/>
              </a:rPr>
              <a:t>"</a:t>
            </a:r>
            <a:r>
              <a:rPr lang="en-US" dirty="0">
                <a:solidFill>
                  <a:schemeClr val="bg2"/>
                </a:solidFill>
                <a:latin typeface="Open Sans"/>
                <a:ea typeface="Open Sans"/>
                <a:cs typeface="Open Sans"/>
                <a:sym typeface="Open Sans"/>
              </a:rPr>
              <a:t>-</a:t>
            </a:r>
            <a:r>
              <a:rPr lang="en-US" b="1"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Mikor a tevékenység kezdete későbbi, mint az adott jelentéstételi időszak</a:t>
            </a:r>
          </a:p>
          <a:p>
            <a:pPr marL="0" lvl="0" indent="0" algn="l" rtl="0">
              <a:lnSpc>
                <a:spcPct val="115000"/>
              </a:lnSpc>
              <a:spcBef>
                <a:spcPts val="0"/>
              </a:spcBef>
              <a:spcAft>
                <a:spcPts val="0"/>
              </a:spcAft>
              <a:buNone/>
            </a:pPr>
            <a:r>
              <a:rPr lang="en-US" b="1" dirty="0" smtClean="0">
                <a:solidFill>
                  <a:schemeClr val="bg2"/>
                </a:solidFill>
                <a:latin typeface="Open Sans"/>
                <a:ea typeface="Open Sans"/>
                <a:cs typeface="Open Sans"/>
                <a:sym typeface="Open Sans"/>
              </a:rPr>
              <a:t>"</a:t>
            </a:r>
            <a:r>
              <a:rPr lang="en-US" b="1" i="1" dirty="0" smtClean="0">
                <a:solidFill>
                  <a:schemeClr val="bg2"/>
                </a:solidFill>
                <a:latin typeface="Open Sans"/>
                <a:ea typeface="Open Sans"/>
                <a:cs typeface="Open Sans"/>
                <a:sym typeface="Open Sans"/>
              </a:rPr>
              <a:t>Start </a:t>
            </a:r>
            <a:r>
              <a:rPr lang="en-US" b="1" i="1" dirty="0">
                <a:solidFill>
                  <a:schemeClr val="bg2"/>
                </a:solidFill>
                <a:latin typeface="Open Sans"/>
                <a:ea typeface="Open Sans"/>
                <a:cs typeface="Open Sans"/>
                <a:sym typeface="Open Sans"/>
              </a:rPr>
              <a:t>date</a:t>
            </a:r>
            <a:r>
              <a:rPr lang="en-US" b="1" i="1" dirty="0" smtClean="0">
                <a:solidFill>
                  <a:schemeClr val="bg2"/>
                </a:solidFill>
                <a:latin typeface="Open Sans"/>
                <a:ea typeface="Open Sans"/>
                <a:cs typeface="Open Sans"/>
                <a:sym typeface="Open Sans"/>
              </a:rPr>
              <a:t>"-</a:t>
            </a:r>
            <a:r>
              <a:rPr lang="hu-HU" b="1" i="1" dirty="0" smtClean="0">
                <a:solidFill>
                  <a:schemeClr val="bg2"/>
                </a:solidFill>
                <a:latin typeface="Open Sans"/>
                <a:ea typeface="Open Sans"/>
                <a:cs typeface="Open Sans"/>
                <a:sym typeface="Open Sans"/>
              </a:rPr>
              <a:t>p</a:t>
            </a:r>
            <a:r>
              <a:rPr lang="en-US" b="1" dirty="0" err="1" smtClean="0">
                <a:solidFill>
                  <a:schemeClr val="bg2"/>
                </a:solidFill>
                <a:latin typeface="Open Sans"/>
                <a:ea typeface="Open Sans"/>
                <a:cs typeface="Open Sans"/>
                <a:sym typeface="Open Sans"/>
              </a:rPr>
              <a:t>roceeding</a:t>
            </a:r>
            <a:r>
              <a:rPr lang="en-US" b="1" dirty="0" smtClean="0">
                <a:solidFill>
                  <a:schemeClr val="bg2"/>
                </a:solidFill>
                <a:latin typeface="Open Sans"/>
                <a:ea typeface="Open Sans"/>
                <a:cs typeface="Open Sans"/>
                <a:sym typeface="Open Sans"/>
              </a:rPr>
              <a:t> </a:t>
            </a:r>
            <a:r>
              <a:rPr lang="en-US" b="1" dirty="0">
                <a:solidFill>
                  <a:schemeClr val="bg2"/>
                </a:solidFill>
                <a:latin typeface="Open Sans"/>
                <a:ea typeface="Open Sans"/>
                <a:cs typeface="Open Sans"/>
                <a:sym typeface="Open Sans"/>
              </a:rPr>
              <a:t>according to workplan"</a:t>
            </a:r>
            <a:r>
              <a:rPr lang="en-US"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mikor a tevékenység a </a:t>
            </a:r>
            <a:r>
              <a:rPr lang="en-US" b="1" i="1" dirty="0" smtClean="0">
                <a:solidFill>
                  <a:schemeClr val="bg2"/>
                </a:solidFill>
                <a:latin typeface="Open Sans"/>
                <a:ea typeface="Open Sans"/>
                <a:cs typeface="Open Sans"/>
                <a:sym typeface="Open Sans"/>
              </a:rPr>
              <a:t>"Start </a:t>
            </a:r>
            <a:r>
              <a:rPr lang="en-US" b="1" i="1" dirty="0">
                <a:solidFill>
                  <a:schemeClr val="bg2"/>
                </a:solidFill>
                <a:latin typeface="Open Sans"/>
                <a:ea typeface="Open Sans"/>
                <a:cs typeface="Open Sans"/>
                <a:sym typeface="Open Sans"/>
              </a:rPr>
              <a:t>date"</a:t>
            </a:r>
            <a:r>
              <a:rPr lang="en-US"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az</a:t>
            </a:r>
            <a:r>
              <a:rPr lang="en-US" dirty="0" smtClean="0">
                <a:solidFill>
                  <a:schemeClr val="bg2"/>
                </a:solidFill>
                <a:latin typeface="Open Sans"/>
                <a:ea typeface="Open Sans"/>
                <a:cs typeface="Open Sans"/>
                <a:sym typeface="Open Sans"/>
              </a:rPr>
              <a:t> </a:t>
            </a:r>
            <a:r>
              <a:rPr lang="en-US" b="1" i="1" dirty="0">
                <a:solidFill>
                  <a:schemeClr val="bg2"/>
                </a:solidFill>
                <a:latin typeface="Open Sans"/>
                <a:ea typeface="Open Sans"/>
                <a:cs typeface="Open Sans"/>
                <a:sym typeface="Open Sans"/>
              </a:rPr>
              <a:t>"End </a:t>
            </a:r>
            <a:r>
              <a:rPr lang="en-US" b="1" i="1" dirty="0" smtClean="0">
                <a:solidFill>
                  <a:schemeClr val="bg2"/>
                </a:solidFill>
                <a:latin typeface="Open Sans"/>
                <a:ea typeface="Open Sans"/>
                <a:cs typeface="Open Sans"/>
                <a:sym typeface="Open Sans"/>
              </a:rPr>
              <a:t>date„</a:t>
            </a:r>
            <a:r>
              <a:rPr lang="hu-HU" b="1" i="1" dirty="0" smtClean="0">
                <a:solidFill>
                  <a:schemeClr val="bg2"/>
                </a:solidFill>
                <a:latin typeface="Open Sans"/>
                <a:ea typeface="Open Sans"/>
                <a:cs typeface="Open Sans"/>
                <a:sym typeface="Open Sans"/>
              </a:rPr>
              <a:t> </a:t>
            </a:r>
            <a:r>
              <a:rPr lang="hu-HU" i="1" dirty="0" smtClean="0">
                <a:solidFill>
                  <a:schemeClr val="bg2"/>
                </a:solidFill>
                <a:latin typeface="Open Sans"/>
                <a:ea typeface="Open Sans"/>
                <a:cs typeface="Open Sans"/>
                <a:sym typeface="Open Sans"/>
              </a:rPr>
              <a:t>között van</a:t>
            </a:r>
            <a:endParaRPr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r>
              <a:rPr lang="en-US" b="1" dirty="0">
                <a:solidFill>
                  <a:schemeClr val="bg2"/>
                </a:solidFill>
                <a:latin typeface="Open Sans"/>
                <a:ea typeface="Open Sans"/>
                <a:cs typeface="Open Sans"/>
                <a:sym typeface="Open Sans"/>
              </a:rPr>
              <a:t>"Behind schedule"</a:t>
            </a:r>
            <a:r>
              <a:rPr lang="en-US"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mikor a tevékenység elkezdődött, de a vége</a:t>
            </a:r>
            <a:r>
              <a:rPr lang="en-US" b="1" i="1" dirty="0" smtClean="0">
                <a:solidFill>
                  <a:schemeClr val="bg2"/>
                </a:solidFill>
                <a:latin typeface="Open Sans"/>
                <a:ea typeface="Open Sans"/>
                <a:cs typeface="Open Sans"/>
                <a:sym typeface="Open Sans"/>
              </a:rPr>
              <a:t>"End </a:t>
            </a:r>
            <a:r>
              <a:rPr lang="en-US" b="1" i="1" dirty="0">
                <a:solidFill>
                  <a:schemeClr val="bg2"/>
                </a:solidFill>
                <a:latin typeface="Open Sans"/>
                <a:ea typeface="Open Sans"/>
                <a:cs typeface="Open Sans"/>
                <a:sym typeface="Open Sans"/>
              </a:rPr>
              <a:t>date</a:t>
            </a:r>
            <a:r>
              <a:rPr lang="en-US" b="1" i="1" dirty="0" smtClean="0">
                <a:solidFill>
                  <a:schemeClr val="bg2"/>
                </a:solidFill>
                <a:latin typeface="Open Sans"/>
                <a:ea typeface="Open Sans"/>
                <a:cs typeface="Open Sans"/>
                <a:sym typeface="Open Sans"/>
              </a:rPr>
              <a:t>"-</a:t>
            </a:r>
            <a:r>
              <a:rPr lang="hu-HU" b="1" i="1" dirty="0" smtClean="0">
                <a:solidFill>
                  <a:schemeClr val="bg2"/>
                </a:solidFill>
                <a:latin typeface="Open Sans"/>
                <a:ea typeface="Open Sans"/>
                <a:cs typeface="Open Sans"/>
                <a:sym typeface="Open Sans"/>
              </a:rPr>
              <a:t> </a:t>
            </a:r>
            <a:r>
              <a:rPr lang="hu-HU" i="1" dirty="0" smtClean="0">
                <a:solidFill>
                  <a:schemeClr val="bg2"/>
                </a:solidFill>
                <a:latin typeface="Open Sans"/>
                <a:ea typeface="Open Sans"/>
                <a:cs typeface="Open Sans"/>
                <a:sym typeface="Open Sans"/>
              </a:rPr>
              <a:t>a múltban esedékes</a:t>
            </a:r>
            <a:endParaRPr lang="hu-HU" i="1"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r>
              <a:rPr lang="en-US" b="1" dirty="0" smtClean="0">
                <a:solidFill>
                  <a:schemeClr val="bg2"/>
                </a:solidFill>
                <a:latin typeface="Open Sans"/>
                <a:ea typeface="Open Sans"/>
                <a:cs typeface="Open Sans"/>
                <a:sym typeface="Open Sans"/>
              </a:rPr>
              <a:t>"Ahead </a:t>
            </a:r>
            <a:r>
              <a:rPr lang="en-US" b="1" dirty="0">
                <a:solidFill>
                  <a:schemeClr val="bg2"/>
                </a:solidFill>
                <a:latin typeface="Open Sans"/>
                <a:ea typeface="Open Sans"/>
                <a:cs typeface="Open Sans"/>
                <a:sym typeface="Open Sans"/>
              </a:rPr>
              <a:t>schedule"</a:t>
            </a:r>
            <a:r>
              <a:rPr lang="en-US"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mikor a tevékenység a gyakorlatban elkezdődött, de </a:t>
            </a:r>
            <a:r>
              <a:rPr lang="en-US" b="1" i="1" dirty="0" smtClean="0">
                <a:solidFill>
                  <a:schemeClr val="bg2"/>
                </a:solidFill>
                <a:latin typeface="Open Sans"/>
                <a:ea typeface="Open Sans"/>
                <a:cs typeface="Open Sans"/>
                <a:sym typeface="Open Sans"/>
              </a:rPr>
              <a:t>"Start date„</a:t>
            </a:r>
            <a:r>
              <a:rPr lang="hu-HU" b="1" i="1" dirty="0" smtClean="0">
                <a:solidFill>
                  <a:schemeClr val="bg2"/>
                </a:solidFill>
                <a:latin typeface="Open Sans"/>
                <a:ea typeface="Open Sans"/>
                <a:cs typeface="Open Sans"/>
                <a:sym typeface="Open Sans"/>
              </a:rPr>
              <a:t>-</a:t>
            </a:r>
            <a:r>
              <a:rPr lang="hu-HU" dirty="0" smtClean="0">
                <a:solidFill>
                  <a:schemeClr val="bg2"/>
                </a:solidFill>
                <a:latin typeface="Open Sans"/>
                <a:ea typeface="Open Sans"/>
                <a:cs typeface="Open Sans"/>
                <a:sym typeface="Open Sans"/>
              </a:rPr>
              <a:t>a jövőben esedékes</a:t>
            </a:r>
            <a:endParaRPr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r>
              <a:rPr lang="en-US" b="1" dirty="0">
                <a:solidFill>
                  <a:schemeClr val="bg2"/>
                </a:solidFill>
                <a:latin typeface="Open Sans"/>
                <a:ea typeface="Open Sans"/>
                <a:cs typeface="Open Sans"/>
                <a:sym typeface="Open Sans"/>
              </a:rPr>
              <a:t>"Completed"- </a:t>
            </a:r>
            <a:r>
              <a:rPr lang="hu-HU" dirty="0" smtClean="0">
                <a:solidFill>
                  <a:schemeClr val="bg2"/>
                </a:solidFill>
                <a:latin typeface="Open Sans"/>
                <a:ea typeface="Open Sans"/>
                <a:cs typeface="Open Sans"/>
                <a:sym typeface="Open Sans"/>
              </a:rPr>
              <a:t>a tevékenység a tervezett</a:t>
            </a:r>
            <a:r>
              <a:rPr lang="en-US" dirty="0" smtClean="0">
                <a:solidFill>
                  <a:schemeClr val="bg2"/>
                </a:solidFill>
                <a:latin typeface="Open Sans"/>
                <a:ea typeface="Open Sans"/>
                <a:cs typeface="Open Sans"/>
                <a:sym typeface="Open Sans"/>
              </a:rPr>
              <a:t> </a:t>
            </a:r>
            <a:r>
              <a:rPr lang="en-US" b="1" dirty="0">
                <a:solidFill>
                  <a:schemeClr val="bg2"/>
                </a:solidFill>
                <a:latin typeface="Open Sans"/>
                <a:ea typeface="Open Sans"/>
                <a:cs typeface="Open Sans"/>
                <a:sym typeface="Open Sans"/>
              </a:rPr>
              <a:t>"Start date"</a:t>
            </a:r>
            <a:r>
              <a:rPr lang="en-US" dirty="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és</a:t>
            </a:r>
            <a:r>
              <a:rPr lang="en-US" dirty="0" smtClean="0">
                <a:solidFill>
                  <a:schemeClr val="bg2"/>
                </a:solidFill>
                <a:latin typeface="Open Sans"/>
                <a:ea typeface="Open Sans"/>
                <a:cs typeface="Open Sans"/>
                <a:sym typeface="Open Sans"/>
              </a:rPr>
              <a:t> </a:t>
            </a:r>
            <a:r>
              <a:rPr lang="en-US" b="1" dirty="0">
                <a:solidFill>
                  <a:schemeClr val="bg2"/>
                </a:solidFill>
                <a:latin typeface="Open Sans"/>
                <a:ea typeface="Open Sans"/>
                <a:cs typeface="Open Sans"/>
                <a:sym typeface="Open Sans"/>
              </a:rPr>
              <a:t>"End date</a:t>
            </a:r>
            <a:r>
              <a:rPr lang="en-US" b="1" dirty="0" smtClean="0">
                <a:solidFill>
                  <a:schemeClr val="bg2"/>
                </a:solidFill>
                <a:latin typeface="Open Sans"/>
                <a:ea typeface="Open Sans"/>
                <a:cs typeface="Open Sans"/>
                <a:sym typeface="Open Sans"/>
              </a:rPr>
              <a:t>„</a:t>
            </a:r>
            <a:r>
              <a:rPr lang="hu-HU" b="1" dirty="0" smtClean="0">
                <a:solidFill>
                  <a:schemeClr val="bg2"/>
                </a:solidFill>
                <a:latin typeface="Open Sans"/>
                <a:ea typeface="Open Sans"/>
                <a:cs typeface="Open Sans"/>
                <a:sym typeface="Open Sans"/>
              </a:rPr>
              <a:t> </a:t>
            </a:r>
            <a:r>
              <a:rPr lang="hu-HU" dirty="0" smtClean="0">
                <a:solidFill>
                  <a:schemeClr val="bg2"/>
                </a:solidFill>
                <a:latin typeface="Open Sans"/>
                <a:ea typeface="Open Sans"/>
                <a:cs typeface="Open Sans"/>
                <a:sym typeface="Open Sans"/>
              </a:rPr>
              <a:t>közötti időszakban valósult meg</a:t>
            </a:r>
          </a:p>
          <a:p>
            <a:pPr marL="0" lvl="0" indent="0" algn="l" rtl="0">
              <a:lnSpc>
                <a:spcPct val="115000"/>
              </a:lnSpc>
              <a:spcBef>
                <a:spcPts val="0"/>
              </a:spcBef>
              <a:spcAft>
                <a:spcPts val="0"/>
              </a:spcAft>
              <a:buNone/>
            </a:pPr>
            <a:r>
              <a:rPr lang="hu-HU" dirty="0" smtClean="0">
                <a:solidFill>
                  <a:schemeClr val="bg2"/>
                </a:solidFill>
                <a:latin typeface="Open Sans"/>
                <a:ea typeface="Open Sans"/>
                <a:cs typeface="Open Sans"/>
                <a:sym typeface="Open Sans"/>
              </a:rPr>
              <a:t>Abban az esetben ha a tevékenység a tervezett időn belül valósul meg, azonban a hozzá tartozó kifizetés egy későbbi periódusra esik, ezt jelezni kell a projekt jelentés legfelső részében. </a:t>
            </a:r>
          </a:p>
          <a:p>
            <a:pPr>
              <a:lnSpc>
                <a:spcPct val="115000"/>
              </a:lnSpc>
            </a:pPr>
            <a:r>
              <a:rPr lang="hu-HU" dirty="0">
                <a:solidFill>
                  <a:schemeClr val="bg2"/>
                </a:solidFill>
                <a:latin typeface="Open Sans"/>
                <a:ea typeface="Open Sans"/>
                <a:cs typeface="Open Sans"/>
                <a:sym typeface="Open Sans"/>
              </a:rPr>
              <a:t>A  </a:t>
            </a:r>
            <a:r>
              <a:rPr lang="hu-HU" b="1" dirty="0">
                <a:solidFill>
                  <a:schemeClr val="bg2"/>
                </a:solidFill>
                <a:latin typeface="Open Sans"/>
                <a:ea typeface="Open Sans"/>
                <a:cs typeface="Open Sans"/>
                <a:sym typeface="Open Sans"/>
              </a:rPr>
              <a:t>"</a:t>
            </a:r>
            <a:r>
              <a:rPr lang="hu-HU" b="1" dirty="0" err="1">
                <a:solidFill>
                  <a:schemeClr val="bg2"/>
                </a:solidFill>
                <a:latin typeface="Open Sans"/>
                <a:ea typeface="Open Sans"/>
                <a:cs typeface="Open Sans"/>
                <a:sym typeface="Open Sans"/>
              </a:rPr>
              <a:t>fully</a:t>
            </a:r>
            <a:r>
              <a:rPr lang="hu-HU" b="1" dirty="0">
                <a:solidFill>
                  <a:schemeClr val="bg2"/>
                </a:solidFill>
                <a:latin typeface="Open Sans"/>
                <a:ea typeface="Open Sans"/>
                <a:cs typeface="Open Sans"/>
                <a:sym typeface="Open Sans"/>
              </a:rPr>
              <a:t> </a:t>
            </a:r>
            <a:r>
              <a:rPr lang="hu-HU" b="1" dirty="0" err="1">
                <a:solidFill>
                  <a:schemeClr val="bg2"/>
                </a:solidFill>
                <a:latin typeface="Open Sans"/>
                <a:ea typeface="Open Sans"/>
                <a:cs typeface="Open Sans"/>
                <a:sym typeface="Open Sans"/>
              </a:rPr>
              <a:t>implemented</a:t>
            </a:r>
            <a:r>
              <a:rPr lang="hu-HU" b="1" dirty="0">
                <a:solidFill>
                  <a:schemeClr val="bg2"/>
                </a:solidFill>
                <a:latin typeface="Open Sans"/>
                <a:ea typeface="Open Sans"/>
                <a:cs typeface="Open Sans"/>
                <a:sym typeface="Open Sans"/>
              </a:rPr>
              <a:t>" </a:t>
            </a:r>
            <a:r>
              <a:rPr lang="hu-HU" dirty="0">
                <a:solidFill>
                  <a:schemeClr val="bg2"/>
                </a:solidFill>
                <a:latin typeface="Open Sans"/>
                <a:ea typeface="Open Sans"/>
                <a:cs typeface="Open Sans"/>
                <a:sym typeface="Open Sans"/>
              </a:rPr>
              <a:t>mező csak az utolsó projekt jelentésben kerül kitöltésre</a:t>
            </a:r>
            <a:endParaRPr lang="ro-RO" dirty="0">
              <a:solidFill>
                <a:schemeClr val="bg2"/>
              </a:solidFill>
              <a:latin typeface="Open Sans"/>
              <a:ea typeface="Open Sans"/>
              <a:cs typeface="Open Sans"/>
              <a:sym typeface="Open Sans"/>
            </a:endParaRPr>
          </a:p>
          <a:p>
            <a:pPr marL="0" lvl="0" indent="0" algn="l" rtl="0">
              <a:lnSpc>
                <a:spcPct val="115000"/>
              </a:lnSpc>
              <a:spcBef>
                <a:spcPts val="0"/>
              </a:spcBef>
              <a:spcAft>
                <a:spcPts val="0"/>
              </a:spcAft>
              <a:buNone/>
            </a:pPr>
            <a:endParaRPr lang="ro-RO" dirty="0">
              <a:solidFill>
                <a:schemeClr val="bg2"/>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18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79" name="Google Shape;279;p44"/>
          <p:cNvSpPr/>
          <p:nvPr/>
        </p:nvSpPr>
        <p:spPr>
          <a:xfrm>
            <a:off x="613186" y="983424"/>
            <a:ext cx="8140914" cy="4933281"/>
          </a:xfrm>
          <a:prstGeom prst="rect">
            <a:avLst/>
          </a:prstGeom>
          <a:noFill/>
          <a:ln>
            <a:noFill/>
          </a:ln>
        </p:spPr>
        <p:txBody>
          <a:bodyPr spcFirstLastPara="1" wrap="square" lIns="91425" tIns="45700" rIns="91425" bIns="45700" anchor="t" anchorCtr="0">
            <a:noAutofit/>
          </a:bodyPr>
          <a:lstStyle/>
          <a:p>
            <a:pPr marL="457200" lvl="0" indent="0" algn="ctr" rtl="0">
              <a:lnSpc>
                <a:spcPct val="150000"/>
              </a:lnSpc>
              <a:spcBef>
                <a:spcPts val="0"/>
              </a:spcBef>
              <a:spcAft>
                <a:spcPts val="0"/>
              </a:spcAft>
              <a:buNone/>
            </a:pPr>
            <a:r>
              <a:rPr lang="en-US" sz="2400" b="1" dirty="0">
                <a:solidFill>
                  <a:schemeClr val="bg2"/>
                </a:solidFill>
                <a:latin typeface="Open Sans"/>
                <a:ea typeface="Open Sans"/>
                <a:cs typeface="Open Sans"/>
                <a:sym typeface="Open Sans"/>
              </a:rPr>
              <a:t>IV. </a:t>
            </a:r>
            <a:r>
              <a:rPr lang="hu-HU" sz="2400" b="1" dirty="0" smtClean="0">
                <a:solidFill>
                  <a:schemeClr val="bg2"/>
                </a:solidFill>
                <a:latin typeface="Open Sans"/>
                <a:ea typeface="Open Sans"/>
                <a:cs typeface="Open Sans"/>
                <a:sym typeface="Open Sans"/>
              </a:rPr>
              <a:t>GYAKORI HIBÁK</a:t>
            </a:r>
          </a:p>
          <a:p>
            <a:pPr marL="457200" lvl="0" indent="-342900" algn="l" rtl="0">
              <a:lnSpc>
                <a:spcPct val="150000"/>
              </a:lnSpc>
              <a:spcBef>
                <a:spcPts val="0"/>
              </a:spcBef>
              <a:spcAft>
                <a:spcPts val="0"/>
              </a:spcAft>
              <a:buClr>
                <a:schemeClr val="dk2"/>
              </a:buClr>
              <a:buSzPts val="1800"/>
              <a:buFont typeface="Open Sans"/>
              <a:buChar char="-"/>
            </a:pPr>
            <a:r>
              <a:rPr lang="hu-HU" sz="1600" dirty="0" smtClean="0">
                <a:solidFill>
                  <a:schemeClr val="bg2"/>
                </a:solidFill>
                <a:latin typeface="Open Sans"/>
                <a:ea typeface="Open Sans"/>
                <a:cs typeface="Open Sans"/>
                <a:sym typeface="Open Sans"/>
              </a:rPr>
              <a:t>A kiadások nem kapcsolódnak egy tevékenységhez /beszerzéshez</a:t>
            </a:r>
            <a:endParaRPr sz="1600" dirty="0" smtClean="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r>
              <a:rPr lang="hu-HU" sz="1600" dirty="0" smtClean="0">
                <a:solidFill>
                  <a:schemeClr val="bg2"/>
                </a:solidFill>
                <a:latin typeface="Open Sans"/>
                <a:ea typeface="Open Sans"/>
                <a:cs typeface="Open Sans"/>
                <a:sym typeface="Open Sans"/>
              </a:rPr>
              <a:t>Nem minden tevékenységet/ </a:t>
            </a:r>
            <a:r>
              <a:rPr lang="hu-HU" sz="1600" dirty="0" err="1" smtClean="0">
                <a:solidFill>
                  <a:schemeClr val="bg2"/>
                </a:solidFill>
                <a:latin typeface="Open Sans"/>
                <a:ea typeface="Open Sans"/>
                <a:cs typeface="Open Sans"/>
                <a:sym typeface="Open Sans"/>
              </a:rPr>
              <a:t>altevékenységet</a:t>
            </a:r>
            <a:r>
              <a:rPr lang="hu-HU" sz="1600" dirty="0" smtClean="0">
                <a:solidFill>
                  <a:schemeClr val="bg2"/>
                </a:solidFill>
                <a:latin typeface="Open Sans"/>
                <a:ea typeface="Open Sans"/>
                <a:cs typeface="Open Sans"/>
                <a:sym typeface="Open Sans"/>
              </a:rPr>
              <a:t> ismertetünk</a:t>
            </a:r>
            <a:endParaRPr sz="1600" dirty="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r>
              <a:rPr lang="hu-HU" sz="1600" dirty="0" smtClean="0">
                <a:solidFill>
                  <a:schemeClr val="bg2"/>
                </a:solidFill>
                <a:latin typeface="Open Sans"/>
                <a:ea typeface="Open Sans"/>
                <a:cs typeface="Open Sans"/>
                <a:sym typeface="Open Sans"/>
              </a:rPr>
              <a:t>Nem kerül kitöltésre minden jelentésmező</a:t>
            </a:r>
            <a:endParaRPr sz="1600" dirty="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r>
              <a:rPr lang="hu-HU" sz="1600" dirty="0" smtClean="0">
                <a:solidFill>
                  <a:schemeClr val="bg2"/>
                </a:solidFill>
                <a:latin typeface="Open Sans"/>
                <a:ea typeface="Open Sans"/>
                <a:cs typeface="Open Sans"/>
                <a:sym typeface="Open Sans"/>
              </a:rPr>
              <a:t>A mutatókhoz/eredményekhez nem csatolnak alátámasztó információt/dokumentumot</a:t>
            </a:r>
            <a:endParaRPr sz="1600" dirty="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r>
              <a:rPr lang="hu-HU" sz="1600" dirty="0" smtClean="0">
                <a:solidFill>
                  <a:schemeClr val="bg2"/>
                </a:solidFill>
                <a:latin typeface="Open Sans"/>
                <a:ea typeface="Open Sans"/>
                <a:cs typeface="Open Sans"/>
                <a:sym typeface="Open Sans"/>
              </a:rPr>
              <a:t>A jelentés nem aláírva/ </a:t>
            </a:r>
            <a:r>
              <a:rPr lang="hu-HU" sz="1600" dirty="0" err="1" smtClean="0">
                <a:solidFill>
                  <a:schemeClr val="bg2"/>
                </a:solidFill>
                <a:latin typeface="Open Sans"/>
                <a:ea typeface="Open Sans"/>
                <a:cs typeface="Open Sans"/>
                <a:sym typeface="Open Sans"/>
              </a:rPr>
              <a:t>szkennelten</a:t>
            </a:r>
            <a:r>
              <a:rPr lang="hu-HU" sz="1600" dirty="0" smtClean="0">
                <a:solidFill>
                  <a:schemeClr val="bg2"/>
                </a:solidFill>
                <a:latin typeface="Open Sans"/>
                <a:ea typeface="Open Sans"/>
                <a:cs typeface="Open Sans"/>
                <a:sym typeface="Open Sans"/>
              </a:rPr>
              <a:t> kerül feltöltésre</a:t>
            </a:r>
            <a:endParaRPr lang="ro-RO" sz="1600" dirty="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r>
              <a:rPr lang="ro-RO" sz="1600" dirty="0" smtClean="0">
                <a:solidFill>
                  <a:schemeClr val="bg2"/>
                </a:solidFill>
                <a:latin typeface="Open Sans"/>
                <a:ea typeface="Open Sans"/>
                <a:cs typeface="Open Sans"/>
                <a:sym typeface="Open Sans"/>
              </a:rPr>
              <a:t>A Supplementary Information/ Bank Information rész nem angolul kerül kitöltésre</a:t>
            </a:r>
            <a:endParaRPr lang="ro-RO" sz="1600" dirty="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r>
              <a:rPr lang="ro-RO" sz="1600" dirty="0" smtClean="0">
                <a:solidFill>
                  <a:schemeClr val="bg2"/>
                </a:solidFill>
                <a:latin typeface="Open Sans"/>
                <a:ea typeface="Open Sans"/>
                <a:cs typeface="Open Sans"/>
                <a:sym typeface="Open Sans"/>
              </a:rPr>
              <a:t>A ”Supplemetary </a:t>
            </a:r>
            <a:r>
              <a:rPr lang="ro-RO" sz="1600" dirty="0">
                <a:solidFill>
                  <a:schemeClr val="bg2"/>
                </a:solidFill>
                <a:latin typeface="Open Sans"/>
                <a:ea typeface="Open Sans"/>
                <a:cs typeface="Open Sans"/>
                <a:sym typeface="Open Sans"/>
              </a:rPr>
              <a:t>information” </a:t>
            </a:r>
            <a:r>
              <a:rPr lang="ro-RO" sz="1600" dirty="0" smtClean="0">
                <a:solidFill>
                  <a:schemeClr val="bg2"/>
                </a:solidFill>
                <a:latin typeface="Open Sans"/>
                <a:ea typeface="Open Sans"/>
                <a:cs typeface="Open Sans"/>
                <a:sym typeface="Open Sans"/>
              </a:rPr>
              <a:t>rész hiányos kitöltése/ illetve nem naprakész</a:t>
            </a:r>
            <a:endParaRPr sz="1600" dirty="0">
              <a:solidFill>
                <a:schemeClr val="bg2"/>
              </a:solidFill>
              <a:latin typeface="Open Sans"/>
              <a:ea typeface="Open Sans"/>
              <a:cs typeface="Open Sans"/>
              <a:sym typeface="Open Sans"/>
            </a:endParaRPr>
          </a:p>
          <a:p>
            <a:pPr marL="457200" lvl="0" indent="-355600" algn="l" rtl="0">
              <a:lnSpc>
                <a:spcPct val="150000"/>
              </a:lnSpc>
              <a:spcBef>
                <a:spcPts val="0"/>
              </a:spcBef>
              <a:spcAft>
                <a:spcPts val="0"/>
              </a:spcAft>
              <a:buClr>
                <a:schemeClr val="dk2"/>
              </a:buClr>
              <a:buSzPts val="2000"/>
              <a:buFont typeface="Open Sans"/>
              <a:buChar char="-"/>
            </a:pPr>
            <a:endParaRPr sz="20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85" name="Google Shape;285;p45"/>
          <p:cNvSpPr/>
          <p:nvPr/>
        </p:nvSpPr>
        <p:spPr>
          <a:xfrm>
            <a:off x="448313" y="962225"/>
            <a:ext cx="8216100" cy="3967500"/>
          </a:xfrm>
          <a:prstGeom prst="rect">
            <a:avLst/>
          </a:prstGeom>
          <a:noFill/>
          <a:ln>
            <a:noFill/>
          </a:ln>
        </p:spPr>
        <p:txBody>
          <a:bodyPr spcFirstLastPara="1" wrap="square" lIns="91425" tIns="45700" rIns="91425" bIns="45700" anchor="t" anchorCtr="0">
            <a:noAutofit/>
          </a:bodyPr>
          <a:lstStyle/>
          <a:p>
            <a:pPr marL="457200" lvl="0" indent="0" algn="ctr" rtl="0">
              <a:lnSpc>
                <a:spcPct val="150000"/>
              </a:lnSpc>
              <a:spcBef>
                <a:spcPts val="0"/>
              </a:spcBef>
              <a:spcAft>
                <a:spcPts val="0"/>
              </a:spcAft>
              <a:buNone/>
            </a:pPr>
            <a:r>
              <a:rPr lang="en-US" sz="2400" b="1" dirty="0">
                <a:solidFill>
                  <a:schemeClr val="bg2"/>
                </a:solidFill>
                <a:latin typeface="Open Sans"/>
                <a:ea typeface="Open Sans"/>
                <a:cs typeface="Open Sans"/>
                <a:sym typeface="Open Sans"/>
              </a:rPr>
              <a:t>V. </a:t>
            </a:r>
            <a:r>
              <a:rPr lang="hu-HU" sz="2400" b="1" dirty="0" smtClean="0">
                <a:solidFill>
                  <a:schemeClr val="bg2"/>
                </a:solidFill>
                <a:latin typeface="Open Sans"/>
                <a:ea typeface="Open Sans"/>
                <a:cs typeface="Open Sans"/>
                <a:sym typeface="Open Sans"/>
              </a:rPr>
              <a:t>MIT KERÜLJÜNK?</a:t>
            </a:r>
          </a:p>
          <a:p>
            <a:pPr marL="457200" lvl="0" indent="-342900" algn="l" rtl="0">
              <a:lnSpc>
                <a:spcPct val="150000"/>
              </a:lnSpc>
              <a:spcBef>
                <a:spcPts val="0"/>
              </a:spcBef>
              <a:spcAft>
                <a:spcPts val="0"/>
              </a:spcAft>
              <a:buClr>
                <a:schemeClr val="dk2"/>
              </a:buClr>
              <a:buSzPts val="1800"/>
              <a:buFont typeface="Open Sans"/>
              <a:buChar char="-"/>
            </a:pPr>
            <a:r>
              <a:rPr lang="hu-HU" sz="1800" dirty="0" smtClean="0">
                <a:solidFill>
                  <a:schemeClr val="bg2"/>
                </a:solidFill>
                <a:latin typeface="Open Sans"/>
                <a:ea typeface="Open Sans"/>
                <a:cs typeface="Open Sans"/>
                <a:sym typeface="Open Sans"/>
              </a:rPr>
              <a:t>Ugyanazon dokumentum többszöri feltöltése egy jelentésen belül</a:t>
            </a:r>
            <a:endParaRPr sz="1800" dirty="0">
              <a:solidFill>
                <a:schemeClr val="bg2"/>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2"/>
              </a:buClr>
              <a:buSzPts val="1800"/>
              <a:buFont typeface="Open Sans"/>
              <a:buChar char="-"/>
            </a:pPr>
            <a:r>
              <a:rPr lang="ro-RO" sz="1800" dirty="0" smtClean="0">
                <a:solidFill>
                  <a:schemeClr val="bg2"/>
                </a:solidFill>
                <a:latin typeface="Open Sans"/>
                <a:ea typeface="Open Sans"/>
                <a:cs typeface="Open Sans"/>
                <a:sym typeface="Open Sans"/>
              </a:rPr>
              <a:t>A tevékenységhez/ költséghez nem kapcsolódó dokumentumok feltöltése</a:t>
            </a:r>
          </a:p>
          <a:p>
            <a:pPr marL="457200" lvl="0" indent="-342900" algn="l" rtl="0">
              <a:lnSpc>
                <a:spcPct val="150000"/>
              </a:lnSpc>
              <a:spcBef>
                <a:spcPts val="0"/>
              </a:spcBef>
              <a:spcAft>
                <a:spcPts val="0"/>
              </a:spcAft>
              <a:buClr>
                <a:schemeClr val="dk2"/>
              </a:buClr>
              <a:buSzPts val="1800"/>
              <a:buFont typeface="Open Sans"/>
              <a:buChar char="-"/>
            </a:pPr>
            <a:r>
              <a:rPr lang="ro-RO" sz="1800" dirty="0" smtClean="0">
                <a:solidFill>
                  <a:schemeClr val="bg2"/>
                </a:solidFill>
                <a:latin typeface="Open Sans"/>
                <a:ea typeface="Open Sans"/>
                <a:cs typeface="Open Sans"/>
                <a:sym typeface="Open Sans"/>
              </a:rPr>
              <a:t>Az ESZE által benyújtott/feltöltött összes partneri jelentésből származó információk nem szerepelnek a projekt szintű jelentésben</a:t>
            </a:r>
            <a:endParaRPr sz="1800" dirty="0">
              <a:solidFill>
                <a:schemeClr val="bg2"/>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2"/>
              </a:buClr>
              <a:buSzPts val="1800"/>
              <a:buFont typeface="Open Sans"/>
              <a:buChar char="-"/>
            </a:pPr>
            <a:r>
              <a:rPr lang="hu-HU" sz="1800" dirty="0" smtClean="0">
                <a:solidFill>
                  <a:schemeClr val="bg2"/>
                </a:solidFill>
                <a:latin typeface="Open Sans"/>
                <a:ea typeface="Open Sans"/>
                <a:cs typeface="Open Sans"/>
                <a:sym typeface="Open Sans"/>
              </a:rPr>
              <a:t>Olyan dokumentum elnevezés használata, amely nem függ össze a dokumentum tartalmával.</a:t>
            </a:r>
            <a:endParaRPr sz="1800" dirty="0">
              <a:solidFill>
                <a:schemeClr val="bg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291" name="Google Shape;291;p46"/>
          <p:cNvSpPr/>
          <p:nvPr/>
        </p:nvSpPr>
        <p:spPr>
          <a:xfrm>
            <a:off x="559398" y="1025449"/>
            <a:ext cx="8347934" cy="471913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dirty="0">
                <a:solidFill>
                  <a:schemeClr val="bg2"/>
                </a:solidFill>
                <a:latin typeface="Open Sans"/>
                <a:ea typeface="Open Sans"/>
                <a:cs typeface="Open Sans"/>
                <a:sym typeface="Open Sans"/>
              </a:rPr>
              <a:t>VI. </a:t>
            </a:r>
            <a:r>
              <a:rPr lang="hu-HU" sz="2400" b="1" dirty="0" smtClean="0">
                <a:solidFill>
                  <a:schemeClr val="bg2"/>
                </a:solidFill>
                <a:latin typeface="Open Sans"/>
                <a:ea typeface="Open Sans"/>
                <a:cs typeface="Open Sans"/>
                <a:sym typeface="Open Sans"/>
              </a:rPr>
              <a:t>IH UTASÍTÁSOK</a:t>
            </a:r>
          </a:p>
          <a:p>
            <a:pPr marL="457200" lvl="0" indent="-342900">
              <a:lnSpc>
                <a:spcPct val="115000"/>
              </a:lnSpc>
              <a:buClr>
                <a:schemeClr val="dk2"/>
              </a:buClr>
              <a:buSzPts val="1800"/>
              <a:buFont typeface="Open Sans"/>
              <a:buChar char="-"/>
            </a:pPr>
            <a:r>
              <a:rPr lang="hu-HU" dirty="0" smtClean="0">
                <a:solidFill>
                  <a:schemeClr val="bg2"/>
                </a:solidFill>
                <a:latin typeface="Open Sans" panose="020B0604020202020204" charset="0"/>
                <a:ea typeface="Open Sans" panose="020B0604020202020204" charset="0"/>
                <a:cs typeface="Open Sans" panose="020B0604020202020204" charset="0"/>
              </a:rPr>
              <a:t>1 sz</a:t>
            </a:r>
            <a:r>
              <a:rPr lang="hu-HU" dirty="0">
                <a:solidFill>
                  <a:schemeClr val="bg2"/>
                </a:solidFill>
                <a:latin typeface="Open Sans" panose="020B0604020202020204" charset="0"/>
                <a:ea typeface="Open Sans" panose="020B0604020202020204" charset="0"/>
                <a:cs typeface="Open Sans" panose="020B0604020202020204" charset="0"/>
              </a:rPr>
              <a:t>. IH  </a:t>
            </a:r>
            <a:r>
              <a:rPr lang="hu-HU" dirty="0" smtClean="0">
                <a:solidFill>
                  <a:schemeClr val="bg2"/>
                </a:solidFill>
                <a:latin typeface="Open Sans" panose="020B0604020202020204" charset="0"/>
                <a:ea typeface="Open Sans" panose="020B0604020202020204" charset="0"/>
                <a:cs typeface="Open Sans" panose="020B0604020202020204" charset="0"/>
              </a:rPr>
              <a:t>utasítás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.07.27.</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.09.30.ig felmerült költségekről partneri jelentés benyújtása</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a:t>
            </a:r>
            <a:endParaRPr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Clr>
                <a:schemeClr val="dk2"/>
              </a:buClr>
              <a:buSzPts val="1800"/>
              <a:buFont typeface="Open Sans"/>
              <a:buChar char="-"/>
            </a:pPr>
            <a:r>
              <a:rPr lang="hu-HU" dirty="0" smtClean="0">
                <a:solidFill>
                  <a:schemeClr val="bg2"/>
                </a:solidFill>
                <a:latin typeface="Open Sans" panose="020B0604020202020204" charset="0"/>
                <a:ea typeface="Open Sans" panose="020B0604020202020204" charset="0"/>
                <a:cs typeface="Open Sans" panose="020B0604020202020204" charset="0"/>
              </a:rPr>
              <a:t>2</a:t>
            </a:r>
            <a:r>
              <a:rPr lang="hu-HU" dirty="0">
                <a:solidFill>
                  <a:schemeClr val="bg2"/>
                </a:solidFill>
                <a:latin typeface="Open Sans" panose="020B0604020202020204" charset="0"/>
                <a:ea typeface="Open Sans" panose="020B0604020202020204" charset="0"/>
                <a:cs typeface="Open Sans" panose="020B0604020202020204" charset="0"/>
              </a:rPr>
              <a:t> sz. IH  utasítás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.09.14.</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.12.31.-ig felmerült költségeket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2019</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.01.21.-ig be kell nyújtani</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a:t>
            </a:r>
            <a:endParaRPr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Clr>
                <a:schemeClr val="dk2"/>
              </a:buClr>
              <a:buSzPts val="1800"/>
              <a:buFont typeface="Open Sans"/>
              <a:buChar char="-"/>
            </a:pPr>
            <a:r>
              <a:rPr lang="hu-HU" dirty="0" smtClean="0">
                <a:solidFill>
                  <a:schemeClr val="bg2"/>
                </a:solidFill>
                <a:latin typeface="Open Sans" panose="020B0604020202020204" charset="0"/>
                <a:ea typeface="Open Sans" panose="020B0604020202020204" charset="0"/>
                <a:cs typeface="Open Sans" panose="020B0604020202020204" charset="0"/>
              </a:rPr>
              <a:t>3 sz</a:t>
            </a:r>
            <a:r>
              <a:rPr lang="hu-HU" dirty="0">
                <a:solidFill>
                  <a:schemeClr val="bg2"/>
                </a:solidFill>
                <a:latin typeface="Open Sans" panose="020B0604020202020204" charset="0"/>
                <a:ea typeface="Open Sans" panose="020B0604020202020204" charset="0"/>
                <a:cs typeface="Open Sans" panose="020B0604020202020204" charset="0"/>
              </a:rPr>
              <a:t>. IH  utasítás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.09.19</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az </a:t>
            </a:r>
            <a:r>
              <a:rPr lang="hu-HU" dirty="0" err="1" smtClean="0">
                <a:solidFill>
                  <a:schemeClr val="bg2"/>
                </a:solidFill>
                <a:latin typeface="Open Sans" panose="020B0604020202020204" charset="0"/>
                <a:ea typeface="Open Sans" panose="020B0604020202020204" charset="0"/>
                <a:cs typeface="Open Sans" panose="020B0604020202020204" charset="0"/>
                <a:sym typeface="Open Sans"/>
              </a:rPr>
              <a:t>eMS</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 rendszer számítási különbségeinek helyreállítása</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a:t>
            </a:r>
            <a:endParaRPr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Clr>
                <a:schemeClr val="dk2"/>
              </a:buClr>
              <a:buSzPts val="1800"/>
              <a:buFont typeface="Open Sans"/>
              <a:buChar char="-"/>
            </a:pPr>
            <a:r>
              <a:rPr lang="hu-HU" dirty="0" smtClean="0">
                <a:solidFill>
                  <a:schemeClr val="bg2"/>
                </a:solidFill>
                <a:latin typeface="Open Sans" panose="020B0604020202020204" charset="0"/>
                <a:ea typeface="Open Sans" panose="020B0604020202020204" charset="0"/>
                <a:cs typeface="Open Sans" panose="020B0604020202020204" charset="0"/>
              </a:rPr>
              <a:t>4</a:t>
            </a:r>
            <a:r>
              <a:rPr lang="hu-HU" dirty="0">
                <a:solidFill>
                  <a:schemeClr val="bg2"/>
                </a:solidFill>
                <a:latin typeface="Open Sans" panose="020B0604020202020204" charset="0"/>
                <a:ea typeface="Open Sans" panose="020B0604020202020204" charset="0"/>
                <a:cs typeface="Open Sans" panose="020B0604020202020204" charset="0"/>
              </a:rPr>
              <a:t> sz. IH  utasítás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.09.24.</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 projekt félidei költéséről</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a:t>
            </a:r>
            <a:endParaRPr dirty="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Clr>
                <a:schemeClr val="dk2"/>
              </a:buClr>
              <a:buSzPts val="1800"/>
              <a:buFont typeface="Open Sans"/>
              <a:buChar char="-"/>
            </a:pPr>
            <a:r>
              <a:rPr lang="hu-HU" dirty="0" smtClean="0">
                <a:solidFill>
                  <a:schemeClr val="bg2"/>
                </a:solidFill>
                <a:latin typeface="Open Sans" panose="020B0604020202020204" charset="0"/>
                <a:ea typeface="Open Sans" panose="020B0604020202020204" charset="0"/>
                <a:cs typeface="Open Sans" panose="020B0604020202020204" charset="0"/>
              </a:rPr>
              <a:t>5</a:t>
            </a:r>
            <a:r>
              <a:rPr lang="hu-HU" dirty="0">
                <a:solidFill>
                  <a:schemeClr val="bg2"/>
                </a:solidFill>
                <a:latin typeface="Open Sans" panose="020B0604020202020204" charset="0"/>
                <a:ea typeface="Open Sans" panose="020B0604020202020204" charset="0"/>
                <a:cs typeface="Open Sans" panose="020B0604020202020204" charset="0"/>
              </a:rPr>
              <a:t> sz. IH  utasítás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/2019</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.01.29.</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 kedvezményezettek saját felelősségükre módosíthatják a projektet, mielőtt ez a módosítás jóváhagyásra kerül a KT/IH által)</a:t>
            </a:r>
          </a:p>
          <a:p>
            <a:pPr marL="457200" lvl="0" indent="-342900">
              <a:lnSpc>
                <a:spcPct val="115000"/>
              </a:lnSpc>
              <a:buClr>
                <a:schemeClr val="dk2"/>
              </a:buClr>
              <a:buSzPts val="1800"/>
              <a:buFont typeface="Open Sans"/>
              <a:buChar char="-"/>
            </a:pPr>
            <a:r>
              <a:rPr lang="hu-HU" dirty="0" smtClean="0">
                <a:solidFill>
                  <a:schemeClr val="bg2"/>
                </a:solidFill>
                <a:latin typeface="Open Sans" panose="020B0604020202020204" charset="0"/>
                <a:ea typeface="Open Sans" panose="020B0604020202020204" charset="0"/>
                <a:cs typeface="Open Sans" panose="020B0604020202020204" charset="0"/>
              </a:rPr>
              <a:t>8</a:t>
            </a:r>
            <a:r>
              <a:rPr lang="hu-HU" dirty="0">
                <a:solidFill>
                  <a:schemeClr val="bg2"/>
                </a:solidFill>
                <a:latin typeface="Open Sans" panose="020B0604020202020204" charset="0"/>
                <a:ea typeface="Open Sans" panose="020B0604020202020204" charset="0"/>
                <a:cs typeface="Open Sans" panose="020B0604020202020204" charset="0"/>
              </a:rPr>
              <a:t> sz. IH  utasítás </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/2018</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.11.27.</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 (</a:t>
            </a:r>
            <a:r>
              <a:rPr lang="hu-HU" dirty="0" smtClean="0">
                <a:solidFill>
                  <a:schemeClr val="bg2"/>
                </a:solidFill>
                <a:latin typeface="Open Sans" panose="020B0604020202020204" charset="0"/>
                <a:ea typeface="Open Sans" panose="020B0604020202020204" charset="0"/>
                <a:cs typeface="Open Sans" panose="020B0604020202020204" charset="0"/>
                <a:sym typeface="Open Sans"/>
              </a:rPr>
              <a:t>a CN végrehajtási időszak meghosszabbítása</a:t>
            </a:r>
            <a:r>
              <a:rPr lang="en-US" dirty="0" smtClean="0">
                <a:solidFill>
                  <a:schemeClr val="bg2"/>
                </a:solidFill>
                <a:latin typeface="Open Sans" panose="020B0604020202020204" charset="0"/>
                <a:ea typeface="Open Sans" panose="020B0604020202020204" charset="0"/>
                <a:cs typeface="Open Sans" panose="020B0604020202020204" charset="0"/>
                <a:sym typeface="Open Sans"/>
              </a:rPr>
              <a:t>)</a:t>
            </a:r>
            <a:endParaRPr lang="hu-HU" dirty="0" smtClean="0">
              <a:solidFill>
                <a:schemeClr val="bg2"/>
              </a:solidFill>
              <a:latin typeface="Open Sans" panose="020B0604020202020204" charset="0"/>
              <a:ea typeface="Open Sans" panose="020B0604020202020204" charset="0"/>
              <a:cs typeface="Open Sans" panose="020B0604020202020204" charset="0"/>
              <a:sym typeface="Open Sans"/>
            </a:endParaRPr>
          </a:p>
          <a:p>
            <a:pPr marL="114300" lvl="0">
              <a:lnSpc>
                <a:spcPct val="115000"/>
              </a:lnSpc>
              <a:buClr>
                <a:schemeClr val="dk2"/>
              </a:buClr>
              <a:buSzPts val="1800"/>
            </a:pPr>
            <a:endParaRPr lang="hu-HU" sz="1600" dirty="0" smtClean="0">
              <a:solidFill>
                <a:schemeClr val="bg2"/>
              </a:solidFill>
              <a:latin typeface="Open Sans" panose="020B0604020202020204" charset="0"/>
              <a:ea typeface="Open Sans" panose="020B0604020202020204" charset="0"/>
              <a:cs typeface="Open Sans" panose="020B0604020202020204" charset="0"/>
              <a:sym typeface="Open Sans"/>
            </a:endParaRPr>
          </a:p>
          <a:p>
            <a:pPr>
              <a:lnSpc>
                <a:spcPct val="115000"/>
              </a:lnSpc>
            </a:pPr>
            <a:r>
              <a:rPr lang="hu-HU" sz="1600" b="1" dirty="0" smtClean="0">
                <a:solidFill>
                  <a:schemeClr val="bg2"/>
                </a:solidFill>
                <a:latin typeface="Open Sans"/>
                <a:ea typeface="Open Sans"/>
                <a:cs typeface="Open Sans"/>
                <a:sym typeface="Open Sans"/>
              </a:rPr>
              <a:t>FIGYELEM!</a:t>
            </a:r>
            <a:r>
              <a:rPr lang="en-US" sz="1600" dirty="0">
                <a:solidFill>
                  <a:schemeClr val="bg2"/>
                </a:solidFill>
                <a:latin typeface="Open Sans"/>
                <a:ea typeface="Open Sans"/>
                <a:cs typeface="Open Sans"/>
                <a:sym typeface="Open Sans"/>
              </a:rPr>
              <a:t> </a:t>
            </a:r>
          </a:p>
          <a:p>
            <a:pPr marL="0" lvl="0" indent="0" algn="l" rtl="0">
              <a:lnSpc>
                <a:spcPct val="115000"/>
              </a:lnSpc>
              <a:spcBef>
                <a:spcPts val="0"/>
              </a:spcBef>
              <a:spcAft>
                <a:spcPts val="0"/>
              </a:spcAft>
              <a:buNone/>
            </a:pPr>
            <a:r>
              <a:rPr lang="hu-HU" sz="1600" b="1" dirty="0" smtClean="0">
                <a:solidFill>
                  <a:schemeClr val="bg2"/>
                </a:solidFill>
                <a:latin typeface="Open Sans"/>
                <a:ea typeface="Open Sans"/>
                <a:cs typeface="Open Sans"/>
                <a:sym typeface="Open Sans"/>
              </a:rPr>
              <a:t>Az IH utasítások a program honlapján megtalálhatóak, illetve a KT emailben értesíti a kedvezményezetteket </a:t>
            </a:r>
            <a:endParaRPr sz="1600" b="1" dirty="0">
              <a:solidFill>
                <a:schemeClr val="bg2"/>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1600" dirty="0">
              <a:solidFill>
                <a:schemeClr val="accent1">
                  <a:lumMod val="75000"/>
                </a:schemeClr>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r.jpg"/>
          <p:cNvPicPr>
            <a:picLocks noChangeAspect="1"/>
          </p:cNvPicPr>
          <p:nvPr/>
        </p:nvPicPr>
        <p:blipFill rotWithShape="1">
          <a:blip r:embed="rId3" cstate="print"/>
          <a:srcRect t="22716"/>
          <a:stretch/>
        </p:blipFill>
        <p:spPr>
          <a:xfrm>
            <a:off x="0" y="1556792"/>
            <a:ext cx="9144000" cy="5296386"/>
          </a:xfrm>
          <a:prstGeom prst="rect">
            <a:avLst/>
          </a:prstGeom>
        </p:spPr>
      </p:pic>
      <p:sp>
        <p:nvSpPr>
          <p:cNvPr id="2" name="Title 1"/>
          <p:cNvSpPr>
            <a:spLocks noGrp="1"/>
          </p:cNvSpPr>
          <p:nvPr>
            <p:ph type="ctrTitle"/>
          </p:nvPr>
        </p:nvSpPr>
        <p:spPr>
          <a:xfrm>
            <a:off x="534486" y="2342930"/>
            <a:ext cx="5760640" cy="2952328"/>
          </a:xfrm>
        </p:spPr>
        <p:txBody>
          <a:bodyPr>
            <a:normAutofit/>
          </a:bodyPr>
          <a:lstStyle/>
          <a:p>
            <a:pPr algn="l"/>
            <a:r>
              <a:rPr lang="hu-HU" sz="2800" b="1" dirty="0" smtClean="0">
                <a:solidFill>
                  <a:schemeClr val="bg1"/>
                </a:solidFill>
                <a:latin typeface="Open Sans Extrabold" pitchFamily="34" charset="0"/>
                <a:ea typeface="Open Sans Extrabold" pitchFamily="34" charset="0"/>
                <a:cs typeface="Open Sans Extrabold" pitchFamily="34" charset="0"/>
              </a:rPr>
              <a:t>Információs és kommunikációs tevékenységek</a:t>
            </a:r>
            <a:r>
              <a:rPr lang="en-GB" sz="1600" dirty="0">
                <a:solidFill>
                  <a:schemeClr val="bg1"/>
                </a:solidFill>
              </a:rPr>
              <a:t/>
            </a:r>
            <a:br>
              <a:rPr lang="en-GB" sz="1600" dirty="0">
                <a:solidFill>
                  <a:schemeClr val="bg1"/>
                </a:solidFill>
              </a:rPr>
            </a:br>
            <a:r>
              <a:rPr lang="ro-RO" sz="1600" dirty="0" smtClean="0">
                <a:solidFill>
                  <a:schemeClr val="bg1"/>
                </a:solidFill>
              </a:rPr>
              <a:t/>
            </a:r>
            <a:br>
              <a:rPr lang="ro-RO" sz="1600" dirty="0" smtClean="0">
                <a:solidFill>
                  <a:schemeClr val="bg1"/>
                </a:solidFill>
              </a:rPr>
            </a:br>
            <a:endParaRPr lang="hu-HU" sz="2000" i="1" dirty="0">
              <a:solidFill>
                <a:schemeClr val="bg1"/>
              </a:solidFill>
              <a:latin typeface="Open Sans Extrabold" pitchFamily="34" charset="0"/>
              <a:ea typeface="Open Sans Extrabold" pitchFamily="34" charset="0"/>
              <a:cs typeface="Open Sans Extrabold" pitchFamily="34" charset="0"/>
            </a:endParaRPr>
          </a:p>
        </p:txBody>
      </p:sp>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3832016" cy="874724"/>
          </a:xfrm>
          <a:prstGeom prst="rect">
            <a:avLst/>
          </a:prstGeom>
        </p:spPr>
      </p:pic>
      <p:pic>
        <p:nvPicPr>
          <p:cNvPr id="5" name="Kép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1296144" cy="648072"/>
          </a:xfrm>
          <a:prstGeom prst="rect">
            <a:avLst/>
          </a:prstGeom>
        </p:spPr>
      </p:pic>
      <p:sp>
        <p:nvSpPr>
          <p:cNvPr id="7" name="Téglalap 6"/>
          <p:cNvSpPr/>
          <p:nvPr/>
        </p:nvSpPr>
        <p:spPr>
          <a:xfrm>
            <a:off x="332355" y="1633879"/>
            <a:ext cx="3384376" cy="360040"/>
          </a:xfrm>
          <a:prstGeom prst="rect">
            <a:avLst/>
          </a:prstGeom>
          <a:solidFill>
            <a:srgbClr val="0C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C73B6"/>
              </a:solidFill>
            </a:endParaRPr>
          </a:p>
        </p:txBody>
      </p:sp>
      <p:pic>
        <p:nvPicPr>
          <p:cNvPr id="9" name="Kép 8"/>
          <p:cNvPicPr>
            <a:picLocks noChangeAspect="1"/>
          </p:cNvPicPr>
          <p:nvPr/>
        </p:nvPicPr>
        <p:blipFill rotWithShape="1">
          <a:blip r:embed="rId6" cstate="print">
            <a:extLst>
              <a:ext uri="{28A0092B-C50C-407E-A947-70E740481C1C}">
                <a14:useLocalDpi xmlns:a14="http://schemas.microsoft.com/office/drawing/2010/main" val="0"/>
              </a:ext>
            </a:extLst>
          </a:blip>
          <a:srcRect t="11170" b="77660"/>
          <a:stretch/>
        </p:blipFill>
        <p:spPr>
          <a:xfrm>
            <a:off x="242258" y="1982890"/>
            <a:ext cx="3755740" cy="419520"/>
          </a:xfrm>
          <a:prstGeom prst="rect">
            <a:avLst/>
          </a:prstGeom>
        </p:spPr>
      </p:pic>
      <p:pic>
        <p:nvPicPr>
          <p:cNvPr id="10" name="Kép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9056" y="268348"/>
            <a:ext cx="442591" cy="442591"/>
          </a:xfrm>
          <a:prstGeom prst="rect">
            <a:avLst/>
          </a:prstGeom>
        </p:spPr>
      </p:pic>
    </p:spTree>
    <p:extLst>
      <p:ext uri="{BB962C8B-B14F-4D97-AF65-F5344CB8AC3E}">
        <p14:creationId xmlns:p14="http://schemas.microsoft.com/office/powerpoint/2010/main" val="17852715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r.jpg"/>
          <p:cNvPicPr>
            <a:picLocks noChangeAspect="1"/>
          </p:cNvPicPr>
          <p:nvPr/>
        </p:nvPicPr>
        <p:blipFill rotWithShape="1">
          <a:blip r:embed="rId3" cstate="print"/>
          <a:srcRect t="22716"/>
          <a:stretch/>
        </p:blipFill>
        <p:spPr>
          <a:xfrm>
            <a:off x="0" y="1556792"/>
            <a:ext cx="9144000" cy="5296386"/>
          </a:xfrm>
          <a:prstGeom prst="rect">
            <a:avLst/>
          </a:prstGeom>
        </p:spPr>
      </p:pic>
      <p:sp>
        <p:nvSpPr>
          <p:cNvPr id="2" name="Title 1"/>
          <p:cNvSpPr>
            <a:spLocks noGrp="1"/>
          </p:cNvSpPr>
          <p:nvPr>
            <p:ph type="ctrTitle"/>
          </p:nvPr>
        </p:nvSpPr>
        <p:spPr>
          <a:xfrm>
            <a:off x="495985" y="2402410"/>
            <a:ext cx="5760640" cy="2952328"/>
          </a:xfrm>
        </p:spPr>
        <p:txBody>
          <a:bodyPr>
            <a:normAutofit/>
          </a:bodyPr>
          <a:lstStyle/>
          <a:p>
            <a:pPr algn="l"/>
            <a:r>
              <a:rPr lang="hu-HU" sz="2800" b="1" dirty="0" smtClean="0">
                <a:solidFill>
                  <a:schemeClr val="bg1"/>
                </a:solidFill>
                <a:latin typeface="Open Sans Extrabold" pitchFamily="34" charset="0"/>
                <a:ea typeface="Open Sans Extrabold" pitchFamily="34" charset="0"/>
                <a:cs typeface="Open Sans Extrabold" pitchFamily="34" charset="0"/>
              </a:rPr>
              <a:t>Megvalósítás és jelentéstétel</a:t>
            </a:r>
            <a:r>
              <a:rPr lang="en-GB" sz="1600" dirty="0">
                <a:solidFill>
                  <a:schemeClr val="bg1"/>
                </a:solidFill>
              </a:rPr>
              <a:t/>
            </a:r>
            <a:br>
              <a:rPr lang="en-GB" sz="1600" dirty="0">
                <a:solidFill>
                  <a:schemeClr val="bg1"/>
                </a:solidFill>
              </a:rPr>
            </a:br>
            <a:r>
              <a:rPr lang="ro-RO" sz="1600" dirty="0" smtClean="0">
                <a:solidFill>
                  <a:schemeClr val="bg1"/>
                </a:solidFill>
              </a:rPr>
              <a:t/>
            </a:r>
            <a:br>
              <a:rPr lang="ro-RO" sz="1600" dirty="0" smtClean="0">
                <a:solidFill>
                  <a:schemeClr val="bg1"/>
                </a:solidFill>
              </a:rPr>
            </a:br>
            <a:endParaRPr lang="hu-HU" sz="2000" i="1" dirty="0">
              <a:solidFill>
                <a:schemeClr val="bg1"/>
              </a:solidFill>
              <a:latin typeface="Open Sans Extrabold" pitchFamily="34" charset="0"/>
              <a:ea typeface="Open Sans Extrabold" pitchFamily="34" charset="0"/>
              <a:cs typeface="Open Sans Extrabold" pitchFamily="34" charset="0"/>
            </a:endParaRPr>
          </a:p>
        </p:txBody>
      </p:sp>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3832016" cy="874724"/>
          </a:xfrm>
          <a:prstGeom prst="rect">
            <a:avLst/>
          </a:prstGeom>
        </p:spPr>
      </p:pic>
      <p:pic>
        <p:nvPicPr>
          <p:cNvPr id="5" name="Kép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1296144" cy="648072"/>
          </a:xfrm>
          <a:prstGeom prst="rect">
            <a:avLst/>
          </a:prstGeom>
        </p:spPr>
      </p:pic>
      <p:sp>
        <p:nvSpPr>
          <p:cNvPr id="7" name="Téglalap 6"/>
          <p:cNvSpPr/>
          <p:nvPr/>
        </p:nvSpPr>
        <p:spPr>
          <a:xfrm>
            <a:off x="332355" y="1633879"/>
            <a:ext cx="3384376" cy="360040"/>
          </a:xfrm>
          <a:prstGeom prst="rect">
            <a:avLst/>
          </a:prstGeom>
          <a:solidFill>
            <a:srgbClr val="0C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0C73B6"/>
              </a:solidFill>
            </a:endParaRPr>
          </a:p>
        </p:txBody>
      </p:sp>
      <p:pic>
        <p:nvPicPr>
          <p:cNvPr id="9" name="Kép 8"/>
          <p:cNvPicPr>
            <a:picLocks noChangeAspect="1"/>
          </p:cNvPicPr>
          <p:nvPr/>
        </p:nvPicPr>
        <p:blipFill rotWithShape="1">
          <a:blip r:embed="rId6" cstate="print">
            <a:extLst>
              <a:ext uri="{28A0092B-C50C-407E-A947-70E740481C1C}">
                <a14:useLocalDpi xmlns:a14="http://schemas.microsoft.com/office/drawing/2010/main" val="0"/>
              </a:ext>
            </a:extLst>
          </a:blip>
          <a:srcRect t="11170" b="77660"/>
          <a:stretch/>
        </p:blipFill>
        <p:spPr>
          <a:xfrm>
            <a:off x="146673" y="1652034"/>
            <a:ext cx="3755740" cy="419520"/>
          </a:xfrm>
          <a:prstGeom prst="rect">
            <a:avLst/>
          </a:prstGeom>
        </p:spPr>
      </p:pic>
      <p:pic>
        <p:nvPicPr>
          <p:cNvPr id="10" name="Kép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9056" y="268348"/>
            <a:ext cx="442591" cy="442591"/>
          </a:xfrm>
          <a:prstGeom prst="rect">
            <a:avLst/>
          </a:prstGeom>
        </p:spPr>
      </p:pic>
    </p:spTree>
    <p:extLst>
      <p:ext uri="{BB962C8B-B14F-4D97-AF65-F5344CB8AC3E}">
        <p14:creationId xmlns:p14="http://schemas.microsoft.com/office/powerpoint/2010/main" val="378898970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Tartalom</a:t>
            </a:r>
            <a:endParaRPr lang="hu-HU" b="1" i="1" dirty="0">
              <a:solidFill>
                <a:schemeClr val="bg1"/>
              </a:solidFill>
              <a:latin typeface="Open Sans"/>
            </a:endParaRPr>
          </a:p>
        </p:txBody>
      </p:sp>
      <p:sp>
        <p:nvSpPr>
          <p:cNvPr id="3" name="Tartalom helye 2"/>
          <p:cNvSpPr>
            <a:spLocks noGrp="1"/>
          </p:cNvSpPr>
          <p:nvPr>
            <p:ph idx="1"/>
          </p:nvPr>
        </p:nvSpPr>
        <p:spPr>
          <a:xfrm>
            <a:off x="457200" y="1628800"/>
            <a:ext cx="8229600" cy="4525963"/>
          </a:xfrm>
        </p:spPr>
        <p:txBody>
          <a:bodyPr>
            <a:normAutofit/>
          </a:bodyPr>
          <a:lstStyle/>
          <a:p>
            <a:pPr marL="514350" indent="-514350">
              <a:buFont typeface="+mj-lt"/>
              <a:buAutoNum type="arabicPeriod"/>
            </a:pPr>
            <a:r>
              <a:rPr lang="hu-HU" sz="2400" dirty="0" smtClean="0">
                <a:solidFill>
                  <a:srgbClr val="414042"/>
                </a:solidFill>
                <a:latin typeface="Open Sans"/>
              </a:rPr>
              <a:t>Bevezetés</a:t>
            </a:r>
          </a:p>
          <a:p>
            <a:pPr marL="514350" indent="-514350">
              <a:buFont typeface="+mj-lt"/>
              <a:buAutoNum type="arabicPeriod"/>
            </a:pPr>
            <a:r>
              <a:rPr lang="hu-HU" sz="2400" dirty="0" smtClean="0">
                <a:solidFill>
                  <a:srgbClr val="414042"/>
                </a:solidFill>
                <a:latin typeface="Open Sans"/>
              </a:rPr>
              <a:t>Követelmények</a:t>
            </a:r>
          </a:p>
          <a:p>
            <a:pPr marL="514350" indent="-514350">
              <a:buFont typeface="+mj-lt"/>
              <a:buAutoNum type="arabicPeriod"/>
            </a:pPr>
            <a:r>
              <a:rPr lang="hu-HU" sz="2400" dirty="0" smtClean="0">
                <a:solidFill>
                  <a:srgbClr val="414042"/>
                </a:solidFill>
                <a:latin typeface="Open Sans"/>
              </a:rPr>
              <a:t>Kötelező tevékenységek</a:t>
            </a:r>
          </a:p>
          <a:p>
            <a:pPr marL="514350" indent="-514350">
              <a:buFont typeface="+mj-lt"/>
              <a:buAutoNum type="arabicPeriod"/>
            </a:pPr>
            <a:r>
              <a:rPr lang="hu-HU" sz="2400" dirty="0" smtClean="0">
                <a:solidFill>
                  <a:srgbClr val="414042"/>
                </a:solidFill>
                <a:latin typeface="Open Sans"/>
              </a:rPr>
              <a:t>Hasznos tippek</a:t>
            </a:r>
          </a:p>
          <a:p>
            <a:pPr marL="514350" indent="-514350">
              <a:buFont typeface="+mj-lt"/>
              <a:buAutoNum type="arabicPeriod"/>
            </a:pPr>
            <a:r>
              <a:rPr lang="hu-HU" sz="2400" dirty="0" smtClean="0">
                <a:solidFill>
                  <a:srgbClr val="414042"/>
                </a:solidFill>
                <a:latin typeface="Open Sans"/>
              </a:rPr>
              <a:t>Jóváhagyás</a:t>
            </a:r>
            <a:endParaRPr lang="hu-HU" sz="2400" dirty="0">
              <a:solidFill>
                <a:srgbClr val="414042"/>
              </a:solidFill>
              <a:latin typeface="Open Sans"/>
            </a:endParaRPr>
          </a:p>
        </p:txBody>
      </p:sp>
      <p:pic>
        <p:nvPicPr>
          <p:cNvPr id="4" name="Picture 3" descr="ppt tamplate Interreg_r.jpg"/>
          <p:cNvPicPr>
            <a:picLocks noChangeAspect="1"/>
          </p:cNvPicPr>
          <p:nvPr/>
        </p:nvPicPr>
        <p:blipFill rotWithShape="1">
          <a:blip r:embed="rId2" cstate="print"/>
          <a:srcRect t="92464" b="1232"/>
          <a:stretch/>
        </p:blipFill>
        <p:spPr>
          <a:xfrm>
            <a:off x="0" y="6425952"/>
            <a:ext cx="9144000" cy="432048"/>
          </a:xfrm>
          <a:prstGeom prst="rect">
            <a:avLst/>
          </a:prstGeom>
        </p:spPr>
      </p:pic>
    </p:spTree>
    <p:extLst>
      <p:ext uri="{BB962C8B-B14F-4D97-AF65-F5344CB8AC3E}">
        <p14:creationId xmlns:p14="http://schemas.microsoft.com/office/powerpoint/2010/main" val="409961701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Bevezetés</a:t>
            </a:r>
            <a:endParaRPr lang="hu-HU" b="1" i="1" dirty="0">
              <a:solidFill>
                <a:schemeClr val="bg1"/>
              </a:solidFill>
              <a:latin typeface="Open Sans"/>
            </a:endParaRPr>
          </a:p>
        </p:txBody>
      </p:sp>
      <p:sp>
        <p:nvSpPr>
          <p:cNvPr id="4" name="Tartalom helye 3"/>
          <p:cNvSpPr>
            <a:spLocks noGrp="1"/>
          </p:cNvSpPr>
          <p:nvPr>
            <p:ph idx="1"/>
          </p:nvPr>
        </p:nvSpPr>
        <p:spPr>
          <a:xfrm>
            <a:off x="417316" y="3346122"/>
            <a:ext cx="3268807" cy="719720"/>
          </a:xfrm>
        </p:spPr>
        <p:txBody>
          <a:bodyPr>
            <a:noAutofit/>
          </a:bodyPr>
          <a:lstStyle/>
          <a:p>
            <a:pPr algn="ctr"/>
            <a:endParaRPr lang="hu-HU" sz="1800" dirty="0"/>
          </a:p>
          <a:p>
            <a:pPr lvl="1">
              <a:buFont typeface="Arial" panose="020B0604020202020204" pitchFamily="34" charset="0"/>
              <a:buChar char="•"/>
            </a:pPr>
            <a:r>
              <a:rPr lang="hu-HU" sz="1800" dirty="0" smtClean="0">
                <a:solidFill>
                  <a:srgbClr val="414042"/>
                </a:solidFill>
                <a:latin typeface="Open Sans"/>
              </a:rPr>
              <a:t>Partnerek között</a:t>
            </a:r>
          </a:p>
          <a:p>
            <a:pPr lvl="1">
              <a:buFont typeface="Arial" panose="020B0604020202020204" pitchFamily="34" charset="0"/>
              <a:buChar char="•"/>
            </a:pPr>
            <a:r>
              <a:rPr lang="hu-HU" sz="1800" dirty="0" smtClean="0">
                <a:solidFill>
                  <a:srgbClr val="414042"/>
                </a:solidFill>
                <a:latin typeface="Open Sans"/>
              </a:rPr>
              <a:t>Partnerek és a Program között</a:t>
            </a:r>
          </a:p>
        </p:txBody>
      </p:sp>
      <p:sp>
        <p:nvSpPr>
          <p:cNvPr id="5" name="Szövegdoboz 4"/>
          <p:cNvSpPr txBox="1"/>
          <p:nvPr/>
        </p:nvSpPr>
        <p:spPr>
          <a:xfrm>
            <a:off x="2436254" y="5249491"/>
            <a:ext cx="4271491" cy="461665"/>
          </a:xfrm>
          <a:prstGeom prst="rect">
            <a:avLst/>
          </a:prstGeom>
          <a:noFill/>
          <a:ln w="28575">
            <a:solidFill>
              <a:srgbClr val="0C73B6"/>
            </a:solidFill>
          </a:ln>
        </p:spPr>
        <p:txBody>
          <a:bodyPr wrap="square" rtlCol="0">
            <a:spAutoFit/>
          </a:bodyPr>
          <a:lstStyle/>
          <a:p>
            <a:pPr algn="ctr"/>
            <a:r>
              <a:rPr lang="hu-HU" sz="2400" i="1" dirty="0">
                <a:solidFill>
                  <a:srgbClr val="414042"/>
                </a:solidFill>
                <a:latin typeface="Open Sans"/>
              </a:rPr>
              <a:t>Hogyan kommunikáljunk?</a:t>
            </a:r>
          </a:p>
        </p:txBody>
      </p:sp>
      <p:pic>
        <p:nvPicPr>
          <p:cNvPr id="6"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7" name="Téglalap 6"/>
          <p:cNvSpPr/>
          <p:nvPr/>
        </p:nvSpPr>
        <p:spPr>
          <a:xfrm>
            <a:off x="395536" y="1177588"/>
            <a:ext cx="4727000" cy="523220"/>
          </a:xfrm>
          <a:prstGeom prst="rect">
            <a:avLst/>
          </a:prstGeom>
        </p:spPr>
        <p:txBody>
          <a:bodyPr wrap="none">
            <a:spAutoFit/>
          </a:bodyPr>
          <a:lstStyle/>
          <a:p>
            <a:pPr algn="ctr"/>
            <a:r>
              <a:rPr lang="hu-HU" sz="2800" b="1" i="1" dirty="0">
                <a:solidFill>
                  <a:srgbClr val="0C73B6"/>
                </a:solidFill>
              </a:rPr>
              <a:t>Miért fontos a kommunikáció?</a:t>
            </a:r>
          </a:p>
        </p:txBody>
      </p:sp>
      <p:pic>
        <p:nvPicPr>
          <p:cNvPr id="3" name="Ké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119164"/>
            <a:ext cx="1296144" cy="1296144"/>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2119164"/>
            <a:ext cx="1296144" cy="1296144"/>
          </a:xfrm>
          <a:prstGeom prst="rect">
            <a:avLst/>
          </a:prstGeom>
        </p:spPr>
      </p:pic>
      <p:pic>
        <p:nvPicPr>
          <p:cNvPr id="9" name="Kép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2140244"/>
            <a:ext cx="1296144" cy="1296144"/>
          </a:xfrm>
          <a:prstGeom prst="rect">
            <a:avLst/>
          </a:prstGeom>
        </p:spPr>
      </p:pic>
      <p:sp>
        <p:nvSpPr>
          <p:cNvPr id="10" name="Téglalap 9"/>
          <p:cNvSpPr/>
          <p:nvPr/>
        </p:nvSpPr>
        <p:spPr>
          <a:xfrm>
            <a:off x="3719267" y="3643409"/>
            <a:ext cx="1659429" cy="369332"/>
          </a:xfrm>
          <a:prstGeom prst="rect">
            <a:avLst/>
          </a:prstGeom>
        </p:spPr>
        <p:txBody>
          <a:bodyPr wrap="none">
            <a:spAutoFit/>
          </a:bodyPr>
          <a:lstStyle/>
          <a:p>
            <a:r>
              <a:rPr lang="hu-HU" dirty="0" smtClean="0">
                <a:solidFill>
                  <a:srgbClr val="414042"/>
                </a:solidFill>
                <a:latin typeface="Open Sans"/>
              </a:rPr>
              <a:t>Népszerűsítés</a:t>
            </a:r>
            <a:endParaRPr lang="hu-HU" dirty="0">
              <a:solidFill>
                <a:srgbClr val="414042"/>
              </a:solidFill>
              <a:latin typeface="Open Sans"/>
            </a:endParaRPr>
          </a:p>
        </p:txBody>
      </p:sp>
      <p:sp>
        <p:nvSpPr>
          <p:cNvPr id="11" name="Téglalap 10"/>
          <p:cNvSpPr/>
          <p:nvPr/>
        </p:nvSpPr>
        <p:spPr>
          <a:xfrm>
            <a:off x="5544108" y="3619797"/>
            <a:ext cx="3096344" cy="954107"/>
          </a:xfrm>
          <a:prstGeom prst="rect">
            <a:avLst/>
          </a:prstGeom>
        </p:spPr>
        <p:txBody>
          <a:bodyPr wrap="square">
            <a:spAutoFit/>
          </a:bodyPr>
          <a:lstStyle/>
          <a:p>
            <a:pPr algn="ctr"/>
            <a:r>
              <a:rPr lang="hu-HU" dirty="0">
                <a:solidFill>
                  <a:srgbClr val="414042"/>
                </a:solidFill>
                <a:latin typeface="Open Sans"/>
              </a:rPr>
              <a:t>Lakosság </a:t>
            </a:r>
            <a:r>
              <a:rPr lang="hu-HU" dirty="0" smtClean="0">
                <a:solidFill>
                  <a:srgbClr val="414042"/>
                </a:solidFill>
                <a:latin typeface="Open Sans"/>
              </a:rPr>
              <a:t>informálása</a:t>
            </a:r>
          </a:p>
          <a:p>
            <a:endParaRPr lang="hu-HU" dirty="0">
              <a:solidFill>
                <a:srgbClr val="414042"/>
              </a:solidFill>
              <a:latin typeface="Open Sans"/>
            </a:endParaRPr>
          </a:p>
          <a:p>
            <a:pPr algn="ctr"/>
            <a:r>
              <a:rPr lang="hu-HU" dirty="0" smtClean="0">
                <a:solidFill>
                  <a:srgbClr val="414042"/>
                </a:solidFill>
                <a:latin typeface="Open Sans"/>
              </a:rPr>
              <a:t> </a:t>
            </a:r>
            <a:endParaRPr lang="hu-HU" dirty="0" smtClean="0">
              <a:solidFill>
                <a:srgbClr val="414042"/>
              </a:solidFill>
              <a:latin typeface="Open Sans"/>
            </a:endParaRPr>
          </a:p>
          <a:p>
            <a:pPr algn="ctr"/>
            <a:r>
              <a:rPr lang="hu-HU" dirty="0" smtClean="0">
                <a:solidFill>
                  <a:srgbClr val="414042"/>
                </a:solidFill>
                <a:latin typeface="Open Sans"/>
              </a:rPr>
              <a:t>pozitív </a:t>
            </a:r>
            <a:r>
              <a:rPr lang="hu-HU" dirty="0">
                <a:solidFill>
                  <a:srgbClr val="414042"/>
                </a:solidFill>
                <a:latin typeface="Open Sans"/>
              </a:rPr>
              <a:t>közvélemény</a:t>
            </a:r>
          </a:p>
        </p:txBody>
      </p:sp>
      <p:cxnSp>
        <p:nvCxnSpPr>
          <p:cNvPr id="13" name="Egyenes összekötő nyíllal 12"/>
          <p:cNvCxnSpPr/>
          <p:nvPr/>
        </p:nvCxnSpPr>
        <p:spPr>
          <a:xfrm>
            <a:off x="7092280" y="3968601"/>
            <a:ext cx="0" cy="2987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016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fade">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Követelmények</a:t>
            </a:r>
            <a:endParaRPr lang="hu-HU" b="1" i="1" dirty="0">
              <a:solidFill>
                <a:schemeClr val="bg1"/>
              </a:solidFill>
              <a:latin typeface="Open Sans"/>
            </a:endParaRPr>
          </a:p>
        </p:txBody>
      </p:sp>
      <p:sp>
        <p:nvSpPr>
          <p:cNvPr id="4" name="Tartalom helye 3"/>
          <p:cNvSpPr>
            <a:spLocks noGrp="1"/>
          </p:cNvSpPr>
          <p:nvPr>
            <p:ph idx="1"/>
          </p:nvPr>
        </p:nvSpPr>
        <p:spPr>
          <a:xfrm>
            <a:off x="539552" y="2276872"/>
            <a:ext cx="5338936" cy="3168353"/>
          </a:xfrm>
        </p:spPr>
        <p:txBody>
          <a:bodyPr/>
          <a:lstStyle/>
          <a:p>
            <a:pPr marL="457200" indent="-457200">
              <a:buFont typeface="+mj-lt"/>
              <a:buAutoNum type="arabicPeriod"/>
            </a:pPr>
            <a:r>
              <a:rPr lang="hu-HU" sz="2400" dirty="0" smtClean="0">
                <a:solidFill>
                  <a:srgbClr val="414042"/>
                </a:solidFill>
                <a:latin typeface="Open Sans"/>
              </a:rPr>
              <a:t>Támogatási Szerződés</a:t>
            </a:r>
          </a:p>
          <a:p>
            <a:pPr marL="457200" indent="-457200">
              <a:buFont typeface="+mj-lt"/>
              <a:buAutoNum type="arabicPeriod"/>
            </a:pPr>
            <a:r>
              <a:rPr lang="hu-HU" sz="2400" dirty="0" smtClean="0">
                <a:solidFill>
                  <a:srgbClr val="414042"/>
                </a:solidFill>
                <a:latin typeface="Open Sans"/>
              </a:rPr>
              <a:t>Arculati Kézikönyv</a:t>
            </a:r>
          </a:p>
          <a:p>
            <a:pPr marL="457200" indent="-457200">
              <a:buFont typeface="+mj-lt"/>
              <a:buAutoNum type="arabicPeriod"/>
            </a:pPr>
            <a:r>
              <a:rPr lang="hu-HU" sz="2400" dirty="0" smtClean="0">
                <a:solidFill>
                  <a:srgbClr val="414042"/>
                </a:solidFill>
                <a:latin typeface="Open Sans"/>
              </a:rPr>
              <a:t>Projekt Megvalósítási Kézikönyv</a:t>
            </a:r>
          </a:p>
        </p:txBody>
      </p:sp>
      <p:sp>
        <p:nvSpPr>
          <p:cNvPr id="3" name="Szövegdoboz 2"/>
          <p:cNvSpPr txBox="1"/>
          <p:nvPr/>
        </p:nvSpPr>
        <p:spPr>
          <a:xfrm>
            <a:off x="2339752" y="4518456"/>
            <a:ext cx="4618856" cy="830997"/>
          </a:xfrm>
          <a:prstGeom prst="rect">
            <a:avLst/>
          </a:prstGeom>
          <a:noFill/>
          <a:ln w="28575">
            <a:solidFill>
              <a:srgbClr val="C00000"/>
            </a:solidFill>
          </a:ln>
        </p:spPr>
        <p:txBody>
          <a:bodyPr wrap="square" rtlCol="0">
            <a:spAutoFit/>
          </a:bodyPr>
          <a:lstStyle/>
          <a:p>
            <a:pPr algn="ctr"/>
            <a:r>
              <a:rPr lang="hu-HU" sz="2400" b="1" i="1" dirty="0" smtClean="0">
                <a:solidFill>
                  <a:srgbClr val="C00000"/>
                </a:solidFill>
                <a:latin typeface="Open Sans"/>
              </a:rPr>
              <a:t>A szabályok be nem tartása költségelvonással járhat!</a:t>
            </a:r>
            <a:endParaRPr lang="hu-HU" sz="2400" b="1" i="1" dirty="0">
              <a:solidFill>
                <a:srgbClr val="C00000"/>
              </a:solidFill>
              <a:latin typeface="Open Sans"/>
            </a:endParaRPr>
          </a:p>
        </p:txBody>
      </p:sp>
      <p:pic>
        <p:nvPicPr>
          <p:cNvPr id="6"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7" name="Téglalap 6"/>
          <p:cNvSpPr/>
          <p:nvPr/>
        </p:nvSpPr>
        <p:spPr>
          <a:xfrm>
            <a:off x="469223" y="1199991"/>
            <a:ext cx="5801525" cy="523220"/>
          </a:xfrm>
          <a:prstGeom prst="rect">
            <a:avLst/>
          </a:prstGeom>
        </p:spPr>
        <p:txBody>
          <a:bodyPr wrap="none">
            <a:spAutoFit/>
          </a:bodyPr>
          <a:lstStyle/>
          <a:p>
            <a:pPr algn="ctr"/>
            <a:r>
              <a:rPr lang="hu-HU" sz="2800" b="1" i="1" dirty="0" smtClean="0">
                <a:solidFill>
                  <a:srgbClr val="0C73B6"/>
                </a:solidFill>
              </a:rPr>
              <a:t>Hol találják a vonatkozó szabályokat?</a:t>
            </a:r>
            <a:endParaRPr lang="hu-HU" sz="2800" b="1" i="1" dirty="0">
              <a:solidFill>
                <a:srgbClr val="0C73B6"/>
              </a:solidFill>
            </a:endParaRPr>
          </a:p>
        </p:txBody>
      </p:sp>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94165">
            <a:off x="8438995" y="2982456"/>
            <a:ext cx="579340" cy="579340"/>
          </a:xfrm>
          <a:prstGeom prst="rect">
            <a:avLst/>
          </a:prstGeom>
        </p:spPr>
      </p:pic>
      <p:sp>
        <p:nvSpPr>
          <p:cNvPr id="12" name="Szövegdoboz 11"/>
          <p:cNvSpPr txBox="1"/>
          <p:nvPr/>
        </p:nvSpPr>
        <p:spPr>
          <a:xfrm>
            <a:off x="6170958" y="3008124"/>
            <a:ext cx="2520280" cy="369332"/>
          </a:xfrm>
          <a:prstGeom prst="rect">
            <a:avLst/>
          </a:prstGeom>
          <a:noFill/>
        </p:spPr>
        <p:txBody>
          <a:bodyPr wrap="square" rtlCol="0">
            <a:spAutoFit/>
          </a:bodyPr>
          <a:lstStyle/>
          <a:p>
            <a:r>
              <a:rPr lang="hu-HU" dirty="0" smtClean="0">
                <a:solidFill>
                  <a:srgbClr val="414042"/>
                </a:solidFill>
                <a:latin typeface="Open Sans"/>
              </a:rPr>
              <a:t>www.interreg-rohu.eu</a:t>
            </a:r>
            <a:endParaRPr lang="hu-HU" dirty="0">
              <a:solidFill>
                <a:srgbClr val="414042"/>
              </a:solidFill>
              <a:latin typeface="Open Sans"/>
            </a:endParaRPr>
          </a:p>
        </p:txBody>
      </p:sp>
      <p:sp>
        <p:nvSpPr>
          <p:cNvPr id="13" name="Lekerekített téglalap 12"/>
          <p:cNvSpPr/>
          <p:nvPr/>
        </p:nvSpPr>
        <p:spPr>
          <a:xfrm>
            <a:off x="6084168" y="2799709"/>
            <a:ext cx="3384376" cy="771667"/>
          </a:xfrm>
          <a:prstGeom prst="roundRect">
            <a:avLst/>
          </a:prstGeom>
          <a:noFill/>
          <a:ln>
            <a:solidFill>
              <a:srgbClr val="0C7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58587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iterate type="lt">
                                    <p:tmPct val="0"/>
                                  </p:iterate>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nodeType="clickEffect">
                                  <p:stCondLst>
                                    <p:cond delay="0"/>
                                  </p:stCondLst>
                                  <p:iterate type="lt">
                                    <p:tmPct val="4000"/>
                                  </p:iterate>
                                  <p:childTnLst>
                                    <p:set>
                                      <p:cBhvr override="childStyle">
                                        <p:cTn id="24" dur="500" fill="hold"/>
                                        <p:tgtEl>
                                          <p:spTgt spid="4">
                                            <p:txEl>
                                              <p:pRg st="1" end="1"/>
                                            </p:txEl>
                                          </p:spTgt>
                                        </p:tgtEl>
                                        <p:attrNameLst>
                                          <p:attrName>style.textDecorationUnderline</p:attrName>
                                        </p:attrNameLst>
                                      </p:cBhvr>
                                      <p:to>
                                        <p:strVal val="true"/>
                                      </p:to>
                                    </p:set>
                                  </p:childTnLst>
                                </p:cTn>
                              </p:par>
                              <p:par>
                                <p:cTn id="25" presetID="18" presetClass="emph" presetSubtype="0" fill="hold" nodeType="withEffect">
                                  <p:stCondLst>
                                    <p:cond delay="0"/>
                                  </p:stCondLst>
                                  <p:iterate type="lt">
                                    <p:tmPct val="4000"/>
                                  </p:iterate>
                                  <p:childTnLst>
                                    <p:set>
                                      <p:cBhvr override="childStyle">
                                        <p:cTn id="26" dur="500" fill="hold"/>
                                        <p:tgtEl>
                                          <p:spTgt spid="4">
                                            <p:txEl>
                                              <p:pRg st="2" end="2"/>
                                            </p:txEl>
                                          </p:spTgt>
                                        </p:tgtEl>
                                        <p:attrNameLst>
                                          <p:attrName>style.textDecorationUnderline</p:attrName>
                                        </p:attrNameLst>
                                      </p:cBhvr>
                                      <p:to>
                                        <p:strVal val="true"/>
                                      </p:to>
                                    </p:set>
                                  </p:childTnLst>
                                </p:cTn>
                              </p:par>
                            </p:childTnLst>
                          </p:cTn>
                        </p:par>
                        <p:par>
                          <p:cTn id="27" fill="hold">
                            <p:stCondLst>
                              <p:cond delay="106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156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7"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Követelmények</a:t>
            </a:r>
            <a:endParaRPr lang="hu-HU" b="1" i="1" dirty="0">
              <a:solidFill>
                <a:schemeClr val="bg1"/>
              </a:solidFill>
              <a:latin typeface="Open Sans"/>
            </a:endParaRP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395536" y="1145464"/>
            <a:ext cx="3924921" cy="523220"/>
          </a:xfrm>
          <a:prstGeom prst="rect">
            <a:avLst/>
          </a:prstGeom>
        </p:spPr>
        <p:txBody>
          <a:bodyPr wrap="none">
            <a:spAutoFit/>
          </a:bodyPr>
          <a:lstStyle/>
          <a:p>
            <a:pPr algn="ctr"/>
            <a:r>
              <a:rPr lang="hu-HU" sz="2800" b="1" i="1" dirty="0" smtClean="0">
                <a:solidFill>
                  <a:srgbClr val="0C73B6"/>
                </a:solidFill>
              </a:rPr>
              <a:t>Általános követelmények</a:t>
            </a:r>
            <a:endParaRPr lang="hu-HU" sz="2800" b="1" i="1" dirty="0">
              <a:solidFill>
                <a:srgbClr val="0C73B6"/>
              </a:solidFill>
            </a:endParaRPr>
          </a:p>
        </p:txBody>
      </p:sp>
      <p:sp>
        <p:nvSpPr>
          <p:cNvPr id="3" name="Szövegdoboz 2"/>
          <p:cNvSpPr txBox="1"/>
          <p:nvPr/>
        </p:nvSpPr>
        <p:spPr>
          <a:xfrm>
            <a:off x="1259632" y="1698370"/>
            <a:ext cx="1440160" cy="3154710"/>
          </a:xfrm>
          <a:prstGeom prst="rect">
            <a:avLst/>
          </a:prstGeom>
          <a:noFill/>
        </p:spPr>
        <p:txBody>
          <a:bodyPr wrap="square" rtlCol="0">
            <a:spAutoFit/>
          </a:bodyPr>
          <a:lstStyle/>
          <a:p>
            <a:r>
              <a:rPr lang="hu-HU" sz="19900" b="1" dirty="0">
                <a:solidFill>
                  <a:srgbClr val="7DD3F7"/>
                </a:solidFill>
                <a:latin typeface="Open Sans"/>
                <a:ea typeface="+mj-ea"/>
                <a:cs typeface="+mj-cs"/>
              </a:rPr>
              <a:t>5</a:t>
            </a:r>
          </a:p>
        </p:txBody>
      </p:sp>
      <p:sp>
        <p:nvSpPr>
          <p:cNvPr id="8" name="Szövegdoboz 7"/>
          <p:cNvSpPr txBox="1"/>
          <p:nvPr/>
        </p:nvSpPr>
        <p:spPr>
          <a:xfrm rot="16200000">
            <a:off x="32684" y="2831404"/>
            <a:ext cx="2071209" cy="769441"/>
          </a:xfrm>
          <a:prstGeom prst="rect">
            <a:avLst/>
          </a:prstGeom>
          <a:noFill/>
        </p:spPr>
        <p:txBody>
          <a:bodyPr wrap="square" rtlCol="0">
            <a:spAutoFit/>
          </a:bodyPr>
          <a:lstStyle/>
          <a:p>
            <a:r>
              <a:rPr lang="hu-HU" sz="4400" i="1" dirty="0" smtClean="0">
                <a:solidFill>
                  <a:srgbClr val="414042"/>
                </a:solidFill>
                <a:latin typeface="Open Sans"/>
                <a:ea typeface="+mj-ea"/>
                <a:cs typeface="+mj-cs"/>
              </a:rPr>
              <a:t>MAGIC</a:t>
            </a:r>
            <a:endParaRPr lang="hu-HU" sz="4400" i="1" dirty="0">
              <a:solidFill>
                <a:srgbClr val="414042"/>
              </a:solidFill>
              <a:latin typeface="Open Sans"/>
              <a:ea typeface="+mj-ea"/>
              <a:cs typeface="+mj-cs"/>
            </a:endParaRPr>
          </a:p>
        </p:txBody>
      </p:sp>
      <p:sp>
        <p:nvSpPr>
          <p:cNvPr id="9" name="Szövegdoboz 8"/>
          <p:cNvSpPr txBox="1"/>
          <p:nvPr/>
        </p:nvSpPr>
        <p:spPr>
          <a:xfrm>
            <a:off x="3275857" y="2583812"/>
            <a:ext cx="2952327" cy="1631216"/>
          </a:xfrm>
          <a:prstGeom prst="rect">
            <a:avLst/>
          </a:prstGeom>
          <a:noFill/>
        </p:spPr>
        <p:txBody>
          <a:bodyPr wrap="square" rtlCol="0">
            <a:spAutoFit/>
          </a:bodyPr>
          <a:lstStyle/>
          <a:p>
            <a:pPr marL="285750" indent="-285750">
              <a:buFont typeface="Arial" panose="020B0604020202020204" pitchFamily="34" charset="0"/>
              <a:buChar char="•"/>
            </a:pPr>
            <a:r>
              <a:rPr lang="hu-HU" sz="2000" dirty="0" smtClean="0">
                <a:solidFill>
                  <a:srgbClr val="414042"/>
                </a:solidFill>
                <a:latin typeface="Open Sans"/>
              </a:rPr>
              <a:t>Program logó</a:t>
            </a:r>
          </a:p>
          <a:p>
            <a:pPr marL="285750" indent="-285750">
              <a:buFont typeface="Arial" panose="020B0604020202020204" pitchFamily="34" charset="0"/>
              <a:buChar char="•"/>
            </a:pPr>
            <a:r>
              <a:rPr lang="hu-HU" sz="2000" dirty="0" smtClean="0">
                <a:solidFill>
                  <a:srgbClr val="414042"/>
                </a:solidFill>
                <a:latin typeface="Open Sans"/>
              </a:rPr>
              <a:t>Kormány logó(k)</a:t>
            </a:r>
          </a:p>
          <a:p>
            <a:pPr marL="285750" indent="-285750">
              <a:buFont typeface="Arial" panose="020B0604020202020204" pitchFamily="34" charset="0"/>
              <a:buChar char="•"/>
            </a:pPr>
            <a:r>
              <a:rPr lang="hu-HU" sz="2000" dirty="0" smtClean="0">
                <a:solidFill>
                  <a:srgbClr val="414042"/>
                </a:solidFill>
                <a:latin typeface="Open Sans"/>
              </a:rPr>
              <a:t>Szlogen</a:t>
            </a:r>
          </a:p>
          <a:p>
            <a:pPr marL="285750" indent="-285750">
              <a:buFont typeface="Arial" panose="020B0604020202020204" pitchFamily="34" charset="0"/>
              <a:buChar char="•"/>
            </a:pPr>
            <a:r>
              <a:rPr lang="hu-HU" sz="2000" dirty="0" smtClean="0">
                <a:solidFill>
                  <a:srgbClr val="414042"/>
                </a:solidFill>
                <a:latin typeface="Open Sans"/>
              </a:rPr>
              <a:t>Program weboldal</a:t>
            </a:r>
          </a:p>
          <a:p>
            <a:pPr marL="285750" indent="-285750">
              <a:buFont typeface="Arial" panose="020B0604020202020204" pitchFamily="34" charset="0"/>
              <a:buChar char="•"/>
            </a:pPr>
            <a:r>
              <a:rPr lang="hu-HU" sz="2000" dirty="0" smtClean="0">
                <a:solidFill>
                  <a:srgbClr val="414042"/>
                </a:solidFill>
                <a:latin typeface="Open Sans"/>
              </a:rPr>
              <a:t>Nyilatkozat</a:t>
            </a:r>
          </a:p>
        </p:txBody>
      </p:sp>
      <p:sp>
        <p:nvSpPr>
          <p:cNvPr id="11" name="Szövegdoboz 10"/>
          <p:cNvSpPr txBox="1"/>
          <p:nvPr/>
        </p:nvSpPr>
        <p:spPr>
          <a:xfrm>
            <a:off x="575556" y="5237877"/>
            <a:ext cx="8352928" cy="1077218"/>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srgbClr val="414042"/>
                </a:solidFill>
                <a:latin typeface="Open Sans"/>
              </a:rPr>
              <a:t>Nyelv </a:t>
            </a:r>
            <a:r>
              <a:rPr lang="hu-HU" sz="1600" dirty="0" smtClean="0">
                <a:solidFill>
                  <a:srgbClr val="414042"/>
                </a:solidFill>
                <a:latin typeface="Open Sans"/>
              </a:rPr>
              <a:t>harmonizálása</a:t>
            </a:r>
            <a:endParaRPr lang="hu-HU" sz="1600" dirty="0">
              <a:solidFill>
                <a:srgbClr val="414042"/>
              </a:solidFill>
              <a:latin typeface="Open Sans"/>
            </a:endParaRPr>
          </a:p>
          <a:p>
            <a:pPr marL="285750" indent="-285750">
              <a:buFont typeface="Arial" panose="020B0604020202020204" pitchFamily="34" charset="0"/>
              <a:buChar char="•"/>
            </a:pPr>
            <a:r>
              <a:rPr lang="hu-HU" sz="1600" dirty="0">
                <a:solidFill>
                  <a:srgbClr val="414042"/>
                </a:solidFill>
                <a:latin typeface="Open Sans"/>
              </a:rPr>
              <a:t>Támogatási hivatkozás (pl. kiadványokon, weboldalakon, sajtóközleményeken stb</a:t>
            </a:r>
            <a:r>
              <a:rPr lang="hu-HU" sz="1600" dirty="0" smtClean="0">
                <a:solidFill>
                  <a:srgbClr val="414042"/>
                </a:solidFill>
                <a:latin typeface="Open Sans"/>
              </a:rPr>
              <a:t>.)</a:t>
            </a:r>
          </a:p>
          <a:p>
            <a:pPr marL="285750" indent="-285750">
              <a:buFont typeface="Arial" panose="020B0604020202020204" pitchFamily="34" charset="0"/>
              <a:buChar char="•"/>
            </a:pPr>
            <a:r>
              <a:rPr lang="hu-HU" sz="1600" dirty="0" smtClean="0">
                <a:solidFill>
                  <a:srgbClr val="414042"/>
                </a:solidFill>
                <a:latin typeface="Open Sans"/>
              </a:rPr>
              <a:t>Magas felbontású arculati elemek használata a Program weboldaláról (azok változtatása nélkül!)</a:t>
            </a:r>
            <a:endParaRPr lang="hu-HU" sz="1600" dirty="0">
              <a:solidFill>
                <a:srgbClr val="414042"/>
              </a:solidFill>
              <a:latin typeface="Open Sans"/>
            </a:endParaRPr>
          </a:p>
        </p:txBody>
      </p:sp>
      <p:pic>
        <p:nvPicPr>
          <p:cNvPr id="12" name="Kép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5457" y="1989323"/>
            <a:ext cx="2160240" cy="493112"/>
          </a:xfrm>
          <a:prstGeom prst="rect">
            <a:avLst/>
          </a:prstGeom>
        </p:spPr>
      </p:pic>
      <p:pic>
        <p:nvPicPr>
          <p:cNvPr id="13"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650" y="2692083"/>
            <a:ext cx="1259560" cy="629780"/>
          </a:xfrm>
          <a:prstGeom prst="rect">
            <a:avLst/>
          </a:prstGeom>
        </p:spPr>
      </p:pic>
      <p:pic>
        <p:nvPicPr>
          <p:cNvPr id="14" name="Kép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5457" y="2687972"/>
            <a:ext cx="577274" cy="623456"/>
          </a:xfrm>
          <a:prstGeom prst="rect">
            <a:avLst/>
          </a:prstGeom>
        </p:spPr>
      </p:pic>
      <p:pic>
        <p:nvPicPr>
          <p:cNvPr id="4" name="Kép 3"/>
          <p:cNvPicPr>
            <a:picLocks noChangeAspect="1"/>
          </p:cNvPicPr>
          <p:nvPr/>
        </p:nvPicPr>
        <p:blipFill rotWithShape="1">
          <a:blip r:embed="rId7" cstate="print">
            <a:extLst>
              <a:ext uri="{28A0092B-C50C-407E-A947-70E740481C1C}">
                <a14:useLocalDpi xmlns:a14="http://schemas.microsoft.com/office/drawing/2010/main" val="0"/>
              </a:ext>
            </a:extLst>
          </a:blip>
          <a:srcRect l="7619" t="9444" r="13906" b="79606"/>
          <a:stretch/>
        </p:blipFill>
        <p:spPr>
          <a:xfrm>
            <a:off x="6352050" y="3435698"/>
            <a:ext cx="2444073" cy="341034"/>
          </a:xfrm>
          <a:prstGeom prst="rect">
            <a:avLst/>
          </a:prstGeom>
        </p:spPr>
      </p:pic>
      <p:sp>
        <p:nvSpPr>
          <p:cNvPr id="6" name="Szövegdoboz 5"/>
          <p:cNvSpPr txBox="1"/>
          <p:nvPr/>
        </p:nvSpPr>
        <p:spPr>
          <a:xfrm>
            <a:off x="6386236" y="3965310"/>
            <a:ext cx="2490464" cy="276999"/>
          </a:xfrm>
          <a:prstGeom prst="rect">
            <a:avLst/>
          </a:prstGeom>
          <a:noFill/>
        </p:spPr>
        <p:txBody>
          <a:bodyPr wrap="square" rtlCol="0">
            <a:spAutoFit/>
          </a:bodyPr>
          <a:lstStyle/>
          <a:p>
            <a:r>
              <a:rPr lang="hu-HU" sz="1200" dirty="0">
                <a:solidFill>
                  <a:srgbClr val="414042"/>
                </a:solidFill>
                <a:latin typeface="Open Sans"/>
              </a:rPr>
              <a:t>www.interreg-rohu.eu</a:t>
            </a:r>
          </a:p>
        </p:txBody>
      </p:sp>
      <p:sp>
        <p:nvSpPr>
          <p:cNvPr id="15" name="Szövegdoboz 14"/>
          <p:cNvSpPr txBox="1"/>
          <p:nvPr/>
        </p:nvSpPr>
        <p:spPr>
          <a:xfrm>
            <a:off x="6386236" y="4391415"/>
            <a:ext cx="2806560" cy="461665"/>
          </a:xfrm>
          <a:prstGeom prst="rect">
            <a:avLst/>
          </a:prstGeom>
          <a:noFill/>
        </p:spPr>
        <p:txBody>
          <a:bodyPr wrap="square" rtlCol="0">
            <a:spAutoFit/>
          </a:bodyPr>
          <a:lstStyle/>
          <a:p>
            <a:r>
              <a:rPr lang="hu-HU" sz="1200" i="1" dirty="0" smtClean="0">
                <a:solidFill>
                  <a:srgbClr val="414042"/>
                </a:solidFill>
                <a:latin typeface="Open Sans"/>
              </a:rPr>
              <a:t>„Jelen … tartalma nem feltétlenül tükrözi az Európai Unió álláspontját.”</a:t>
            </a:r>
            <a:endParaRPr lang="hu-HU" sz="1200" i="1" dirty="0">
              <a:solidFill>
                <a:srgbClr val="414042"/>
              </a:solidFill>
              <a:latin typeface="Open Sans"/>
            </a:endParaRPr>
          </a:p>
        </p:txBody>
      </p:sp>
      <p:cxnSp>
        <p:nvCxnSpPr>
          <p:cNvPr id="17" name="Egyenes összekötő 16"/>
          <p:cNvCxnSpPr/>
          <p:nvPr/>
        </p:nvCxnSpPr>
        <p:spPr>
          <a:xfrm flipV="1">
            <a:off x="5436096" y="2180520"/>
            <a:ext cx="792088" cy="507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V="1">
            <a:off x="5580112" y="2830145"/>
            <a:ext cx="771938" cy="191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gyenes összekötő 20"/>
          <p:cNvCxnSpPr>
            <a:endCxn id="4" idx="1"/>
          </p:cNvCxnSpPr>
          <p:nvPr/>
        </p:nvCxnSpPr>
        <p:spPr>
          <a:xfrm>
            <a:off x="4752020" y="3420349"/>
            <a:ext cx="1600030" cy="18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gyenes összekötő 22"/>
          <p:cNvCxnSpPr>
            <a:endCxn id="6" idx="1"/>
          </p:cNvCxnSpPr>
          <p:nvPr/>
        </p:nvCxnSpPr>
        <p:spPr>
          <a:xfrm>
            <a:off x="5580112" y="3888928"/>
            <a:ext cx="806124" cy="214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Egyenes összekötő 24"/>
          <p:cNvCxnSpPr>
            <a:endCxn id="15" idx="1"/>
          </p:cNvCxnSpPr>
          <p:nvPr/>
        </p:nvCxnSpPr>
        <p:spPr>
          <a:xfrm>
            <a:off x="5004048" y="4103809"/>
            <a:ext cx="1382188" cy="5184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56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2" presetClass="exit" presetSubtype="4" fill="hold" nodeType="withEffect">
                                  <p:stCondLst>
                                    <p:cond delay="0"/>
                                  </p:stCondLst>
                                  <p:childTnLst>
                                    <p:animEffect transition="out" filter="wipe(down)">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500"/>
                                        <p:tgtEl>
                                          <p:spTgt spid="9">
                                            <p:txEl>
                                              <p:pRg st="1" end="1"/>
                                            </p:txEl>
                                          </p:spTgt>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22" presetClass="exit" presetSubtype="4" fill="hold" nodeType="withEffect">
                                  <p:stCondLst>
                                    <p:cond delay="0"/>
                                  </p:stCondLst>
                                  <p:childTnLst>
                                    <p:animEffect transition="out" filter="wipe(down)">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animEffect transition="in" filter="fade">
                                      <p:cBhvr>
                                        <p:cTn id="55" dur="500"/>
                                        <p:tgtEl>
                                          <p:spTgt spid="9">
                                            <p:txEl>
                                              <p:pRg st="2" end="2"/>
                                            </p:txEl>
                                          </p:spTgt>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22" presetClass="exit" presetSubtype="8" fill="hold" nodeType="withEffect">
                                  <p:stCondLst>
                                    <p:cond delay="0"/>
                                  </p:stCondLst>
                                  <p:childTnLst>
                                    <p:animEffect transition="out" filter="wipe(left)">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xEl>
                                              <p:pRg st="3" end="3"/>
                                            </p:txEl>
                                          </p:spTgt>
                                        </p:tgtEl>
                                        <p:attrNameLst>
                                          <p:attrName>style.visibility</p:attrName>
                                        </p:attrNameLst>
                                      </p:cBhvr>
                                      <p:to>
                                        <p:strVal val="visible"/>
                                      </p:to>
                                    </p:set>
                                    <p:animEffect transition="in" filter="fade">
                                      <p:cBhvr>
                                        <p:cTn id="71" dur="500"/>
                                        <p:tgtEl>
                                          <p:spTgt spid="9">
                                            <p:txEl>
                                              <p:pRg st="3" end="3"/>
                                            </p:txEl>
                                          </p:spTgt>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22" presetClass="exit" presetSubtype="8" fill="hold" nodeType="withEffect">
                                  <p:stCondLst>
                                    <p:cond delay="0"/>
                                  </p:stCondLst>
                                  <p:childTnLst>
                                    <p:animEffect transition="out" filter="wipe(left)">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4" end="4"/>
                                            </p:txEl>
                                          </p:spTgt>
                                        </p:tgtEl>
                                        <p:attrNameLst>
                                          <p:attrName>style.visibility</p:attrName>
                                        </p:attrNameLst>
                                      </p:cBhvr>
                                      <p:to>
                                        <p:strVal val="visible"/>
                                      </p:to>
                                    </p:set>
                                    <p:animEffect transition="in" filter="fade">
                                      <p:cBhvr>
                                        <p:cTn id="87" dur="500"/>
                                        <p:tgtEl>
                                          <p:spTgt spid="9">
                                            <p:txEl>
                                              <p:pRg st="4" end="4"/>
                                            </p:txEl>
                                          </p:spTgt>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left)">
                                      <p:cBhvr>
                                        <p:cTn id="91" dur="500"/>
                                        <p:tgtEl>
                                          <p:spTgt spid="25"/>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22" presetClass="exit" presetSubtype="8" fill="hold" nodeType="withEffect">
                                  <p:stCondLst>
                                    <p:cond delay="0"/>
                                  </p:stCondLst>
                                  <p:childTnLst>
                                    <p:animEffect transition="out" filter="wipe(left)">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xEl>
                                              <p:pRg st="0" end="0"/>
                                            </p:txEl>
                                          </p:spTgt>
                                        </p:tgtEl>
                                        <p:attrNameLst>
                                          <p:attrName>style.visibility</p:attrName>
                                        </p:attrNameLst>
                                      </p:cBhvr>
                                      <p:to>
                                        <p:strVal val="visible"/>
                                      </p:to>
                                    </p:set>
                                    <p:animEffect transition="in" filter="fade">
                                      <p:cBhvr>
                                        <p:cTn id="103" dur="500"/>
                                        <p:tgtEl>
                                          <p:spTgt spid="11">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1">
                                            <p:txEl>
                                              <p:pRg st="1" end="1"/>
                                            </p:txEl>
                                          </p:spTgt>
                                        </p:tgtEl>
                                        <p:attrNameLst>
                                          <p:attrName>style.visibility</p:attrName>
                                        </p:attrNameLst>
                                      </p:cBhvr>
                                      <p:to>
                                        <p:strVal val="visible"/>
                                      </p:to>
                                    </p:set>
                                    <p:animEffect transition="in" filter="fade">
                                      <p:cBhvr>
                                        <p:cTn id="108" dur="500"/>
                                        <p:tgtEl>
                                          <p:spTgt spid="11">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1">
                                            <p:txEl>
                                              <p:pRg st="2" end="2"/>
                                            </p:txEl>
                                          </p:spTgt>
                                        </p:tgtEl>
                                        <p:attrNameLst>
                                          <p:attrName>style.visibility</p:attrName>
                                        </p:attrNameLst>
                                      </p:cBhvr>
                                      <p:to>
                                        <p:strVal val="visible"/>
                                      </p:to>
                                    </p:set>
                                    <p:animEffect transition="in" filter="fade">
                                      <p:cBhvr>
                                        <p:cTn id="11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P spid="6"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645" y="4192473"/>
            <a:ext cx="4090146" cy="2045073"/>
          </a:xfrm>
          <a:prstGeom prst="rect">
            <a:avLst/>
          </a:prstGeom>
        </p:spPr>
      </p:pic>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Követelmények</a:t>
            </a:r>
            <a:endParaRPr lang="hu-HU" b="1" i="1" dirty="0">
              <a:solidFill>
                <a:schemeClr val="bg1"/>
              </a:solidFill>
              <a:latin typeface="Open Sans"/>
            </a:endParaRPr>
          </a:p>
        </p:txBody>
      </p:sp>
      <p:pic>
        <p:nvPicPr>
          <p:cNvPr id="7" name="Picture 3" descr="ppt tamplate Interreg_r.jpg"/>
          <p:cNvPicPr>
            <a:picLocks noChangeAspect="1"/>
          </p:cNvPicPr>
          <p:nvPr/>
        </p:nvPicPr>
        <p:blipFill rotWithShape="1">
          <a:blip r:embed="rId4" cstate="print"/>
          <a:srcRect t="92464" b="1232"/>
          <a:stretch/>
        </p:blipFill>
        <p:spPr>
          <a:xfrm>
            <a:off x="0" y="6425952"/>
            <a:ext cx="9144000" cy="432048"/>
          </a:xfrm>
          <a:prstGeom prst="rect">
            <a:avLst/>
          </a:prstGeom>
        </p:spPr>
      </p:pic>
      <p:sp>
        <p:nvSpPr>
          <p:cNvPr id="5" name="Téglalap 4"/>
          <p:cNvSpPr/>
          <p:nvPr/>
        </p:nvSpPr>
        <p:spPr>
          <a:xfrm>
            <a:off x="467544" y="1154018"/>
            <a:ext cx="4944110" cy="523220"/>
          </a:xfrm>
          <a:prstGeom prst="rect">
            <a:avLst/>
          </a:prstGeom>
        </p:spPr>
        <p:txBody>
          <a:bodyPr wrap="none">
            <a:spAutoFit/>
          </a:bodyPr>
          <a:lstStyle/>
          <a:p>
            <a:pPr algn="ctr"/>
            <a:r>
              <a:rPr lang="hu-HU" sz="2800" b="1" i="1" dirty="0" smtClean="0">
                <a:solidFill>
                  <a:srgbClr val="0C73B6"/>
                </a:solidFill>
              </a:rPr>
              <a:t>Egyéb logókra vonatkozó kitétel</a:t>
            </a:r>
            <a:endParaRPr lang="hu-HU" sz="2800" b="1" i="1" dirty="0">
              <a:solidFill>
                <a:srgbClr val="0C73B6"/>
              </a:solidFill>
            </a:endParaRPr>
          </a:p>
        </p:txBody>
      </p:sp>
      <p:sp>
        <p:nvSpPr>
          <p:cNvPr id="10" name="Szövegdoboz 9"/>
          <p:cNvSpPr txBox="1"/>
          <p:nvPr/>
        </p:nvSpPr>
        <p:spPr>
          <a:xfrm>
            <a:off x="863588" y="2142854"/>
            <a:ext cx="7416824" cy="923330"/>
          </a:xfrm>
          <a:prstGeom prst="rect">
            <a:avLst/>
          </a:prstGeom>
          <a:noFill/>
        </p:spPr>
        <p:txBody>
          <a:bodyPr wrap="square" rtlCol="0">
            <a:spAutoFit/>
          </a:bodyPr>
          <a:lstStyle/>
          <a:p>
            <a:pPr algn="ctr"/>
            <a:r>
              <a:rPr lang="hu-HU" i="1" dirty="0" smtClean="0">
                <a:solidFill>
                  <a:srgbClr val="414042"/>
                </a:solidFill>
              </a:rPr>
              <a:t>„</a:t>
            </a:r>
            <a:r>
              <a:rPr lang="en-US" i="1" dirty="0" smtClean="0">
                <a:solidFill>
                  <a:srgbClr val="414042"/>
                </a:solidFill>
                <a:latin typeface="Open Sans" panose="020B0606030504020204"/>
              </a:rPr>
              <a:t>If </a:t>
            </a:r>
            <a:r>
              <a:rPr lang="en-US" i="1" dirty="0">
                <a:solidFill>
                  <a:srgbClr val="414042"/>
                </a:solidFill>
                <a:latin typeface="Open Sans" panose="020B0606030504020204"/>
              </a:rPr>
              <a:t>other logos are displayed in addition to the Union emblem, the Union emblem shall have at least the same size, measured in height or width, as the biggest of the other logos</a:t>
            </a:r>
            <a:r>
              <a:rPr lang="en-US" i="1" dirty="0" smtClean="0">
                <a:solidFill>
                  <a:srgbClr val="414042"/>
                </a:solidFill>
                <a:latin typeface="Open Sans" panose="020B0606030504020204"/>
              </a:rPr>
              <a:t>.</a:t>
            </a:r>
            <a:r>
              <a:rPr lang="hu-HU" i="1" dirty="0" smtClean="0">
                <a:solidFill>
                  <a:srgbClr val="414042"/>
                </a:solidFill>
              </a:rPr>
              <a:t>”</a:t>
            </a:r>
            <a:endParaRPr lang="hu-HU" i="1" dirty="0">
              <a:solidFill>
                <a:srgbClr val="414042"/>
              </a:solidFill>
            </a:endParaRPr>
          </a:p>
        </p:txBody>
      </p:sp>
      <p:pic>
        <p:nvPicPr>
          <p:cNvPr id="4"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0007" y="3606089"/>
            <a:ext cx="899592" cy="599982"/>
          </a:xfrm>
          <a:prstGeom prst="rect">
            <a:avLst/>
          </a:prstGeom>
        </p:spPr>
      </p:pic>
      <p:pic>
        <p:nvPicPr>
          <p:cNvPr id="11" name="Kép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6228" y="3592491"/>
            <a:ext cx="899592" cy="599982"/>
          </a:xfrm>
          <a:prstGeom prst="rect">
            <a:avLst/>
          </a:prstGeom>
        </p:spPr>
      </p:pic>
      <p:pic>
        <p:nvPicPr>
          <p:cNvPr id="13" name="Kép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1369" y="5188639"/>
            <a:ext cx="1944216" cy="972108"/>
          </a:xfrm>
          <a:prstGeom prst="rect">
            <a:avLst/>
          </a:prstGeom>
        </p:spPr>
      </p:pic>
      <p:pic>
        <p:nvPicPr>
          <p:cNvPr id="20" name="Kép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4830" y="3680966"/>
            <a:ext cx="1789600" cy="1789600"/>
          </a:xfrm>
          <a:prstGeom prst="rect">
            <a:avLst/>
          </a:prstGeom>
        </p:spPr>
      </p:pic>
      <p:pic>
        <p:nvPicPr>
          <p:cNvPr id="16" name="Kép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588" y="4382529"/>
            <a:ext cx="1284438" cy="1284438"/>
          </a:xfrm>
          <a:prstGeom prst="rect">
            <a:avLst/>
          </a:prstGeom>
        </p:spPr>
      </p:pic>
      <p:pic>
        <p:nvPicPr>
          <p:cNvPr id="17" name="Kép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5809" y="3331389"/>
            <a:ext cx="2697649" cy="2697649"/>
          </a:xfrm>
          <a:prstGeom prst="rect">
            <a:avLst/>
          </a:prstGeom>
        </p:spPr>
      </p:pic>
      <p:pic>
        <p:nvPicPr>
          <p:cNvPr id="18" name="Kép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6038" y="4382529"/>
            <a:ext cx="642219" cy="642219"/>
          </a:xfrm>
          <a:prstGeom prst="rect">
            <a:avLst/>
          </a:prstGeom>
        </p:spPr>
      </p:pic>
    </p:spTree>
    <p:extLst>
      <p:ext uri="{BB962C8B-B14F-4D97-AF65-F5344CB8AC3E}">
        <p14:creationId xmlns:p14="http://schemas.microsoft.com/office/powerpoint/2010/main" val="564205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Követelmények</a:t>
            </a:r>
            <a:endParaRPr lang="hu-HU" b="1" i="1" dirty="0">
              <a:solidFill>
                <a:schemeClr val="bg1"/>
              </a:solidFill>
              <a:latin typeface="Open Sans"/>
            </a:endParaRP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387141" y="1179646"/>
            <a:ext cx="6774548" cy="523220"/>
          </a:xfrm>
          <a:prstGeom prst="rect">
            <a:avLst/>
          </a:prstGeom>
        </p:spPr>
        <p:txBody>
          <a:bodyPr wrap="none">
            <a:spAutoFit/>
          </a:bodyPr>
          <a:lstStyle/>
          <a:p>
            <a:pPr algn="ctr"/>
            <a:r>
              <a:rPr lang="hu-HU" sz="2800" b="1" i="1" dirty="0" smtClean="0">
                <a:solidFill>
                  <a:srgbClr val="0C73B6"/>
                </a:solidFill>
              </a:rPr>
              <a:t>Példa jól elkészített kommunikációs anyagra</a:t>
            </a:r>
            <a:endParaRPr lang="hu-HU" sz="2800" b="1" i="1" dirty="0">
              <a:solidFill>
                <a:srgbClr val="0C73B6"/>
              </a:solidFill>
            </a:endParaRPr>
          </a:p>
        </p:txBody>
      </p:sp>
      <p:pic>
        <p:nvPicPr>
          <p:cNvPr id="14" name="Picture 3" descr="J:\Visual J\ROHU29\prin mail_30.07.2018\pliant Z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5729" y="1711947"/>
            <a:ext cx="6336704" cy="4505700"/>
          </a:xfrm>
          <a:prstGeom prst="rect">
            <a:avLst/>
          </a:prstGeom>
          <a:noFill/>
        </p:spPr>
      </p:pic>
      <p:sp>
        <p:nvSpPr>
          <p:cNvPr id="3" name="Ellipszis 2"/>
          <p:cNvSpPr/>
          <p:nvPr/>
        </p:nvSpPr>
        <p:spPr>
          <a:xfrm>
            <a:off x="5541509" y="1844824"/>
            <a:ext cx="2232248" cy="6656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Ellipszis 3"/>
          <p:cNvSpPr/>
          <p:nvPr/>
        </p:nvSpPr>
        <p:spPr>
          <a:xfrm>
            <a:off x="5652120" y="5750289"/>
            <a:ext cx="392422" cy="3924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7370011" y="5759370"/>
            <a:ext cx="392422" cy="3924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5652120" y="5445224"/>
            <a:ext cx="2016224" cy="305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p:cNvSpPr/>
          <p:nvPr/>
        </p:nvSpPr>
        <p:spPr>
          <a:xfrm>
            <a:off x="6153577" y="5874472"/>
            <a:ext cx="1008112" cy="254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p:cNvSpPr/>
          <p:nvPr/>
        </p:nvSpPr>
        <p:spPr>
          <a:xfrm>
            <a:off x="1331640" y="5576228"/>
            <a:ext cx="2304256" cy="3473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p:cNvSpPr/>
          <p:nvPr/>
        </p:nvSpPr>
        <p:spPr>
          <a:xfrm>
            <a:off x="3576369" y="2510502"/>
            <a:ext cx="1991261" cy="3959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10178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animBg="1"/>
      <p:bldP spid="8" grpId="0" animBg="1"/>
      <p:bldP spid="6"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smtClean="0">
                <a:solidFill>
                  <a:schemeClr val="bg1"/>
                </a:solidFill>
                <a:latin typeface="Open Sans"/>
              </a:rPr>
              <a:t>Kötelező tevékenységek</a:t>
            </a:r>
            <a:endParaRPr lang="hu-HU" b="1" i="1" dirty="0">
              <a:solidFill>
                <a:schemeClr val="bg1"/>
              </a:solidFill>
              <a:latin typeface="Open Sans"/>
            </a:endParaRPr>
          </a:p>
        </p:txBody>
      </p:sp>
      <p:sp>
        <p:nvSpPr>
          <p:cNvPr id="6" name="TextBox 16"/>
          <p:cNvSpPr txBox="1"/>
          <p:nvPr/>
        </p:nvSpPr>
        <p:spPr>
          <a:xfrm>
            <a:off x="539552" y="2420888"/>
            <a:ext cx="7632848" cy="2985433"/>
          </a:xfrm>
          <a:prstGeom prst="rect">
            <a:avLst/>
          </a:prstGeom>
          <a:noFill/>
        </p:spPr>
        <p:txBody>
          <a:bodyPr wrap="square" rtlCol="0">
            <a:spAutoFit/>
          </a:bodyPr>
          <a:lstStyle/>
          <a:p>
            <a:pPr marL="342900" lvl="0" indent="-342900" algn="just">
              <a:spcAft>
                <a:spcPts val="1200"/>
              </a:spcAft>
              <a:buAutoNum type="arabicPeriod"/>
            </a:pPr>
            <a:r>
              <a:rPr lang="hu-HU" sz="1600" b="1" dirty="0">
                <a:solidFill>
                  <a:srgbClr val="414042"/>
                </a:solidFill>
                <a:latin typeface="Open Sans"/>
              </a:rPr>
              <a:t>Uniós jelkép </a:t>
            </a:r>
            <a:r>
              <a:rPr lang="hu-HU" sz="1600" dirty="0">
                <a:solidFill>
                  <a:srgbClr val="414042"/>
                </a:solidFill>
                <a:latin typeface="Open Sans"/>
              </a:rPr>
              <a:t>használata és a </a:t>
            </a:r>
            <a:r>
              <a:rPr lang="hu-HU" sz="1600" b="1" dirty="0">
                <a:solidFill>
                  <a:srgbClr val="414042"/>
                </a:solidFill>
                <a:latin typeface="Open Sans"/>
              </a:rPr>
              <a:t>műveletet támogató </a:t>
            </a:r>
            <a:r>
              <a:rPr lang="hu-HU" sz="1600" b="1" dirty="0" err="1">
                <a:solidFill>
                  <a:srgbClr val="414042"/>
                </a:solidFill>
                <a:latin typeface="Open Sans"/>
              </a:rPr>
              <a:t>ERFA</a:t>
            </a:r>
            <a:r>
              <a:rPr lang="hu-HU" sz="1600" dirty="0" err="1">
                <a:solidFill>
                  <a:srgbClr val="414042"/>
                </a:solidFill>
                <a:latin typeface="Open Sans"/>
              </a:rPr>
              <a:t>-ra</a:t>
            </a:r>
            <a:r>
              <a:rPr lang="hu-HU" sz="1600" b="1" dirty="0">
                <a:solidFill>
                  <a:srgbClr val="414042"/>
                </a:solidFill>
                <a:latin typeface="Open Sans"/>
              </a:rPr>
              <a:t> </a:t>
            </a:r>
            <a:r>
              <a:rPr lang="hu-HU" sz="1600" dirty="0">
                <a:solidFill>
                  <a:srgbClr val="414042"/>
                </a:solidFill>
                <a:latin typeface="Open Sans"/>
              </a:rPr>
              <a:t>való hivatkozás</a:t>
            </a:r>
            <a:r>
              <a:rPr lang="en-US" sz="1600" dirty="0">
                <a:solidFill>
                  <a:srgbClr val="414042"/>
                </a:solidFill>
                <a:latin typeface="Open Sans"/>
              </a:rPr>
              <a:t>;</a:t>
            </a:r>
          </a:p>
          <a:p>
            <a:pPr marL="342900" lvl="0" indent="-342900" algn="just">
              <a:spcAft>
                <a:spcPts val="1200"/>
              </a:spcAft>
              <a:buAutoNum type="arabicPeriod"/>
            </a:pPr>
            <a:r>
              <a:rPr lang="hu-HU" sz="1600" b="1" dirty="0">
                <a:solidFill>
                  <a:srgbClr val="414042"/>
                </a:solidFill>
                <a:latin typeface="Open Sans"/>
              </a:rPr>
              <a:t>Rövid leírás közlése a projektről a kedvezményezett saját honlapján</a:t>
            </a:r>
            <a:r>
              <a:rPr lang="en-US" sz="1600" b="1" dirty="0">
                <a:solidFill>
                  <a:srgbClr val="414042"/>
                </a:solidFill>
                <a:latin typeface="Open Sans"/>
              </a:rPr>
              <a:t>;</a:t>
            </a:r>
          </a:p>
          <a:p>
            <a:pPr marL="342900" lvl="0" indent="-342900" algn="just">
              <a:spcAft>
                <a:spcPts val="1200"/>
              </a:spcAft>
              <a:buAutoNum type="arabicPeriod"/>
            </a:pPr>
            <a:r>
              <a:rPr lang="hu-HU" sz="1600" dirty="0">
                <a:solidFill>
                  <a:srgbClr val="414042"/>
                </a:solidFill>
                <a:latin typeface="Open Sans"/>
              </a:rPr>
              <a:t>Projekt költségvetés </a:t>
            </a:r>
            <a:r>
              <a:rPr lang="en-US" sz="1600" dirty="0">
                <a:solidFill>
                  <a:srgbClr val="414042"/>
                </a:solidFill>
                <a:latin typeface="Open Sans"/>
              </a:rPr>
              <a:t>&lt; 500.000</a:t>
            </a:r>
            <a:r>
              <a:rPr lang="hu-HU" sz="1600" dirty="0">
                <a:solidFill>
                  <a:srgbClr val="414042"/>
                </a:solidFill>
                <a:latin typeface="Open Sans"/>
              </a:rPr>
              <a:t> </a:t>
            </a:r>
            <a:r>
              <a:rPr lang="en-US" sz="1600" dirty="0" smtClean="0">
                <a:solidFill>
                  <a:srgbClr val="414042"/>
                </a:solidFill>
                <a:latin typeface="Open Sans"/>
              </a:rPr>
              <a:t>EUR</a:t>
            </a:r>
            <a:r>
              <a:rPr lang="hu-HU" sz="1600" dirty="0" smtClean="0">
                <a:solidFill>
                  <a:srgbClr val="414042"/>
                </a:solidFill>
                <a:latin typeface="Open Sans"/>
              </a:rPr>
              <a:t>: </a:t>
            </a:r>
            <a:r>
              <a:rPr lang="hu-HU" sz="1600" b="1" dirty="0" smtClean="0">
                <a:solidFill>
                  <a:srgbClr val="414042"/>
                </a:solidFill>
                <a:latin typeface="Open Sans"/>
              </a:rPr>
              <a:t>poszter kihelyezése;</a:t>
            </a:r>
            <a:endParaRPr lang="hu-HU" sz="1600" b="1" dirty="0">
              <a:solidFill>
                <a:srgbClr val="414042"/>
              </a:solidFill>
              <a:latin typeface="Open Sans"/>
            </a:endParaRPr>
          </a:p>
          <a:p>
            <a:pPr marL="342900" indent="-342900" algn="just">
              <a:spcAft>
                <a:spcPts val="1200"/>
              </a:spcAft>
              <a:buFontTx/>
              <a:buAutoNum type="arabicPeriod"/>
            </a:pPr>
            <a:r>
              <a:rPr lang="hu-HU" sz="1600" dirty="0" smtClean="0">
                <a:solidFill>
                  <a:srgbClr val="414042"/>
                </a:solidFill>
                <a:latin typeface="Open Sans"/>
              </a:rPr>
              <a:t>Infrastrukturális </a:t>
            </a:r>
            <a:r>
              <a:rPr lang="hu-HU" sz="1600" dirty="0">
                <a:solidFill>
                  <a:srgbClr val="414042"/>
                </a:solidFill>
                <a:latin typeface="Open Sans"/>
              </a:rPr>
              <a:t>vagy építési műveletek </a:t>
            </a:r>
            <a:r>
              <a:rPr lang="hu-HU" sz="1600" dirty="0" smtClean="0">
                <a:solidFill>
                  <a:srgbClr val="414042"/>
                </a:solidFill>
                <a:latin typeface="Open Sans"/>
              </a:rPr>
              <a:t>esetében, amennyiben a közpénzekből származó támogatás (</a:t>
            </a:r>
            <a:r>
              <a:rPr lang="hu-HU" sz="1600" dirty="0" err="1" smtClean="0">
                <a:solidFill>
                  <a:srgbClr val="414042"/>
                </a:solidFill>
                <a:latin typeface="Open Sans"/>
              </a:rPr>
              <a:t>ERFA+nemzeti</a:t>
            </a:r>
            <a:r>
              <a:rPr lang="hu-HU" sz="1600" dirty="0" smtClean="0">
                <a:solidFill>
                  <a:srgbClr val="414042"/>
                </a:solidFill>
                <a:latin typeface="Open Sans"/>
              </a:rPr>
              <a:t> társfinanszírozás) &gt; 500 </a:t>
            </a:r>
            <a:r>
              <a:rPr lang="hu-HU" sz="1600" dirty="0">
                <a:solidFill>
                  <a:srgbClr val="414042"/>
                </a:solidFill>
                <a:latin typeface="Open Sans"/>
              </a:rPr>
              <a:t>000 EUR </a:t>
            </a:r>
            <a:endParaRPr lang="hu-HU" sz="1600" dirty="0" smtClean="0">
              <a:solidFill>
                <a:srgbClr val="414042"/>
              </a:solidFill>
              <a:latin typeface="Open Sans"/>
            </a:endParaRPr>
          </a:p>
          <a:p>
            <a:pPr marL="800100" lvl="1" indent="-342900" algn="just">
              <a:spcAft>
                <a:spcPts val="1200"/>
              </a:spcAft>
              <a:buFont typeface="Arial" panose="020B0604020202020204" pitchFamily="34" charset="0"/>
              <a:buChar char="•"/>
            </a:pPr>
            <a:r>
              <a:rPr lang="hu-HU" sz="1600" b="1" dirty="0" smtClean="0">
                <a:solidFill>
                  <a:srgbClr val="414042"/>
                </a:solidFill>
                <a:latin typeface="Open Sans"/>
              </a:rPr>
              <a:t>Ideiglenes hirdetőtábla </a:t>
            </a:r>
            <a:r>
              <a:rPr lang="hu-HU" sz="1600" dirty="0" smtClean="0">
                <a:solidFill>
                  <a:srgbClr val="414042"/>
                </a:solidFill>
                <a:latin typeface="Open Sans"/>
              </a:rPr>
              <a:t>(megvalósítás alatt)</a:t>
            </a:r>
          </a:p>
          <a:p>
            <a:pPr marL="800100" lvl="1" indent="-342900" algn="just">
              <a:spcAft>
                <a:spcPts val="1200"/>
              </a:spcAft>
              <a:buFont typeface="Arial" panose="020B0604020202020204" pitchFamily="34" charset="0"/>
              <a:buChar char="•"/>
            </a:pPr>
            <a:r>
              <a:rPr lang="hu-HU" sz="1600" b="1" dirty="0" smtClean="0">
                <a:solidFill>
                  <a:srgbClr val="414042"/>
                </a:solidFill>
                <a:latin typeface="Open Sans"/>
              </a:rPr>
              <a:t>Állandó hirdetőtábla </a:t>
            </a:r>
            <a:r>
              <a:rPr lang="hu-HU" sz="1600" dirty="0" smtClean="0">
                <a:solidFill>
                  <a:srgbClr val="414042"/>
                </a:solidFill>
                <a:latin typeface="Open Sans"/>
              </a:rPr>
              <a:t>(legfeljebb </a:t>
            </a:r>
            <a:r>
              <a:rPr lang="hu-HU" sz="1600" dirty="0">
                <a:solidFill>
                  <a:srgbClr val="414042"/>
                </a:solidFill>
                <a:latin typeface="Open Sans"/>
              </a:rPr>
              <a:t>3 hónappal </a:t>
            </a:r>
            <a:r>
              <a:rPr lang="hu-HU" sz="1600" dirty="0" smtClean="0">
                <a:solidFill>
                  <a:srgbClr val="414042"/>
                </a:solidFill>
                <a:latin typeface="Open Sans"/>
              </a:rPr>
              <a:t>projektzárás után)</a:t>
            </a:r>
          </a:p>
          <a:p>
            <a:pPr algn="just">
              <a:spcAft>
                <a:spcPts val="600"/>
              </a:spcAft>
            </a:pPr>
            <a:endParaRPr lang="hu-HU" sz="1600" dirty="0" smtClean="0">
              <a:solidFill>
                <a:srgbClr val="414042"/>
              </a:solidFill>
              <a:latin typeface="Open Sans"/>
            </a:endParaRP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8" name="Téglalap 7"/>
          <p:cNvSpPr/>
          <p:nvPr/>
        </p:nvSpPr>
        <p:spPr>
          <a:xfrm>
            <a:off x="397137" y="1196752"/>
            <a:ext cx="4030847" cy="523220"/>
          </a:xfrm>
          <a:prstGeom prst="rect">
            <a:avLst/>
          </a:prstGeom>
        </p:spPr>
        <p:txBody>
          <a:bodyPr wrap="none">
            <a:spAutoFit/>
          </a:bodyPr>
          <a:lstStyle/>
          <a:p>
            <a:pPr algn="ctr"/>
            <a:r>
              <a:rPr lang="hu-HU" sz="2800" b="1" i="1" dirty="0" smtClean="0">
                <a:solidFill>
                  <a:srgbClr val="0C73B6"/>
                </a:solidFill>
              </a:rPr>
              <a:t>Projektrésztől függetlenül</a:t>
            </a:r>
            <a:endParaRPr lang="hu-HU" sz="2800" b="1" i="1" dirty="0">
              <a:solidFill>
                <a:srgbClr val="0C73B6"/>
              </a:solidFill>
            </a:endParaRPr>
          </a:p>
        </p:txBody>
      </p:sp>
    </p:spTree>
    <p:extLst>
      <p:ext uri="{BB962C8B-B14F-4D97-AF65-F5344CB8AC3E}">
        <p14:creationId xmlns:p14="http://schemas.microsoft.com/office/powerpoint/2010/main" val="1231875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395536" y="1189322"/>
            <a:ext cx="5101909" cy="523220"/>
          </a:xfrm>
          <a:prstGeom prst="rect">
            <a:avLst/>
          </a:prstGeom>
        </p:spPr>
        <p:txBody>
          <a:bodyPr wrap="none">
            <a:spAutoFit/>
          </a:bodyPr>
          <a:lstStyle/>
          <a:p>
            <a:pPr algn="ctr"/>
            <a:r>
              <a:rPr lang="hu-HU" sz="2800" b="1" i="1" dirty="0" smtClean="0">
                <a:solidFill>
                  <a:srgbClr val="0C73B6"/>
                </a:solidFill>
              </a:rPr>
              <a:t>Weboldalon közzétett információ</a:t>
            </a:r>
            <a:endParaRPr lang="hu-HU" sz="2800" b="1" i="1" dirty="0">
              <a:solidFill>
                <a:srgbClr val="0C73B6"/>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656" y="3720001"/>
            <a:ext cx="4564989" cy="252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694778"/>
            <a:ext cx="4314763" cy="254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3"/>
          <p:cNvSpPr>
            <a:spLocks noChangeArrowheads="1"/>
          </p:cNvSpPr>
          <p:nvPr/>
        </p:nvSpPr>
        <p:spPr bwMode="auto">
          <a:xfrm>
            <a:off x="323528" y="1915501"/>
            <a:ext cx="3663872" cy="1406150"/>
          </a:xfrm>
          <a:prstGeom prst="roundRect">
            <a:avLst>
              <a:gd name="adj" fmla="val 16667"/>
            </a:avLst>
          </a:prstGeom>
          <a:solidFill>
            <a:schemeClr val="accent1">
              <a:lumMod val="20000"/>
              <a:lumOff val="80000"/>
            </a:schemeClr>
          </a:solidFill>
          <a:ln>
            <a:noFill/>
          </a:ln>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hu-HU" sz="1400" b="1" i="1" kern="0" dirty="0">
                <a:solidFill>
                  <a:srgbClr val="414042"/>
                </a:solidFill>
                <a:latin typeface="Open Sans" pitchFamily="34" charset="0"/>
                <a:ea typeface="Open Sans" pitchFamily="34" charset="0"/>
                <a:cs typeface="Open Sans" pitchFamily="34" charset="0"/>
              </a:rPr>
              <a:t>P</a:t>
            </a:r>
            <a:r>
              <a:rPr lang="hu-HU" sz="1400" b="1" i="1" kern="0" dirty="0" smtClean="0">
                <a:solidFill>
                  <a:srgbClr val="414042"/>
                </a:solidFill>
                <a:latin typeface="Open Sans" pitchFamily="34" charset="0"/>
                <a:ea typeface="Open Sans" pitchFamily="34" charset="0"/>
                <a:cs typeface="Open Sans" pitchFamily="34" charset="0"/>
              </a:rPr>
              <a:t>rojekt saját weboldala: </a:t>
            </a:r>
            <a:endParaRPr kumimoji="0" lang="ro-RO" sz="1400" b="1" i="1"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err="1" smtClean="0">
                <a:ln>
                  <a:noFill/>
                </a:ln>
                <a:solidFill>
                  <a:srgbClr val="414042"/>
                </a:solidFill>
                <a:effectLst/>
                <a:uLnTx/>
                <a:uFillTx/>
                <a:latin typeface="Open Sans" pitchFamily="34" charset="0"/>
                <a:ea typeface="Open Sans" pitchFamily="34" charset="0"/>
                <a:cs typeface="Open Sans" pitchFamily="34" charset="0"/>
              </a:rPr>
              <a:t>Magic</a:t>
            </a:r>
            <a:r>
              <a:rPr kumimoji="0" lang="hu-HU" sz="1400" b="0" i="0"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rPr>
              <a:t> 5</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hu-HU" sz="1400" kern="0" dirty="0" smtClean="0">
                <a:solidFill>
                  <a:srgbClr val="414042"/>
                </a:solidFill>
                <a:latin typeface="Open Sans" pitchFamily="34" charset="0"/>
                <a:ea typeface="Open Sans" pitchFamily="34" charset="0"/>
                <a:cs typeface="Open Sans" pitchFamily="34" charset="0"/>
              </a:rPr>
              <a:t>Folyamatosan frissített információ a projektről</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rPr>
              <a:t>Aktív</a:t>
            </a:r>
            <a:r>
              <a:rPr kumimoji="0" lang="hu-HU" sz="1400" b="0" i="0" u="none" strike="noStrike" kern="0" cap="none" spc="0" normalizeH="0" noProof="0" dirty="0" smtClean="0">
                <a:ln>
                  <a:noFill/>
                </a:ln>
                <a:solidFill>
                  <a:srgbClr val="414042"/>
                </a:solidFill>
                <a:effectLst/>
                <a:uLnTx/>
                <a:uFillTx/>
                <a:latin typeface="Open Sans" pitchFamily="34" charset="0"/>
                <a:ea typeface="Open Sans" pitchFamily="34" charset="0"/>
                <a:cs typeface="Open Sans" pitchFamily="34" charset="0"/>
              </a:rPr>
              <a:t> marad a projekt lezárása után is</a:t>
            </a:r>
            <a:endParaRPr kumimoji="0" lang="hu-HU" sz="1400" b="0" i="0"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endParaRPr>
          </a:p>
        </p:txBody>
      </p:sp>
      <p:sp>
        <p:nvSpPr>
          <p:cNvPr id="10" name="Rounded Rectangle 3"/>
          <p:cNvSpPr>
            <a:spLocks noChangeArrowheads="1"/>
          </p:cNvSpPr>
          <p:nvPr/>
        </p:nvSpPr>
        <p:spPr bwMode="auto">
          <a:xfrm>
            <a:off x="4283968" y="1913391"/>
            <a:ext cx="4598694" cy="1408260"/>
          </a:xfrm>
          <a:prstGeom prst="roundRect">
            <a:avLst>
              <a:gd name="adj" fmla="val 16667"/>
            </a:avLst>
          </a:prstGeom>
          <a:solidFill>
            <a:schemeClr val="accent1">
              <a:lumMod val="20000"/>
              <a:lumOff val="80000"/>
            </a:schemeClr>
          </a:solidFill>
          <a:ln>
            <a:noFill/>
          </a:ln>
          <a:extLst/>
        </p:spPr>
        <p:txBody>
          <a:bodyPr anchor="ctr"/>
          <a:lstStyle/>
          <a:p>
            <a:pPr marL="0" marR="0" lvl="0" indent="0" algn="just" defTabSz="171450" eaLnBrk="1" fontAlgn="auto" latinLnBrk="0" hangingPunct="1">
              <a:lnSpc>
                <a:spcPct val="100000"/>
              </a:lnSpc>
              <a:spcBef>
                <a:spcPts val="0"/>
              </a:spcBef>
              <a:spcAft>
                <a:spcPts val="0"/>
              </a:spcAft>
              <a:buClrTx/>
              <a:buSzTx/>
              <a:buFontTx/>
              <a:buNone/>
              <a:tabLst/>
              <a:defRPr/>
            </a:pPr>
            <a:endParaRPr kumimoji="0" lang="ro-RO" sz="1400" b="0" i="0" u="none" strike="noStrike" kern="0" cap="none" spc="0" normalizeH="0" baseline="0" noProof="0" dirty="0" smtClean="0">
              <a:ln>
                <a:noFill/>
              </a:ln>
              <a:solidFill>
                <a:srgbClr val="FF0000"/>
              </a:solidFill>
              <a:effectLst/>
              <a:uLnTx/>
              <a:uFillTx/>
              <a:latin typeface="Open Sans" pitchFamily="34" charset="0"/>
              <a:ea typeface="Open Sans" pitchFamily="34" charset="0"/>
              <a:cs typeface="Open Sans" pitchFamily="34" charset="0"/>
            </a:endParaRPr>
          </a:p>
          <a:p>
            <a:pPr algn="just" defTabSz="171450"/>
            <a:r>
              <a:rPr lang="hu-HU" sz="1400" b="1" i="1" kern="0" dirty="0" smtClean="0">
                <a:solidFill>
                  <a:srgbClr val="414042"/>
                </a:solidFill>
                <a:latin typeface="Open Sans" pitchFamily="34" charset="0"/>
                <a:ea typeface="Open Sans" pitchFamily="34" charset="0"/>
                <a:cs typeface="Open Sans" pitchFamily="34" charset="0"/>
              </a:rPr>
              <a:t>Partnerek weboldala:</a:t>
            </a:r>
          </a:p>
          <a:p>
            <a:pPr marL="285750" lvl="0" indent="-285750" defTabSz="171450">
              <a:buFont typeface="Arial" pitchFamily="34" charset="0"/>
              <a:buChar char="•"/>
              <a:defRPr/>
            </a:pPr>
            <a:r>
              <a:rPr kumimoji="0" lang="hu-HU" sz="1400" b="0" i="0"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rPr>
              <a:t>A projekt </a:t>
            </a:r>
            <a:r>
              <a:rPr lang="hu-HU" sz="1400" kern="0" dirty="0" smtClean="0">
                <a:solidFill>
                  <a:srgbClr val="414042"/>
                </a:solidFill>
                <a:latin typeface="Open Sans" pitchFamily="34" charset="0"/>
                <a:ea typeface="Open Sans" pitchFamily="34" charset="0"/>
                <a:cs typeface="Open Sans" pitchFamily="34" charset="0"/>
              </a:rPr>
              <a:t>leírása (célkitűzések, eredmények, </a:t>
            </a:r>
            <a:r>
              <a:rPr lang="hu-HU" sz="1400" kern="0" dirty="0">
                <a:solidFill>
                  <a:srgbClr val="414042"/>
                </a:solidFill>
                <a:latin typeface="Open Sans" pitchFamily="34" charset="0"/>
                <a:ea typeface="Open Sans" pitchFamily="34" charset="0"/>
                <a:cs typeface="Open Sans" pitchFamily="34" charset="0"/>
              </a:rPr>
              <a:t>és </a:t>
            </a:r>
            <a:r>
              <a:rPr lang="hu-HU" sz="1400" kern="0" dirty="0" smtClean="0">
                <a:solidFill>
                  <a:srgbClr val="414042"/>
                </a:solidFill>
                <a:latin typeface="Open Sans" pitchFamily="34" charset="0"/>
                <a:ea typeface="Open Sans" pitchFamily="34" charset="0"/>
                <a:cs typeface="Open Sans" pitchFamily="34" charset="0"/>
              </a:rPr>
              <a:t> az ERFA hozzájárulás említése</a:t>
            </a:r>
            <a:r>
              <a:rPr kumimoji="0" lang="hu-HU" sz="1400" b="0" i="0"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rPr>
              <a:t>) és a </a:t>
            </a:r>
            <a:r>
              <a:rPr kumimoji="0" lang="hu-HU" sz="1400" b="0" i="0" u="none" strike="noStrike" kern="0" cap="none" spc="0" normalizeH="0" baseline="0" noProof="0" dirty="0" err="1" smtClean="0">
                <a:ln>
                  <a:noFill/>
                </a:ln>
                <a:solidFill>
                  <a:srgbClr val="414042"/>
                </a:solidFill>
                <a:effectLst/>
                <a:uLnTx/>
                <a:uFillTx/>
                <a:latin typeface="Open Sans" pitchFamily="34" charset="0"/>
                <a:ea typeface="Open Sans" pitchFamily="34" charset="0"/>
                <a:cs typeface="Open Sans" pitchFamily="34" charset="0"/>
              </a:rPr>
              <a:t>Magic</a:t>
            </a:r>
            <a:r>
              <a:rPr kumimoji="0" lang="hu-HU" sz="1400" b="0" i="0" u="none" strike="noStrike" kern="0" cap="none" spc="0" normalizeH="0" baseline="0" noProof="0" dirty="0" smtClean="0">
                <a:ln>
                  <a:noFill/>
                </a:ln>
                <a:solidFill>
                  <a:srgbClr val="414042"/>
                </a:solidFill>
                <a:effectLst/>
                <a:uLnTx/>
                <a:uFillTx/>
                <a:latin typeface="Open Sans" pitchFamily="34" charset="0"/>
                <a:ea typeface="Open Sans" pitchFamily="34" charset="0"/>
                <a:cs typeface="Open Sans" pitchFamily="34" charset="0"/>
              </a:rPr>
              <a:t> 5</a:t>
            </a:r>
          </a:p>
          <a:p>
            <a:pPr marL="285750" lvl="0" indent="-285750" defTabSz="171450">
              <a:buFont typeface="Arial" pitchFamily="34" charset="0"/>
              <a:buChar char="•"/>
              <a:defRPr/>
            </a:pPr>
            <a:r>
              <a:rPr lang="hu-HU" sz="1400" kern="0" noProof="0" dirty="0" smtClean="0">
                <a:solidFill>
                  <a:srgbClr val="414042"/>
                </a:solidFill>
                <a:latin typeface="Open Sans" pitchFamily="34" charset="0"/>
                <a:ea typeface="Open Sans" pitchFamily="34" charset="0"/>
                <a:cs typeface="Open Sans" pitchFamily="34" charset="0"/>
              </a:rPr>
              <a:t>Program logó és link a Program, valamint (amennyiben van ilyen) a projekt weboldalához</a:t>
            </a:r>
            <a:endParaRPr kumimoji="0" lang="ro-RO" sz="1400" b="0" i="0" u="none" strike="noStrike" kern="0" cap="none" spc="0" normalizeH="0" baseline="0" noProof="0" dirty="0" smtClean="0">
              <a:ln>
                <a:noFill/>
              </a:ln>
              <a:solidFill>
                <a:srgbClr val="1F497D"/>
              </a:solidFill>
              <a:effectLst/>
              <a:uLnTx/>
              <a:uFillTx/>
              <a:latin typeface="Open Sans" pitchFamily="34" charset="0"/>
              <a:ea typeface="Open Sans" pitchFamily="34" charset="0"/>
              <a:cs typeface="Open Sans" pitchFamily="34" charset="0"/>
            </a:endParaRPr>
          </a:p>
          <a:p>
            <a:pPr marL="0" marR="0" lvl="0" indent="0" algn="just" defTabSz="171450" eaLnBrk="1" fontAlgn="auto" latinLnBrk="0" hangingPunct="1">
              <a:lnSpc>
                <a:spcPct val="100000"/>
              </a:lnSpc>
              <a:spcBef>
                <a:spcPts val="0"/>
              </a:spcBef>
              <a:spcAft>
                <a:spcPts val="0"/>
              </a:spcAft>
              <a:buClrTx/>
              <a:buSzTx/>
              <a:buFontTx/>
              <a:buChar char="-"/>
              <a:tabLst/>
              <a:defRPr/>
            </a:pPr>
            <a:endParaRPr kumimoji="0" lang="ro-RO" sz="1400" b="0" i="0" u="none" strike="noStrike" kern="0" cap="none" spc="0" normalizeH="0" baseline="0" noProof="0" dirty="0" smtClean="0">
              <a:ln>
                <a:noFill/>
              </a:ln>
              <a:solidFill>
                <a:srgbClr val="1F497D"/>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969102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67544" y="1164165"/>
            <a:ext cx="1264770" cy="523220"/>
          </a:xfrm>
          <a:prstGeom prst="rect">
            <a:avLst/>
          </a:prstGeom>
        </p:spPr>
        <p:txBody>
          <a:bodyPr wrap="none">
            <a:spAutoFit/>
          </a:bodyPr>
          <a:lstStyle/>
          <a:p>
            <a:pPr algn="ctr"/>
            <a:r>
              <a:rPr lang="hu-HU" sz="2800" b="1" i="1" dirty="0" smtClean="0">
                <a:solidFill>
                  <a:srgbClr val="0C73B6"/>
                </a:solidFill>
              </a:rPr>
              <a:t>Poszter</a:t>
            </a:r>
            <a:endParaRPr lang="hu-HU" sz="2800" b="1" i="1" dirty="0">
              <a:solidFill>
                <a:srgbClr val="0C73B6"/>
              </a:solidFill>
            </a:endParaRPr>
          </a:p>
        </p:txBody>
      </p:sp>
      <p:sp>
        <p:nvSpPr>
          <p:cNvPr id="3" name="Szövegdoboz 2"/>
          <p:cNvSpPr txBox="1"/>
          <p:nvPr/>
        </p:nvSpPr>
        <p:spPr>
          <a:xfrm>
            <a:off x="463682" y="2103196"/>
            <a:ext cx="4176464"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u-HU" dirty="0" smtClean="0">
                <a:solidFill>
                  <a:srgbClr val="414042"/>
                </a:solidFill>
                <a:latin typeface="Open Sans"/>
                <a:ea typeface="+mj-ea"/>
                <a:cs typeface="+mj-cs"/>
              </a:rPr>
              <a:t>Projekt költségvetés &lt; € </a:t>
            </a:r>
            <a:r>
              <a:rPr lang="hu-HU" dirty="0">
                <a:solidFill>
                  <a:srgbClr val="414042"/>
                </a:solidFill>
                <a:latin typeface="Open Sans"/>
                <a:ea typeface="+mj-ea"/>
                <a:cs typeface="+mj-cs"/>
              </a:rPr>
              <a:t>500 </a:t>
            </a:r>
            <a:r>
              <a:rPr lang="hu-HU" dirty="0" smtClean="0">
                <a:solidFill>
                  <a:srgbClr val="414042"/>
                </a:solidFill>
                <a:latin typeface="Open Sans"/>
                <a:ea typeface="+mj-ea"/>
                <a:cs typeface="+mj-cs"/>
              </a:rPr>
              <a:t>000</a:t>
            </a:r>
          </a:p>
          <a:p>
            <a:pPr marL="285750" indent="-285750">
              <a:lnSpc>
                <a:spcPct val="150000"/>
              </a:lnSpc>
              <a:buFont typeface="Arial" panose="020B0604020202020204" pitchFamily="34" charset="0"/>
              <a:buChar char="•"/>
            </a:pPr>
            <a:r>
              <a:rPr lang="hu-HU" dirty="0" smtClean="0">
                <a:solidFill>
                  <a:srgbClr val="414042"/>
                </a:solidFill>
                <a:latin typeface="Open Sans"/>
                <a:ea typeface="+mj-ea"/>
                <a:cs typeface="+mj-cs"/>
              </a:rPr>
              <a:t>Legfeljebb </a:t>
            </a:r>
            <a:r>
              <a:rPr lang="hu-HU" dirty="0">
                <a:solidFill>
                  <a:srgbClr val="414042"/>
                </a:solidFill>
                <a:latin typeface="Open Sans"/>
                <a:ea typeface="+mj-ea"/>
                <a:cs typeface="+mj-cs"/>
              </a:rPr>
              <a:t>6 hónappal a projekt jóváhagyása után</a:t>
            </a:r>
          </a:p>
          <a:p>
            <a:pPr marL="285750" indent="-285750">
              <a:lnSpc>
                <a:spcPct val="150000"/>
              </a:lnSpc>
              <a:buFont typeface="Arial" panose="020B0604020202020204" pitchFamily="34" charset="0"/>
              <a:buChar char="•"/>
            </a:pPr>
            <a:r>
              <a:rPr lang="hu-HU" dirty="0">
                <a:solidFill>
                  <a:srgbClr val="414042"/>
                </a:solidFill>
                <a:latin typeface="Open Sans"/>
                <a:ea typeface="+mj-ea"/>
                <a:cs typeface="+mj-cs"/>
              </a:rPr>
              <a:t>Minimum A3</a:t>
            </a:r>
          </a:p>
          <a:p>
            <a:pPr marL="285750" indent="-285750">
              <a:lnSpc>
                <a:spcPct val="150000"/>
              </a:lnSpc>
              <a:buFont typeface="Arial" panose="020B0604020202020204" pitchFamily="34" charset="0"/>
              <a:buChar char="•"/>
            </a:pPr>
            <a:r>
              <a:rPr lang="hu-HU" dirty="0">
                <a:solidFill>
                  <a:srgbClr val="414042"/>
                </a:solidFill>
                <a:latin typeface="Open Sans"/>
                <a:ea typeface="+mj-ea"/>
                <a:cs typeface="+mj-cs"/>
              </a:rPr>
              <a:t>Információ a projektről</a:t>
            </a:r>
          </a:p>
          <a:p>
            <a:pPr marL="285750" indent="-285750">
              <a:lnSpc>
                <a:spcPct val="150000"/>
              </a:lnSpc>
              <a:buFont typeface="Arial" panose="020B0604020202020204" pitchFamily="34" charset="0"/>
              <a:buChar char="•"/>
            </a:pPr>
            <a:r>
              <a:rPr lang="hu-HU" dirty="0">
                <a:solidFill>
                  <a:srgbClr val="414042"/>
                </a:solidFill>
                <a:latin typeface="Open Sans"/>
                <a:ea typeface="+mj-ea"/>
                <a:cs typeface="+mj-cs"/>
              </a:rPr>
              <a:t>ERFA támogatás</a:t>
            </a:r>
          </a:p>
          <a:p>
            <a:pPr marL="285750" indent="-285750">
              <a:lnSpc>
                <a:spcPct val="150000"/>
              </a:lnSpc>
              <a:buFont typeface="Arial" panose="020B0604020202020204" pitchFamily="34" charset="0"/>
              <a:buChar char="•"/>
            </a:pPr>
            <a:r>
              <a:rPr lang="hu-HU" dirty="0">
                <a:solidFill>
                  <a:srgbClr val="414042"/>
                </a:solidFill>
                <a:latin typeface="Open Sans"/>
                <a:ea typeface="+mj-ea"/>
                <a:cs typeface="+mj-cs"/>
              </a:rPr>
              <a:t>teljes megvalósítási </a:t>
            </a:r>
            <a:r>
              <a:rPr lang="hu-HU" dirty="0" smtClean="0">
                <a:solidFill>
                  <a:srgbClr val="414042"/>
                </a:solidFill>
                <a:latin typeface="Open Sans"/>
                <a:ea typeface="+mj-ea"/>
                <a:cs typeface="+mj-cs"/>
              </a:rPr>
              <a:t>periódus </a:t>
            </a:r>
            <a:r>
              <a:rPr lang="hu-HU" dirty="0">
                <a:solidFill>
                  <a:srgbClr val="414042"/>
                </a:solidFill>
                <a:latin typeface="Open Sans"/>
                <a:ea typeface="+mj-ea"/>
                <a:cs typeface="+mj-cs"/>
              </a:rPr>
              <a:t>alatt </a:t>
            </a:r>
            <a:r>
              <a:rPr lang="hu-HU" dirty="0" smtClean="0">
                <a:solidFill>
                  <a:srgbClr val="414042"/>
                </a:solidFill>
                <a:latin typeface="Open Sans"/>
                <a:ea typeface="+mj-ea"/>
                <a:cs typeface="+mj-cs"/>
              </a:rPr>
              <a:t>jól </a:t>
            </a:r>
            <a:r>
              <a:rPr lang="hu-HU" dirty="0">
                <a:solidFill>
                  <a:srgbClr val="414042"/>
                </a:solidFill>
                <a:latin typeface="Open Sans"/>
                <a:ea typeface="+mj-ea"/>
                <a:cs typeface="+mj-cs"/>
              </a:rPr>
              <a:t>látható helyen</a:t>
            </a:r>
          </a:p>
        </p:txBody>
      </p:sp>
      <p:pic>
        <p:nvPicPr>
          <p:cNvPr id="4"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290702"/>
            <a:ext cx="3528392" cy="4990012"/>
          </a:xfrm>
          <a:prstGeom prst="rect">
            <a:avLst/>
          </a:prstGeom>
        </p:spPr>
      </p:pic>
    </p:spTree>
    <p:extLst>
      <p:ext uri="{BB962C8B-B14F-4D97-AF65-F5344CB8AC3E}">
        <p14:creationId xmlns:p14="http://schemas.microsoft.com/office/powerpoint/2010/main" val="1421924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56598" y="1178837"/>
            <a:ext cx="2202975" cy="523220"/>
          </a:xfrm>
          <a:prstGeom prst="rect">
            <a:avLst/>
          </a:prstGeom>
        </p:spPr>
        <p:txBody>
          <a:bodyPr wrap="none">
            <a:spAutoFit/>
          </a:bodyPr>
          <a:lstStyle/>
          <a:p>
            <a:pPr algn="ctr"/>
            <a:r>
              <a:rPr lang="hu-HU" sz="2800" b="1" i="1" dirty="0" smtClean="0">
                <a:solidFill>
                  <a:srgbClr val="0C73B6"/>
                </a:solidFill>
              </a:rPr>
              <a:t>Projekttáblák</a:t>
            </a:r>
            <a:endParaRPr lang="hu-HU" sz="2800" b="1" i="1" dirty="0">
              <a:solidFill>
                <a:srgbClr val="0C73B6"/>
              </a:solidFill>
            </a:endParaRPr>
          </a:p>
        </p:txBody>
      </p:sp>
      <p:pic>
        <p:nvPicPr>
          <p:cNvPr id="6" name="Picture 3" descr="C:\Users\Daliana\AppData\Local\Temp\Rar$DI00.438\Temporary billboards 3000 x 1500_m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423004"/>
            <a:ext cx="3964165" cy="207141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8" name="Picture 2" descr="C:\Users\Daliana\AppData\Local\Temp\Rar$DI00.282\Plaques or permanent billboards_841 mm x 594 m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9906" y="3717032"/>
            <a:ext cx="3744416" cy="248630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456598" y="2091030"/>
            <a:ext cx="4392488"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u-HU" sz="1600" dirty="0">
                <a:solidFill>
                  <a:srgbClr val="414042"/>
                </a:solidFill>
                <a:latin typeface="Open Sans" panose="020B0606030504020204"/>
              </a:rPr>
              <a:t>€ 500 000 &lt; </a:t>
            </a:r>
            <a:r>
              <a:rPr lang="hu-HU" sz="1600" dirty="0" err="1">
                <a:solidFill>
                  <a:srgbClr val="414042"/>
                </a:solidFill>
                <a:latin typeface="Open Sans" panose="020B0606030504020204"/>
              </a:rPr>
              <a:t>ERFA+nemzeti</a:t>
            </a:r>
            <a:r>
              <a:rPr lang="hu-HU" sz="1600" dirty="0">
                <a:solidFill>
                  <a:srgbClr val="414042"/>
                </a:solidFill>
                <a:latin typeface="Open Sans" panose="020B0606030504020204"/>
              </a:rPr>
              <a:t> társfinanszírozás</a:t>
            </a:r>
          </a:p>
          <a:p>
            <a:pPr marL="285750" indent="-285750">
              <a:lnSpc>
                <a:spcPct val="150000"/>
              </a:lnSpc>
              <a:buFont typeface="Arial" panose="020B0604020202020204" pitchFamily="34" charset="0"/>
              <a:buChar char="•"/>
            </a:pPr>
            <a:r>
              <a:rPr lang="hu-HU" sz="1600" dirty="0" smtClean="0">
                <a:solidFill>
                  <a:srgbClr val="414042"/>
                </a:solidFill>
                <a:latin typeface="Open Sans" panose="020B0606030504020204"/>
              </a:rPr>
              <a:t>A projekt </a:t>
            </a:r>
            <a:r>
              <a:rPr lang="nn-NO" sz="1600" dirty="0" smtClean="0">
                <a:solidFill>
                  <a:srgbClr val="414042"/>
                </a:solidFill>
                <a:latin typeface="Open Sans" panose="020B0606030504020204"/>
              </a:rPr>
              <a:t>infrastrukturális </a:t>
            </a:r>
            <a:r>
              <a:rPr lang="nn-NO" sz="1600" dirty="0">
                <a:solidFill>
                  <a:srgbClr val="414042"/>
                </a:solidFill>
                <a:latin typeface="Open Sans" panose="020B0606030504020204"/>
              </a:rPr>
              <a:t>vagy építési munkálatokat tartalmaz</a:t>
            </a:r>
            <a:endParaRPr lang="hu-HU" sz="1600" dirty="0" smtClean="0">
              <a:solidFill>
                <a:srgbClr val="414042"/>
              </a:solidFill>
            </a:endParaRPr>
          </a:p>
          <a:p>
            <a:pPr marL="285750" indent="-285750">
              <a:lnSpc>
                <a:spcPct val="150000"/>
              </a:lnSpc>
              <a:buFont typeface="Arial" panose="020B0604020202020204" pitchFamily="34" charset="0"/>
              <a:buChar char="•"/>
            </a:pPr>
            <a:r>
              <a:rPr lang="hu-HU" sz="1600" dirty="0">
                <a:solidFill>
                  <a:srgbClr val="414042"/>
                </a:solidFill>
                <a:latin typeface="Open Sans" panose="020B0606030504020204"/>
              </a:rPr>
              <a:t>Ideiglenes projekttábla</a:t>
            </a:r>
          </a:p>
          <a:p>
            <a:pPr marL="742950" lvl="2" indent="-285750">
              <a:lnSpc>
                <a:spcPct val="150000"/>
              </a:lnSpc>
              <a:buFont typeface="Arial" panose="020B0604020202020204" pitchFamily="34" charset="0"/>
              <a:buChar char="•"/>
            </a:pPr>
            <a:r>
              <a:rPr lang="hu-HU" sz="1600" dirty="0" smtClean="0">
                <a:solidFill>
                  <a:srgbClr val="414042"/>
                </a:solidFill>
                <a:latin typeface="Open Sans" panose="020B0606030504020204"/>
              </a:rPr>
              <a:t>Megvalósítás </a:t>
            </a:r>
            <a:r>
              <a:rPr lang="hu-HU" sz="1600" dirty="0">
                <a:solidFill>
                  <a:srgbClr val="414042"/>
                </a:solidFill>
                <a:latin typeface="Open Sans" panose="020B0606030504020204"/>
              </a:rPr>
              <a:t>kezdetekor</a:t>
            </a:r>
          </a:p>
          <a:p>
            <a:pPr marL="285750" indent="-285750">
              <a:lnSpc>
                <a:spcPct val="150000"/>
              </a:lnSpc>
              <a:buFont typeface="Arial" panose="020B0604020202020204" pitchFamily="34" charset="0"/>
              <a:buChar char="•"/>
            </a:pPr>
            <a:r>
              <a:rPr lang="hu-HU" sz="1600" dirty="0">
                <a:solidFill>
                  <a:srgbClr val="414042"/>
                </a:solidFill>
                <a:latin typeface="Open Sans" panose="020B0606030504020204"/>
              </a:rPr>
              <a:t>Állandó projekttábla</a:t>
            </a:r>
          </a:p>
          <a:p>
            <a:pPr marL="742950" lvl="2" indent="-285750">
              <a:lnSpc>
                <a:spcPct val="150000"/>
              </a:lnSpc>
              <a:buFont typeface="Arial" panose="020B0604020202020204" pitchFamily="34" charset="0"/>
              <a:buChar char="•"/>
            </a:pPr>
            <a:r>
              <a:rPr lang="hu-HU" sz="1600" dirty="0">
                <a:solidFill>
                  <a:srgbClr val="414042"/>
                </a:solidFill>
                <a:latin typeface="Open Sans" panose="020B0606030504020204"/>
              </a:rPr>
              <a:t>legfeljebb három hónappal a projekt </a:t>
            </a:r>
            <a:r>
              <a:rPr lang="hu-HU" sz="1600" dirty="0" smtClean="0">
                <a:solidFill>
                  <a:srgbClr val="414042"/>
                </a:solidFill>
                <a:latin typeface="Open Sans" panose="020B0606030504020204"/>
              </a:rPr>
              <a:t>lezárását követően</a:t>
            </a:r>
            <a:endParaRPr lang="hu-HU" sz="1600" dirty="0">
              <a:solidFill>
                <a:srgbClr val="414042"/>
              </a:solidFill>
              <a:latin typeface="Open Sans" panose="020B0606030504020204"/>
            </a:endParaRPr>
          </a:p>
        </p:txBody>
      </p:sp>
    </p:spTree>
    <p:extLst>
      <p:ext uri="{BB962C8B-B14F-4D97-AF65-F5344CB8AC3E}">
        <p14:creationId xmlns:p14="http://schemas.microsoft.com/office/powerpoint/2010/main" val="1411258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500"/>
                                        <p:tgtEl>
                                          <p:spTgt spid="9">
                                            <p:txEl>
                                              <p:pRg st="5" end="5"/>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160" name="Google Shape;160;p25"/>
          <p:cNvSpPr/>
          <p:nvPr/>
        </p:nvSpPr>
        <p:spPr>
          <a:xfrm>
            <a:off x="584790" y="1011625"/>
            <a:ext cx="8155509" cy="4485408"/>
          </a:xfrm>
          <a:prstGeom prst="rect">
            <a:avLst/>
          </a:prstGeom>
          <a:noFill/>
          <a:ln>
            <a:noFill/>
          </a:ln>
        </p:spPr>
        <p:txBody>
          <a:bodyPr spcFirstLastPara="1" wrap="square" lIns="91425" tIns="45700" rIns="91425" bIns="45700" anchor="t" anchorCtr="0">
            <a:noAutofit/>
          </a:bodyPr>
          <a:lstStyle/>
          <a:p>
            <a:pPr lvl="0" algn="ctr">
              <a:lnSpc>
                <a:spcPct val="150000"/>
              </a:lnSpc>
              <a:buClr>
                <a:schemeClr val="dk1"/>
              </a:buClr>
              <a:buSzPts val="1100"/>
            </a:pPr>
            <a:r>
              <a:rPr lang="en-US" sz="2400" b="1" dirty="0" smtClean="0">
                <a:solidFill>
                  <a:srgbClr val="002060"/>
                </a:solidFill>
                <a:latin typeface="Open Sans"/>
                <a:ea typeface="Open Sans"/>
                <a:cs typeface="Open Sans"/>
                <a:sym typeface="Open Sans"/>
              </a:rPr>
              <a:t>I. PROJEKT MEGVALÓSÍTÁSI KÉZIKÖNYV</a:t>
            </a:r>
          </a:p>
          <a:p>
            <a:pPr marL="914400" marR="0" lvl="0" indent="0" algn="l" rtl="0">
              <a:lnSpc>
                <a:spcPct val="150000"/>
              </a:lnSpc>
              <a:spcBef>
                <a:spcPts val="0"/>
              </a:spcBef>
              <a:spcAft>
                <a:spcPts val="0"/>
              </a:spcAft>
              <a:buNone/>
            </a:pPr>
            <a:r>
              <a:rPr lang="en-US" sz="1700" dirty="0" smtClean="0">
                <a:solidFill>
                  <a:schemeClr val="bg2">
                    <a:lumMod val="75000"/>
                  </a:schemeClr>
                </a:solidFill>
                <a:latin typeface="Open Sans"/>
                <a:ea typeface="Open Sans"/>
                <a:cs typeface="Open Sans"/>
                <a:sym typeface="Open Sans"/>
              </a:rPr>
              <a:t>1</a:t>
            </a:r>
            <a:r>
              <a:rPr lang="en-US" sz="1700" dirty="0">
                <a:solidFill>
                  <a:schemeClr val="bg2">
                    <a:lumMod val="75000"/>
                  </a:schemeClr>
                </a:solidFill>
                <a:latin typeface="Open Sans"/>
                <a:ea typeface="Open Sans"/>
                <a:cs typeface="Open Sans"/>
                <a:sym typeface="Open Sans"/>
              </a:rPr>
              <a:t>. </a:t>
            </a:r>
            <a:r>
              <a:rPr lang="hu-HU" sz="1700" dirty="0" smtClean="0">
                <a:solidFill>
                  <a:schemeClr val="bg2">
                    <a:lumMod val="75000"/>
                  </a:schemeClr>
                </a:solidFill>
                <a:latin typeface="Open Sans"/>
                <a:ea typeface="Open Sans"/>
                <a:cs typeface="Open Sans"/>
                <a:sym typeface="Open Sans"/>
              </a:rPr>
              <a:t>Bevezető</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2. </a:t>
            </a:r>
            <a:r>
              <a:rPr lang="hu-HU" sz="1700" dirty="0">
                <a:solidFill>
                  <a:schemeClr val="bg2">
                    <a:lumMod val="75000"/>
                  </a:schemeClr>
                </a:solidFill>
                <a:latin typeface="Open Sans"/>
                <a:ea typeface="Open Sans"/>
                <a:cs typeface="Open Sans"/>
                <a:sym typeface="Open Sans"/>
              </a:rPr>
              <a:t>S</a:t>
            </a:r>
            <a:r>
              <a:rPr lang="hu-HU" sz="1700" dirty="0" smtClean="0">
                <a:solidFill>
                  <a:schemeClr val="bg2">
                    <a:lumMod val="75000"/>
                  </a:schemeClr>
                </a:solidFill>
                <a:latin typeface="Open Sans"/>
                <a:ea typeface="Open Sans"/>
                <a:cs typeface="Open Sans"/>
                <a:sym typeface="Open Sans"/>
              </a:rPr>
              <a:t>zerződéskötés</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3. </a:t>
            </a:r>
            <a:r>
              <a:rPr lang="hu-HU" sz="1700" dirty="0" smtClean="0">
                <a:solidFill>
                  <a:schemeClr val="bg2">
                    <a:lumMod val="75000"/>
                  </a:schemeClr>
                </a:solidFill>
                <a:latin typeface="Open Sans"/>
                <a:ea typeface="Open Sans"/>
                <a:cs typeface="Open Sans"/>
                <a:sym typeface="Open Sans"/>
              </a:rPr>
              <a:t>Projekt végrehajtás és monitoring</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4. </a:t>
            </a:r>
            <a:r>
              <a:rPr lang="hu-HU" sz="1700" dirty="0" smtClean="0">
                <a:solidFill>
                  <a:schemeClr val="bg2">
                    <a:lumMod val="75000"/>
                  </a:schemeClr>
                </a:solidFill>
                <a:latin typeface="Open Sans"/>
                <a:ea typeface="Open Sans"/>
                <a:cs typeface="Open Sans"/>
                <a:sym typeface="Open Sans"/>
              </a:rPr>
              <a:t>Támogatható költségek jóváhagyása</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5. </a:t>
            </a:r>
            <a:r>
              <a:rPr lang="hu-HU" sz="1700" dirty="0" smtClean="0">
                <a:solidFill>
                  <a:schemeClr val="bg2">
                    <a:lumMod val="75000"/>
                  </a:schemeClr>
                </a:solidFill>
                <a:latin typeface="Open Sans"/>
                <a:ea typeface="Open Sans"/>
                <a:cs typeface="Open Sans"/>
                <a:sym typeface="Open Sans"/>
              </a:rPr>
              <a:t>Állami támogatás</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6. </a:t>
            </a:r>
            <a:r>
              <a:rPr lang="hu-HU" sz="1700" dirty="0" smtClean="0">
                <a:solidFill>
                  <a:schemeClr val="bg2">
                    <a:lumMod val="75000"/>
                  </a:schemeClr>
                </a:solidFill>
                <a:latin typeface="Open Sans"/>
                <a:ea typeface="Open Sans"/>
                <a:cs typeface="Open Sans"/>
                <a:sym typeface="Open Sans"/>
              </a:rPr>
              <a:t>Gyakori hibák</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7. </a:t>
            </a:r>
            <a:r>
              <a:rPr lang="hu-HU" sz="1700" dirty="0" smtClean="0">
                <a:solidFill>
                  <a:schemeClr val="bg2">
                    <a:lumMod val="75000"/>
                  </a:schemeClr>
                </a:solidFill>
                <a:latin typeface="Open Sans"/>
                <a:ea typeface="Open Sans"/>
                <a:cs typeface="Open Sans"/>
                <a:sym typeface="Open Sans"/>
              </a:rPr>
              <a:t>Szabálytalanságok és csalás</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8. </a:t>
            </a:r>
            <a:r>
              <a:rPr lang="hu-HU" sz="1700" dirty="0" smtClean="0">
                <a:solidFill>
                  <a:schemeClr val="bg2">
                    <a:lumMod val="75000"/>
                  </a:schemeClr>
                </a:solidFill>
                <a:latin typeface="Open Sans"/>
                <a:ea typeface="Open Sans"/>
                <a:cs typeface="Open Sans"/>
                <a:sym typeface="Open Sans"/>
              </a:rPr>
              <a:t>Kifejezések jegyzéke</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9. </a:t>
            </a:r>
            <a:r>
              <a:rPr lang="hu-HU" sz="1700" dirty="0" smtClean="0">
                <a:solidFill>
                  <a:schemeClr val="bg2">
                    <a:lumMod val="75000"/>
                  </a:schemeClr>
                </a:solidFill>
                <a:latin typeface="Open Sans"/>
                <a:ea typeface="Open Sans"/>
                <a:cs typeface="Open Sans"/>
                <a:sym typeface="Open Sans"/>
              </a:rPr>
              <a:t>Jogszabályi háttér</a:t>
            </a:r>
            <a:endParaRPr sz="1700" dirty="0">
              <a:solidFill>
                <a:schemeClr val="bg2">
                  <a:lumMod val="75000"/>
                </a:schemeClr>
              </a:solidFill>
              <a:latin typeface="Open Sans"/>
              <a:ea typeface="Open Sans"/>
              <a:cs typeface="Open Sans"/>
              <a:sym typeface="Open Sans"/>
            </a:endParaRPr>
          </a:p>
          <a:p>
            <a:pPr marL="914400" marR="0" lvl="0" indent="0" algn="l" rtl="0">
              <a:lnSpc>
                <a:spcPct val="150000"/>
              </a:lnSpc>
              <a:spcBef>
                <a:spcPts val="0"/>
              </a:spcBef>
              <a:spcAft>
                <a:spcPts val="0"/>
              </a:spcAft>
              <a:buNone/>
            </a:pPr>
            <a:r>
              <a:rPr lang="en-US" sz="1700" dirty="0">
                <a:solidFill>
                  <a:schemeClr val="bg2">
                    <a:lumMod val="75000"/>
                  </a:schemeClr>
                </a:solidFill>
                <a:latin typeface="Open Sans"/>
                <a:ea typeface="Open Sans"/>
                <a:cs typeface="Open Sans"/>
                <a:sym typeface="Open Sans"/>
              </a:rPr>
              <a:t>10. </a:t>
            </a:r>
            <a:r>
              <a:rPr lang="hu-HU" sz="1700" dirty="0" smtClean="0">
                <a:solidFill>
                  <a:schemeClr val="bg2">
                    <a:lumMod val="75000"/>
                  </a:schemeClr>
                </a:solidFill>
                <a:latin typeface="Open Sans"/>
                <a:ea typeface="Open Sans"/>
                <a:cs typeface="Open Sans"/>
                <a:sym typeface="Open Sans"/>
              </a:rPr>
              <a:t>Mellékletek</a:t>
            </a:r>
            <a:endParaRPr sz="1700" dirty="0">
              <a:solidFill>
                <a:schemeClr val="bg2">
                  <a:lumMod val="75000"/>
                </a:schemeClr>
              </a:solidFill>
              <a:latin typeface="Open Sans"/>
              <a:ea typeface="Open Sans"/>
              <a:cs typeface="Open Sans"/>
              <a:sym typeface="Open Sans"/>
            </a:endParaRPr>
          </a:p>
        </p:txBody>
      </p:sp>
    </p:spTree>
    <p:extLst>
      <p:ext uri="{BB962C8B-B14F-4D97-AF65-F5344CB8AC3E}">
        <p14:creationId xmlns:p14="http://schemas.microsoft.com/office/powerpoint/2010/main" val="2242651205"/>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normAutofit/>
          </a:bodyPr>
          <a:lstStyle/>
          <a:p>
            <a:pPr algn="l"/>
            <a:r>
              <a:rPr lang="hu-HU" dirty="0">
                <a:latin typeface="Open Sans"/>
              </a:rPr>
              <a:t> </a:t>
            </a:r>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67544" y="1151944"/>
            <a:ext cx="3555590" cy="523220"/>
          </a:xfrm>
          <a:prstGeom prst="rect">
            <a:avLst/>
          </a:prstGeom>
        </p:spPr>
        <p:txBody>
          <a:bodyPr wrap="none">
            <a:spAutoFit/>
          </a:bodyPr>
          <a:lstStyle/>
          <a:p>
            <a:pPr algn="ctr"/>
            <a:r>
              <a:rPr lang="hu-HU" sz="2800" b="1" i="1" dirty="0" smtClean="0">
                <a:solidFill>
                  <a:srgbClr val="0C73B6"/>
                </a:solidFill>
              </a:rPr>
              <a:t>Projektrésztől függően</a:t>
            </a:r>
            <a:endParaRPr lang="hu-HU" sz="2800" b="1" i="1" dirty="0">
              <a:solidFill>
                <a:srgbClr val="0C73B6"/>
              </a:solidFill>
            </a:endParaRPr>
          </a:p>
        </p:txBody>
      </p:sp>
      <p:sp>
        <p:nvSpPr>
          <p:cNvPr id="8" name="Szövegdoboz 7"/>
          <p:cNvSpPr txBox="1"/>
          <p:nvPr/>
        </p:nvSpPr>
        <p:spPr>
          <a:xfrm>
            <a:off x="755576" y="2551362"/>
            <a:ext cx="7776864" cy="3046988"/>
          </a:xfrm>
          <a:prstGeom prst="rect">
            <a:avLst/>
          </a:prstGeom>
          <a:noFill/>
        </p:spPr>
        <p:txBody>
          <a:bodyPr wrap="square" rtlCol="0">
            <a:spAutoFit/>
          </a:bodyPr>
          <a:lstStyle/>
          <a:p>
            <a:pPr marL="342900" indent="-342900">
              <a:buFont typeface="+mj-lt"/>
              <a:buAutoNum type="arabicPeriod"/>
            </a:pPr>
            <a:r>
              <a:rPr lang="hu-HU" sz="2400" dirty="0">
                <a:solidFill>
                  <a:srgbClr val="414042"/>
                </a:solidFill>
                <a:latin typeface="Open Sans"/>
                <a:ea typeface="+mj-ea"/>
                <a:cs typeface="+mj-cs"/>
              </a:rPr>
              <a:t>Eszközök</a:t>
            </a:r>
          </a:p>
          <a:p>
            <a:pPr marL="342900" indent="-342900">
              <a:buFont typeface="+mj-lt"/>
              <a:buAutoNum type="arabicPeriod"/>
            </a:pPr>
            <a:r>
              <a:rPr lang="hu-HU" sz="2400" dirty="0">
                <a:solidFill>
                  <a:srgbClr val="414042"/>
                </a:solidFill>
                <a:latin typeface="Open Sans"/>
                <a:ea typeface="+mj-ea"/>
                <a:cs typeface="+mj-cs"/>
              </a:rPr>
              <a:t>Promóciós tárgyak</a:t>
            </a:r>
          </a:p>
          <a:p>
            <a:pPr marL="342900" indent="-342900">
              <a:buFont typeface="+mj-lt"/>
              <a:buAutoNum type="arabicPeriod"/>
            </a:pPr>
            <a:r>
              <a:rPr lang="hu-HU" sz="2400" dirty="0" smtClean="0">
                <a:solidFill>
                  <a:srgbClr val="414042"/>
                </a:solidFill>
                <a:latin typeface="Open Sans"/>
                <a:ea typeface="+mj-ea"/>
                <a:cs typeface="+mj-cs"/>
              </a:rPr>
              <a:t>Rendezvények</a:t>
            </a:r>
          </a:p>
          <a:p>
            <a:pPr marL="342900" indent="-342900">
              <a:buFont typeface="+mj-lt"/>
              <a:buAutoNum type="arabicPeriod"/>
            </a:pPr>
            <a:r>
              <a:rPr lang="hu-HU" sz="2400" dirty="0" smtClean="0">
                <a:solidFill>
                  <a:srgbClr val="414042"/>
                </a:solidFill>
                <a:latin typeface="Open Sans"/>
                <a:ea typeface="+mj-ea"/>
                <a:cs typeface="+mj-cs"/>
              </a:rPr>
              <a:t>Beszerzés közzététele</a:t>
            </a:r>
          </a:p>
          <a:p>
            <a:pPr marL="800100" lvl="1" indent="-342900">
              <a:buFont typeface="Arial" panose="020B0604020202020204" pitchFamily="34" charset="0"/>
              <a:buChar char="•"/>
            </a:pPr>
            <a:r>
              <a:rPr lang="hu-HU" dirty="0">
                <a:solidFill>
                  <a:srgbClr val="414042"/>
                </a:solidFill>
                <a:latin typeface="Open Sans"/>
                <a:ea typeface="+mj-ea"/>
                <a:cs typeface="+mj-cs"/>
              </a:rPr>
              <a:t>c</a:t>
            </a:r>
            <a:r>
              <a:rPr lang="hu-HU" dirty="0" smtClean="0">
                <a:solidFill>
                  <a:srgbClr val="414042"/>
                </a:solidFill>
                <a:latin typeface="Open Sans"/>
                <a:ea typeface="+mj-ea"/>
                <a:cs typeface="+mj-cs"/>
              </a:rPr>
              <a:t>sak </a:t>
            </a:r>
            <a:r>
              <a:rPr lang="hu-HU" u="sng" dirty="0" smtClean="0">
                <a:solidFill>
                  <a:srgbClr val="414042"/>
                </a:solidFill>
                <a:latin typeface="Open Sans"/>
                <a:ea typeface="+mj-ea"/>
                <a:cs typeface="+mj-cs"/>
              </a:rPr>
              <a:t>magánintézményeknek</a:t>
            </a:r>
            <a:r>
              <a:rPr lang="hu-HU" dirty="0" smtClean="0">
                <a:solidFill>
                  <a:srgbClr val="414042"/>
                </a:solidFill>
                <a:latin typeface="Open Sans"/>
                <a:ea typeface="+mj-ea"/>
                <a:cs typeface="+mj-cs"/>
              </a:rPr>
              <a:t> kötelező</a:t>
            </a:r>
          </a:p>
          <a:p>
            <a:pPr marL="800100" lvl="1" indent="-342900">
              <a:buFont typeface="Arial" panose="020B0604020202020204" pitchFamily="34" charset="0"/>
              <a:buChar char="•"/>
            </a:pPr>
            <a:r>
              <a:rPr lang="hu-HU" dirty="0" smtClean="0">
                <a:solidFill>
                  <a:srgbClr val="414042"/>
                </a:solidFill>
                <a:latin typeface="Open Sans"/>
                <a:ea typeface="+mj-ea"/>
                <a:cs typeface="+mj-cs"/>
              </a:rPr>
              <a:t>nettó € 2.500 feletti, nemzeti közbeszerzési értékhatár alatti</a:t>
            </a:r>
          </a:p>
          <a:p>
            <a:pPr marL="800100" lvl="1" indent="-342900">
              <a:buFont typeface="Arial" panose="020B0604020202020204" pitchFamily="34" charset="0"/>
              <a:buChar char="•"/>
            </a:pPr>
            <a:r>
              <a:rPr lang="hu-HU" dirty="0" smtClean="0">
                <a:solidFill>
                  <a:srgbClr val="414042"/>
                </a:solidFill>
                <a:latin typeface="Open Sans"/>
                <a:ea typeface="+mj-ea"/>
                <a:cs typeface="+mj-cs"/>
              </a:rPr>
              <a:t>Legalább a Program weboldalon (Beszerzési hirdetmény hozzáadása)</a:t>
            </a:r>
            <a:endParaRPr lang="hu-HU" dirty="0">
              <a:solidFill>
                <a:srgbClr val="414042"/>
              </a:solidFill>
              <a:latin typeface="Open Sans"/>
              <a:ea typeface="+mj-ea"/>
              <a:cs typeface="+mj-cs"/>
            </a:endParaRPr>
          </a:p>
          <a:p>
            <a:pPr marL="342900" indent="-342900">
              <a:buFont typeface="+mj-lt"/>
              <a:buAutoNum type="arabicPeriod"/>
            </a:pPr>
            <a:endParaRPr lang="pt-BR" sz="2400" dirty="0">
              <a:solidFill>
                <a:srgbClr val="414042"/>
              </a:solidFill>
              <a:latin typeface="Open Sans"/>
              <a:ea typeface="+mj-ea"/>
              <a:cs typeface="+mj-cs"/>
            </a:endParaRPr>
          </a:p>
        </p:txBody>
      </p:sp>
    </p:spTree>
    <p:extLst>
      <p:ext uri="{BB962C8B-B14F-4D97-AF65-F5344CB8AC3E}">
        <p14:creationId xmlns:p14="http://schemas.microsoft.com/office/powerpoint/2010/main" val="4191596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500"/>
                                        <p:tgtEl>
                                          <p:spTgt spid="8">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67544" y="1198718"/>
            <a:ext cx="2533387" cy="523220"/>
          </a:xfrm>
          <a:prstGeom prst="rect">
            <a:avLst/>
          </a:prstGeom>
        </p:spPr>
        <p:txBody>
          <a:bodyPr wrap="none">
            <a:spAutoFit/>
          </a:bodyPr>
          <a:lstStyle/>
          <a:p>
            <a:pPr algn="ctr"/>
            <a:r>
              <a:rPr lang="hu-HU" sz="2800" b="1" i="1" dirty="0" smtClean="0">
                <a:solidFill>
                  <a:srgbClr val="0C73B6"/>
                </a:solidFill>
              </a:rPr>
              <a:t>Eszközbeszerzés</a:t>
            </a:r>
            <a:endParaRPr lang="hu-HU" sz="2800" b="1" i="1" dirty="0">
              <a:solidFill>
                <a:srgbClr val="0C73B6"/>
              </a:solidFill>
            </a:endParaRPr>
          </a:p>
        </p:txBody>
      </p:sp>
      <p:pic>
        <p:nvPicPr>
          <p:cNvPr id="6" name="Picture 4" descr="C:\Users\Daliana\AppData\Local\Temp\Rar$DI17.2547\sticker_(100 mm x 100 mm)_Interreg_RO_H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0862" y="3435583"/>
            <a:ext cx="2826509" cy="282650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8" name="Rectangle 3"/>
          <p:cNvSpPr/>
          <p:nvPr/>
        </p:nvSpPr>
        <p:spPr>
          <a:xfrm>
            <a:off x="5859194" y="1403162"/>
            <a:ext cx="3048017" cy="307777"/>
          </a:xfrm>
          <a:prstGeom prst="rect">
            <a:avLst/>
          </a:prstGeom>
        </p:spPr>
        <p:txBody>
          <a:bodyPr wrap="square">
            <a:spAutoFit/>
          </a:bodyPr>
          <a:lstStyle/>
          <a:p>
            <a:r>
              <a:rPr lang="ro-RO" sz="1400" b="1" dirty="0" smtClean="0">
                <a:solidFill>
                  <a:srgbClr val="1F497D"/>
                </a:solidFill>
                <a:latin typeface="Open Sans"/>
              </a:rPr>
              <a:t>Méret</a:t>
            </a:r>
            <a:r>
              <a:rPr lang="en-US" sz="1400" b="1" dirty="0" smtClean="0">
                <a:solidFill>
                  <a:srgbClr val="1F497D"/>
                </a:solidFill>
                <a:latin typeface="Open Sans"/>
              </a:rPr>
              <a:t>: </a:t>
            </a:r>
            <a:r>
              <a:rPr lang="ro-RO" sz="1400" b="1" dirty="0" smtClean="0">
                <a:solidFill>
                  <a:srgbClr val="1F497D"/>
                </a:solidFill>
                <a:latin typeface="Open Sans"/>
              </a:rPr>
              <a:t>90</a:t>
            </a:r>
            <a:r>
              <a:rPr lang="en-US" sz="1400" b="1" dirty="0" smtClean="0">
                <a:solidFill>
                  <a:srgbClr val="1F497D"/>
                </a:solidFill>
                <a:latin typeface="Open Sans"/>
              </a:rPr>
              <a:t> </a:t>
            </a:r>
            <a:r>
              <a:rPr lang="en-US" sz="1400" b="1" dirty="0">
                <a:solidFill>
                  <a:srgbClr val="1F497D"/>
                </a:solidFill>
                <a:latin typeface="Open Sans"/>
              </a:rPr>
              <a:t>mm x </a:t>
            </a:r>
            <a:r>
              <a:rPr lang="ro-RO" sz="1400" b="1" dirty="0">
                <a:solidFill>
                  <a:srgbClr val="1F497D"/>
                </a:solidFill>
                <a:latin typeface="Open Sans"/>
              </a:rPr>
              <a:t>5</a:t>
            </a:r>
            <a:r>
              <a:rPr lang="en-US" sz="1400" b="1" dirty="0" smtClean="0">
                <a:solidFill>
                  <a:srgbClr val="1F497D"/>
                </a:solidFill>
                <a:latin typeface="Open Sans"/>
              </a:rPr>
              <a:t>0 </a:t>
            </a:r>
            <a:r>
              <a:rPr lang="en-US" sz="1400" b="1" dirty="0">
                <a:solidFill>
                  <a:srgbClr val="1F497D"/>
                </a:solidFill>
                <a:latin typeface="Open Sans"/>
              </a:rPr>
              <a:t>mm </a:t>
            </a:r>
            <a:endParaRPr lang="en-US" sz="14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41" y="1671633"/>
            <a:ext cx="2592288" cy="131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1"/>
          <p:cNvSpPr/>
          <p:nvPr/>
        </p:nvSpPr>
        <p:spPr>
          <a:xfrm>
            <a:off x="5832264" y="3173973"/>
            <a:ext cx="2307042" cy="523220"/>
          </a:xfrm>
          <a:prstGeom prst="rect">
            <a:avLst/>
          </a:prstGeom>
        </p:spPr>
        <p:txBody>
          <a:bodyPr wrap="none">
            <a:spAutoFit/>
          </a:bodyPr>
          <a:lstStyle/>
          <a:p>
            <a:r>
              <a:rPr lang="ro-RO" sz="1400" b="1" dirty="0" smtClean="0">
                <a:solidFill>
                  <a:srgbClr val="1F497D"/>
                </a:solidFill>
                <a:latin typeface="Open Sans"/>
              </a:rPr>
              <a:t>Méret</a:t>
            </a:r>
            <a:r>
              <a:rPr lang="en-US" sz="1400" b="1" dirty="0" smtClean="0">
                <a:solidFill>
                  <a:srgbClr val="1F497D"/>
                </a:solidFill>
                <a:latin typeface="Open Sans"/>
              </a:rPr>
              <a:t>: </a:t>
            </a:r>
            <a:r>
              <a:rPr lang="en-US" sz="1400" b="1" dirty="0">
                <a:solidFill>
                  <a:srgbClr val="1F497D"/>
                </a:solidFill>
                <a:latin typeface="Open Sans"/>
              </a:rPr>
              <a:t>100 mm x 100 </a:t>
            </a:r>
            <a:r>
              <a:rPr lang="en-US" sz="1400" b="1" dirty="0" smtClean="0">
                <a:solidFill>
                  <a:srgbClr val="1F497D"/>
                </a:solidFill>
                <a:latin typeface="Open Sans"/>
              </a:rPr>
              <a:t>mm</a:t>
            </a:r>
            <a:endParaRPr lang="ro-RO" sz="1400" b="1" dirty="0" smtClean="0">
              <a:solidFill>
                <a:srgbClr val="1F497D"/>
              </a:solidFill>
              <a:latin typeface="Open Sans"/>
            </a:endParaRPr>
          </a:p>
          <a:p>
            <a:r>
              <a:rPr lang="en-US" sz="1400" b="1" dirty="0" smtClean="0">
                <a:solidFill>
                  <a:srgbClr val="1F497D"/>
                </a:solidFill>
                <a:latin typeface="Open Sans"/>
              </a:rPr>
              <a:t> </a:t>
            </a:r>
            <a:endParaRPr lang="en-US" sz="1400" dirty="0"/>
          </a:p>
        </p:txBody>
      </p:sp>
      <p:sp>
        <p:nvSpPr>
          <p:cNvPr id="11" name="TextBox 5"/>
          <p:cNvSpPr txBox="1"/>
          <p:nvPr/>
        </p:nvSpPr>
        <p:spPr>
          <a:xfrm>
            <a:off x="611560" y="2477657"/>
            <a:ext cx="4176464" cy="2616101"/>
          </a:xfrm>
          <a:prstGeom prst="rect">
            <a:avLst/>
          </a:prstGeom>
          <a:noFill/>
        </p:spPr>
        <p:txBody>
          <a:bodyPr wrap="square" rtlCol="0">
            <a:spAutoFit/>
          </a:bodyPr>
          <a:lstStyle/>
          <a:p>
            <a:pPr marL="400050" lvl="1" indent="-285750" algn="just" eaLnBrk="0" fontAlgn="base" hangingPunct="0">
              <a:spcAft>
                <a:spcPts val="600"/>
              </a:spcAft>
              <a:buClr>
                <a:srgbClr val="D6D0D4"/>
              </a:buClr>
              <a:buFont typeface="Arial" pitchFamily="34" charset="0"/>
              <a:buChar char="•"/>
              <a:tabLst>
                <a:tab pos="4457700" algn="l"/>
                <a:tab pos="5543550" algn="l"/>
              </a:tabLst>
            </a:pPr>
            <a:r>
              <a:rPr lang="hu-HU" sz="1600" b="1" dirty="0" smtClean="0">
                <a:solidFill>
                  <a:srgbClr val="414042"/>
                </a:solidFill>
                <a:latin typeface="Open Sans" pitchFamily="34" charset="0"/>
                <a:ea typeface="Open Sans" pitchFamily="34" charset="0"/>
                <a:cs typeface="Open Sans" pitchFamily="34" charset="0"/>
              </a:rPr>
              <a:t>Matrica használata</a:t>
            </a:r>
          </a:p>
          <a:p>
            <a:pPr marL="857250" lvl="2" indent="-285750" algn="just" eaLnBrk="0" fontAlgn="base" hangingPunct="0">
              <a:spcAft>
                <a:spcPts val="600"/>
              </a:spcAft>
              <a:buClr>
                <a:srgbClr val="D6D0D4"/>
              </a:buClr>
              <a:buFont typeface="Arial" pitchFamily="34" charset="0"/>
              <a:buChar char="•"/>
              <a:tabLst>
                <a:tab pos="4457700" algn="l"/>
                <a:tab pos="5543550" algn="l"/>
              </a:tabLst>
            </a:pPr>
            <a:r>
              <a:rPr lang="hu-HU" sz="1600" dirty="0" smtClean="0">
                <a:solidFill>
                  <a:srgbClr val="414042"/>
                </a:solidFill>
                <a:latin typeface="Open Sans" pitchFamily="34" charset="0"/>
                <a:ea typeface="Open Sans" pitchFamily="34" charset="0"/>
                <a:cs typeface="Open Sans" pitchFamily="34" charset="0"/>
              </a:rPr>
              <a:t>Időtálló (UV védelemmel ellátott)</a:t>
            </a:r>
          </a:p>
          <a:p>
            <a:pPr marL="857250" lvl="2" indent="-285750" algn="just" eaLnBrk="0" fontAlgn="base" hangingPunct="0">
              <a:spcAft>
                <a:spcPts val="600"/>
              </a:spcAft>
              <a:buClr>
                <a:srgbClr val="D6D0D4"/>
              </a:buClr>
              <a:buFont typeface="Arial" pitchFamily="34" charset="0"/>
              <a:buChar char="•"/>
              <a:tabLst>
                <a:tab pos="4457700" algn="l"/>
                <a:tab pos="5543550" algn="l"/>
              </a:tabLst>
            </a:pPr>
            <a:r>
              <a:rPr lang="hu-HU" sz="1600" dirty="0" err="1" smtClean="0">
                <a:solidFill>
                  <a:srgbClr val="414042"/>
                </a:solidFill>
                <a:latin typeface="Open Sans" pitchFamily="34" charset="0"/>
                <a:ea typeface="Open Sans" pitchFamily="34" charset="0"/>
                <a:cs typeface="Open Sans" pitchFamily="34" charset="0"/>
              </a:rPr>
              <a:t>Magic</a:t>
            </a:r>
            <a:r>
              <a:rPr lang="hu-HU" sz="1600" dirty="0" smtClean="0">
                <a:solidFill>
                  <a:srgbClr val="414042"/>
                </a:solidFill>
                <a:latin typeface="Open Sans" pitchFamily="34" charset="0"/>
                <a:ea typeface="Open Sans" pitchFamily="34" charset="0"/>
                <a:cs typeface="Open Sans" pitchFamily="34" charset="0"/>
              </a:rPr>
              <a:t> 5 (kivéve nyilatkozat)</a:t>
            </a:r>
          </a:p>
          <a:p>
            <a:pPr marL="857250" lvl="2" indent="-285750" algn="just" eaLnBrk="0" fontAlgn="base" hangingPunct="0">
              <a:spcAft>
                <a:spcPts val="600"/>
              </a:spcAft>
              <a:buClr>
                <a:srgbClr val="D6D0D4"/>
              </a:buClr>
              <a:buFont typeface="Arial" pitchFamily="34" charset="0"/>
              <a:buChar char="•"/>
              <a:tabLst>
                <a:tab pos="4457700" algn="l"/>
                <a:tab pos="5543550" algn="l"/>
              </a:tabLst>
            </a:pPr>
            <a:r>
              <a:rPr lang="hu-HU" sz="1600" dirty="0" smtClean="0">
                <a:solidFill>
                  <a:srgbClr val="414042"/>
                </a:solidFill>
                <a:latin typeface="Open Sans" pitchFamily="34" charset="0"/>
                <a:ea typeface="Open Sans" pitchFamily="34" charset="0"/>
                <a:cs typeface="Open Sans" pitchFamily="34" charset="0"/>
              </a:rPr>
              <a:t>Ha az eszközön nem megoldható az elhelyezés, a csomagolást kell megjelölni</a:t>
            </a:r>
          </a:p>
          <a:p>
            <a:pPr marL="400050" lvl="1" indent="-285750" algn="just" eaLnBrk="0" fontAlgn="base" hangingPunct="0">
              <a:spcAft>
                <a:spcPts val="600"/>
              </a:spcAft>
              <a:buClr>
                <a:srgbClr val="D6D0D4"/>
              </a:buClr>
              <a:buFont typeface="Arial" pitchFamily="34" charset="0"/>
              <a:buChar char="•"/>
              <a:tabLst>
                <a:tab pos="4457700" algn="l"/>
                <a:tab pos="5543550" algn="l"/>
              </a:tabLst>
            </a:pPr>
            <a:r>
              <a:rPr lang="hu-HU" sz="1600" dirty="0" smtClean="0">
                <a:solidFill>
                  <a:srgbClr val="414042"/>
                </a:solidFill>
                <a:latin typeface="Open Sans" pitchFamily="34" charset="0"/>
                <a:ea typeface="Open Sans" pitchFamily="34" charset="0"/>
                <a:cs typeface="Open Sans" pitchFamily="34" charset="0"/>
              </a:rPr>
              <a:t>A </a:t>
            </a:r>
            <a:r>
              <a:rPr lang="hu-HU" sz="1600" b="1" dirty="0" smtClean="0">
                <a:solidFill>
                  <a:srgbClr val="414042"/>
                </a:solidFill>
                <a:latin typeface="Open Sans" pitchFamily="34" charset="0"/>
                <a:ea typeface="Open Sans" pitchFamily="34" charset="0"/>
                <a:cs typeface="Open Sans" pitchFamily="34" charset="0"/>
              </a:rPr>
              <a:t>matricát/megjelölést</a:t>
            </a:r>
            <a:r>
              <a:rPr lang="hu-HU" sz="1600" dirty="0" smtClean="0">
                <a:solidFill>
                  <a:srgbClr val="414042"/>
                </a:solidFill>
                <a:latin typeface="Open Sans" pitchFamily="34" charset="0"/>
                <a:ea typeface="Open Sans" pitchFamily="34" charset="0"/>
                <a:cs typeface="Open Sans" pitchFamily="34" charset="0"/>
              </a:rPr>
              <a:t> </a:t>
            </a:r>
            <a:r>
              <a:rPr lang="hu-HU" sz="1600" dirty="0">
                <a:solidFill>
                  <a:srgbClr val="414042"/>
                </a:solidFill>
                <a:latin typeface="Open Sans" pitchFamily="34" charset="0"/>
                <a:ea typeface="Open Sans" pitchFamily="34" charset="0"/>
                <a:cs typeface="Open Sans" pitchFamily="34" charset="0"/>
              </a:rPr>
              <a:t>a projekt </a:t>
            </a:r>
            <a:r>
              <a:rPr lang="hu-HU" sz="1600" dirty="0" smtClean="0">
                <a:solidFill>
                  <a:srgbClr val="414042"/>
                </a:solidFill>
                <a:latin typeface="Open Sans" pitchFamily="34" charset="0"/>
                <a:ea typeface="Open Sans" pitchFamily="34" charset="0"/>
                <a:cs typeface="Open Sans" pitchFamily="34" charset="0"/>
              </a:rPr>
              <a:t>lezárása után még </a:t>
            </a:r>
            <a:r>
              <a:rPr lang="hu-HU" sz="1600" b="1" dirty="0">
                <a:solidFill>
                  <a:srgbClr val="414042"/>
                </a:solidFill>
                <a:latin typeface="Open Sans" pitchFamily="34" charset="0"/>
                <a:ea typeface="Open Sans" pitchFamily="34" charset="0"/>
                <a:cs typeface="Open Sans" pitchFamily="34" charset="0"/>
              </a:rPr>
              <a:t>legalább 5 évig meg kell őrizni</a:t>
            </a:r>
            <a:r>
              <a:rPr lang="hu-HU" sz="1600" b="1" dirty="0" smtClean="0">
                <a:solidFill>
                  <a:srgbClr val="414042"/>
                </a:solidFill>
                <a:latin typeface="Open Sans" pitchFamily="34" charset="0"/>
                <a:ea typeface="Open Sans" pitchFamily="34" charset="0"/>
                <a:cs typeface="Open Sans" pitchFamily="34" charset="0"/>
              </a:rPr>
              <a:t>. </a:t>
            </a:r>
            <a:endParaRPr lang="hu-HU" sz="1600" dirty="0" smtClean="0">
              <a:solidFill>
                <a:srgbClr val="41404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40523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50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a:latin typeface="Open Sans"/>
              </a:rPr>
              <a:t> </a:t>
            </a:r>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67544" y="1172588"/>
            <a:ext cx="2972865" cy="523220"/>
          </a:xfrm>
          <a:prstGeom prst="rect">
            <a:avLst/>
          </a:prstGeom>
        </p:spPr>
        <p:txBody>
          <a:bodyPr wrap="none">
            <a:spAutoFit/>
          </a:bodyPr>
          <a:lstStyle/>
          <a:p>
            <a:pPr algn="ctr"/>
            <a:r>
              <a:rPr lang="hu-HU" sz="2800" b="1" i="1" dirty="0" smtClean="0">
                <a:solidFill>
                  <a:srgbClr val="0C73B6"/>
                </a:solidFill>
              </a:rPr>
              <a:t>Promóciós tárgyak</a:t>
            </a:r>
            <a:endParaRPr lang="hu-HU" sz="2800" b="1" i="1" dirty="0">
              <a:solidFill>
                <a:srgbClr val="0C73B6"/>
              </a:solidFill>
            </a:endParaRPr>
          </a:p>
        </p:txBody>
      </p:sp>
      <p:pic>
        <p:nvPicPr>
          <p:cNvPr id="9" name="Picture 4" descr="J:\Visual J\ROHU29\prin mail_30.07.2018\pix zmo 2018 ok-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74260">
            <a:off x="5502437" y="3585845"/>
            <a:ext cx="2473502" cy="2271843"/>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700" y="3135372"/>
            <a:ext cx="2759341" cy="3266781"/>
          </a:xfrm>
          <a:prstGeom prst="rect">
            <a:avLst/>
          </a:prstGeom>
        </p:spPr>
      </p:pic>
      <p:sp>
        <p:nvSpPr>
          <p:cNvPr id="10" name="TextBox 1"/>
          <p:cNvSpPr txBox="1"/>
          <p:nvPr/>
        </p:nvSpPr>
        <p:spPr>
          <a:xfrm>
            <a:off x="778584" y="2049292"/>
            <a:ext cx="3282365" cy="2031325"/>
          </a:xfrm>
          <a:prstGeom prst="rect">
            <a:avLst/>
          </a:prstGeom>
          <a:noFill/>
        </p:spPr>
        <p:txBody>
          <a:bodyPr wrap="square" rtlCol="0">
            <a:spAutoFit/>
          </a:bodyPr>
          <a:lstStyle/>
          <a:p>
            <a:pPr marL="76200" lvl="0" eaLnBrk="0" fontAlgn="base" hangingPunct="0">
              <a:spcBef>
                <a:spcPct val="20000"/>
              </a:spcBef>
              <a:spcAft>
                <a:spcPct val="0"/>
              </a:spcAft>
            </a:pPr>
            <a:r>
              <a:rPr lang="hu-HU" b="1" i="1" dirty="0" smtClean="0">
                <a:solidFill>
                  <a:srgbClr val="414042"/>
                </a:solidFill>
                <a:latin typeface="Open Sans" pitchFamily="34" charset="0"/>
                <a:ea typeface="Open Sans" pitchFamily="34" charset="0"/>
                <a:cs typeface="Open Sans" pitchFamily="34" charset="0"/>
              </a:rPr>
              <a:t>Kötelező arculati elemek*:</a:t>
            </a:r>
          </a:p>
          <a:p>
            <a:pPr marL="857250" lvl="1" indent="-323850" eaLnBrk="0" fontAlgn="base" hangingPunct="0">
              <a:spcBef>
                <a:spcPct val="20000"/>
              </a:spcBef>
              <a:spcAft>
                <a:spcPct val="0"/>
              </a:spcAft>
              <a:buFont typeface="Arial" panose="020B0604020202020204" pitchFamily="34" charset="0"/>
              <a:buChar char="•"/>
            </a:pPr>
            <a:r>
              <a:rPr lang="hu-HU" dirty="0" smtClean="0">
                <a:solidFill>
                  <a:srgbClr val="414042"/>
                </a:solidFill>
                <a:latin typeface="Open Sans" pitchFamily="34" charset="0"/>
                <a:ea typeface="Open Sans" pitchFamily="34" charset="0"/>
                <a:cs typeface="Open Sans" pitchFamily="34" charset="0"/>
              </a:rPr>
              <a:t>Program logó</a:t>
            </a:r>
          </a:p>
          <a:p>
            <a:pPr marL="857250" lvl="1" indent="-323850" eaLnBrk="0" fontAlgn="base" hangingPunct="0">
              <a:spcBef>
                <a:spcPct val="20000"/>
              </a:spcBef>
              <a:spcAft>
                <a:spcPct val="0"/>
              </a:spcAft>
              <a:buFont typeface="Arial" panose="020B0604020202020204" pitchFamily="34" charset="0"/>
              <a:buChar char="•"/>
            </a:pPr>
            <a:r>
              <a:rPr lang="hu-HU" dirty="0" smtClean="0">
                <a:solidFill>
                  <a:srgbClr val="414042"/>
                </a:solidFill>
                <a:latin typeface="Open Sans" pitchFamily="34" charset="0"/>
                <a:ea typeface="Open Sans" pitchFamily="34" charset="0"/>
                <a:cs typeface="Open Sans" pitchFamily="34" charset="0"/>
              </a:rPr>
              <a:t>Program szlogen</a:t>
            </a:r>
            <a:endParaRPr lang="it-IT" dirty="0">
              <a:solidFill>
                <a:srgbClr val="414042"/>
              </a:solidFill>
              <a:latin typeface="Open Sans" pitchFamily="34" charset="0"/>
              <a:ea typeface="Open Sans" pitchFamily="34" charset="0"/>
              <a:cs typeface="Open Sans" pitchFamily="34" charset="0"/>
            </a:endParaRPr>
          </a:p>
          <a:p>
            <a:pPr marL="857250" lvl="1" indent="-323850" eaLnBrk="0" fontAlgn="base" hangingPunct="0">
              <a:spcBef>
                <a:spcPct val="20000"/>
              </a:spcBef>
              <a:spcAft>
                <a:spcPct val="0"/>
              </a:spcAft>
              <a:buFont typeface="Arial" panose="020B0604020202020204" pitchFamily="34" charset="0"/>
              <a:buChar char="•"/>
            </a:pPr>
            <a:r>
              <a:rPr lang="hu-HU" dirty="0" smtClean="0">
                <a:solidFill>
                  <a:srgbClr val="414042"/>
                </a:solidFill>
                <a:latin typeface="Open Sans" pitchFamily="34" charset="0"/>
                <a:ea typeface="Open Sans" pitchFamily="34" charset="0"/>
                <a:cs typeface="Open Sans" pitchFamily="34" charset="0"/>
              </a:rPr>
              <a:t>Program weboldal</a:t>
            </a:r>
            <a:endParaRPr lang="it-IT" dirty="0">
              <a:solidFill>
                <a:srgbClr val="414042"/>
              </a:solidFill>
              <a:latin typeface="Open Sans" pitchFamily="34" charset="0"/>
              <a:ea typeface="Open Sans" pitchFamily="34" charset="0"/>
              <a:cs typeface="Open Sans" pitchFamily="34" charset="0"/>
            </a:endParaRPr>
          </a:p>
          <a:p>
            <a:pPr marL="400050" lvl="0" indent="-323850" eaLnBrk="0" fontAlgn="base" hangingPunct="0">
              <a:spcBef>
                <a:spcPct val="20000"/>
              </a:spcBef>
              <a:spcAft>
                <a:spcPct val="0"/>
              </a:spcAft>
              <a:buFont typeface="Arial" charset="0"/>
              <a:buAutoNum type="arabicPeriod"/>
            </a:pPr>
            <a:endParaRPr lang="hu-HU" dirty="0" smtClean="0">
              <a:solidFill>
                <a:srgbClr val="414042"/>
              </a:solidFill>
              <a:latin typeface="Open Sans" pitchFamily="34" charset="0"/>
              <a:ea typeface="Open Sans" pitchFamily="34" charset="0"/>
              <a:cs typeface="Open Sans" pitchFamily="34" charset="0"/>
            </a:endParaRPr>
          </a:p>
          <a:p>
            <a:pPr marL="76200" lvl="0" eaLnBrk="0" fontAlgn="base" hangingPunct="0">
              <a:spcBef>
                <a:spcPct val="20000"/>
              </a:spcBef>
              <a:spcAft>
                <a:spcPct val="0"/>
              </a:spcAft>
            </a:pPr>
            <a:endParaRPr lang="hu-HU" dirty="0" smtClean="0">
              <a:solidFill>
                <a:srgbClr val="414042"/>
              </a:solidFill>
              <a:latin typeface="Open Sans" pitchFamily="34" charset="0"/>
              <a:ea typeface="Open Sans" pitchFamily="34" charset="0"/>
              <a:cs typeface="Open Sans" pitchFamily="34" charset="0"/>
            </a:endParaRPr>
          </a:p>
        </p:txBody>
      </p:sp>
      <p:sp>
        <p:nvSpPr>
          <p:cNvPr id="3" name="Téglalap 2"/>
          <p:cNvSpPr/>
          <p:nvPr/>
        </p:nvSpPr>
        <p:spPr>
          <a:xfrm>
            <a:off x="4614952" y="2049292"/>
            <a:ext cx="4248472" cy="1255728"/>
          </a:xfrm>
          <a:prstGeom prst="rect">
            <a:avLst/>
          </a:prstGeom>
        </p:spPr>
        <p:txBody>
          <a:bodyPr wrap="square">
            <a:spAutoFit/>
          </a:bodyPr>
          <a:lstStyle/>
          <a:p>
            <a:pPr marL="400050" lvl="0" indent="-323850" eaLnBrk="0" fontAlgn="base" hangingPunct="0">
              <a:spcBef>
                <a:spcPct val="20000"/>
              </a:spcBef>
              <a:spcAft>
                <a:spcPct val="0"/>
              </a:spcAft>
            </a:pPr>
            <a:r>
              <a:rPr lang="hu-HU" b="1" i="1" dirty="0">
                <a:solidFill>
                  <a:srgbClr val="414042"/>
                </a:solidFill>
                <a:latin typeface="Open Sans" pitchFamily="34" charset="0"/>
                <a:ea typeface="Open Sans" pitchFamily="34" charset="0"/>
                <a:cs typeface="Open Sans" pitchFamily="34" charset="0"/>
              </a:rPr>
              <a:t>Kis méretű </a:t>
            </a:r>
            <a:r>
              <a:rPr lang="hu-HU" b="1" i="1" dirty="0" smtClean="0">
                <a:solidFill>
                  <a:srgbClr val="414042"/>
                </a:solidFill>
                <a:latin typeface="Open Sans" pitchFamily="34" charset="0"/>
                <a:ea typeface="Open Sans" pitchFamily="34" charset="0"/>
                <a:cs typeface="Open Sans" pitchFamily="34" charset="0"/>
              </a:rPr>
              <a:t>promóciós anyagok esetén</a:t>
            </a:r>
            <a:r>
              <a:rPr lang="hu-HU" b="1" i="1" dirty="0">
                <a:solidFill>
                  <a:srgbClr val="414042"/>
                </a:solidFill>
                <a:latin typeface="Open Sans" pitchFamily="34" charset="0"/>
                <a:ea typeface="Open Sans" pitchFamily="34" charset="0"/>
                <a:cs typeface="Open Sans" pitchFamily="34" charset="0"/>
              </a:rPr>
              <a:t>:</a:t>
            </a:r>
            <a:endParaRPr lang="ro-RO" b="1" i="1" dirty="0">
              <a:solidFill>
                <a:srgbClr val="414042"/>
              </a:solidFill>
              <a:latin typeface="Open Sans" pitchFamily="34" charset="0"/>
              <a:ea typeface="Open Sans" pitchFamily="34" charset="0"/>
              <a:cs typeface="Open Sans" pitchFamily="34" charset="0"/>
            </a:endParaRPr>
          </a:p>
          <a:p>
            <a:pPr marL="857250" lvl="1" indent="-323850" eaLnBrk="0" fontAlgn="base" hangingPunct="0">
              <a:spcBef>
                <a:spcPct val="20000"/>
              </a:spcBef>
              <a:spcAft>
                <a:spcPct val="0"/>
              </a:spcAft>
              <a:buFont typeface="Arial" charset="0"/>
              <a:buChar char="•"/>
            </a:pPr>
            <a:r>
              <a:rPr lang="hu-HU" dirty="0">
                <a:solidFill>
                  <a:srgbClr val="414042"/>
                </a:solidFill>
                <a:latin typeface="Open Sans" pitchFamily="34" charset="0"/>
                <a:ea typeface="Open Sans" pitchFamily="34" charset="0"/>
                <a:cs typeface="Open Sans" pitchFamily="34" charset="0"/>
              </a:rPr>
              <a:t>speciális, kis méretű Program logó variációk</a:t>
            </a:r>
          </a:p>
        </p:txBody>
      </p:sp>
      <p:sp>
        <p:nvSpPr>
          <p:cNvPr id="4" name="Téglalap 3"/>
          <p:cNvSpPr/>
          <p:nvPr/>
        </p:nvSpPr>
        <p:spPr>
          <a:xfrm>
            <a:off x="755820" y="6070577"/>
            <a:ext cx="3960440" cy="307777"/>
          </a:xfrm>
          <a:prstGeom prst="rect">
            <a:avLst/>
          </a:prstGeom>
        </p:spPr>
        <p:txBody>
          <a:bodyPr wrap="square">
            <a:spAutoFit/>
          </a:bodyPr>
          <a:lstStyle/>
          <a:p>
            <a:pPr marL="76200" eaLnBrk="0" fontAlgn="base" hangingPunct="0">
              <a:spcBef>
                <a:spcPct val="20000"/>
              </a:spcBef>
              <a:spcAft>
                <a:spcPct val="0"/>
              </a:spcAft>
            </a:pPr>
            <a:r>
              <a:rPr lang="ro-RO" sz="1400" dirty="0" smtClean="0">
                <a:solidFill>
                  <a:srgbClr val="414042"/>
                </a:solidFill>
                <a:latin typeface="Open Sans" pitchFamily="34" charset="0"/>
                <a:ea typeface="Open Sans" pitchFamily="34" charset="0"/>
                <a:cs typeface="Open Sans" pitchFamily="34" charset="0"/>
              </a:rPr>
              <a:t>*Harmonizáció! </a:t>
            </a:r>
            <a:r>
              <a:rPr lang="hu-HU" sz="1400" dirty="0" smtClean="0">
                <a:solidFill>
                  <a:srgbClr val="414042"/>
                </a:solidFill>
                <a:latin typeface="Open Sans" pitchFamily="34" charset="0"/>
                <a:ea typeface="Open Sans" pitchFamily="34" charset="0"/>
                <a:cs typeface="Open Sans" pitchFamily="34" charset="0"/>
              </a:rPr>
              <a:t>(nyelv</a:t>
            </a:r>
            <a:r>
              <a:rPr lang="hu-HU" sz="1400" dirty="0">
                <a:solidFill>
                  <a:srgbClr val="414042"/>
                </a:solidFill>
                <a:latin typeface="Open Sans" pitchFamily="34" charset="0"/>
                <a:ea typeface="Open Sans" pitchFamily="34" charset="0"/>
                <a:cs typeface="Open Sans" pitchFamily="34" charset="0"/>
              </a:rPr>
              <a:t>, szín, formátum, etc.)</a:t>
            </a:r>
          </a:p>
        </p:txBody>
      </p:sp>
    </p:spTree>
    <p:extLst>
      <p:ext uri="{BB962C8B-B14F-4D97-AF65-F5344CB8AC3E}">
        <p14:creationId xmlns:p14="http://schemas.microsoft.com/office/powerpoint/2010/main" val="2016081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500"/>
                                        <p:tgtEl>
                                          <p:spTgt spid="3">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smtClean="0">
                <a:latin typeface="Open Sans"/>
              </a:rPr>
              <a:t>   </a:t>
            </a:r>
            <a:r>
              <a:rPr lang="hu-HU" b="1" i="1" dirty="0">
                <a:solidFill>
                  <a:schemeClr val="bg1"/>
                </a:solidFill>
                <a:latin typeface="Open Sans"/>
              </a:rPr>
              <a:t>Kötelező tevékenységek</a:t>
            </a: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67544" y="1145464"/>
            <a:ext cx="2296719" cy="523220"/>
          </a:xfrm>
          <a:prstGeom prst="rect">
            <a:avLst/>
          </a:prstGeom>
        </p:spPr>
        <p:txBody>
          <a:bodyPr wrap="none">
            <a:spAutoFit/>
          </a:bodyPr>
          <a:lstStyle/>
          <a:p>
            <a:pPr algn="ctr"/>
            <a:r>
              <a:rPr lang="hu-HU" sz="2800" b="1" i="1" dirty="0" smtClean="0">
                <a:solidFill>
                  <a:srgbClr val="0C73B6"/>
                </a:solidFill>
              </a:rPr>
              <a:t>Rendezvények</a:t>
            </a:r>
            <a:endParaRPr lang="hu-HU" sz="2800" b="1" i="1" dirty="0">
              <a:solidFill>
                <a:srgbClr val="0C73B6"/>
              </a:solidFill>
            </a:endParaRPr>
          </a:p>
        </p:txBody>
      </p:sp>
      <p:pic>
        <p:nvPicPr>
          <p:cNvPr id="8" name="Picture 2" descr="D:\INTERREG V-A RO-HU 2014-2020\Communication-FOR PROJECTS\AZIVE ex-Ante\ROHU 126 Materiale conferinta\Sample AFIS A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103" y="3640650"/>
            <a:ext cx="1865286"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2835" y="3815564"/>
            <a:ext cx="3168352" cy="211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zövegdoboz 2"/>
          <p:cNvSpPr txBox="1"/>
          <p:nvPr/>
        </p:nvSpPr>
        <p:spPr>
          <a:xfrm>
            <a:off x="683568" y="1797406"/>
            <a:ext cx="7416824" cy="1754326"/>
          </a:xfrm>
          <a:prstGeom prst="rect">
            <a:avLst/>
          </a:prstGeom>
          <a:noFill/>
        </p:spPr>
        <p:txBody>
          <a:bodyPr wrap="square" rtlCol="0">
            <a:spAutoFit/>
          </a:bodyPr>
          <a:lstStyle/>
          <a:p>
            <a:pPr marL="285750" indent="-285750">
              <a:buFont typeface="Arial" panose="020B0604020202020204" pitchFamily="34" charset="0"/>
              <a:buChar char="•"/>
            </a:pPr>
            <a:r>
              <a:rPr lang="hu-HU" dirty="0" smtClean="0">
                <a:solidFill>
                  <a:srgbClr val="414042"/>
                </a:solidFill>
                <a:latin typeface="Open Sans"/>
                <a:ea typeface="+mj-ea"/>
                <a:cs typeface="+mj-cs"/>
              </a:rPr>
              <a:t>JS/IP értesítése e-mailben</a:t>
            </a:r>
          </a:p>
          <a:p>
            <a:pPr marL="285750" indent="-285750">
              <a:buFont typeface="Arial" panose="020B0604020202020204" pitchFamily="34" charset="0"/>
              <a:buChar char="•"/>
            </a:pPr>
            <a:r>
              <a:rPr lang="hu-HU" dirty="0" smtClean="0">
                <a:solidFill>
                  <a:srgbClr val="414042"/>
                </a:solidFill>
                <a:latin typeface="Open Sans"/>
                <a:ea typeface="+mj-ea"/>
                <a:cs typeface="+mj-cs"/>
              </a:rPr>
              <a:t>Regisztráció a rendezvénynaptárba </a:t>
            </a:r>
            <a:r>
              <a:rPr lang="hu-HU" dirty="0">
                <a:solidFill>
                  <a:srgbClr val="414042"/>
                </a:solidFill>
                <a:latin typeface="Open Sans"/>
                <a:ea typeface="+mj-ea"/>
                <a:cs typeface="+mj-cs"/>
              </a:rPr>
              <a:t>(Program honlap)</a:t>
            </a:r>
          </a:p>
          <a:p>
            <a:pPr marL="285750" indent="-285750">
              <a:buFont typeface="Arial" panose="020B0604020202020204" pitchFamily="34" charset="0"/>
              <a:buChar char="•"/>
            </a:pPr>
            <a:r>
              <a:rPr lang="hu-HU" dirty="0">
                <a:solidFill>
                  <a:srgbClr val="414042"/>
                </a:solidFill>
                <a:latin typeface="Open Sans"/>
                <a:ea typeface="+mj-ea"/>
                <a:cs typeface="+mj-cs"/>
              </a:rPr>
              <a:t>Meghívó, jelenléti ív, </a:t>
            </a:r>
            <a:r>
              <a:rPr lang="hu-HU" dirty="0" smtClean="0">
                <a:solidFill>
                  <a:srgbClr val="414042"/>
                </a:solidFill>
                <a:latin typeface="Open Sans"/>
                <a:ea typeface="+mj-ea"/>
                <a:cs typeface="+mj-cs"/>
              </a:rPr>
              <a:t>prezentáció stb. előkészítése</a:t>
            </a:r>
          </a:p>
          <a:p>
            <a:pPr marL="742950" lvl="1" indent="-285750">
              <a:buFont typeface="Arial" panose="020B0604020202020204" pitchFamily="34" charset="0"/>
              <a:buChar char="•"/>
            </a:pPr>
            <a:r>
              <a:rPr lang="hu-HU" dirty="0" err="1" smtClean="0">
                <a:solidFill>
                  <a:srgbClr val="414042"/>
                </a:solidFill>
                <a:latin typeface="Open Sans"/>
                <a:ea typeface="+mj-ea"/>
                <a:cs typeface="+mj-cs"/>
              </a:rPr>
              <a:t>Magic</a:t>
            </a:r>
            <a:r>
              <a:rPr lang="hu-HU" dirty="0" smtClean="0">
                <a:solidFill>
                  <a:srgbClr val="414042"/>
                </a:solidFill>
                <a:latin typeface="Open Sans"/>
                <a:ea typeface="+mj-ea"/>
                <a:cs typeface="+mj-cs"/>
              </a:rPr>
              <a:t> 5!</a:t>
            </a:r>
            <a:endParaRPr lang="hu-HU" dirty="0">
              <a:solidFill>
                <a:srgbClr val="414042"/>
              </a:solidFill>
              <a:latin typeface="Open Sans"/>
              <a:ea typeface="+mj-ea"/>
              <a:cs typeface="+mj-cs"/>
            </a:endParaRPr>
          </a:p>
          <a:p>
            <a:pPr marL="285750" indent="-285750">
              <a:buFont typeface="Arial" panose="020B0604020202020204" pitchFamily="34" charset="0"/>
              <a:buChar char="•"/>
            </a:pPr>
            <a:r>
              <a:rPr lang="hu-HU" dirty="0" smtClean="0">
                <a:solidFill>
                  <a:srgbClr val="414042"/>
                </a:solidFill>
                <a:latin typeface="Open Sans"/>
                <a:ea typeface="+mj-ea"/>
                <a:cs typeface="+mj-cs"/>
              </a:rPr>
              <a:t>Poszter</a:t>
            </a:r>
            <a:r>
              <a:rPr lang="hu-HU" dirty="0">
                <a:solidFill>
                  <a:srgbClr val="414042"/>
                </a:solidFill>
                <a:latin typeface="Open Sans"/>
                <a:ea typeface="+mj-ea"/>
                <a:cs typeface="+mj-cs"/>
              </a:rPr>
              <a:t>, roll-</a:t>
            </a:r>
            <a:r>
              <a:rPr lang="hu-HU" dirty="0" err="1">
                <a:solidFill>
                  <a:srgbClr val="414042"/>
                </a:solidFill>
                <a:latin typeface="Open Sans"/>
                <a:ea typeface="+mj-ea"/>
                <a:cs typeface="+mj-cs"/>
              </a:rPr>
              <a:t>up</a:t>
            </a:r>
            <a:r>
              <a:rPr lang="hu-HU" dirty="0">
                <a:solidFill>
                  <a:srgbClr val="414042"/>
                </a:solidFill>
                <a:latin typeface="Open Sans"/>
                <a:ea typeface="+mj-ea"/>
                <a:cs typeface="+mj-cs"/>
              </a:rPr>
              <a:t>, </a:t>
            </a:r>
            <a:r>
              <a:rPr lang="hu-HU" dirty="0" smtClean="0">
                <a:solidFill>
                  <a:srgbClr val="414042"/>
                </a:solidFill>
                <a:latin typeface="Open Sans"/>
                <a:ea typeface="+mj-ea"/>
                <a:cs typeface="+mj-cs"/>
              </a:rPr>
              <a:t>EU </a:t>
            </a:r>
            <a:r>
              <a:rPr lang="hu-HU" dirty="0">
                <a:solidFill>
                  <a:srgbClr val="414042"/>
                </a:solidFill>
                <a:latin typeface="Open Sans"/>
                <a:ea typeface="+mj-ea"/>
                <a:cs typeface="+mj-cs"/>
              </a:rPr>
              <a:t>zászló, tagállamok </a:t>
            </a:r>
            <a:r>
              <a:rPr lang="hu-HU" dirty="0" smtClean="0">
                <a:solidFill>
                  <a:srgbClr val="414042"/>
                </a:solidFill>
                <a:latin typeface="Open Sans"/>
                <a:ea typeface="+mj-ea"/>
                <a:cs typeface="+mj-cs"/>
              </a:rPr>
              <a:t>zászlóinak kihelyezése</a:t>
            </a:r>
            <a:endParaRPr lang="hu-HU" dirty="0">
              <a:solidFill>
                <a:srgbClr val="414042"/>
              </a:solidFill>
              <a:latin typeface="Open Sans"/>
              <a:ea typeface="+mj-ea"/>
              <a:cs typeface="+mj-cs"/>
            </a:endParaRPr>
          </a:p>
          <a:p>
            <a:pPr marL="285750" indent="-285750">
              <a:buFont typeface="Arial" panose="020B0604020202020204" pitchFamily="34" charset="0"/>
              <a:buChar char="•"/>
            </a:pPr>
            <a:r>
              <a:rPr lang="hu-HU" dirty="0">
                <a:solidFill>
                  <a:srgbClr val="414042"/>
                </a:solidFill>
                <a:latin typeface="Open Sans"/>
                <a:ea typeface="+mj-ea"/>
                <a:cs typeface="+mj-cs"/>
              </a:rPr>
              <a:t>Megfelelő </a:t>
            </a:r>
            <a:r>
              <a:rPr lang="hu-HU" dirty="0" smtClean="0">
                <a:solidFill>
                  <a:srgbClr val="414042"/>
                </a:solidFill>
                <a:latin typeface="Open Sans"/>
                <a:ea typeface="+mj-ea"/>
                <a:cs typeface="+mj-cs"/>
              </a:rPr>
              <a:t>dokumentáció</a:t>
            </a:r>
            <a:endParaRPr lang="hu-HU" dirty="0" smtClean="0"/>
          </a:p>
        </p:txBody>
      </p:sp>
      <p:pic>
        <p:nvPicPr>
          <p:cNvPr id="11" name="Kép 10"/>
          <p:cNvPicPr>
            <a:picLocks noChangeAspect="1"/>
          </p:cNvPicPr>
          <p:nvPr/>
        </p:nvPicPr>
        <p:blipFill rotWithShape="1">
          <a:blip r:embed="rId6"/>
          <a:srcRect l="19704" t="19308" r="19145" b="9769"/>
          <a:stretch/>
        </p:blipFill>
        <p:spPr>
          <a:xfrm>
            <a:off x="323528" y="3875508"/>
            <a:ext cx="3053977" cy="1992349"/>
          </a:xfrm>
          <a:prstGeom prst="rect">
            <a:avLst/>
          </a:prstGeom>
        </p:spPr>
      </p:pic>
    </p:spTree>
    <p:extLst>
      <p:ext uri="{BB962C8B-B14F-4D97-AF65-F5344CB8AC3E}">
        <p14:creationId xmlns:p14="http://schemas.microsoft.com/office/powerpoint/2010/main" val="1435933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smtClean="0">
                <a:latin typeface="Open Sans"/>
              </a:rPr>
              <a:t>   </a:t>
            </a:r>
            <a:r>
              <a:rPr lang="hu-HU" b="1" i="1" dirty="0" smtClean="0">
                <a:solidFill>
                  <a:schemeClr val="bg1"/>
                </a:solidFill>
                <a:latin typeface="Open Sans"/>
              </a:rPr>
              <a:t>Hasznos tippek</a:t>
            </a:r>
            <a:endParaRPr lang="hu-HU" b="1" i="1" dirty="0">
              <a:solidFill>
                <a:schemeClr val="bg1"/>
              </a:solidFill>
              <a:latin typeface="Open Sans"/>
            </a:endParaRP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6" name="TextBox 5"/>
          <p:cNvSpPr txBox="1"/>
          <p:nvPr/>
        </p:nvSpPr>
        <p:spPr>
          <a:xfrm>
            <a:off x="5922575" y="3872646"/>
            <a:ext cx="2952328" cy="907941"/>
          </a:xfrm>
          <a:prstGeom prst="rect">
            <a:avLst/>
          </a:prstGeom>
          <a:noFill/>
        </p:spPr>
        <p:txBody>
          <a:bodyPr wrap="square" rtlCol="0">
            <a:spAutoFit/>
          </a:bodyPr>
          <a:lstStyle/>
          <a:p>
            <a:pPr marL="0" lvl="2" algn="ctr" fontAlgn="base">
              <a:spcBef>
                <a:spcPct val="0"/>
              </a:spcBef>
              <a:spcAft>
                <a:spcPts val="600"/>
              </a:spcAft>
              <a:defRPr/>
            </a:pPr>
            <a:r>
              <a:rPr lang="hu-HU" sz="1600" b="1" dirty="0" smtClean="0">
                <a:solidFill>
                  <a:srgbClr val="0C73B6"/>
                </a:solidFill>
                <a:latin typeface="Open Sans" pitchFamily="34" charset="0"/>
                <a:ea typeface="Open Sans" pitchFamily="34" charset="0"/>
                <a:cs typeface="Open Sans" pitchFamily="34" charset="0"/>
              </a:rPr>
              <a:t>Fókusz</a:t>
            </a:r>
          </a:p>
          <a:p>
            <a:pPr marL="742950" lvl="3"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 </a:t>
            </a:r>
            <a:r>
              <a:rPr lang="hu-HU" sz="1600" dirty="0">
                <a:solidFill>
                  <a:srgbClr val="414042"/>
                </a:solidFill>
                <a:latin typeface="Open Sans" pitchFamily="34" charset="0"/>
                <a:ea typeface="Open Sans" pitchFamily="34" charset="0"/>
                <a:cs typeface="Open Sans" pitchFamily="34" charset="0"/>
              </a:rPr>
              <a:t>a </a:t>
            </a:r>
            <a:r>
              <a:rPr lang="hu-HU" sz="1600" dirty="0" smtClean="0">
                <a:solidFill>
                  <a:srgbClr val="414042"/>
                </a:solidFill>
                <a:latin typeface="Open Sans" pitchFamily="34" charset="0"/>
                <a:ea typeface="Open Sans" pitchFamily="34" charset="0"/>
                <a:cs typeface="Open Sans" pitchFamily="34" charset="0"/>
              </a:rPr>
              <a:t>projekt (nem a partner) bemutatásán</a:t>
            </a:r>
            <a:endParaRPr lang="ro-RO" sz="1600" dirty="0">
              <a:solidFill>
                <a:srgbClr val="1F497D"/>
              </a:solidFill>
              <a:latin typeface="Open Sans" pitchFamily="34" charset="0"/>
              <a:ea typeface="Open Sans" pitchFamily="34" charset="0"/>
              <a:cs typeface="Open Sans" pitchFamily="34" charset="0"/>
            </a:endParaRPr>
          </a:p>
        </p:txBody>
      </p:sp>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276" y="1878917"/>
            <a:ext cx="1512168" cy="1512168"/>
          </a:xfrm>
          <a:prstGeom prst="rect">
            <a:avLst/>
          </a:prstGeom>
        </p:spPr>
      </p:pic>
      <p:pic>
        <p:nvPicPr>
          <p:cNvPr id="4"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009" y="1928651"/>
            <a:ext cx="1412699" cy="1412699"/>
          </a:xfrm>
          <a:prstGeom prst="rect">
            <a:avLst/>
          </a:prstGeom>
        </p:spPr>
      </p:pic>
      <p:pic>
        <p:nvPicPr>
          <p:cNvPr id="9" name="Kép 8"/>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88224" y="1772816"/>
            <a:ext cx="1724368" cy="1724368"/>
          </a:xfrm>
          <a:prstGeom prst="rect">
            <a:avLst/>
          </a:prstGeom>
        </p:spPr>
      </p:pic>
      <p:sp>
        <p:nvSpPr>
          <p:cNvPr id="10" name="Téglalap 9"/>
          <p:cNvSpPr/>
          <p:nvPr/>
        </p:nvSpPr>
        <p:spPr>
          <a:xfrm>
            <a:off x="480394" y="3886886"/>
            <a:ext cx="2867470" cy="1554272"/>
          </a:xfrm>
          <a:prstGeom prst="rect">
            <a:avLst/>
          </a:prstGeom>
        </p:spPr>
        <p:txBody>
          <a:bodyPr wrap="square">
            <a:spAutoFit/>
          </a:bodyPr>
          <a:lstStyle/>
          <a:p>
            <a:pPr marL="0" lvl="2" algn="ctr" fontAlgn="base">
              <a:spcBef>
                <a:spcPct val="0"/>
              </a:spcBef>
              <a:spcAft>
                <a:spcPts val="600"/>
              </a:spcAft>
              <a:defRPr/>
            </a:pPr>
            <a:r>
              <a:rPr lang="hu-HU" sz="1600" b="1" dirty="0" smtClean="0">
                <a:solidFill>
                  <a:srgbClr val="0C73B6"/>
                </a:solidFill>
                <a:latin typeface="Open Sans" pitchFamily="34" charset="0"/>
                <a:ea typeface="Open Sans" pitchFamily="34" charset="0"/>
                <a:cs typeface="Open Sans" pitchFamily="34" charset="0"/>
              </a:rPr>
              <a:t>Alternatív </a:t>
            </a:r>
            <a:r>
              <a:rPr lang="hu-HU" sz="1600" b="1" dirty="0">
                <a:solidFill>
                  <a:srgbClr val="0C73B6"/>
                </a:solidFill>
                <a:latin typeface="Open Sans" pitchFamily="34" charset="0"/>
                <a:ea typeface="Open Sans" pitchFamily="34" charset="0"/>
                <a:cs typeface="Open Sans" pitchFamily="34" charset="0"/>
              </a:rPr>
              <a:t>kommunikációs módszerek és  eszközök</a:t>
            </a:r>
          </a:p>
          <a:p>
            <a:pPr marL="742950" lvl="3" indent="-285750" fontAlgn="base">
              <a:spcBef>
                <a:spcPct val="0"/>
              </a:spcBef>
              <a:spcAft>
                <a:spcPts val="600"/>
              </a:spcAft>
              <a:buFont typeface="Arial" pitchFamily="34" charset="0"/>
              <a:buChar char="•"/>
              <a:defRPr/>
            </a:pPr>
            <a:r>
              <a:rPr lang="hu-HU" sz="1600" dirty="0">
                <a:solidFill>
                  <a:srgbClr val="414042"/>
                </a:solidFill>
                <a:latin typeface="Open Sans" pitchFamily="34" charset="0"/>
                <a:ea typeface="Open Sans" pitchFamily="34" charset="0"/>
                <a:cs typeface="Open Sans" pitchFamily="34" charset="0"/>
              </a:rPr>
              <a:t>közösségi média</a:t>
            </a:r>
          </a:p>
          <a:p>
            <a:pPr marL="742950" lvl="3" indent="-285750"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képek, videók, </a:t>
            </a:r>
            <a:r>
              <a:rPr lang="hu-HU" sz="1600" dirty="0" err="1" smtClean="0">
                <a:solidFill>
                  <a:srgbClr val="414042"/>
                </a:solidFill>
                <a:latin typeface="Open Sans" pitchFamily="34" charset="0"/>
                <a:ea typeface="Open Sans" pitchFamily="34" charset="0"/>
                <a:cs typeface="Open Sans" pitchFamily="34" charset="0"/>
              </a:rPr>
              <a:t>gifek</a:t>
            </a:r>
            <a:r>
              <a:rPr lang="hu-HU" sz="1600" dirty="0" smtClean="0">
                <a:solidFill>
                  <a:srgbClr val="414042"/>
                </a:solidFill>
                <a:latin typeface="Open Sans" pitchFamily="34" charset="0"/>
                <a:ea typeface="Open Sans" pitchFamily="34" charset="0"/>
                <a:cs typeface="Open Sans" pitchFamily="34" charset="0"/>
              </a:rPr>
              <a:t>*</a:t>
            </a:r>
            <a:endParaRPr lang="hu-HU" sz="1600" dirty="0">
              <a:solidFill>
                <a:srgbClr val="414042"/>
              </a:solidFill>
              <a:latin typeface="Open Sans" pitchFamily="34" charset="0"/>
              <a:ea typeface="Open Sans" pitchFamily="34" charset="0"/>
              <a:cs typeface="Open Sans" pitchFamily="34" charset="0"/>
            </a:endParaRPr>
          </a:p>
          <a:p>
            <a:pPr marL="742950" lvl="3" indent="-285750" fontAlgn="base">
              <a:spcBef>
                <a:spcPct val="0"/>
              </a:spcBef>
              <a:spcAft>
                <a:spcPts val="600"/>
              </a:spcAft>
              <a:buFont typeface="Arial" pitchFamily="34" charset="0"/>
              <a:buChar char="•"/>
              <a:defRPr/>
            </a:pPr>
            <a:r>
              <a:rPr lang="hu-HU" sz="1600" dirty="0" err="1">
                <a:solidFill>
                  <a:srgbClr val="414042"/>
                </a:solidFill>
                <a:latin typeface="Open Sans" pitchFamily="34" charset="0"/>
                <a:ea typeface="Open Sans" pitchFamily="34" charset="0"/>
                <a:cs typeface="Open Sans" pitchFamily="34" charset="0"/>
              </a:rPr>
              <a:t>storytelling</a:t>
            </a:r>
            <a:endParaRPr lang="hu-HU" sz="1600" dirty="0">
              <a:solidFill>
                <a:srgbClr val="414042"/>
              </a:solidFill>
              <a:latin typeface="Open Sans" pitchFamily="34" charset="0"/>
              <a:ea typeface="Open Sans" pitchFamily="34" charset="0"/>
              <a:cs typeface="Open Sans" pitchFamily="34" charset="0"/>
            </a:endParaRPr>
          </a:p>
        </p:txBody>
      </p:sp>
      <p:sp>
        <p:nvSpPr>
          <p:cNvPr id="11" name="Téglalap 10"/>
          <p:cNvSpPr/>
          <p:nvPr/>
        </p:nvSpPr>
        <p:spPr>
          <a:xfrm>
            <a:off x="3222325" y="3886886"/>
            <a:ext cx="2932068" cy="1308050"/>
          </a:xfrm>
          <a:prstGeom prst="rect">
            <a:avLst/>
          </a:prstGeom>
        </p:spPr>
        <p:txBody>
          <a:bodyPr wrap="square">
            <a:spAutoFit/>
          </a:bodyPr>
          <a:lstStyle/>
          <a:p>
            <a:pPr marL="0" lvl="2" algn="ctr" fontAlgn="base">
              <a:spcBef>
                <a:spcPct val="0"/>
              </a:spcBef>
              <a:spcAft>
                <a:spcPts val="600"/>
              </a:spcAft>
              <a:defRPr/>
            </a:pPr>
            <a:r>
              <a:rPr lang="hu-HU" sz="1600" b="1" dirty="0" smtClean="0">
                <a:solidFill>
                  <a:srgbClr val="0C73B6"/>
                </a:solidFill>
                <a:latin typeface="Open Sans" pitchFamily="34" charset="0"/>
                <a:ea typeface="Open Sans" pitchFamily="34" charset="0"/>
                <a:cs typeface="Open Sans" pitchFamily="34" charset="0"/>
              </a:rPr>
              <a:t>Jó minőségű anyagok</a:t>
            </a:r>
          </a:p>
          <a:p>
            <a:pPr marL="742950" lvl="3"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Fotók*</a:t>
            </a:r>
          </a:p>
          <a:p>
            <a:pPr marL="742950" lvl="3"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Kreatív design*</a:t>
            </a:r>
          </a:p>
          <a:p>
            <a:pPr marL="742950" lvl="3" indent="-285750" algn="just" fontAlgn="base">
              <a:spcBef>
                <a:spcPct val="0"/>
              </a:spcBef>
              <a:spcAft>
                <a:spcPts val="600"/>
              </a:spcAft>
              <a:buFont typeface="Arial" pitchFamily="34" charset="0"/>
              <a:buChar char="•"/>
              <a:defRPr/>
            </a:pPr>
            <a:r>
              <a:rPr lang="hu-HU" sz="1600" dirty="0" smtClean="0">
                <a:solidFill>
                  <a:srgbClr val="414042"/>
                </a:solidFill>
                <a:latin typeface="Open Sans" pitchFamily="34" charset="0"/>
                <a:ea typeface="Open Sans" pitchFamily="34" charset="0"/>
                <a:cs typeface="Open Sans" pitchFamily="34" charset="0"/>
              </a:rPr>
              <a:t>Nyomdai megoldások </a:t>
            </a:r>
            <a:endParaRPr lang="hu-HU" sz="1600" dirty="0">
              <a:solidFill>
                <a:srgbClr val="414042"/>
              </a:solidFill>
              <a:latin typeface="Open Sans" pitchFamily="34" charset="0"/>
              <a:ea typeface="Open Sans" pitchFamily="34" charset="0"/>
              <a:cs typeface="Open Sans" pitchFamily="34" charset="0"/>
            </a:endParaRPr>
          </a:p>
        </p:txBody>
      </p:sp>
      <p:sp>
        <p:nvSpPr>
          <p:cNvPr id="12" name="Téglalap 11"/>
          <p:cNvSpPr/>
          <p:nvPr/>
        </p:nvSpPr>
        <p:spPr>
          <a:xfrm>
            <a:off x="-324544" y="6118175"/>
            <a:ext cx="1842171" cy="307777"/>
          </a:xfrm>
          <a:prstGeom prst="rect">
            <a:avLst/>
          </a:prstGeom>
        </p:spPr>
        <p:txBody>
          <a:bodyPr wrap="none">
            <a:spAutoFit/>
          </a:bodyPr>
          <a:lstStyle/>
          <a:p>
            <a:pPr marL="457200" lvl="3" fontAlgn="base">
              <a:spcBef>
                <a:spcPct val="0"/>
              </a:spcBef>
              <a:spcAft>
                <a:spcPts val="600"/>
              </a:spcAft>
              <a:defRPr/>
            </a:pPr>
            <a:r>
              <a:rPr lang="hu-HU" sz="1400" i="1" dirty="0" smtClean="0">
                <a:solidFill>
                  <a:srgbClr val="414042"/>
                </a:solidFill>
                <a:latin typeface="Open Sans" pitchFamily="34" charset="0"/>
                <a:ea typeface="Open Sans" pitchFamily="34" charset="0"/>
                <a:cs typeface="Open Sans" pitchFamily="34" charset="0"/>
              </a:rPr>
              <a:t>*Szerzői jogok!</a:t>
            </a:r>
            <a:endParaRPr lang="hu-HU" sz="1400" i="1" dirty="0">
              <a:solidFill>
                <a:srgbClr val="41404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291056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64"/>
            <a:ext cx="9144000" cy="1143000"/>
          </a:xfrm>
          <a:solidFill>
            <a:srgbClr val="0C73B6"/>
          </a:solidFill>
        </p:spPr>
        <p:txBody>
          <a:bodyPr/>
          <a:lstStyle/>
          <a:p>
            <a:pPr algn="l"/>
            <a:r>
              <a:rPr lang="hu-HU" dirty="0" smtClean="0">
                <a:latin typeface="Open Sans"/>
              </a:rPr>
              <a:t>   </a:t>
            </a:r>
            <a:r>
              <a:rPr lang="hu-HU" b="1" i="1" dirty="0" smtClean="0">
                <a:solidFill>
                  <a:schemeClr val="bg1"/>
                </a:solidFill>
                <a:latin typeface="Open Sans"/>
              </a:rPr>
              <a:t>Jóváhagyás</a:t>
            </a:r>
            <a:endParaRPr lang="hu-HU" b="1" i="1" dirty="0">
              <a:solidFill>
                <a:schemeClr val="bg1"/>
              </a:solidFill>
              <a:latin typeface="Open Sans"/>
            </a:endParaRPr>
          </a:p>
        </p:txBody>
      </p:sp>
      <p:pic>
        <p:nvPicPr>
          <p:cNvPr id="7" name="Picture 3" descr="ppt tamplate Interreg_r.jpg"/>
          <p:cNvPicPr>
            <a:picLocks noChangeAspect="1"/>
          </p:cNvPicPr>
          <p:nvPr/>
        </p:nvPicPr>
        <p:blipFill rotWithShape="1">
          <a:blip r:embed="rId3" cstate="print"/>
          <a:srcRect t="92464" b="1232"/>
          <a:stretch/>
        </p:blipFill>
        <p:spPr>
          <a:xfrm>
            <a:off x="0" y="6425952"/>
            <a:ext cx="9144000" cy="432048"/>
          </a:xfrm>
          <a:prstGeom prst="rect">
            <a:avLst/>
          </a:prstGeom>
        </p:spPr>
      </p:pic>
      <p:sp>
        <p:nvSpPr>
          <p:cNvPr id="5" name="Téglalap 4"/>
          <p:cNvSpPr/>
          <p:nvPr/>
        </p:nvSpPr>
        <p:spPr>
          <a:xfrm>
            <a:off x="467544" y="1168079"/>
            <a:ext cx="5494517" cy="523220"/>
          </a:xfrm>
          <a:prstGeom prst="rect">
            <a:avLst/>
          </a:prstGeom>
        </p:spPr>
        <p:txBody>
          <a:bodyPr wrap="none">
            <a:spAutoFit/>
          </a:bodyPr>
          <a:lstStyle/>
          <a:p>
            <a:pPr algn="ctr"/>
            <a:r>
              <a:rPr lang="hu-HU" sz="2800" b="1" i="1" dirty="0" smtClean="0">
                <a:solidFill>
                  <a:srgbClr val="0C73B6"/>
                </a:solidFill>
              </a:rPr>
              <a:t>Az anyagok ellenőrzése a JS/IP által</a:t>
            </a:r>
            <a:endParaRPr lang="hu-HU" sz="2800" b="1" i="1" dirty="0">
              <a:solidFill>
                <a:srgbClr val="0C73B6"/>
              </a:solidFill>
            </a:endParaRPr>
          </a:p>
        </p:txBody>
      </p:sp>
      <p:sp>
        <p:nvSpPr>
          <p:cNvPr id="6" name="TextBox 9"/>
          <p:cNvSpPr txBox="1"/>
          <p:nvPr/>
        </p:nvSpPr>
        <p:spPr>
          <a:xfrm>
            <a:off x="511303" y="2328339"/>
            <a:ext cx="8121394" cy="2733056"/>
          </a:xfrm>
          <a:prstGeom prst="rect">
            <a:avLst/>
          </a:prstGeom>
          <a:noFill/>
        </p:spPr>
        <p:txBody>
          <a:bodyPr wrap="square" rtlCol="0">
            <a:spAutoFit/>
          </a:bodyPr>
          <a:lstStyle/>
          <a:p>
            <a:pPr marL="76200" algn="ctr" eaLnBrk="0" fontAlgn="base" hangingPunct="0">
              <a:spcBef>
                <a:spcPct val="20000"/>
              </a:spcBef>
              <a:spcAft>
                <a:spcPct val="0"/>
              </a:spcAft>
            </a:pPr>
            <a:r>
              <a:rPr lang="ro-RO" b="1" dirty="0" smtClean="0">
                <a:solidFill>
                  <a:srgbClr val="C00000"/>
                </a:solidFill>
                <a:latin typeface="Open Sans" pitchFamily="34" charset="0"/>
                <a:ea typeface="Open Sans" pitchFamily="34" charset="0"/>
                <a:cs typeface="Open Sans" pitchFamily="34" charset="0"/>
              </a:rPr>
              <a:t> </a:t>
            </a:r>
          </a:p>
          <a:p>
            <a:pPr marL="361950" indent="-285750" algn="just" eaLnBrk="0" fontAlgn="base" hangingPunct="0">
              <a:spcBef>
                <a:spcPct val="20000"/>
              </a:spcBef>
              <a:spcAft>
                <a:spcPct val="0"/>
              </a:spcAft>
              <a:buFontTx/>
              <a:buChar char="-"/>
            </a:pPr>
            <a:endParaRPr lang="hu-HU" sz="1600" b="1" dirty="0" smtClean="0">
              <a:solidFill>
                <a:srgbClr val="C00000"/>
              </a:solidFill>
              <a:latin typeface="Open Sans" pitchFamily="34" charset="0"/>
              <a:ea typeface="Open Sans" pitchFamily="34" charset="0"/>
              <a:cs typeface="Open Sans" pitchFamily="34" charset="0"/>
            </a:endParaRPr>
          </a:p>
          <a:p>
            <a:pPr marL="361950" indent="-285750" algn="just" eaLnBrk="0" fontAlgn="base" hangingPunct="0">
              <a:spcBef>
                <a:spcPct val="20000"/>
              </a:spcBef>
              <a:spcAft>
                <a:spcPct val="0"/>
              </a:spcAft>
              <a:buFont typeface="Arial" panose="020B0604020202020204" pitchFamily="34" charset="0"/>
              <a:buChar char="•"/>
            </a:pPr>
            <a:r>
              <a:rPr lang="hu-HU" sz="1600" dirty="0">
                <a:solidFill>
                  <a:srgbClr val="414042"/>
                </a:solidFill>
                <a:latin typeface="Open Sans" pitchFamily="34" charset="0"/>
                <a:ea typeface="Open Sans" pitchFamily="34" charset="0"/>
                <a:cs typeface="Open Sans" pitchFamily="34" charset="0"/>
              </a:rPr>
              <a:t>RO pályázók → Közös Titkárság (</a:t>
            </a:r>
            <a:r>
              <a:rPr lang="hu-HU" sz="1600" dirty="0" err="1">
                <a:solidFill>
                  <a:srgbClr val="414042"/>
                </a:solidFill>
                <a:latin typeface="Open Sans" pitchFamily="34" charset="0"/>
                <a:ea typeface="Open Sans" pitchFamily="34" charset="0"/>
                <a:cs typeface="Open Sans" pitchFamily="34" charset="0"/>
              </a:rPr>
              <a:t>Joint</a:t>
            </a:r>
            <a:r>
              <a:rPr lang="hu-HU" sz="1600" dirty="0">
                <a:solidFill>
                  <a:srgbClr val="414042"/>
                </a:solidFill>
                <a:latin typeface="Open Sans" pitchFamily="34" charset="0"/>
                <a:ea typeface="Open Sans" pitchFamily="34" charset="0"/>
                <a:cs typeface="Open Sans" pitchFamily="34" charset="0"/>
              </a:rPr>
              <a:t> </a:t>
            </a:r>
            <a:r>
              <a:rPr lang="hu-HU" sz="1600" dirty="0" err="1">
                <a:solidFill>
                  <a:srgbClr val="414042"/>
                </a:solidFill>
                <a:latin typeface="Open Sans" pitchFamily="34" charset="0"/>
                <a:ea typeface="Open Sans" pitchFamily="34" charset="0"/>
                <a:cs typeface="Open Sans" pitchFamily="34" charset="0"/>
              </a:rPr>
              <a:t>Secretariat</a:t>
            </a:r>
            <a:r>
              <a:rPr lang="hu-HU" sz="1600" dirty="0">
                <a:solidFill>
                  <a:srgbClr val="414042"/>
                </a:solidFill>
                <a:latin typeface="Open Sans" pitchFamily="34" charset="0"/>
                <a:ea typeface="Open Sans" pitchFamily="34" charset="0"/>
                <a:cs typeface="Open Sans" pitchFamily="34" charset="0"/>
              </a:rPr>
              <a:t>/JS)</a:t>
            </a:r>
          </a:p>
          <a:p>
            <a:pPr marL="361950" indent="-285750" algn="just" eaLnBrk="0" fontAlgn="base" hangingPunct="0">
              <a:spcBef>
                <a:spcPct val="20000"/>
              </a:spcBef>
              <a:spcAft>
                <a:spcPct val="0"/>
              </a:spcAft>
              <a:buFont typeface="Arial" panose="020B0604020202020204" pitchFamily="34" charset="0"/>
              <a:buChar char="•"/>
            </a:pPr>
            <a:r>
              <a:rPr lang="hu-HU" sz="1600" dirty="0">
                <a:solidFill>
                  <a:srgbClr val="414042"/>
                </a:solidFill>
                <a:latin typeface="Open Sans" pitchFamily="34" charset="0"/>
                <a:ea typeface="Open Sans" pitchFamily="34" charset="0"/>
                <a:cs typeface="Open Sans" pitchFamily="34" charset="0"/>
              </a:rPr>
              <a:t>HU pályázók → kijelölt Információs Pont (</a:t>
            </a:r>
            <a:r>
              <a:rPr lang="hu-HU" sz="1600" dirty="0" err="1">
                <a:solidFill>
                  <a:srgbClr val="414042"/>
                </a:solidFill>
                <a:latin typeface="Open Sans" pitchFamily="34" charset="0"/>
                <a:ea typeface="Open Sans" pitchFamily="34" charset="0"/>
                <a:cs typeface="Open Sans" pitchFamily="34" charset="0"/>
              </a:rPr>
              <a:t>Info</a:t>
            </a:r>
            <a:r>
              <a:rPr lang="hu-HU" sz="1600" dirty="0">
                <a:solidFill>
                  <a:srgbClr val="414042"/>
                </a:solidFill>
                <a:latin typeface="Open Sans" pitchFamily="34" charset="0"/>
                <a:ea typeface="Open Sans" pitchFamily="34" charset="0"/>
                <a:cs typeface="Open Sans" pitchFamily="34" charset="0"/>
              </a:rPr>
              <a:t> </a:t>
            </a:r>
            <a:r>
              <a:rPr lang="hu-HU" sz="1600" dirty="0" err="1">
                <a:solidFill>
                  <a:srgbClr val="414042"/>
                </a:solidFill>
                <a:latin typeface="Open Sans" pitchFamily="34" charset="0"/>
                <a:ea typeface="Open Sans" pitchFamily="34" charset="0"/>
                <a:cs typeface="Open Sans" pitchFamily="34" charset="0"/>
              </a:rPr>
              <a:t>Point</a:t>
            </a:r>
            <a:r>
              <a:rPr lang="hu-HU" sz="1600" dirty="0">
                <a:solidFill>
                  <a:srgbClr val="414042"/>
                </a:solidFill>
                <a:latin typeface="Open Sans" pitchFamily="34" charset="0"/>
                <a:ea typeface="Open Sans" pitchFamily="34" charset="0"/>
                <a:cs typeface="Open Sans" pitchFamily="34" charset="0"/>
              </a:rPr>
              <a:t>/IP)</a:t>
            </a:r>
          </a:p>
          <a:p>
            <a:pPr marL="361950" indent="-285750" algn="just" eaLnBrk="0" fontAlgn="base" hangingPunct="0">
              <a:spcBef>
                <a:spcPct val="20000"/>
              </a:spcBef>
              <a:spcAft>
                <a:spcPct val="0"/>
              </a:spcAft>
              <a:buFont typeface="Arial" panose="020B0604020202020204" pitchFamily="34" charset="0"/>
              <a:buChar char="•"/>
            </a:pPr>
            <a:r>
              <a:rPr lang="hu-HU" sz="1600" dirty="0">
                <a:solidFill>
                  <a:srgbClr val="414042"/>
                </a:solidFill>
                <a:latin typeface="Open Sans" pitchFamily="34" charset="0"/>
                <a:ea typeface="Open Sans" pitchFamily="34" charset="0"/>
                <a:cs typeface="Open Sans" pitchFamily="34" charset="0"/>
              </a:rPr>
              <a:t>Ajánlott </a:t>
            </a:r>
            <a:r>
              <a:rPr lang="hu-HU" sz="1600" b="1" i="1" u="sng" dirty="0">
                <a:solidFill>
                  <a:srgbClr val="414042"/>
                </a:solidFill>
                <a:latin typeface="Open Sans" pitchFamily="34" charset="0"/>
                <a:ea typeface="Open Sans" pitchFamily="34" charset="0"/>
                <a:cs typeface="Open Sans" pitchFamily="34" charset="0"/>
              </a:rPr>
              <a:t>előzetes</a:t>
            </a:r>
            <a:r>
              <a:rPr lang="hu-HU" sz="1600" dirty="0">
                <a:solidFill>
                  <a:srgbClr val="414042"/>
                </a:solidFill>
                <a:latin typeface="Open Sans" pitchFamily="34" charset="0"/>
                <a:ea typeface="Open Sans" pitchFamily="34" charset="0"/>
                <a:cs typeface="Open Sans" pitchFamily="34" charset="0"/>
              </a:rPr>
              <a:t> jóváhagyást kérni</a:t>
            </a:r>
          </a:p>
          <a:p>
            <a:pPr marL="76200" algn="just" eaLnBrk="0" fontAlgn="base" hangingPunct="0">
              <a:spcBef>
                <a:spcPct val="20000"/>
              </a:spcBef>
              <a:spcAft>
                <a:spcPct val="0"/>
              </a:spcAft>
            </a:pPr>
            <a:endParaRPr lang="hu-HU" sz="1600" b="1" dirty="0" smtClean="0">
              <a:solidFill>
                <a:srgbClr val="C00000"/>
              </a:solidFill>
              <a:latin typeface="Open Sans" pitchFamily="34" charset="0"/>
              <a:ea typeface="Open Sans" pitchFamily="34" charset="0"/>
              <a:cs typeface="Open Sans" pitchFamily="34" charset="0"/>
            </a:endParaRPr>
          </a:p>
          <a:p>
            <a:pPr marL="361950" lvl="0" indent="-285750" algn="just" eaLnBrk="0" fontAlgn="base" hangingPunct="0">
              <a:spcBef>
                <a:spcPct val="20000"/>
              </a:spcBef>
              <a:spcAft>
                <a:spcPct val="0"/>
              </a:spcAft>
              <a:buFontTx/>
              <a:buChar char="-"/>
            </a:pPr>
            <a:endParaRPr lang="ro-RO" sz="1600" dirty="0" smtClean="0">
              <a:solidFill>
                <a:srgbClr val="1F497D"/>
              </a:solidFill>
              <a:latin typeface="DaxlinePro-Medium"/>
              <a:ea typeface="Open Sans" pitchFamily="34" charset="0"/>
              <a:cs typeface="Open Sans" pitchFamily="34" charset="0"/>
            </a:endParaRPr>
          </a:p>
          <a:p>
            <a:pPr marL="76200" lvl="0" algn="just" eaLnBrk="0" fontAlgn="base" hangingPunct="0">
              <a:spcBef>
                <a:spcPct val="20000"/>
              </a:spcBef>
              <a:spcAft>
                <a:spcPct val="0"/>
              </a:spcAft>
            </a:pPr>
            <a:endParaRPr lang="ro-RO" sz="1600" dirty="0" smtClean="0">
              <a:solidFill>
                <a:srgbClr val="1F497D"/>
              </a:solidFill>
              <a:latin typeface="DaxlinePro-Medium"/>
              <a:ea typeface="Open Sans" pitchFamily="34" charset="0"/>
              <a:cs typeface="Open Sans" pitchFamily="34" charset="0"/>
            </a:endParaRPr>
          </a:p>
          <a:p>
            <a:pPr marL="361950" lvl="0" indent="-285750" algn="just" eaLnBrk="0" fontAlgn="base" hangingPunct="0">
              <a:spcBef>
                <a:spcPct val="20000"/>
              </a:spcBef>
              <a:spcAft>
                <a:spcPct val="0"/>
              </a:spcAft>
              <a:buFontTx/>
              <a:buChar char="-"/>
            </a:pPr>
            <a:endParaRPr lang="ro-RO" sz="1600" b="1" dirty="0">
              <a:solidFill>
                <a:srgbClr val="1F497D"/>
              </a:solidFill>
              <a:latin typeface="Open Sans" pitchFamily="34" charset="0"/>
              <a:ea typeface="Open Sans" pitchFamily="34" charset="0"/>
              <a:cs typeface="Open Sans" pitchFamily="34" charset="0"/>
            </a:endParaRPr>
          </a:p>
        </p:txBody>
      </p:sp>
      <p:sp>
        <p:nvSpPr>
          <p:cNvPr id="3" name="Téglalap 2"/>
          <p:cNvSpPr/>
          <p:nvPr/>
        </p:nvSpPr>
        <p:spPr>
          <a:xfrm>
            <a:off x="3043150" y="1995801"/>
            <a:ext cx="2766831" cy="461665"/>
          </a:xfrm>
          <a:prstGeom prst="rect">
            <a:avLst/>
          </a:prstGeom>
          <a:ln w="28575">
            <a:solidFill>
              <a:srgbClr val="C00000"/>
            </a:solidFill>
          </a:ln>
        </p:spPr>
        <p:txBody>
          <a:bodyPr wrap="square">
            <a:spAutoFit/>
          </a:bodyPr>
          <a:lstStyle/>
          <a:p>
            <a:pPr marL="76200" algn="ctr" eaLnBrk="0" fontAlgn="base" hangingPunct="0">
              <a:spcBef>
                <a:spcPct val="20000"/>
              </a:spcBef>
              <a:spcAft>
                <a:spcPct val="0"/>
              </a:spcAft>
            </a:pPr>
            <a:r>
              <a:rPr lang="hu-HU" sz="2400" b="1" dirty="0" smtClean="0">
                <a:solidFill>
                  <a:srgbClr val="C00000"/>
                </a:solidFill>
                <a:latin typeface="Open Sans" pitchFamily="34" charset="0"/>
                <a:ea typeface="Open Sans" pitchFamily="34" charset="0"/>
                <a:cs typeface="Open Sans" pitchFamily="34" charset="0"/>
              </a:rPr>
              <a:t>Kötelező lépés! </a:t>
            </a:r>
            <a:endParaRPr lang="hu-HU" sz="2400" b="1" dirty="0">
              <a:solidFill>
                <a:srgbClr val="C00000"/>
              </a:solidFill>
              <a:latin typeface="Open Sans" pitchFamily="34" charset="0"/>
              <a:ea typeface="Open Sans" pitchFamily="34" charset="0"/>
              <a:cs typeface="Open Sans" pitchFamily="34" charset="0"/>
            </a:endParaRPr>
          </a:p>
        </p:txBody>
      </p:sp>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4336101"/>
            <a:ext cx="1005277" cy="1005277"/>
          </a:xfrm>
          <a:prstGeom prst="rect">
            <a:avLst/>
          </a:prstGeom>
        </p:spPr>
      </p:pic>
      <p:pic>
        <p:nvPicPr>
          <p:cNvPr id="12" name="Kép 11"/>
          <p:cNvPicPr>
            <a:picLocks noChangeAspect="1"/>
          </p:cNvPicPr>
          <p:nvPr/>
        </p:nvPicPr>
        <p:blipFill rotWithShape="1">
          <a:blip r:embed="rId5" cstate="print">
            <a:extLst>
              <a:ext uri="{28A0092B-C50C-407E-A947-70E740481C1C}">
                <a14:useLocalDpi xmlns:a14="http://schemas.microsoft.com/office/drawing/2010/main" val="0"/>
              </a:ext>
            </a:extLst>
          </a:blip>
          <a:srcRect b="28541"/>
          <a:stretch/>
        </p:blipFill>
        <p:spPr>
          <a:xfrm>
            <a:off x="6892617" y="4296151"/>
            <a:ext cx="1119806" cy="1031281"/>
          </a:xfrm>
          <a:prstGeom prst="rect">
            <a:avLst/>
          </a:prstGeom>
        </p:spPr>
      </p:pic>
      <p:pic>
        <p:nvPicPr>
          <p:cNvPr id="15" name="Kép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4322155"/>
            <a:ext cx="1005277" cy="1005277"/>
          </a:xfrm>
          <a:prstGeom prst="rect">
            <a:avLst/>
          </a:prstGeom>
        </p:spPr>
      </p:pic>
      <p:sp>
        <p:nvSpPr>
          <p:cNvPr id="16" name="Szövegdoboz 15"/>
          <p:cNvSpPr txBox="1"/>
          <p:nvPr/>
        </p:nvSpPr>
        <p:spPr>
          <a:xfrm>
            <a:off x="538134" y="5447703"/>
            <a:ext cx="1872208" cy="461665"/>
          </a:xfrm>
          <a:prstGeom prst="rect">
            <a:avLst/>
          </a:prstGeom>
          <a:noFill/>
        </p:spPr>
        <p:txBody>
          <a:bodyPr wrap="square" rtlCol="0">
            <a:spAutoFit/>
          </a:bodyPr>
          <a:lstStyle/>
          <a:p>
            <a:pPr algn="ctr"/>
            <a:r>
              <a:rPr lang="hu-HU" sz="1200" dirty="0">
                <a:solidFill>
                  <a:srgbClr val="414042"/>
                </a:solidFill>
                <a:latin typeface="Open Sans" pitchFamily="34" charset="0"/>
                <a:ea typeface="Open Sans" pitchFamily="34" charset="0"/>
                <a:cs typeface="Open Sans" pitchFamily="34" charset="0"/>
              </a:rPr>
              <a:t>A pályázó megküldi az anyagot a JS/IP-nek.</a:t>
            </a:r>
          </a:p>
        </p:txBody>
      </p:sp>
      <p:cxnSp>
        <p:nvCxnSpPr>
          <p:cNvPr id="18" name="Egyenes összekötő nyíllal 17"/>
          <p:cNvCxnSpPr/>
          <p:nvPr/>
        </p:nvCxnSpPr>
        <p:spPr>
          <a:xfrm>
            <a:off x="2195736" y="4824793"/>
            <a:ext cx="1512168" cy="0"/>
          </a:xfrm>
          <a:prstGeom prst="straightConnector1">
            <a:avLst/>
          </a:prstGeom>
          <a:ln w="57150">
            <a:solidFill>
              <a:srgbClr val="41404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p:nvCxnSpPr>
        <p:spPr>
          <a:xfrm>
            <a:off x="5148064" y="4788005"/>
            <a:ext cx="1512168" cy="0"/>
          </a:xfrm>
          <a:prstGeom prst="straightConnector1">
            <a:avLst/>
          </a:prstGeom>
          <a:ln w="57150">
            <a:solidFill>
              <a:srgbClr val="414042"/>
            </a:solidFill>
            <a:tailEnd type="triangle"/>
          </a:ln>
        </p:spPr>
        <p:style>
          <a:lnRef idx="1">
            <a:schemeClr val="accent1"/>
          </a:lnRef>
          <a:fillRef idx="0">
            <a:schemeClr val="accent1"/>
          </a:fillRef>
          <a:effectRef idx="0">
            <a:schemeClr val="accent1"/>
          </a:effectRef>
          <a:fontRef idx="minor">
            <a:schemeClr val="tx1"/>
          </a:fontRef>
        </p:style>
      </p:cxnSp>
      <p:sp>
        <p:nvSpPr>
          <p:cNvPr id="20" name="Szövegdoboz 19"/>
          <p:cNvSpPr txBox="1"/>
          <p:nvPr/>
        </p:nvSpPr>
        <p:spPr>
          <a:xfrm>
            <a:off x="1976877" y="4489480"/>
            <a:ext cx="1872208" cy="276999"/>
          </a:xfrm>
          <a:prstGeom prst="rect">
            <a:avLst/>
          </a:prstGeom>
          <a:noFill/>
        </p:spPr>
        <p:txBody>
          <a:bodyPr wrap="square" rtlCol="0">
            <a:spAutoFit/>
          </a:bodyPr>
          <a:lstStyle/>
          <a:p>
            <a:pPr algn="ctr"/>
            <a:r>
              <a:rPr lang="hu-HU" sz="1200" dirty="0" smtClean="0">
                <a:solidFill>
                  <a:srgbClr val="414042"/>
                </a:solidFill>
                <a:latin typeface="Open Sans" pitchFamily="34" charset="0"/>
                <a:ea typeface="Open Sans" pitchFamily="34" charset="0"/>
                <a:cs typeface="Open Sans" pitchFamily="34" charset="0"/>
              </a:rPr>
              <a:t>Max. </a:t>
            </a:r>
            <a:r>
              <a:rPr lang="hu-HU" sz="1200" b="1" u="sng" dirty="0" smtClean="0">
                <a:solidFill>
                  <a:srgbClr val="414042"/>
                </a:solidFill>
                <a:latin typeface="Open Sans" pitchFamily="34" charset="0"/>
                <a:ea typeface="Open Sans" pitchFamily="34" charset="0"/>
                <a:cs typeface="Open Sans" pitchFamily="34" charset="0"/>
              </a:rPr>
              <a:t>5 munkanap</a:t>
            </a:r>
            <a:endParaRPr lang="hu-HU" sz="1200" b="1" u="sng" dirty="0">
              <a:solidFill>
                <a:srgbClr val="414042"/>
              </a:solidFill>
              <a:latin typeface="Open Sans" pitchFamily="34" charset="0"/>
              <a:ea typeface="Open Sans" pitchFamily="34" charset="0"/>
              <a:cs typeface="Open Sans" pitchFamily="34" charset="0"/>
            </a:endParaRPr>
          </a:p>
        </p:txBody>
      </p:sp>
      <p:sp>
        <p:nvSpPr>
          <p:cNvPr id="21" name="Szövegdoboz 20"/>
          <p:cNvSpPr txBox="1"/>
          <p:nvPr/>
        </p:nvSpPr>
        <p:spPr>
          <a:xfrm>
            <a:off x="2970435" y="5447703"/>
            <a:ext cx="2912264" cy="646331"/>
          </a:xfrm>
          <a:prstGeom prst="rect">
            <a:avLst/>
          </a:prstGeom>
          <a:noFill/>
        </p:spPr>
        <p:txBody>
          <a:bodyPr wrap="square" rtlCol="0">
            <a:spAutoFit/>
          </a:bodyPr>
          <a:lstStyle/>
          <a:p>
            <a:pPr algn="ctr"/>
            <a:r>
              <a:rPr lang="hu-HU" sz="1200" dirty="0" smtClean="0">
                <a:solidFill>
                  <a:srgbClr val="414042"/>
                </a:solidFill>
                <a:latin typeface="Open Sans" pitchFamily="34" charset="0"/>
                <a:ea typeface="Open Sans" pitchFamily="34" charset="0"/>
                <a:cs typeface="Open Sans" pitchFamily="34" charset="0"/>
              </a:rPr>
              <a:t>A JS/IP megküldi véleményét; szükség esetén módosítást kér, amit egy újabb ellenőrzés követ. </a:t>
            </a:r>
            <a:endParaRPr lang="hu-HU" sz="1200" dirty="0">
              <a:solidFill>
                <a:srgbClr val="414042"/>
              </a:solidFill>
              <a:latin typeface="Open Sans" pitchFamily="34" charset="0"/>
              <a:ea typeface="Open Sans" pitchFamily="34" charset="0"/>
              <a:cs typeface="Open Sans" pitchFamily="34" charset="0"/>
            </a:endParaRPr>
          </a:p>
        </p:txBody>
      </p:sp>
      <p:sp>
        <p:nvSpPr>
          <p:cNvPr id="22" name="Szövegdoboz 21"/>
          <p:cNvSpPr txBox="1"/>
          <p:nvPr/>
        </p:nvSpPr>
        <p:spPr>
          <a:xfrm>
            <a:off x="6171639" y="5451435"/>
            <a:ext cx="2561761" cy="646331"/>
          </a:xfrm>
          <a:prstGeom prst="rect">
            <a:avLst/>
          </a:prstGeom>
          <a:noFill/>
        </p:spPr>
        <p:txBody>
          <a:bodyPr wrap="square" rtlCol="0">
            <a:spAutoFit/>
          </a:bodyPr>
          <a:lstStyle/>
          <a:p>
            <a:pPr algn="ctr"/>
            <a:r>
              <a:rPr lang="hu-HU" sz="1200" dirty="0" smtClean="0">
                <a:solidFill>
                  <a:srgbClr val="414042"/>
                </a:solidFill>
                <a:latin typeface="Open Sans" pitchFamily="34" charset="0"/>
                <a:ea typeface="Open Sans" pitchFamily="34" charset="0"/>
                <a:cs typeface="Open Sans" pitchFamily="34" charset="0"/>
              </a:rPr>
              <a:t>A pályázó az </a:t>
            </a:r>
            <a:r>
              <a:rPr lang="hu-HU" sz="1200" dirty="0" err="1" smtClean="0">
                <a:solidFill>
                  <a:srgbClr val="414042"/>
                </a:solidFill>
                <a:latin typeface="Open Sans" pitchFamily="34" charset="0"/>
                <a:ea typeface="Open Sans" pitchFamily="34" charset="0"/>
                <a:cs typeface="Open Sans" pitchFamily="34" charset="0"/>
              </a:rPr>
              <a:t>eMS</a:t>
            </a:r>
            <a:r>
              <a:rPr lang="hu-HU" sz="1200" dirty="0" smtClean="0">
                <a:solidFill>
                  <a:srgbClr val="414042"/>
                </a:solidFill>
                <a:latin typeface="Open Sans" pitchFamily="34" charset="0"/>
                <a:ea typeface="Open Sans" pitchFamily="34" charset="0"/>
                <a:cs typeface="Open Sans" pitchFamily="34" charset="0"/>
              </a:rPr>
              <a:t> </a:t>
            </a:r>
            <a:r>
              <a:rPr lang="hu-HU" sz="1200" dirty="0" err="1">
                <a:solidFill>
                  <a:srgbClr val="414042"/>
                </a:solidFill>
                <a:latin typeface="Open Sans" pitchFamily="34" charset="0"/>
                <a:ea typeface="Open Sans" pitchFamily="34" charset="0"/>
                <a:cs typeface="Open Sans" pitchFamily="34" charset="0"/>
              </a:rPr>
              <a:t>M</a:t>
            </a:r>
            <a:r>
              <a:rPr lang="hu-HU" sz="1200" dirty="0" err="1" smtClean="0">
                <a:solidFill>
                  <a:srgbClr val="414042"/>
                </a:solidFill>
                <a:latin typeface="Open Sans" pitchFamily="34" charset="0"/>
                <a:ea typeface="Open Sans" pitchFamily="34" charset="0"/>
                <a:cs typeface="Open Sans" pitchFamily="34" charset="0"/>
              </a:rPr>
              <a:t>ailboxon</a:t>
            </a:r>
            <a:r>
              <a:rPr lang="hu-HU" sz="1200" dirty="0" smtClean="0">
                <a:solidFill>
                  <a:srgbClr val="414042"/>
                </a:solidFill>
                <a:latin typeface="Open Sans" pitchFamily="34" charset="0"/>
                <a:ea typeface="Open Sans" pitchFamily="34" charset="0"/>
                <a:cs typeface="Open Sans" pitchFamily="34" charset="0"/>
              </a:rPr>
              <a:t> keresztül megküldi a végleges verziót jóváhagyásra.</a:t>
            </a:r>
            <a:endParaRPr lang="hu-HU" sz="1200" dirty="0">
              <a:solidFill>
                <a:srgbClr val="41404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0874157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6" grpId="0"/>
      <p:bldP spid="20" grpId="0"/>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jpg"/>
          <p:cNvPicPr>
            <a:picLocks noChangeAspect="1"/>
          </p:cNvPicPr>
          <p:nvPr/>
        </p:nvPicPr>
        <p:blipFill rotWithShape="1">
          <a:blip r:embed="rId3" cstate="print"/>
          <a:srcRect t="18478"/>
          <a:stretch/>
        </p:blipFill>
        <p:spPr>
          <a:xfrm>
            <a:off x="0" y="1268759"/>
            <a:ext cx="9144000" cy="5586829"/>
          </a:xfrm>
          <a:prstGeom prst="rect">
            <a:avLst/>
          </a:prstGeom>
        </p:spPr>
      </p:pic>
      <p:sp>
        <p:nvSpPr>
          <p:cNvPr id="8" name="TextBox 7"/>
          <p:cNvSpPr txBox="1"/>
          <p:nvPr/>
        </p:nvSpPr>
        <p:spPr>
          <a:xfrm>
            <a:off x="554171" y="3550632"/>
            <a:ext cx="6696744" cy="2108269"/>
          </a:xfrm>
          <a:prstGeom prst="rect">
            <a:avLst/>
          </a:prstGeom>
          <a:noFill/>
        </p:spPr>
        <p:txBody>
          <a:bodyPr wrap="square" rtlCol="0">
            <a:spAutoFit/>
          </a:bodyPr>
          <a:lstStyle/>
          <a:p>
            <a:pPr lvl="0"/>
            <a:r>
              <a:rPr lang="hu-HU" b="1" dirty="0">
                <a:solidFill>
                  <a:srgbClr val="0B5394"/>
                </a:solidFill>
                <a:latin typeface="Open Sans" pitchFamily="34" charset="0"/>
                <a:ea typeface="Open Sans" pitchFamily="34" charset="0"/>
                <a:cs typeface="Open Sans" pitchFamily="34" charset="0"/>
              </a:rPr>
              <a:t>Sebesi Nóra</a:t>
            </a:r>
            <a:r>
              <a:rPr lang="en-US" b="1" dirty="0">
                <a:solidFill>
                  <a:srgbClr val="0B5394"/>
                </a:solidFill>
                <a:latin typeface="Open Sans" pitchFamily="34" charset="0"/>
                <a:ea typeface="Open Sans" pitchFamily="34" charset="0"/>
                <a:cs typeface="Open Sans" pitchFamily="34" charset="0"/>
              </a:rPr>
              <a:t/>
            </a:r>
            <a:br>
              <a:rPr lang="en-US" b="1" dirty="0">
                <a:solidFill>
                  <a:srgbClr val="0B5394"/>
                </a:solidFill>
                <a:latin typeface="Open Sans" pitchFamily="34" charset="0"/>
                <a:ea typeface="Open Sans" pitchFamily="34" charset="0"/>
                <a:cs typeface="Open Sans" pitchFamily="34" charset="0"/>
              </a:rPr>
            </a:br>
            <a:r>
              <a:rPr lang="hu-HU" sz="1200" dirty="0">
                <a:solidFill>
                  <a:srgbClr val="0B5394"/>
                </a:solidFill>
                <a:latin typeface="Open Sans" pitchFamily="34" charset="0"/>
                <a:ea typeface="Open Sans" pitchFamily="34" charset="0"/>
                <a:cs typeface="Open Sans" pitchFamily="34" charset="0"/>
              </a:rPr>
              <a:t>Programme </a:t>
            </a:r>
            <a:r>
              <a:rPr lang="hu-HU" sz="1200" dirty="0" err="1">
                <a:solidFill>
                  <a:srgbClr val="0B5394"/>
                </a:solidFill>
                <a:latin typeface="Open Sans" pitchFamily="34" charset="0"/>
                <a:ea typeface="Open Sans" pitchFamily="34" charset="0"/>
                <a:cs typeface="Open Sans" pitchFamily="34" charset="0"/>
              </a:rPr>
              <a:t>Officer</a:t>
            </a:r>
            <a:r>
              <a:rPr lang="hu-HU" sz="1200" dirty="0">
                <a:solidFill>
                  <a:srgbClr val="0B5394"/>
                </a:solidFill>
                <a:latin typeface="Open Sans" pitchFamily="34" charset="0"/>
                <a:ea typeface="Open Sans" pitchFamily="34" charset="0"/>
                <a:cs typeface="Open Sans" pitchFamily="34" charset="0"/>
              </a:rPr>
              <a:t> </a:t>
            </a:r>
            <a:r>
              <a:rPr lang="hu-HU" sz="1200" dirty="0" err="1">
                <a:solidFill>
                  <a:srgbClr val="0B5394"/>
                </a:solidFill>
                <a:latin typeface="Open Sans" pitchFamily="34" charset="0"/>
                <a:ea typeface="Open Sans" pitchFamily="34" charset="0"/>
                <a:cs typeface="Open Sans" pitchFamily="34" charset="0"/>
              </a:rPr>
              <a:t>for</a:t>
            </a:r>
            <a:r>
              <a:rPr lang="hu-HU" sz="1200" dirty="0">
                <a:solidFill>
                  <a:srgbClr val="0B5394"/>
                </a:solidFill>
                <a:latin typeface="Open Sans" pitchFamily="34" charset="0"/>
                <a:ea typeface="Open Sans" pitchFamily="34" charset="0"/>
                <a:cs typeface="Open Sans" pitchFamily="34" charset="0"/>
              </a:rPr>
              <a:t> </a:t>
            </a:r>
            <a:r>
              <a:rPr lang="hu-HU" sz="1200" dirty="0" err="1">
                <a:solidFill>
                  <a:srgbClr val="0B5394"/>
                </a:solidFill>
                <a:latin typeface="Open Sans" pitchFamily="34" charset="0"/>
                <a:ea typeface="Open Sans" pitchFamily="34" charset="0"/>
                <a:cs typeface="Open Sans" pitchFamily="34" charset="0"/>
              </a:rPr>
              <a:t>Info</a:t>
            </a:r>
            <a:r>
              <a:rPr lang="hu-HU" sz="1200" dirty="0">
                <a:solidFill>
                  <a:srgbClr val="0B5394"/>
                </a:solidFill>
                <a:latin typeface="Open Sans" pitchFamily="34" charset="0"/>
                <a:ea typeface="Open Sans" pitchFamily="34" charset="0"/>
                <a:cs typeface="Open Sans" pitchFamily="34" charset="0"/>
              </a:rPr>
              <a:t> </a:t>
            </a:r>
            <a:r>
              <a:rPr lang="hu-HU" sz="1200" dirty="0" err="1">
                <a:solidFill>
                  <a:srgbClr val="0B5394"/>
                </a:solidFill>
                <a:latin typeface="Open Sans" pitchFamily="34" charset="0"/>
                <a:ea typeface="Open Sans" pitchFamily="34" charset="0"/>
                <a:cs typeface="Open Sans" pitchFamily="34" charset="0"/>
              </a:rPr>
              <a:t>Point</a:t>
            </a:r>
            <a:endParaRPr lang="hu-HU" sz="1200" dirty="0">
              <a:solidFill>
                <a:srgbClr val="0B5394"/>
              </a:solidFill>
              <a:latin typeface="Open Sans" pitchFamily="34" charset="0"/>
              <a:ea typeface="Open Sans" pitchFamily="34" charset="0"/>
              <a:cs typeface="Open Sans" pitchFamily="34" charset="0"/>
            </a:endParaRPr>
          </a:p>
          <a:p>
            <a:pPr lvl="0"/>
            <a:endParaRPr lang="hu-HU" sz="1200" b="1" dirty="0">
              <a:solidFill>
                <a:srgbClr val="0B5394"/>
              </a:solidFill>
              <a:latin typeface="Open Sans" pitchFamily="34" charset="0"/>
              <a:ea typeface="Open Sans" pitchFamily="34" charset="0"/>
              <a:cs typeface="Open Sans" pitchFamily="34" charset="0"/>
            </a:endParaRPr>
          </a:p>
          <a:p>
            <a:r>
              <a:rPr lang="en-US" sz="1100" b="1" dirty="0" err="1">
                <a:solidFill>
                  <a:schemeClr val="tx1">
                    <a:lumMod val="50000"/>
                    <a:lumOff val="50000"/>
                  </a:schemeClr>
                </a:solidFill>
                <a:latin typeface="Open Sans" panose="020B0606030504020204"/>
              </a:rPr>
              <a:t>Információs</a:t>
            </a:r>
            <a:r>
              <a:rPr lang="en-US" sz="1100" b="1" dirty="0">
                <a:solidFill>
                  <a:schemeClr val="tx1">
                    <a:lumMod val="50000"/>
                    <a:lumOff val="50000"/>
                  </a:schemeClr>
                </a:solidFill>
                <a:latin typeface="Open Sans" panose="020B0606030504020204"/>
              </a:rPr>
              <a:t> Pont – Szeged; </a:t>
            </a:r>
            <a:r>
              <a:rPr lang="en-US" sz="1100" b="1" dirty="0" err="1">
                <a:solidFill>
                  <a:schemeClr val="tx1">
                    <a:lumMod val="50000"/>
                    <a:lumOff val="50000"/>
                  </a:schemeClr>
                </a:solidFill>
                <a:latin typeface="Open Sans" panose="020B0606030504020204"/>
              </a:rPr>
              <a:t>Csongrád</a:t>
            </a:r>
            <a:r>
              <a:rPr lang="en-US" sz="1100" b="1" dirty="0">
                <a:solidFill>
                  <a:schemeClr val="tx1">
                    <a:lumMod val="50000"/>
                    <a:lumOff val="50000"/>
                  </a:schemeClr>
                </a:solidFill>
                <a:latin typeface="Open Sans" panose="020B0606030504020204"/>
              </a:rPr>
              <a:t> </a:t>
            </a:r>
            <a:r>
              <a:rPr lang="en-US" sz="1100" b="1" dirty="0" err="1">
                <a:solidFill>
                  <a:schemeClr val="tx1">
                    <a:lumMod val="50000"/>
                    <a:lumOff val="50000"/>
                  </a:schemeClr>
                </a:solidFill>
                <a:latin typeface="Open Sans" panose="020B0606030504020204"/>
              </a:rPr>
              <a:t>megye</a:t>
            </a:r>
            <a:endParaRPr lang="hu-HU" sz="1100" dirty="0">
              <a:solidFill>
                <a:schemeClr val="tx1">
                  <a:lumMod val="50000"/>
                  <a:lumOff val="50000"/>
                </a:schemeClr>
              </a:solidFill>
            </a:endParaRPr>
          </a:p>
          <a:p>
            <a:r>
              <a:rPr lang="hu-HU" sz="1100" dirty="0">
                <a:solidFill>
                  <a:schemeClr val="tx1">
                    <a:lumMod val="50000"/>
                    <a:lumOff val="50000"/>
                  </a:schemeClr>
                </a:solidFill>
              </a:rPr>
              <a:t> </a:t>
            </a:r>
          </a:p>
          <a:p>
            <a:r>
              <a:rPr lang="en-US" sz="1100" b="1" dirty="0">
                <a:solidFill>
                  <a:schemeClr val="tx1">
                    <a:lumMod val="50000"/>
                    <a:lumOff val="50000"/>
                  </a:schemeClr>
                </a:solidFill>
                <a:latin typeface="Open Sans" panose="020B0606030504020204"/>
              </a:rPr>
              <a:t>SZPI, </a:t>
            </a:r>
            <a:r>
              <a:rPr lang="en-US" sz="1100" b="1" dirty="0" err="1">
                <a:solidFill>
                  <a:schemeClr val="tx1">
                    <a:lumMod val="50000"/>
                    <a:lumOff val="50000"/>
                  </a:schemeClr>
                </a:solidFill>
                <a:latin typeface="Open Sans" panose="020B0606030504020204"/>
              </a:rPr>
              <a:t>Széchenyi</a:t>
            </a:r>
            <a:r>
              <a:rPr lang="en-US" sz="1100" b="1" dirty="0">
                <a:solidFill>
                  <a:schemeClr val="tx1">
                    <a:lumMod val="50000"/>
                    <a:lumOff val="50000"/>
                  </a:schemeClr>
                </a:solidFill>
                <a:latin typeface="Open Sans" panose="020B0606030504020204"/>
              </a:rPr>
              <a:t> </a:t>
            </a:r>
            <a:r>
              <a:rPr lang="en-US" sz="1100" b="1" dirty="0" err="1">
                <a:solidFill>
                  <a:schemeClr val="tx1">
                    <a:lumMod val="50000"/>
                    <a:lumOff val="50000"/>
                  </a:schemeClr>
                </a:solidFill>
                <a:latin typeface="Open Sans" panose="020B0606030504020204"/>
              </a:rPr>
              <a:t>Programiroda</a:t>
            </a:r>
            <a:r>
              <a:rPr lang="en-US" sz="1100" b="1" dirty="0">
                <a:solidFill>
                  <a:schemeClr val="tx1">
                    <a:lumMod val="50000"/>
                    <a:lumOff val="50000"/>
                  </a:schemeClr>
                </a:solidFill>
                <a:latin typeface="Open Sans" panose="020B0606030504020204"/>
              </a:rPr>
              <a:t> Nonprofit Kft.</a:t>
            </a:r>
            <a:endParaRPr lang="hu-HU" sz="1100" dirty="0">
              <a:solidFill>
                <a:schemeClr val="tx1">
                  <a:lumMod val="50000"/>
                  <a:lumOff val="50000"/>
                </a:schemeClr>
              </a:solidFill>
            </a:endParaRPr>
          </a:p>
          <a:p>
            <a:r>
              <a:rPr lang="en-US" sz="1100" i="1" dirty="0" err="1">
                <a:solidFill>
                  <a:schemeClr val="tx1">
                    <a:lumMod val="50000"/>
                    <a:lumOff val="50000"/>
                  </a:schemeClr>
                </a:solidFill>
                <a:latin typeface="Open Sans" panose="020B0606030504020204"/>
              </a:rPr>
              <a:t>Cím</a:t>
            </a:r>
            <a:r>
              <a:rPr lang="en-US" sz="1100" i="1" dirty="0">
                <a:solidFill>
                  <a:schemeClr val="tx1">
                    <a:lumMod val="50000"/>
                    <a:lumOff val="50000"/>
                  </a:schemeClr>
                </a:solidFill>
                <a:latin typeface="Open Sans" panose="020B0606030504020204"/>
              </a:rPr>
              <a:t>:</a:t>
            </a:r>
            <a:r>
              <a:rPr lang="en-US" sz="1100" dirty="0">
                <a:solidFill>
                  <a:schemeClr val="tx1">
                    <a:lumMod val="50000"/>
                    <a:lumOff val="50000"/>
                  </a:schemeClr>
                </a:solidFill>
                <a:latin typeface="Open Sans" panose="020B0606030504020204"/>
              </a:rPr>
              <a:t> 6720 Szeged, Tisza Lajos </a:t>
            </a:r>
            <a:r>
              <a:rPr lang="en-US" sz="1100" dirty="0" err="1">
                <a:solidFill>
                  <a:schemeClr val="tx1">
                    <a:lumMod val="50000"/>
                    <a:lumOff val="50000"/>
                  </a:schemeClr>
                </a:solidFill>
                <a:latin typeface="Open Sans" panose="020B0606030504020204"/>
              </a:rPr>
              <a:t>körút</a:t>
            </a:r>
            <a:r>
              <a:rPr lang="en-US" sz="1100" dirty="0">
                <a:solidFill>
                  <a:schemeClr val="tx1">
                    <a:lumMod val="50000"/>
                    <a:lumOff val="50000"/>
                  </a:schemeClr>
                </a:solidFill>
                <a:latin typeface="Open Sans" panose="020B0606030504020204"/>
              </a:rPr>
              <a:t> 2-4.</a:t>
            </a:r>
            <a:endParaRPr lang="hu-HU" sz="1100" dirty="0">
              <a:solidFill>
                <a:schemeClr val="tx1">
                  <a:lumMod val="50000"/>
                  <a:lumOff val="50000"/>
                </a:schemeClr>
              </a:solidFill>
            </a:endParaRPr>
          </a:p>
          <a:p>
            <a:r>
              <a:rPr lang="en-US" sz="1100" i="1" dirty="0">
                <a:solidFill>
                  <a:schemeClr val="tx1">
                    <a:lumMod val="50000"/>
                    <a:lumOff val="50000"/>
                  </a:schemeClr>
                </a:solidFill>
                <a:latin typeface="Open Sans" panose="020B0606030504020204"/>
              </a:rPr>
              <a:t>Mobil:</a:t>
            </a:r>
            <a:r>
              <a:rPr lang="en-US" sz="1100" dirty="0">
                <a:solidFill>
                  <a:schemeClr val="tx1">
                    <a:lumMod val="50000"/>
                    <a:lumOff val="50000"/>
                  </a:schemeClr>
                </a:solidFill>
                <a:latin typeface="Open Sans" panose="020B0606030504020204"/>
              </a:rPr>
              <a:t>  +36 30 181 3433</a:t>
            </a:r>
            <a:endParaRPr lang="hu-HU" sz="1100" dirty="0">
              <a:solidFill>
                <a:schemeClr val="tx1">
                  <a:lumMod val="50000"/>
                  <a:lumOff val="50000"/>
                </a:schemeClr>
              </a:solidFill>
            </a:endParaRPr>
          </a:p>
          <a:p>
            <a:r>
              <a:rPr lang="en-US" sz="1100" i="1" dirty="0">
                <a:solidFill>
                  <a:schemeClr val="tx1">
                    <a:lumMod val="50000"/>
                    <a:lumOff val="50000"/>
                  </a:schemeClr>
                </a:solidFill>
                <a:latin typeface="Open Sans" panose="020B0606030504020204"/>
              </a:rPr>
              <a:t>Email:</a:t>
            </a:r>
            <a:r>
              <a:rPr lang="en-US" sz="1100" dirty="0">
                <a:latin typeface="Open Sans" panose="020B0606030504020204"/>
              </a:rPr>
              <a:t> </a:t>
            </a:r>
            <a:r>
              <a:rPr lang="en-US" sz="1100" u="sng" dirty="0">
                <a:latin typeface="Open Sans" panose="020B0606030504020204"/>
                <a:hlinkClick r:id="rId4"/>
              </a:rPr>
              <a:t>sebesi.nora@szpi.hu</a:t>
            </a:r>
            <a:endParaRPr lang="hu-HU" sz="1100" dirty="0"/>
          </a:p>
          <a:p>
            <a:pPr lvl="0" algn="r"/>
            <a:endParaRPr lang="en-US" sz="1100" dirty="0">
              <a:solidFill>
                <a:srgbClr val="0B5394"/>
              </a:solidFill>
              <a:latin typeface="Open Sans" pitchFamily="34" charset="0"/>
              <a:ea typeface="Open Sans" pitchFamily="34" charset="0"/>
              <a:cs typeface="Open Sans" pitchFamily="34" charset="0"/>
            </a:endParaRPr>
          </a:p>
          <a:p>
            <a:pPr lvl="0"/>
            <a:endParaRPr lang="en-US" sz="1600" dirty="0">
              <a:solidFill>
                <a:srgbClr val="0B5394"/>
              </a:solidFill>
              <a:latin typeface="Open Sans" pitchFamily="34" charset="0"/>
              <a:ea typeface="Open Sans" pitchFamily="34" charset="0"/>
              <a:cs typeface="Open Sans" pitchFamily="34" charset="0"/>
            </a:endParaRPr>
          </a:p>
        </p:txBody>
      </p:sp>
      <p:sp>
        <p:nvSpPr>
          <p:cNvPr id="10" name="TextBox 9"/>
          <p:cNvSpPr txBox="1"/>
          <p:nvPr/>
        </p:nvSpPr>
        <p:spPr>
          <a:xfrm>
            <a:off x="1512345" y="2021079"/>
            <a:ext cx="6119310" cy="1077218"/>
          </a:xfrm>
          <a:prstGeom prst="rect">
            <a:avLst/>
          </a:prstGeom>
          <a:noFill/>
        </p:spPr>
        <p:txBody>
          <a:bodyPr wrap="square" rtlCol="0">
            <a:spAutoFit/>
          </a:bodyPr>
          <a:lstStyle/>
          <a:p>
            <a:pPr algn="ctr"/>
            <a:r>
              <a:rPr lang="vi-VN" altLang="en-US" sz="3200" b="1" i="1" dirty="0">
                <a:solidFill>
                  <a:srgbClr val="414042"/>
                </a:solidFill>
                <a:latin typeface="Open Sans"/>
                <a:cs typeface="Arial" panose="020B0604020202020204" pitchFamily="34" charset="0"/>
              </a:rPr>
              <a:t>Köszönöm megtisztelő figyelmüket!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095" y="5203534"/>
            <a:ext cx="529425" cy="5294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1549" y="5203534"/>
            <a:ext cx="455367" cy="455367"/>
          </a:xfrm>
          <a:prstGeom prst="rect">
            <a:avLst/>
          </a:prstGeom>
        </p:spPr>
      </p:pic>
      <p:sp>
        <p:nvSpPr>
          <p:cNvPr id="2" name="TextBox 1"/>
          <p:cNvSpPr txBox="1"/>
          <p:nvPr/>
        </p:nvSpPr>
        <p:spPr>
          <a:xfrm>
            <a:off x="5940152" y="5279121"/>
            <a:ext cx="3021596" cy="307777"/>
          </a:xfrm>
          <a:prstGeom prst="rect">
            <a:avLst/>
          </a:prstGeom>
          <a:noFill/>
        </p:spPr>
        <p:txBody>
          <a:bodyPr wrap="none" rtlCol="0">
            <a:spAutoFit/>
          </a:bodyPr>
          <a:lstStyle/>
          <a:p>
            <a:pPr lvl="0"/>
            <a:r>
              <a:rPr lang="en-US" sz="1400" b="1" dirty="0">
                <a:solidFill>
                  <a:srgbClr val="0B5394"/>
                </a:solidFill>
                <a:latin typeface="Open Sans" pitchFamily="34" charset="0"/>
                <a:ea typeface="Open Sans" pitchFamily="34" charset="0"/>
                <a:cs typeface="Open Sans" pitchFamily="34" charset="0"/>
              </a:rPr>
              <a:t>Interreg V-A Romania - Hungary</a:t>
            </a:r>
            <a:endParaRPr lang="en-GB" sz="1400" b="1" dirty="0">
              <a:solidFill>
                <a:srgbClr val="0B5394"/>
              </a:solidFill>
              <a:latin typeface="Open Sans" pitchFamily="34" charset="0"/>
              <a:ea typeface="Open Sans" pitchFamily="34" charset="0"/>
              <a:cs typeface="Open Sans" pitchFamily="34" charset="0"/>
            </a:endParaRPr>
          </a:p>
        </p:txBody>
      </p:sp>
      <p:pic>
        <p:nvPicPr>
          <p:cNvPr id="9" name="Kép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355" y="273577"/>
            <a:ext cx="3832016" cy="874724"/>
          </a:xfrm>
          <a:prstGeom prst="rect">
            <a:avLst/>
          </a:prstGeom>
        </p:spPr>
      </p:pic>
      <p:pic>
        <p:nvPicPr>
          <p:cNvPr id="11" name="Kép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0352" y="221552"/>
            <a:ext cx="1296144" cy="648072"/>
          </a:xfrm>
          <a:prstGeom prst="rect">
            <a:avLst/>
          </a:prstGeom>
        </p:spPr>
      </p:pic>
      <p:sp>
        <p:nvSpPr>
          <p:cNvPr id="4" name="Téglalap 3"/>
          <p:cNvSpPr/>
          <p:nvPr/>
        </p:nvSpPr>
        <p:spPr>
          <a:xfrm>
            <a:off x="332355" y="6167237"/>
            <a:ext cx="2727477" cy="28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 name="Kép 2"/>
          <p:cNvPicPr>
            <a:picLocks noChangeAspect="1"/>
          </p:cNvPicPr>
          <p:nvPr/>
        </p:nvPicPr>
        <p:blipFill rotWithShape="1">
          <a:blip r:embed="rId9" cstate="print">
            <a:extLst>
              <a:ext uri="{28A0092B-C50C-407E-A947-70E740481C1C}">
                <a14:useLocalDpi xmlns:a14="http://schemas.microsoft.com/office/drawing/2010/main" val="0"/>
              </a:ext>
            </a:extLst>
          </a:blip>
          <a:srcRect t="9170" b="77075"/>
          <a:stretch/>
        </p:blipFill>
        <p:spPr>
          <a:xfrm>
            <a:off x="179512" y="6093296"/>
            <a:ext cx="3078239" cy="423419"/>
          </a:xfrm>
          <a:prstGeom prst="rect">
            <a:avLst/>
          </a:prstGeom>
        </p:spPr>
      </p:pic>
      <p:pic>
        <p:nvPicPr>
          <p:cNvPr id="13" name="Kép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1655" y="237276"/>
            <a:ext cx="436882" cy="436882"/>
          </a:xfrm>
          <a:prstGeom prst="rect">
            <a:avLst/>
          </a:prstGeom>
        </p:spPr>
      </p:pic>
    </p:spTree>
    <p:extLst>
      <p:ext uri="{BB962C8B-B14F-4D97-AF65-F5344CB8AC3E}">
        <p14:creationId xmlns:p14="http://schemas.microsoft.com/office/powerpoint/2010/main" val="23431448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5" name="Csoportba foglalás 4"/>
          <p:cNvGrpSpPr/>
          <p:nvPr/>
        </p:nvGrpSpPr>
        <p:grpSpPr>
          <a:xfrm>
            <a:off x="0" y="221552"/>
            <a:ext cx="9147216" cy="6636448"/>
            <a:chOff x="0" y="221552"/>
            <a:chExt cx="9147216" cy="6636448"/>
          </a:xfrm>
        </p:grpSpPr>
        <p:pic>
          <p:nvPicPr>
            <p:cNvPr id="6"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0" name="Csoportba foglalás 9"/>
            <p:cNvGrpSpPr/>
            <p:nvPr/>
          </p:nvGrpSpPr>
          <p:grpSpPr>
            <a:xfrm>
              <a:off x="231007" y="6045258"/>
              <a:ext cx="2820202" cy="405088"/>
              <a:chOff x="5293895" y="2091424"/>
              <a:chExt cx="3532471" cy="507397"/>
            </a:xfrm>
          </p:grpSpPr>
          <p:sp>
            <p:nvSpPr>
              <p:cNvPr id="11" name="Téglalap 10"/>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166" name="Google Shape;166;p26"/>
          <p:cNvSpPr/>
          <p:nvPr/>
        </p:nvSpPr>
        <p:spPr>
          <a:xfrm>
            <a:off x="559000" y="1563600"/>
            <a:ext cx="8208900" cy="4192800"/>
          </a:xfrm>
          <a:prstGeom prst="rect">
            <a:avLst/>
          </a:prstGeom>
          <a:noFill/>
          <a:ln>
            <a:noFill/>
          </a:ln>
        </p:spPr>
        <p:txBody>
          <a:bodyPr spcFirstLastPara="1" wrap="square" lIns="91425" tIns="45700" rIns="91425" bIns="45700" anchor="t" anchorCtr="0">
            <a:noAutofit/>
          </a:bodyPr>
          <a:lstStyle/>
          <a:p>
            <a:pPr marL="387350" marR="0" lvl="0" indent="-285750" algn="l" rtl="0">
              <a:lnSpc>
                <a:spcPct val="150000"/>
              </a:lnSpc>
              <a:spcBef>
                <a:spcPts val="0"/>
              </a:spcBef>
              <a:spcAft>
                <a:spcPts val="0"/>
              </a:spcAft>
              <a:buClr>
                <a:srgbClr val="0F2A75"/>
              </a:buClr>
              <a:buSzPts val="2000"/>
              <a:buFontTx/>
              <a:buChar char="-"/>
            </a:pPr>
            <a:r>
              <a:rPr lang="hu-HU" sz="1800" dirty="0" smtClean="0">
                <a:solidFill>
                  <a:schemeClr val="bg2"/>
                </a:solidFill>
                <a:latin typeface="Open Sans"/>
                <a:ea typeface="Open Sans"/>
                <a:cs typeface="Open Sans"/>
                <a:sym typeface="Open Sans"/>
              </a:rPr>
              <a:t>A PIM elérhető angol, román és magyar nyelven</a:t>
            </a:r>
            <a:endParaRPr lang="hu-HU" sz="1800" dirty="0">
              <a:solidFill>
                <a:schemeClr val="bg2"/>
              </a:solidFill>
              <a:latin typeface="Open Sans"/>
              <a:ea typeface="Open Sans"/>
              <a:cs typeface="Open Sans"/>
              <a:sym typeface="Open Sans"/>
            </a:endParaRPr>
          </a:p>
          <a:p>
            <a:pPr marL="387350" marR="0" lvl="0" indent="-285750" algn="l" rtl="0">
              <a:lnSpc>
                <a:spcPct val="150000"/>
              </a:lnSpc>
              <a:spcBef>
                <a:spcPts val="0"/>
              </a:spcBef>
              <a:spcAft>
                <a:spcPts val="0"/>
              </a:spcAft>
              <a:buClr>
                <a:srgbClr val="0F2A75"/>
              </a:buClr>
              <a:buSzPts val="2000"/>
              <a:buFontTx/>
              <a:buChar char="-"/>
            </a:pPr>
            <a:r>
              <a:rPr lang="hu-HU" sz="1800" dirty="0" smtClean="0">
                <a:solidFill>
                  <a:schemeClr val="bg2"/>
                </a:solidFill>
                <a:latin typeface="Open Sans"/>
                <a:ea typeface="Open Sans"/>
                <a:cs typeface="Open Sans"/>
                <a:sym typeface="Open Sans"/>
              </a:rPr>
              <a:t>Minden projekt kedvezményezettre egyenlően vonatkozik</a:t>
            </a:r>
          </a:p>
          <a:p>
            <a:pPr marL="387350" marR="0" lvl="0" indent="-285750" algn="l" rtl="0">
              <a:lnSpc>
                <a:spcPct val="150000"/>
              </a:lnSpc>
              <a:spcBef>
                <a:spcPts val="0"/>
              </a:spcBef>
              <a:spcAft>
                <a:spcPts val="0"/>
              </a:spcAft>
              <a:buClr>
                <a:srgbClr val="0F2A75"/>
              </a:buClr>
              <a:buSzPts val="2000"/>
              <a:buFontTx/>
              <a:buChar char="-"/>
            </a:pPr>
            <a:r>
              <a:rPr lang="hu-HU" sz="1800" dirty="0" smtClean="0">
                <a:solidFill>
                  <a:schemeClr val="bg2"/>
                </a:solidFill>
                <a:latin typeface="Open Sans"/>
                <a:ea typeface="Open Sans"/>
                <a:cs typeface="Open Sans"/>
                <a:sym typeface="Open Sans"/>
              </a:rPr>
              <a:t>Lefedi a projekt kiválasztásától a projekt zárásáig terjedő időszakot</a:t>
            </a:r>
          </a:p>
          <a:p>
            <a:pPr marL="387350" marR="0" lvl="0" indent="-285750" algn="l" rtl="0">
              <a:lnSpc>
                <a:spcPct val="150000"/>
              </a:lnSpc>
              <a:spcBef>
                <a:spcPts val="0"/>
              </a:spcBef>
              <a:spcAft>
                <a:spcPts val="0"/>
              </a:spcAft>
              <a:buClr>
                <a:srgbClr val="0F2A75"/>
              </a:buClr>
              <a:buSzPts val="2000"/>
              <a:buFontTx/>
              <a:buChar char="-"/>
            </a:pPr>
            <a:r>
              <a:rPr lang="hu-HU" sz="1800" dirty="0" smtClean="0">
                <a:solidFill>
                  <a:schemeClr val="bg2"/>
                </a:solidFill>
                <a:latin typeface="Open Sans"/>
                <a:ea typeface="Open Sans"/>
                <a:cs typeface="Open Sans"/>
                <a:sym typeface="Open Sans"/>
              </a:rPr>
              <a:t>Informál az adminisztratív és pénzügyi projekt megvalósításról, a </a:t>
            </a:r>
            <a:r>
              <a:rPr lang="hu-HU" sz="1800" dirty="0" err="1" smtClean="0">
                <a:solidFill>
                  <a:schemeClr val="bg2"/>
                </a:solidFill>
                <a:latin typeface="Open Sans"/>
                <a:ea typeface="Open Sans"/>
                <a:cs typeface="Open Sans"/>
                <a:sym typeface="Open Sans"/>
              </a:rPr>
              <a:t>monitoringról</a:t>
            </a:r>
            <a:r>
              <a:rPr lang="hu-HU" sz="1800" dirty="0" smtClean="0">
                <a:solidFill>
                  <a:schemeClr val="bg2"/>
                </a:solidFill>
                <a:latin typeface="Open Sans"/>
                <a:ea typeface="Open Sans"/>
                <a:cs typeface="Open Sans"/>
                <a:sym typeface="Open Sans"/>
              </a:rPr>
              <a:t>, a jelentéstételről, a kontroll szervezetek eljárásairól és egyéb program követelményekről</a:t>
            </a:r>
          </a:p>
          <a:p>
            <a:pPr marL="387350" marR="0" lvl="0" indent="-285750" algn="l" rtl="0">
              <a:lnSpc>
                <a:spcPct val="150000"/>
              </a:lnSpc>
              <a:spcBef>
                <a:spcPts val="0"/>
              </a:spcBef>
              <a:spcAft>
                <a:spcPts val="0"/>
              </a:spcAft>
              <a:buClr>
                <a:srgbClr val="0F2A75"/>
              </a:buClr>
              <a:buSzPts val="2000"/>
              <a:buFontTx/>
              <a:buChar char="-"/>
            </a:pPr>
            <a:r>
              <a:rPr lang="hu-HU" sz="1800" dirty="0" smtClean="0">
                <a:solidFill>
                  <a:schemeClr val="bg2"/>
                </a:solidFill>
                <a:latin typeface="Open Sans"/>
                <a:ea typeface="Open Sans"/>
                <a:cs typeface="Open Sans"/>
                <a:sym typeface="Open Sans"/>
              </a:rPr>
              <a:t>Minden esetben figyelembe kell venni a </a:t>
            </a:r>
            <a:r>
              <a:rPr lang="hu-HU" sz="1800" b="1" dirty="0" smtClean="0">
                <a:solidFill>
                  <a:schemeClr val="bg2"/>
                </a:solidFill>
                <a:latin typeface="Open Sans"/>
                <a:ea typeface="Open Sans"/>
                <a:cs typeface="Open Sans"/>
                <a:sym typeface="Open Sans"/>
              </a:rPr>
              <a:t>hatályos kézikönyv </a:t>
            </a:r>
            <a:r>
              <a:rPr lang="hu-HU" sz="1800" dirty="0" smtClean="0">
                <a:solidFill>
                  <a:schemeClr val="bg2"/>
                </a:solidFill>
                <a:latin typeface="Open Sans"/>
                <a:ea typeface="Open Sans"/>
                <a:cs typeface="Open Sans"/>
                <a:sym typeface="Open Sans"/>
              </a:rPr>
              <a:t>tartalmát!</a:t>
            </a:r>
          </a:p>
        </p:txBody>
      </p:sp>
      <p:sp>
        <p:nvSpPr>
          <p:cNvPr id="167" name="Google Shape;167;p26"/>
          <p:cNvSpPr txBox="1"/>
          <p:nvPr/>
        </p:nvSpPr>
        <p:spPr>
          <a:xfrm>
            <a:off x="848050" y="993525"/>
            <a:ext cx="7630800" cy="45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o-RO" sz="2400" b="1" dirty="0" smtClean="0">
                <a:solidFill>
                  <a:schemeClr val="bg2"/>
                </a:solidFill>
                <a:latin typeface="Open Sans"/>
                <a:ea typeface="Open Sans"/>
                <a:cs typeface="Open Sans"/>
                <a:sym typeface="Open Sans"/>
              </a:rPr>
              <a:t>Á</a:t>
            </a:r>
            <a:r>
              <a:rPr lang="ro-RO" sz="2400" b="1" dirty="0" smtClean="0">
                <a:solidFill>
                  <a:srgbClr val="0F2A75"/>
                </a:solidFill>
                <a:latin typeface="Open Sans"/>
                <a:ea typeface="Open Sans"/>
                <a:cs typeface="Open Sans"/>
                <a:sym typeface="Open Sans"/>
              </a:rPr>
              <a:t>LTALÁNOS TUDNIVALÓK</a:t>
            </a:r>
            <a:endParaRPr lang="en-US" sz="2400" b="1" dirty="0">
              <a:solidFill>
                <a:srgbClr val="0F2A75"/>
              </a:solidFill>
              <a:latin typeface="Open Sans"/>
              <a:ea typeface="Open Sans"/>
              <a:cs typeface="Open Sans"/>
              <a:sym typeface="Open Sans"/>
            </a:endParaRPr>
          </a:p>
        </p:txBody>
      </p:sp>
    </p:spTree>
    <p:extLst>
      <p:ext uri="{BB962C8B-B14F-4D97-AF65-F5344CB8AC3E}">
        <p14:creationId xmlns:p14="http://schemas.microsoft.com/office/powerpoint/2010/main" val="140572305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5" name="Csoportba foglalás 4"/>
          <p:cNvGrpSpPr/>
          <p:nvPr/>
        </p:nvGrpSpPr>
        <p:grpSpPr>
          <a:xfrm>
            <a:off x="0" y="221552"/>
            <a:ext cx="9147216" cy="6636448"/>
            <a:chOff x="0" y="221552"/>
            <a:chExt cx="9147216" cy="6636448"/>
          </a:xfrm>
        </p:grpSpPr>
        <p:pic>
          <p:nvPicPr>
            <p:cNvPr id="6"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0" name="Csoportba foglalás 9"/>
            <p:cNvGrpSpPr/>
            <p:nvPr/>
          </p:nvGrpSpPr>
          <p:grpSpPr>
            <a:xfrm>
              <a:off x="231007" y="6045258"/>
              <a:ext cx="2820202" cy="405088"/>
              <a:chOff x="5293895" y="2091424"/>
              <a:chExt cx="3532471" cy="507397"/>
            </a:xfrm>
          </p:grpSpPr>
          <p:sp>
            <p:nvSpPr>
              <p:cNvPr id="11" name="Téglalap 10"/>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98" name="Google Shape;98;p15"/>
          <p:cNvSpPr/>
          <p:nvPr/>
        </p:nvSpPr>
        <p:spPr>
          <a:xfrm>
            <a:off x="637325" y="1051025"/>
            <a:ext cx="8097534" cy="468300"/>
          </a:xfrm>
          <a:prstGeom prst="rect">
            <a:avLst/>
          </a:prstGeom>
          <a:noFill/>
          <a:ln>
            <a:noFill/>
          </a:ln>
        </p:spPr>
        <p:txBody>
          <a:bodyPr spcFirstLastPara="1" wrap="square" lIns="91425" tIns="45700" rIns="91425" bIns="45700" anchor="t" anchorCtr="0">
            <a:noAutofit/>
          </a:bodyPr>
          <a:lstStyle/>
          <a:p>
            <a:pPr lvl="0" algn="ctr"/>
            <a:r>
              <a:rPr lang="en-US" sz="2400" b="1" dirty="0" smtClean="0">
                <a:solidFill>
                  <a:srgbClr val="002060"/>
                </a:solidFill>
                <a:latin typeface="Open Sans"/>
                <a:ea typeface="Open Sans"/>
                <a:cs typeface="Open Sans"/>
                <a:sym typeface="Open Sans"/>
              </a:rPr>
              <a:t>TÁMOGATÁSI SZERZŐDÉS </a:t>
            </a:r>
          </a:p>
          <a:p>
            <a:pPr marL="0" marR="0" lvl="0" indent="0" algn="ctr" rtl="0">
              <a:spcBef>
                <a:spcPts val="0"/>
              </a:spcBef>
              <a:spcAft>
                <a:spcPts val="0"/>
              </a:spcAft>
              <a:buNone/>
            </a:pPr>
            <a:endParaRPr sz="2400" b="1" dirty="0">
              <a:solidFill>
                <a:srgbClr val="002060"/>
              </a:solidFill>
              <a:latin typeface="Open Sans"/>
              <a:ea typeface="Open Sans"/>
              <a:cs typeface="Open Sans"/>
              <a:sym typeface="Open Sans"/>
            </a:endParaRPr>
          </a:p>
        </p:txBody>
      </p:sp>
      <p:sp>
        <p:nvSpPr>
          <p:cNvPr id="99" name="Google Shape;99;p15"/>
          <p:cNvSpPr/>
          <p:nvPr/>
        </p:nvSpPr>
        <p:spPr>
          <a:xfrm>
            <a:off x="637325" y="1519225"/>
            <a:ext cx="6876601" cy="3754524"/>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None/>
            </a:pPr>
            <a:endParaRPr sz="1800" dirty="0">
              <a:solidFill>
                <a:srgbClr val="002060"/>
              </a:solidFill>
              <a:latin typeface="Open Sans"/>
              <a:ea typeface="Open Sans"/>
              <a:cs typeface="Open Sans"/>
              <a:sym typeface="Open Sans"/>
            </a:endParaRPr>
          </a:p>
          <a:p>
            <a:pPr marL="457200" lvl="0" indent="-342900">
              <a:lnSpc>
                <a:spcPct val="150000"/>
              </a:lnSpc>
              <a:buClr>
                <a:schemeClr val="dk2"/>
              </a:buClr>
              <a:buSzPts val="1800"/>
              <a:buFont typeface="Open Sans"/>
              <a:buChar char="-"/>
            </a:pPr>
            <a:r>
              <a:rPr lang="en-US" sz="1600" dirty="0">
                <a:solidFill>
                  <a:schemeClr val="bg2"/>
                </a:solidFill>
                <a:latin typeface="Open Sans" panose="020B0604020202020204" charset="0"/>
                <a:ea typeface="Open Sans" panose="020B0604020202020204" charset="0"/>
                <a:cs typeface="Open Sans" panose="020B0604020202020204" charset="0"/>
                <a:sym typeface="Open Sans"/>
              </a:rPr>
              <a:t>A </a:t>
            </a:r>
            <a:r>
              <a:rPr lang="hu-HU" sz="1600" dirty="0" smtClean="0">
                <a:solidFill>
                  <a:schemeClr val="bg2"/>
                </a:solidFill>
                <a:latin typeface="Open Sans" panose="020B0604020202020204" charset="0"/>
                <a:ea typeface="Open Sans" panose="020B0604020202020204" charset="0"/>
                <a:cs typeface="Open Sans" panose="020B0604020202020204" charset="0"/>
                <a:sym typeface="Open Sans"/>
              </a:rPr>
              <a:t>Támogatási Szerződés meghatározza a projekt megvalósításának feltételeit, beleértve: időtartam, érték, a költségek elszámolhatóságát és megtérítését, a felek jogait és kötelezettségeit, a szabálytalanságokat és a visszatérítést, a szerződés módosítását, felmondását, stb.</a:t>
            </a:r>
            <a:endParaRPr lang="en-US" sz="1600" dirty="0">
              <a:solidFill>
                <a:schemeClr val="bg2"/>
              </a:solidFill>
              <a:latin typeface="Open Sans" panose="020B0604020202020204" charset="0"/>
              <a:ea typeface="Open Sans" panose="020B0604020202020204" charset="0"/>
              <a:cs typeface="Open Sans" panose="020B0604020202020204" charset="0"/>
              <a:sym typeface="Open Sans"/>
            </a:endParaRPr>
          </a:p>
          <a:p>
            <a:pPr marL="0" marR="0" lvl="0" indent="0" algn="l" rtl="0">
              <a:lnSpc>
                <a:spcPct val="150000"/>
              </a:lnSpc>
              <a:spcBef>
                <a:spcPts val="0"/>
              </a:spcBef>
              <a:spcAft>
                <a:spcPts val="0"/>
              </a:spcAft>
              <a:buNone/>
            </a:pPr>
            <a:r>
              <a:rPr lang="hu-HU" sz="1600" b="1" dirty="0" smtClean="0">
                <a:solidFill>
                  <a:schemeClr val="bg2"/>
                </a:solidFill>
                <a:latin typeface="Open Sans" panose="020B0604020202020204" charset="0"/>
                <a:ea typeface="Open Sans" panose="020B0604020202020204" charset="0"/>
                <a:cs typeface="Open Sans" panose="020B0604020202020204" charset="0"/>
                <a:sym typeface="Open Sans"/>
              </a:rPr>
              <a:t>MELLÉKLETEK</a:t>
            </a:r>
            <a:r>
              <a:rPr lang="en-US" sz="1600" b="1" dirty="0" smtClean="0">
                <a:solidFill>
                  <a:schemeClr val="bg2"/>
                </a:solidFill>
                <a:latin typeface="Open Sans" panose="020B0604020202020204" charset="0"/>
                <a:ea typeface="Open Sans" panose="020B0604020202020204" charset="0"/>
                <a:cs typeface="Open Sans" panose="020B0604020202020204" charset="0"/>
                <a:sym typeface="Open Sans"/>
              </a:rPr>
              <a:t>:</a:t>
            </a:r>
            <a:endParaRPr sz="1600" b="1" dirty="0">
              <a:solidFill>
                <a:schemeClr val="bg2"/>
              </a:solidFill>
              <a:latin typeface="Open Sans" panose="020B0604020202020204" charset="0"/>
              <a:ea typeface="Open Sans" panose="020B0604020202020204" charset="0"/>
              <a:cs typeface="Open Sans" panose="020B0604020202020204" charset="0"/>
            </a:endParaRPr>
          </a:p>
          <a:p>
            <a:pPr marL="457200" marR="0" lvl="0" indent="-444500" algn="l" rtl="0">
              <a:lnSpc>
                <a:spcPct val="150000"/>
              </a:lnSpc>
              <a:spcBef>
                <a:spcPts val="0"/>
              </a:spcBef>
              <a:spcAft>
                <a:spcPts val="0"/>
              </a:spcAft>
              <a:buClr>
                <a:schemeClr val="dk2"/>
              </a:buClr>
              <a:buSzPts val="1800"/>
              <a:buFont typeface="Open Sans"/>
              <a:buAutoNum type="arabicPeriod"/>
            </a:pPr>
            <a:r>
              <a:rPr lang="hu-HU" sz="1600" dirty="0" smtClean="0">
                <a:solidFill>
                  <a:schemeClr val="bg2"/>
                </a:solidFill>
                <a:latin typeface="Open Sans" panose="020B0604020202020204" charset="0"/>
                <a:ea typeface="Open Sans" panose="020B0604020202020204" charset="0"/>
                <a:cs typeface="Open Sans" panose="020B0604020202020204" charset="0"/>
                <a:sym typeface="Open Sans"/>
              </a:rPr>
              <a:t>Jóváhagyott pályázati űrlap</a:t>
            </a:r>
            <a:endParaRPr sz="1600" dirty="0">
              <a:solidFill>
                <a:schemeClr val="bg2"/>
              </a:solidFill>
              <a:latin typeface="Open Sans" panose="020B0604020202020204" charset="0"/>
              <a:ea typeface="Open Sans" panose="020B0604020202020204" charset="0"/>
              <a:cs typeface="Open Sans" panose="020B0604020202020204" charset="0"/>
            </a:endParaRPr>
          </a:p>
          <a:p>
            <a:pPr marL="457200" marR="0" lvl="0" indent="-444500" algn="l" rtl="0">
              <a:lnSpc>
                <a:spcPct val="150000"/>
              </a:lnSpc>
              <a:spcBef>
                <a:spcPts val="0"/>
              </a:spcBef>
              <a:spcAft>
                <a:spcPts val="0"/>
              </a:spcAft>
              <a:buClr>
                <a:schemeClr val="dk2"/>
              </a:buClr>
              <a:buSzPts val="1800"/>
              <a:buFont typeface="Open Sans"/>
              <a:buAutoNum type="arabicPeriod"/>
            </a:pPr>
            <a:r>
              <a:rPr lang="hu-HU" sz="1600" dirty="0" smtClean="0">
                <a:solidFill>
                  <a:schemeClr val="bg2"/>
                </a:solidFill>
                <a:latin typeface="Open Sans" panose="020B0604020202020204" charset="0"/>
                <a:ea typeface="Open Sans" panose="020B0604020202020204" charset="0"/>
                <a:cs typeface="Open Sans" panose="020B0604020202020204" charset="0"/>
                <a:sym typeface="Open Sans"/>
              </a:rPr>
              <a:t>Partnerségi megállapodás</a:t>
            </a:r>
            <a:endParaRPr sz="1600" dirty="0">
              <a:solidFill>
                <a:schemeClr val="bg2"/>
              </a:solidFill>
              <a:latin typeface="Open Sans" panose="020B0604020202020204" charset="0"/>
              <a:ea typeface="Open Sans" panose="020B0604020202020204" charset="0"/>
              <a:cs typeface="Open Sans" panose="020B0604020202020204" charset="0"/>
              <a:sym typeface="Open Sans"/>
            </a:endParaRPr>
          </a:p>
        </p:txBody>
      </p:sp>
    </p:spTree>
    <p:extLst>
      <p:ext uri="{BB962C8B-B14F-4D97-AF65-F5344CB8AC3E}">
        <p14:creationId xmlns:p14="http://schemas.microsoft.com/office/powerpoint/2010/main" val="182205853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5" name="Csoportba foglalás 4"/>
          <p:cNvGrpSpPr/>
          <p:nvPr/>
        </p:nvGrpSpPr>
        <p:grpSpPr>
          <a:xfrm>
            <a:off x="0" y="221552"/>
            <a:ext cx="9147216" cy="6636448"/>
            <a:chOff x="0" y="221552"/>
            <a:chExt cx="9147216" cy="6636448"/>
          </a:xfrm>
        </p:grpSpPr>
        <p:pic>
          <p:nvPicPr>
            <p:cNvPr id="6"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0" name="Csoportba foglalás 9"/>
            <p:cNvGrpSpPr/>
            <p:nvPr/>
          </p:nvGrpSpPr>
          <p:grpSpPr>
            <a:xfrm>
              <a:off x="231007" y="6045258"/>
              <a:ext cx="2820202" cy="405088"/>
              <a:chOff x="5293895" y="2091424"/>
              <a:chExt cx="3532471" cy="507397"/>
            </a:xfrm>
          </p:grpSpPr>
          <p:sp>
            <p:nvSpPr>
              <p:cNvPr id="11" name="Téglalap 10"/>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173" name="Google Shape;173;p27"/>
          <p:cNvSpPr/>
          <p:nvPr/>
        </p:nvSpPr>
        <p:spPr>
          <a:xfrm>
            <a:off x="215153" y="1678192"/>
            <a:ext cx="8464885" cy="3288357"/>
          </a:xfrm>
          <a:prstGeom prst="rect">
            <a:avLst/>
          </a:prstGeom>
          <a:noFill/>
          <a:ln>
            <a:noFill/>
          </a:ln>
        </p:spPr>
        <p:txBody>
          <a:bodyPr spcFirstLastPara="1" wrap="square" lIns="91425" tIns="45700" rIns="91425" bIns="45700" anchor="t" anchorCtr="0">
            <a:noAutofit/>
          </a:bodyPr>
          <a:lstStyle/>
          <a:p>
            <a:pPr marL="400050" lvl="0" indent="-285750" algn="l" rtl="0">
              <a:lnSpc>
                <a:spcPct val="115000"/>
              </a:lnSpc>
              <a:spcBef>
                <a:spcPts val="0"/>
              </a:spcBef>
              <a:spcAft>
                <a:spcPts val="0"/>
              </a:spcAft>
              <a:buClr>
                <a:srgbClr val="1C4587"/>
              </a:buClr>
              <a:buSzPts val="1800"/>
              <a:buFontTx/>
              <a:buChar char="-"/>
            </a:pPr>
            <a:r>
              <a:rPr lang="hu-HU" sz="1600" dirty="0" smtClean="0">
                <a:solidFill>
                  <a:schemeClr val="bg2"/>
                </a:solidFill>
                <a:latin typeface="Open Sans"/>
                <a:ea typeface="Open Sans"/>
                <a:cs typeface="Open Sans"/>
                <a:sym typeface="Open Sans"/>
              </a:rPr>
              <a:t>Javasolt, hogy a projekt partnerek a lehető legkisebb mértékben módosítsák a projektet </a:t>
            </a:r>
          </a:p>
          <a:p>
            <a:pPr marL="400050" lvl="0" indent="-285750" algn="l" rtl="0">
              <a:lnSpc>
                <a:spcPct val="115000"/>
              </a:lnSpc>
              <a:spcBef>
                <a:spcPts val="0"/>
              </a:spcBef>
              <a:spcAft>
                <a:spcPts val="0"/>
              </a:spcAft>
              <a:buClr>
                <a:srgbClr val="1C4587"/>
              </a:buClr>
              <a:buSzPts val="1800"/>
              <a:buFontTx/>
              <a:buChar char="-"/>
            </a:pPr>
            <a:r>
              <a:rPr lang="hu-HU" sz="1600" dirty="0" smtClean="0">
                <a:solidFill>
                  <a:schemeClr val="bg2"/>
                </a:solidFill>
                <a:latin typeface="Open Sans"/>
                <a:ea typeface="Open Sans"/>
                <a:cs typeface="Open Sans"/>
                <a:sym typeface="Open Sans"/>
              </a:rPr>
              <a:t>A Vezető Kedvezményezett minden esetben értesíti a KT-t, akik eldöntik, hogy a módosítás szerződéskiegészítéssel jár-e vagy sem</a:t>
            </a:r>
          </a:p>
          <a:p>
            <a:pPr marL="400050" lvl="0" indent="-285750" algn="l" rtl="0">
              <a:lnSpc>
                <a:spcPct val="115000"/>
              </a:lnSpc>
              <a:spcBef>
                <a:spcPts val="0"/>
              </a:spcBef>
              <a:spcAft>
                <a:spcPts val="0"/>
              </a:spcAft>
              <a:buClr>
                <a:srgbClr val="1C4587"/>
              </a:buClr>
              <a:buSzPts val="1800"/>
              <a:buFontTx/>
              <a:buChar char="-"/>
            </a:pPr>
            <a:r>
              <a:rPr lang="hu-HU" sz="1600" dirty="0" smtClean="0">
                <a:solidFill>
                  <a:schemeClr val="bg2"/>
                </a:solidFill>
                <a:latin typeface="Open Sans"/>
                <a:ea typeface="Open Sans"/>
                <a:cs typeface="Open Sans"/>
                <a:sym typeface="Open Sans"/>
              </a:rPr>
              <a:t>Bármilyen módosítás a Támogatási Szerződésben  a Társfinanszírozási Szerződés módosításához vezethet.</a:t>
            </a:r>
          </a:p>
          <a:p>
            <a:pPr marL="400050" lvl="0" indent="-285750" algn="l" rtl="0">
              <a:lnSpc>
                <a:spcPct val="115000"/>
              </a:lnSpc>
              <a:spcBef>
                <a:spcPts val="0"/>
              </a:spcBef>
              <a:spcAft>
                <a:spcPts val="0"/>
              </a:spcAft>
              <a:buClr>
                <a:srgbClr val="1C4587"/>
              </a:buClr>
              <a:buSzPts val="1800"/>
              <a:buFontTx/>
              <a:buChar char="-"/>
            </a:pPr>
            <a:r>
              <a:rPr lang="hu-HU" sz="1600" dirty="0" smtClean="0">
                <a:solidFill>
                  <a:schemeClr val="bg2"/>
                </a:solidFill>
                <a:latin typeface="Open Sans"/>
                <a:ea typeface="Open Sans"/>
                <a:cs typeface="Open Sans"/>
                <a:sym typeface="Open Sans"/>
              </a:rPr>
              <a:t>Az </a:t>
            </a:r>
            <a:r>
              <a:rPr lang="hu-HU" sz="1600" dirty="0" err="1" smtClean="0">
                <a:solidFill>
                  <a:schemeClr val="bg2"/>
                </a:solidFill>
                <a:latin typeface="Open Sans"/>
                <a:ea typeface="Open Sans"/>
                <a:cs typeface="Open Sans"/>
                <a:sym typeface="Open Sans"/>
              </a:rPr>
              <a:t>eMS-ben</a:t>
            </a:r>
            <a:r>
              <a:rPr lang="hu-HU" sz="1600" dirty="0" smtClean="0">
                <a:solidFill>
                  <a:schemeClr val="bg2"/>
                </a:solidFill>
                <a:latin typeface="Open Sans"/>
                <a:ea typeface="Open Sans"/>
                <a:cs typeface="Open Sans"/>
                <a:sym typeface="Open Sans"/>
              </a:rPr>
              <a:t> található elektronikus Űrlap (</a:t>
            </a:r>
            <a:r>
              <a:rPr lang="hu-HU" sz="1600" dirty="0" err="1" smtClean="0">
                <a:solidFill>
                  <a:schemeClr val="bg2"/>
                </a:solidFill>
                <a:latin typeface="Open Sans"/>
                <a:ea typeface="Open Sans"/>
                <a:cs typeface="Open Sans"/>
                <a:sym typeface="Open Sans"/>
              </a:rPr>
              <a:t>Application</a:t>
            </a:r>
            <a:r>
              <a:rPr lang="hu-HU" sz="1600" dirty="0" smtClean="0">
                <a:solidFill>
                  <a:schemeClr val="bg2"/>
                </a:solidFill>
                <a:latin typeface="Open Sans"/>
                <a:ea typeface="Open Sans"/>
                <a:cs typeface="Open Sans"/>
                <a:sym typeface="Open Sans"/>
              </a:rPr>
              <a:t> </a:t>
            </a:r>
            <a:r>
              <a:rPr lang="hu-HU" sz="1600" dirty="0" err="1" smtClean="0">
                <a:solidFill>
                  <a:schemeClr val="bg2"/>
                </a:solidFill>
                <a:latin typeface="Open Sans"/>
                <a:ea typeface="Open Sans"/>
                <a:cs typeface="Open Sans"/>
                <a:sym typeface="Open Sans"/>
              </a:rPr>
              <a:t>Form</a:t>
            </a:r>
            <a:r>
              <a:rPr lang="hu-HU" sz="1600" dirty="0" smtClean="0">
                <a:solidFill>
                  <a:schemeClr val="bg2"/>
                </a:solidFill>
                <a:latin typeface="Open Sans"/>
                <a:ea typeface="Open Sans"/>
                <a:cs typeface="Open Sans"/>
                <a:sym typeface="Open Sans"/>
              </a:rPr>
              <a:t>) felülírja a papír/</a:t>
            </a:r>
            <a:r>
              <a:rPr lang="hu-HU" sz="1600" dirty="0" err="1" smtClean="0">
                <a:solidFill>
                  <a:schemeClr val="bg2"/>
                </a:solidFill>
                <a:latin typeface="Open Sans"/>
                <a:ea typeface="Open Sans"/>
                <a:cs typeface="Open Sans"/>
                <a:sym typeface="Open Sans"/>
              </a:rPr>
              <a:t>pdf</a:t>
            </a:r>
            <a:r>
              <a:rPr lang="hu-HU" sz="1600" dirty="0" smtClean="0">
                <a:solidFill>
                  <a:schemeClr val="bg2"/>
                </a:solidFill>
                <a:latin typeface="Open Sans"/>
                <a:ea typeface="Open Sans"/>
                <a:cs typeface="Open Sans"/>
                <a:sym typeface="Open Sans"/>
              </a:rPr>
              <a:t> alapú Jelentkezési Űrlapot</a:t>
            </a:r>
            <a:r>
              <a:rPr lang="en-US" sz="1600" dirty="0" smtClean="0">
                <a:solidFill>
                  <a:schemeClr val="bg2"/>
                </a:solidFill>
                <a:latin typeface="Open Sans"/>
                <a:ea typeface="Open Sans"/>
                <a:cs typeface="Open Sans"/>
                <a:sym typeface="Open Sans"/>
              </a:rPr>
              <a:t>.</a:t>
            </a:r>
            <a:endParaRPr sz="1600" dirty="0">
              <a:solidFill>
                <a:schemeClr val="bg2"/>
              </a:solidFill>
              <a:latin typeface="Open Sans"/>
              <a:ea typeface="Open Sans"/>
              <a:cs typeface="Open Sans"/>
              <a:sym typeface="Open Sans"/>
            </a:endParaRPr>
          </a:p>
          <a:p>
            <a:pPr lvl="0">
              <a:lnSpc>
                <a:spcPct val="150000"/>
              </a:lnSpc>
            </a:pPr>
            <a:endParaRPr lang="en-GB" sz="1800" dirty="0">
              <a:solidFill>
                <a:schemeClr val="bg2"/>
              </a:solidFill>
              <a:latin typeface="Open Sans"/>
              <a:ea typeface="Open Sans"/>
              <a:cs typeface="Open Sans"/>
              <a:sym typeface="Open Sans"/>
            </a:endParaRPr>
          </a:p>
          <a:p>
            <a:pPr marL="0" marR="0" lvl="0" indent="0" algn="l" rtl="0">
              <a:lnSpc>
                <a:spcPct val="150000"/>
              </a:lnSpc>
              <a:spcBef>
                <a:spcPts val="0"/>
              </a:spcBef>
              <a:spcAft>
                <a:spcPts val="0"/>
              </a:spcAft>
              <a:buNone/>
            </a:pPr>
            <a:endParaRPr sz="1800" dirty="0">
              <a:solidFill>
                <a:schemeClr val="dk2"/>
              </a:solidFill>
              <a:latin typeface="Open Sans"/>
              <a:ea typeface="Open Sans"/>
              <a:cs typeface="Open Sans"/>
              <a:sym typeface="Open Sans"/>
            </a:endParaRPr>
          </a:p>
        </p:txBody>
      </p:sp>
      <p:sp>
        <p:nvSpPr>
          <p:cNvPr id="2" name="Szövegdoboz 1"/>
          <p:cNvSpPr txBox="1"/>
          <p:nvPr/>
        </p:nvSpPr>
        <p:spPr>
          <a:xfrm>
            <a:off x="1269402" y="1204856"/>
            <a:ext cx="6529892" cy="357727"/>
          </a:xfrm>
          <a:prstGeom prst="rect">
            <a:avLst/>
          </a:prstGeom>
          <a:noFill/>
        </p:spPr>
        <p:txBody>
          <a:bodyPr wrap="square" rtlCol="0">
            <a:spAutoFit/>
          </a:bodyPr>
          <a:lstStyle/>
          <a:p>
            <a:pPr lvl="0" algn="ctr">
              <a:lnSpc>
                <a:spcPct val="115000"/>
              </a:lnSpc>
              <a:buClr>
                <a:schemeClr val="dk1"/>
              </a:buClr>
              <a:buSzPts val="1100"/>
            </a:pPr>
            <a:r>
              <a:rPr lang="ro-RO" sz="1600" b="1" dirty="0">
                <a:solidFill>
                  <a:srgbClr val="0F2A75"/>
                </a:solidFill>
                <a:latin typeface="Open Sans"/>
                <a:ea typeface="Open Sans"/>
                <a:cs typeface="Open Sans"/>
                <a:sym typeface="Open Sans"/>
              </a:rPr>
              <a:t>TÁMOGATÁSI SZERZŐDÉS MÓDOSÍTÁSA, EGYÉB MÓDOSíTÁSOK</a:t>
            </a:r>
          </a:p>
        </p:txBody>
      </p:sp>
    </p:spTree>
    <p:extLst>
      <p:ext uri="{BB962C8B-B14F-4D97-AF65-F5344CB8AC3E}">
        <p14:creationId xmlns:p14="http://schemas.microsoft.com/office/powerpoint/2010/main" val="5185720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7" name="Csoportba foglalás 6"/>
          <p:cNvGrpSpPr/>
          <p:nvPr/>
        </p:nvGrpSpPr>
        <p:grpSpPr>
          <a:xfrm>
            <a:off x="0" y="221552"/>
            <a:ext cx="9147216" cy="6636448"/>
            <a:chOff x="0" y="221552"/>
            <a:chExt cx="9147216" cy="6636448"/>
          </a:xfrm>
        </p:grpSpPr>
        <p:pic>
          <p:nvPicPr>
            <p:cNvPr id="8"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9" name="Kép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11" name="Kép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12" name="Csoportba foglalás 11"/>
            <p:cNvGrpSpPr/>
            <p:nvPr/>
          </p:nvGrpSpPr>
          <p:grpSpPr>
            <a:xfrm>
              <a:off x="231007" y="6045258"/>
              <a:ext cx="2820202" cy="405088"/>
              <a:chOff x="5293895" y="2091424"/>
              <a:chExt cx="3532471" cy="507397"/>
            </a:xfrm>
          </p:grpSpPr>
          <p:sp>
            <p:nvSpPr>
              <p:cNvPr id="13" name="Téglalap 12"/>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 name="Kép 13"/>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179" name="Google Shape;179;p28"/>
          <p:cNvSpPr txBox="1"/>
          <p:nvPr/>
        </p:nvSpPr>
        <p:spPr>
          <a:xfrm>
            <a:off x="86060" y="1007300"/>
            <a:ext cx="9057939" cy="1520747"/>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hu-HU" sz="1800" b="1" dirty="0" smtClean="0">
                <a:solidFill>
                  <a:srgbClr val="0F2A75"/>
                </a:solidFill>
                <a:latin typeface="Open Sans"/>
                <a:ea typeface="Open Sans"/>
                <a:cs typeface="Open Sans"/>
                <a:sym typeface="Open Sans"/>
              </a:rPr>
              <a:t>A TÁMOGATÁSI SZERZŐDÉS KIEGÉSZÍTÉSE ÉS EGYÉB MÓDOSÍTÁSOK</a:t>
            </a:r>
            <a:endParaRPr sz="1800" b="1" dirty="0">
              <a:solidFill>
                <a:srgbClr val="0F2A75"/>
              </a:solidFill>
              <a:latin typeface="Open Sans"/>
              <a:ea typeface="Open Sans"/>
              <a:cs typeface="Open Sans"/>
              <a:sym typeface="Open Sans"/>
            </a:endParaRPr>
          </a:p>
          <a:p>
            <a:pPr marL="0" lvl="0" indent="0" algn="ctr" rtl="0">
              <a:lnSpc>
                <a:spcPct val="115000"/>
              </a:lnSpc>
              <a:spcBef>
                <a:spcPts val="0"/>
              </a:spcBef>
              <a:spcAft>
                <a:spcPts val="0"/>
              </a:spcAft>
              <a:buNone/>
            </a:pPr>
            <a:endParaRPr sz="2400" b="1" dirty="0">
              <a:solidFill>
                <a:srgbClr val="0F2A75"/>
              </a:solidFill>
              <a:latin typeface="Open Sans"/>
              <a:ea typeface="Open Sans"/>
              <a:cs typeface="Open Sans"/>
              <a:sym typeface="Open Sans"/>
            </a:endParaRPr>
          </a:p>
        </p:txBody>
      </p:sp>
      <p:sp>
        <p:nvSpPr>
          <p:cNvPr id="180" name="Google Shape;180;p28"/>
          <p:cNvSpPr txBox="1"/>
          <p:nvPr/>
        </p:nvSpPr>
        <p:spPr>
          <a:xfrm>
            <a:off x="774551" y="1581373"/>
            <a:ext cx="2316274" cy="4269377"/>
          </a:xfrm>
          <a:prstGeom prst="rect">
            <a:avLst/>
          </a:prstGeom>
          <a:solidFill>
            <a:srgbClr val="1155CC"/>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317500" algn="ctr">
              <a:lnSpc>
                <a:spcPct val="115000"/>
              </a:lnSpc>
              <a:buClr>
                <a:srgbClr val="FFFFFF"/>
              </a:buClr>
              <a:buSzPts val="1400"/>
              <a:buFont typeface="Open Sans"/>
              <a:buAutoNum type="arabicPeriod"/>
            </a:pPr>
            <a:r>
              <a:rPr lang="hu-HU" sz="1200" b="1" u="sng" dirty="0">
                <a:solidFill>
                  <a:schemeClr val="bg1"/>
                </a:solidFill>
              </a:rPr>
              <a:t>Értesítés </a:t>
            </a:r>
            <a:r>
              <a:rPr lang="hu-HU" sz="1200" b="1" u="sng" dirty="0" smtClean="0">
                <a:solidFill>
                  <a:schemeClr val="bg1"/>
                </a:solidFill>
              </a:rPr>
              <a:t>jóváhagyás </a:t>
            </a:r>
            <a:r>
              <a:rPr lang="hu-HU" sz="1200" b="1" u="sng" dirty="0">
                <a:solidFill>
                  <a:schemeClr val="bg1"/>
                </a:solidFill>
              </a:rPr>
              <a:t>nélkül </a:t>
            </a:r>
          </a:p>
          <a:p>
            <a:pPr marL="139700" lvl="0">
              <a:lnSpc>
                <a:spcPct val="115000"/>
              </a:lnSpc>
              <a:buClr>
                <a:srgbClr val="FFFFFF"/>
              </a:buClr>
              <a:buSzPts val="1400"/>
            </a:pPr>
            <a:r>
              <a:rPr lang="hu-HU" sz="1200" dirty="0" smtClean="0">
                <a:solidFill>
                  <a:schemeClr val="bg1"/>
                </a:solidFill>
              </a:rPr>
              <a:t>- Kontakt adatok (cím, székhely stb.) változása</a:t>
            </a:r>
          </a:p>
          <a:p>
            <a:pPr marL="139700" lvl="0">
              <a:lnSpc>
                <a:spcPct val="115000"/>
              </a:lnSpc>
              <a:buClr>
                <a:srgbClr val="FFFFFF"/>
              </a:buClr>
              <a:buSzPts val="1400"/>
            </a:pPr>
            <a:r>
              <a:rPr lang="hu-HU" sz="1200" dirty="0" smtClean="0">
                <a:solidFill>
                  <a:schemeClr val="bg1"/>
                </a:solidFill>
              </a:rPr>
              <a:t>- A </a:t>
            </a:r>
            <a:r>
              <a:rPr lang="hu-HU" sz="1200" dirty="0">
                <a:solidFill>
                  <a:schemeClr val="bg1"/>
                </a:solidFill>
              </a:rPr>
              <a:t>jogi képviselő/ </a:t>
            </a:r>
            <a:r>
              <a:rPr lang="hu-HU" sz="1200" dirty="0" smtClean="0">
                <a:solidFill>
                  <a:schemeClr val="bg1"/>
                </a:solidFill>
              </a:rPr>
              <a:t>Kontaktszemély cseréje</a:t>
            </a:r>
          </a:p>
          <a:p>
            <a:pPr marL="139700" lvl="0">
              <a:lnSpc>
                <a:spcPct val="115000"/>
              </a:lnSpc>
              <a:buClr>
                <a:srgbClr val="FFFFFF"/>
              </a:buClr>
              <a:buSzPts val="1400"/>
            </a:pPr>
            <a:r>
              <a:rPr lang="hu-HU" sz="1200" dirty="0" smtClean="0">
                <a:solidFill>
                  <a:schemeClr val="bg1"/>
                </a:solidFill>
              </a:rPr>
              <a:t>- Egyetlen </a:t>
            </a:r>
            <a:r>
              <a:rPr lang="hu-HU" sz="1200" dirty="0">
                <a:solidFill>
                  <a:schemeClr val="bg1"/>
                </a:solidFill>
              </a:rPr>
              <a:t>tevékenység </a:t>
            </a:r>
            <a:r>
              <a:rPr lang="hu-HU" sz="1200" dirty="0" smtClean="0">
                <a:solidFill>
                  <a:schemeClr val="bg1"/>
                </a:solidFill>
              </a:rPr>
              <a:t>ütemezése</a:t>
            </a:r>
          </a:p>
          <a:p>
            <a:pPr marL="139700" lvl="0">
              <a:lnSpc>
                <a:spcPct val="115000"/>
              </a:lnSpc>
              <a:buClr>
                <a:srgbClr val="FFFFFF"/>
              </a:buClr>
              <a:buSzPts val="1400"/>
            </a:pPr>
            <a:r>
              <a:rPr lang="hu-HU" sz="1200" dirty="0" smtClean="0">
                <a:solidFill>
                  <a:schemeClr val="bg1"/>
                </a:solidFill>
              </a:rPr>
              <a:t>- Egyetlen </a:t>
            </a:r>
            <a:r>
              <a:rPr lang="hu-HU" sz="1200" dirty="0">
                <a:solidFill>
                  <a:schemeClr val="bg1"/>
                </a:solidFill>
              </a:rPr>
              <a:t>tevékenység formájának </a:t>
            </a:r>
            <a:r>
              <a:rPr lang="hu-HU" sz="1200" dirty="0" smtClean="0">
                <a:solidFill>
                  <a:schemeClr val="bg1"/>
                </a:solidFill>
              </a:rPr>
              <a:t>megváltozása</a:t>
            </a:r>
          </a:p>
          <a:p>
            <a:pPr marL="139700" lvl="0">
              <a:lnSpc>
                <a:spcPct val="115000"/>
              </a:lnSpc>
              <a:buClr>
                <a:srgbClr val="FFFFFF"/>
              </a:buClr>
              <a:buSzPts val="1400"/>
            </a:pPr>
            <a:r>
              <a:rPr lang="hu-HU" sz="1200" dirty="0" smtClean="0">
                <a:solidFill>
                  <a:schemeClr val="bg1"/>
                </a:solidFill>
              </a:rPr>
              <a:t>- Tervezett </a:t>
            </a:r>
            <a:r>
              <a:rPr lang="hu-HU" sz="1200" dirty="0" err="1">
                <a:solidFill>
                  <a:schemeClr val="bg1"/>
                </a:solidFill>
              </a:rPr>
              <a:t>workshop</a:t>
            </a:r>
            <a:r>
              <a:rPr lang="hu-HU" sz="1200" dirty="0">
                <a:solidFill>
                  <a:schemeClr val="bg1"/>
                </a:solidFill>
              </a:rPr>
              <a:t> </a:t>
            </a:r>
            <a:r>
              <a:rPr lang="hu-HU" sz="1200" dirty="0" smtClean="0">
                <a:solidFill>
                  <a:schemeClr val="bg1"/>
                </a:solidFill>
              </a:rPr>
              <a:t>helyszínváltozása</a:t>
            </a:r>
          </a:p>
          <a:p>
            <a:pPr marL="139700" lvl="0">
              <a:lnSpc>
                <a:spcPct val="115000"/>
              </a:lnSpc>
              <a:buClr>
                <a:srgbClr val="FFFFFF"/>
              </a:buClr>
              <a:buSzPts val="1400"/>
            </a:pPr>
            <a:r>
              <a:rPr lang="hu-HU" sz="1200" dirty="0" smtClean="0">
                <a:solidFill>
                  <a:schemeClr val="bg1"/>
                </a:solidFill>
              </a:rPr>
              <a:t>- Költségsoron belüli összeg átcsoportosítások, 20%- </a:t>
            </a:r>
            <a:r>
              <a:rPr lang="hu-HU" sz="1200" dirty="0" err="1" smtClean="0">
                <a:solidFill>
                  <a:schemeClr val="bg1"/>
                </a:solidFill>
              </a:rPr>
              <a:t>os</a:t>
            </a:r>
            <a:r>
              <a:rPr lang="hu-HU" sz="1200" dirty="0" smtClean="0">
                <a:solidFill>
                  <a:schemeClr val="bg1"/>
                </a:solidFill>
              </a:rPr>
              <a:t> határon belül anélkül, hogy a költségsor összege változna</a:t>
            </a:r>
          </a:p>
          <a:p>
            <a:pPr marL="425450" lvl="0" indent="-285750">
              <a:lnSpc>
                <a:spcPct val="115000"/>
              </a:lnSpc>
              <a:buClr>
                <a:srgbClr val="FFFFFF"/>
              </a:buClr>
              <a:buSzPts val="1400"/>
              <a:buFont typeface="Arial" panose="020B0604020202020204" pitchFamily="34" charset="0"/>
              <a:buChar char="•"/>
            </a:pPr>
            <a:endParaRPr lang="hu-HU" dirty="0" smtClean="0"/>
          </a:p>
          <a:p>
            <a:pPr marL="425450" lvl="0" indent="-285750" algn="ctr">
              <a:lnSpc>
                <a:spcPct val="115000"/>
              </a:lnSpc>
              <a:buClr>
                <a:srgbClr val="FFFFFF"/>
              </a:buClr>
              <a:buSzPts val="1400"/>
              <a:buFontTx/>
              <a:buChar char="-"/>
            </a:pPr>
            <a:endParaRPr dirty="0">
              <a:latin typeface="Open Sans"/>
              <a:ea typeface="Open Sans"/>
              <a:cs typeface="Open Sans"/>
              <a:sym typeface="Open Sans"/>
            </a:endParaRPr>
          </a:p>
        </p:txBody>
      </p:sp>
      <p:sp>
        <p:nvSpPr>
          <p:cNvPr id="181" name="Google Shape;181;p28"/>
          <p:cNvSpPr txBox="1"/>
          <p:nvPr/>
        </p:nvSpPr>
        <p:spPr>
          <a:xfrm>
            <a:off x="3340525" y="1581373"/>
            <a:ext cx="2210422" cy="4269351"/>
          </a:xfrm>
          <a:prstGeom prst="rect">
            <a:avLst/>
          </a:prstGeom>
          <a:solidFill>
            <a:srgbClr val="1155CC"/>
          </a:solidFill>
          <a:ln>
            <a:noFill/>
          </a:ln>
        </p:spPr>
        <p:txBody>
          <a:bodyPr spcFirstLastPara="1" wrap="square" lIns="91425" tIns="91425" rIns="91425" bIns="91425" anchor="t" anchorCtr="0">
            <a:noAutofit/>
          </a:bodyPr>
          <a:lstStyle/>
          <a:p>
            <a:pPr lvl="0" algn="ctr">
              <a:lnSpc>
                <a:spcPct val="115000"/>
              </a:lnSpc>
              <a:buClr>
                <a:schemeClr val="dk1"/>
              </a:buClr>
              <a:buSzPts val="1100"/>
            </a:pPr>
            <a:r>
              <a:rPr lang="en-US" b="1" dirty="0">
                <a:solidFill>
                  <a:srgbClr val="FFFFFF"/>
                </a:solidFill>
                <a:latin typeface="Open Sans"/>
                <a:ea typeface="Open Sans"/>
                <a:cs typeface="Open Sans"/>
                <a:sym typeface="Open Sans"/>
              </a:rPr>
              <a:t>2. </a:t>
            </a:r>
            <a:r>
              <a:rPr lang="hu-HU" sz="1200" b="1" u="sng" dirty="0">
                <a:solidFill>
                  <a:schemeClr val="bg1"/>
                </a:solidFill>
              </a:rPr>
              <a:t>Értesítés </a:t>
            </a:r>
            <a:r>
              <a:rPr lang="hu-HU" sz="1200" b="1" u="sng" dirty="0" smtClean="0">
                <a:solidFill>
                  <a:schemeClr val="bg1"/>
                </a:solidFill>
              </a:rPr>
              <a:t>jóváhagyással</a:t>
            </a:r>
            <a:endParaRPr sz="1200" b="1" u="sng" dirty="0">
              <a:solidFill>
                <a:schemeClr val="bg1"/>
              </a:solidFill>
              <a:latin typeface="Open Sans"/>
              <a:ea typeface="Open Sans"/>
              <a:cs typeface="Open Sans"/>
              <a:sym typeface="Open Sans"/>
            </a:endParaRPr>
          </a:p>
          <a:p>
            <a:pPr lvl="0"/>
            <a:r>
              <a:rPr lang="hu-HU" sz="1200" dirty="0" smtClean="0">
                <a:solidFill>
                  <a:schemeClr val="bg1"/>
                </a:solidFill>
              </a:rPr>
              <a:t>- Költség </a:t>
            </a:r>
            <a:r>
              <a:rPr lang="hu-HU" sz="1200" dirty="0">
                <a:solidFill>
                  <a:schemeClr val="bg1"/>
                </a:solidFill>
              </a:rPr>
              <a:t>átcsoportosítás a költségvetési sorok között, 5 000.00 eurós értékhatár, vagy a 20%-os határ betartása mellett, - amelyik a </a:t>
            </a:r>
            <a:r>
              <a:rPr lang="hu-HU" sz="1200" dirty="0" smtClean="0">
                <a:solidFill>
                  <a:schemeClr val="bg1"/>
                </a:solidFill>
              </a:rPr>
              <a:t>magasabb</a:t>
            </a:r>
          </a:p>
          <a:p>
            <a:pPr lvl="0"/>
            <a:r>
              <a:rPr lang="hu-HU" sz="1200" dirty="0" smtClean="0">
                <a:solidFill>
                  <a:schemeClr val="bg1"/>
                </a:solidFill>
              </a:rPr>
              <a:t>- Költség </a:t>
            </a:r>
            <a:r>
              <a:rPr lang="hu-HU" sz="1200" dirty="0">
                <a:solidFill>
                  <a:schemeClr val="bg1"/>
                </a:solidFill>
              </a:rPr>
              <a:t>átcsoportosítás egy költségvetési soron belül, a 20%-ot meghaladó mértékben, de a teljes költségvetési sor összegét nem </a:t>
            </a:r>
            <a:r>
              <a:rPr lang="hu-HU" sz="1200" dirty="0" smtClean="0">
                <a:solidFill>
                  <a:schemeClr val="bg1"/>
                </a:solidFill>
              </a:rPr>
              <a:t>érintően</a:t>
            </a:r>
          </a:p>
          <a:p>
            <a:pPr lvl="0"/>
            <a:r>
              <a:rPr lang="hu-HU" sz="1200" dirty="0" smtClean="0">
                <a:solidFill>
                  <a:schemeClr val="bg1"/>
                </a:solidFill>
              </a:rPr>
              <a:t>- Változás </a:t>
            </a:r>
            <a:r>
              <a:rPr lang="hu-HU" sz="1200" dirty="0">
                <a:solidFill>
                  <a:schemeClr val="bg1"/>
                </a:solidFill>
              </a:rPr>
              <a:t>a projekt megvalósítási csapaton belül </a:t>
            </a:r>
            <a:endParaRPr sz="1200" dirty="0">
              <a:solidFill>
                <a:schemeClr val="bg1"/>
              </a:solidFill>
              <a:latin typeface="Open Sans"/>
              <a:ea typeface="Open Sans"/>
              <a:cs typeface="Open Sans"/>
              <a:sym typeface="Open Sans"/>
            </a:endParaRPr>
          </a:p>
        </p:txBody>
      </p:sp>
      <p:sp>
        <p:nvSpPr>
          <p:cNvPr id="182" name="Google Shape;182;p28"/>
          <p:cNvSpPr txBox="1"/>
          <p:nvPr/>
        </p:nvSpPr>
        <p:spPr>
          <a:xfrm>
            <a:off x="5800646" y="1581373"/>
            <a:ext cx="2450469" cy="4269352"/>
          </a:xfrm>
          <a:prstGeom prst="rect">
            <a:avLst/>
          </a:prstGeom>
          <a:solidFill>
            <a:srgbClr val="1155CC"/>
          </a:solidFill>
          <a:ln>
            <a:noFill/>
          </a:ln>
        </p:spPr>
        <p:txBody>
          <a:bodyPr spcFirstLastPara="1" wrap="square" lIns="91425" tIns="91425" rIns="91425" bIns="91425" anchor="t" anchorCtr="0">
            <a:noAutofit/>
          </a:bodyPr>
          <a:lstStyle/>
          <a:p>
            <a:pPr lvl="0" algn="ctr">
              <a:lnSpc>
                <a:spcPct val="115000"/>
              </a:lnSpc>
              <a:buClr>
                <a:schemeClr val="dk1"/>
              </a:buClr>
              <a:buSzPts val="1100"/>
            </a:pPr>
            <a:r>
              <a:rPr lang="en-US" b="1" dirty="0">
                <a:solidFill>
                  <a:srgbClr val="FFFFFF"/>
                </a:solidFill>
                <a:latin typeface="Open Sans"/>
                <a:ea typeface="Open Sans"/>
                <a:cs typeface="Open Sans"/>
                <a:sym typeface="Open Sans"/>
              </a:rPr>
              <a:t>3</a:t>
            </a:r>
            <a:r>
              <a:rPr lang="en-US" sz="1200" b="1" dirty="0">
                <a:solidFill>
                  <a:srgbClr val="FFFFFF"/>
                </a:solidFill>
                <a:latin typeface="Open Sans"/>
                <a:ea typeface="Open Sans"/>
                <a:cs typeface="Open Sans"/>
                <a:sym typeface="Open Sans"/>
              </a:rPr>
              <a:t>. </a:t>
            </a:r>
            <a:r>
              <a:rPr lang="hu-HU" sz="1200" b="1" u="sng" dirty="0" smtClean="0">
                <a:solidFill>
                  <a:schemeClr val="bg1"/>
                </a:solidFill>
              </a:rPr>
              <a:t>Kiegészítés</a:t>
            </a:r>
            <a:endParaRPr sz="1200" b="1" u="sng" dirty="0">
              <a:solidFill>
                <a:schemeClr val="bg1"/>
              </a:solidFill>
              <a:latin typeface="Open Sans"/>
              <a:ea typeface="Open Sans"/>
              <a:cs typeface="Open Sans"/>
              <a:sym typeface="Open Sans"/>
            </a:endParaRPr>
          </a:p>
          <a:p>
            <a:pPr lvl="0">
              <a:lnSpc>
                <a:spcPct val="115000"/>
              </a:lnSpc>
            </a:pPr>
            <a:r>
              <a:rPr lang="hu-HU" sz="1200" dirty="0" smtClean="0">
                <a:solidFill>
                  <a:schemeClr val="bg1"/>
                </a:solidFill>
              </a:rPr>
              <a:t>- Változások </a:t>
            </a:r>
            <a:r>
              <a:rPr lang="hu-HU" sz="1200" dirty="0">
                <a:solidFill>
                  <a:schemeClr val="bg1"/>
                </a:solidFill>
              </a:rPr>
              <a:t>a projektpartner </a:t>
            </a:r>
            <a:r>
              <a:rPr lang="hu-HU" sz="1200" dirty="0" smtClean="0">
                <a:solidFill>
                  <a:schemeClr val="bg1"/>
                </a:solidFill>
              </a:rPr>
              <a:t>szervezetében</a:t>
            </a:r>
          </a:p>
          <a:p>
            <a:pPr lvl="0">
              <a:lnSpc>
                <a:spcPct val="115000"/>
              </a:lnSpc>
            </a:pPr>
            <a:r>
              <a:rPr lang="hu-HU" sz="1200" dirty="0" smtClean="0">
                <a:solidFill>
                  <a:schemeClr val="bg1"/>
                </a:solidFill>
              </a:rPr>
              <a:t>- Változás </a:t>
            </a:r>
            <a:r>
              <a:rPr lang="hu-HU" sz="1200" dirty="0">
                <a:solidFill>
                  <a:schemeClr val="bg1"/>
                </a:solidFill>
              </a:rPr>
              <a:t>a partnerség </a:t>
            </a:r>
            <a:r>
              <a:rPr lang="hu-HU" sz="1200" dirty="0" smtClean="0">
                <a:solidFill>
                  <a:schemeClr val="bg1"/>
                </a:solidFill>
              </a:rPr>
              <a:t>összetételében</a:t>
            </a:r>
          </a:p>
          <a:p>
            <a:pPr lvl="0">
              <a:lnSpc>
                <a:spcPct val="115000"/>
              </a:lnSpc>
            </a:pPr>
            <a:r>
              <a:rPr lang="hu-HU" sz="1200" dirty="0" smtClean="0">
                <a:solidFill>
                  <a:schemeClr val="bg1"/>
                </a:solidFill>
              </a:rPr>
              <a:t>- Költség </a:t>
            </a:r>
            <a:r>
              <a:rPr lang="hu-HU" sz="1200" dirty="0">
                <a:solidFill>
                  <a:schemeClr val="bg1"/>
                </a:solidFill>
              </a:rPr>
              <a:t>átcsoportosítás a kedvezményezettek </a:t>
            </a:r>
            <a:r>
              <a:rPr lang="hu-HU" sz="1200" dirty="0" smtClean="0">
                <a:solidFill>
                  <a:schemeClr val="bg1"/>
                </a:solidFill>
              </a:rPr>
              <a:t>között</a:t>
            </a:r>
          </a:p>
          <a:p>
            <a:pPr lvl="0">
              <a:lnSpc>
                <a:spcPct val="115000"/>
              </a:lnSpc>
            </a:pPr>
            <a:r>
              <a:rPr lang="hu-HU" sz="1200" dirty="0" smtClean="0">
                <a:solidFill>
                  <a:schemeClr val="bg1"/>
                </a:solidFill>
              </a:rPr>
              <a:t>- Költségsorok </a:t>
            </a:r>
            <a:r>
              <a:rPr lang="hu-HU" sz="1200" dirty="0">
                <a:solidFill>
                  <a:schemeClr val="bg1"/>
                </a:solidFill>
              </a:rPr>
              <a:t>közötti, 20%-ot meghaladó </a:t>
            </a:r>
            <a:r>
              <a:rPr lang="hu-HU" sz="1200" dirty="0" smtClean="0">
                <a:solidFill>
                  <a:schemeClr val="bg1"/>
                </a:solidFill>
              </a:rPr>
              <a:t>átcsoportosítás</a:t>
            </a:r>
          </a:p>
          <a:p>
            <a:pPr lvl="0">
              <a:lnSpc>
                <a:spcPct val="115000"/>
              </a:lnSpc>
            </a:pPr>
            <a:r>
              <a:rPr lang="hu-HU" sz="1200" dirty="0" smtClean="0">
                <a:solidFill>
                  <a:schemeClr val="bg1"/>
                </a:solidFill>
              </a:rPr>
              <a:t>- A </a:t>
            </a:r>
            <a:r>
              <a:rPr lang="hu-HU" sz="1200" dirty="0">
                <a:solidFill>
                  <a:schemeClr val="bg1"/>
                </a:solidFill>
              </a:rPr>
              <a:t>jóváhagyott pályázati űrlap dokumentumaihoz képest tervezett technikai </a:t>
            </a:r>
            <a:r>
              <a:rPr lang="hu-HU" sz="1200" dirty="0" smtClean="0">
                <a:solidFill>
                  <a:schemeClr val="bg1"/>
                </a:solidFill>
              </a:rPr>
              <a:t>változtatások</a:t>
            </a:r>
          </a:p>
          <a:p>
            <a:pPr lvl="0">
              <a:lnSpc>
                <a:spcPct val="115000"/>
              </a:lnSpc>
            </a:pPr>
            <a:r>
              <a:rPr lang="hu-HU" sz="1200" dirty="0" smtClean="0">
                <a:solidFill>
                  <a:schemeClr val="bg1"/>
                </a:solidFill>
              </a:rPr>
              <a:t>- A </a:t>
            </a:r>
            <a:r>
              <a:rPr lang="hu-HU" sz="1200" dirty="0">
                <a:solidFill>
                  <a:schemeClr val="bg1"/>
                </a:solidFill>
              </a:rPr>
              <a:t>megvalósítási időszak Pályázati Útmutatóban meghatározott maximális időtartamra történő </a:t>
            </a:r>
            <a:r>
              <a:rPr lang="hu-HU" sz="1200" dirty="0" smtClean="0">
                <a:solidFill>
                  <a:schemeClr val="bg1"/>
                </a:solidFill>
              </a:rPr>
              <a:t>meghosszabbítása</a:t>
            </a:r>
          </a:p>
          <a:p>
            <a:pPr lvl="0">
              <a:lnSpc>
                <a:spcPct val="115000"/>
              </a:lnSpc>
            </a:pPr>
            <a:r>
              <a:rPr lang="hu-HU" sz="1200" dirty="0" smtClean="0">
                <a:solidFill>
                  <a:schemeClr val="bg1"/>
                </a:solidFill>
              </a:rPr>
              <a:t>- Jelentős </a:t>
            </a:r>
            <a:r>
              <a:rPr lang="hu-HU" sz="1200" dirty="0">
                <a:solidFill>
                  <a:schemeClr val="bg1"/>
                </a:solidFill>
              </a:rPr>
              <a:t>változások a pályázati űrlapon</a:t>
            </a:r>
            <a:endParaRPr lang="hu-HU" sz="1200" dirty="0" smtClean="0">
              <a:solidFill>
                <a:schemeClr val="bg1"/>
              </a:solidFill>
            </a:endParaRPr>
          </a:p>
          <a:p>
            <a:pPr lvl="0">
              <a:lnSpc>
                <a:spcPct val="115000"/>
              </a:lnSpc>
            </a:pPr>
            <a:endParaRPr dirty="0">
              <a:solidFill>
                <a:srgbClr val="FFFFFF"/>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pSp>
        <p:nvGrpSpPr>
          <p:cNvPr id="4" name="Csoportba foglalás 3"/>
          <p:cNvGrpSpPr/>
          <p:nvPr/>
        </p:nvGrpSpPr>
        <p:grpSpPr>
          <a:xfrm>
            <a:off x="0" y="221552"/>
            <a:ext cx="9147216" cy="6636448"/>
            <a:chOff x="0" y="221552"/>
            <a:chExt cx="9147216" cy="6636448"/>
          </a:xfrm>
        </p:grpSpPr>
        <p:pic>
          <p:nvPicPr>
            <p:cNvPr id="5" name="Google Shape;91;p14" descr="a.jpg"/>
            <p:cNvPicPr preferRelativeResize="0"/>
            <p:nvPr/>
          </p:nvPicPr>
          <p:blipFill rotWithShape="1">
            <a:blip r:embed="rId3">
              <a:alphaModFix/>
            </a:blip>
            <a:srcRect t="16532"/>
            <a:stretch/>
          </p:blipFill>
          <p:spPr>
            <a:xfrm>
              <a:off x="0" y="1135781"/>
              <a:ext cx="9147216" cy="5722219"/>
            </a:xfrm>
            <a:prstGeom prst="rect">
              <a:avLst/>
            </a:prstGeom>
            <a:noFill/>
            <a:ln>
              <a:noFill/>
            </a:ln>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55" y="273577"/>
              <a:ext cx="2940234" cy="671159"/>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221552"/>
              <a:ext cx="994507" cy="497254"/>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468" y="221552"/>
              <a:ext cx="395767" cy="395767"/>
            </a:xfrm>
            <a:prstGeom prst="rect">
              <a:avLst/>
            </a:prstGeom>
          </p:spPr>
        </p:pic>
        <p:grpSp>
          <p:nvGrpSpPr>
            <p:cNvPr id="9" name="Csoportba foglalás 8"/>
            <p:cNvGrpSpPr/>
            <p:nvPr/>
          </p:nvGrpSpPr>
          <p:grpSpPr>
            <a:xfrm>
              <a:off x="231007" y="6045258"/>
              <a:ext cx="2820202" cy="405088"/>
              <a:chOff x="5293895" y="2091424"/>
              <a:chExt cx="3532471" cy="507397"/>
            </a:xfrm>
          </p:grpSpPr>
          <p:sp>
            <p:nvSpPr>
              <p:cNvPr id="10" name="Téglalap 9"/>
              <p:cNvSpPr/>
              <p:nvPr/>
            </p:nvSpPr>
            <p:spPr>
              <a:xfrm>
                <a:off x="5293895" y="2091424"/>
                <a:ext cx="3532471" cy="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rotWithShape="1">
              <a:blip r:embed="rId7">
                <a:extLst>
                  <a:ext uri="{28A0092B-C50C-407E-A947-70E740481C1C}">
                    <a14:useLocalDpi xmlns:a14="http://schemas.microsoft.com/office/drawing/2010/main" val="0"/>
                  </a:ext>
                </a:extLst>
              </a:blip>
              <a:srcRect l="9532" t="8947" r="16200" b="79837"/>
              <a:stretch/>
            </p:blipFill>
            <p:spPr>
              <a:xfrm>
                <a:off x="5582653" y="2127185"/>
                <a:ext cx="2868328" cy="433136"/>
              </a:xfrm>
              <a:prstGeom prst="rect">
                <a:avLst/>
              </a:prstGeom>
            </p:spPr>
          </p:pic>
        </p:grpSp>
      </p:grpSp>
      <p:sp>
        <p:nvSpPr>
          <p:cNvPr id="188" name="Google Shape;188;p29"/>
          <p:cNvSpPr/>
          <p:nvPr/>
        </p:nvSpPr>
        <p:spPr>
          <a:xfrm>
            <a:off x="551800" y="1039249"/>
            <a:ext cx="8032802" cy="4490181"/>
          </a:xfrm>
          <a:prstGeom prst="rect">
            <a:avLst/>
          </a:prstGeom>
          <a:noFill/>
          <a:ln>
            <a:noFill/>
          </a:ln>
        </p:spPr>
        <p:txBody>
          <a:bodyPr spcFirstLastPara="1" wrap="square" lIns="91425" tIns="45700" rIns="91425" bIns="45700" anchor="t" anchorCtr="0">
            <a:noAutofit/>
          </a:bodyPr>
          <a:lstStyle/>
          <a:p>
            <a:pPr lvl="0" algn="ctr">
              <a:lnSpc>
                <a:spcPct val="115000"/>
              </a:lnSpc>
              <a:buClr>
                <a:schemeClr val="dk1"/>
              </a:buClr>
              <a:buSzPts val="1100"/>
            </a:pPr>
            <a:r>
              <a:rPr lang="hu-HU" sz="2400" b="1" dirty="0" smtClean="0">
                <a:solidFill>
                  <a:schemeClr val="bg2"/>
                </a:solidFill>
                <a:latin typeface="Open Sans" panose="020B0604020202020204" charset="0"/>
                <a:ea typeface="Open Sans" panose="020B0604020202020204" charset="0"/>
                <a:cs typeface="Open Sans" panose="020B0604020202020204" charset="0"/>
              </a:rPr>
              <a:t>ÉRTESÍTÉS JÓVÁHAGYÁS NÉLKÜL </a:t>
            </a:r>
            <a:endParaRPr lang="hu-HU" sz="1800" b="1" dirty="0" smtClean="0">
              <a:solidFill>
                <a:schemeClr val="bg2"/>
              </a:solidFill>
              <a:latin typeface="Open Sans" panose="020B0604020202020204" charset="0"/>
              <a:ea typeface="Open Sans" panose="020B0604020202020204" charset="0"/>
              <a:cs typeface="Open Sans" panose="020B0604020202020204" charset="0"/>
              <a:sym typeface="Open Sans"/>
            </a:endParaRPr>
          </a:p>
          <a:p>
            <a:pPr marL="457200" lvl="0" indent="-342900">
              <a:lnSpc>
                <a:spcPct val="115000"/>
              </a:lnSpc>
              <a:buClr>
                <a:srgbClr val="0F2A75"/>
              </a:buClr>
              <a:buSzPts val="1800"/>
              <a:buFont typeface="Open Sans"/>
              <a:buChar char="-"/>
            </a:pPr>
            <a:r>
              <a:rPr lang="hu-HU" sz="1600" dirty="0">
                <a:solidFill>
                  <a:schemeClr val="bg2"/>
                </a:solidFill>
                <a:latin typeface="Open Sans" panose="020B0604020202020204" charset="0"/>
                <a:ea typeface="Open Sans" panose="020B0604020202020204" charset="0"/>
                <a:cs typeface="Open Sans" panose="020B0604020202020204" charset="0"/>
              </a:rPr>
              <a:t>TSZ módosítást írásban, e-mailben és/vagy postai úton (papír alapon, eredetiben) kezdeményezhet a Vezető Kedvezményezett oly módon, hogy a módosítási kérelem mellett benyújt minden alátámasztó dokumentumot (</a:t>
            </a:r>
            <a:r>
              <a:rPr lang="hu-HU" sz="1600" dirty="0" err="1">
                <a:solidFill>
                  <a:schemeClr val="bg2"/>
                </a:solidFill>
                <a:latin typeface="Open Sans" panose="020B0604020202020204" charset="0"/>
                <a:ea typeface="Open Sans" panose="020B0604020202020204" charset="0"/>
                <a:cs typeface="Open Sans" panose="020B0604020202020204" charset="0"/>
              </a:rPr>
              <a:t>szkennelve</a:t>
            </a:r>
            <a:r>
              <a:rPr lang="hu-HU" sz="1600" dirty="0">
                <a:solidFill>
                  <a:schemeClr val="bg2"/>
                </a:solidFill>
                <a:latin typeface="Open Sans" panose="020B0604020202020204" charset="0"/>
                <a:ea typeface="Open Sans" panose="020B0604020202020204" charset="0"/>
                <a:cs typeface="Open Sans" panose="020B0604020202020204" charset="0"/>
              </a:rPr>
              <a:t> és/vagy eredetiben) a Közös Titkárság részére.</a:t>
            </a:r>
            <a:endParaRPr lang="hu-HU" sz="1600" dirty="0">
              <a:solidFill>
                <a:srgbClr val="FF0000"/>
              </a:solidFill>
              <a:latin typeface="Open Sans" panose="020B0604020202020204" charset="0"/>
              <a:ea typeface="Open Sans" panose="020B0604020202020204" charset="0"/>
              <a:cs typeface="Open Sans" panose="020B0604020202020204" charset="0"/>
            </a:endParaRPr>
          </a:p>
          <a:p>
            <a:pPr marL="457200" lvl="0" indent="-342900">
              <a:lnSpc>
                <a:spcPct val="115000"/>
              </a:lnSpc>
              <a:buClr>
                <a:srgbClr val="0F2A75"/>
              </a:buClr>
              <a:buSzPts val="1800"/>
              <a:buFont typeface="Open Sans"/>
              <a:buChar char="-"/>
            </a:pPr>
            <a:r>
              <a:rPr lang="hu-HU" sz="1600" dirty="0" smtClean="0">
                <a:solidFill>
                  <a:schemeClr val="bg2"/>
                </a:solidFill>
                <a:latin typeface="Open Sans" panose="020B0604020202020204" charset="0"/>
                <a:ea typeface="Open Sans" panose="020B0604020202020204" charset="0"/>
                <a:cs typeface="Open Sans" panose="020B0604020202020204" charset="0"/>
              </a:rPr>
              <a:t>A </a:t>
            </a:r>
            <a:r>
              <a:rPr lang="hu-HU" sz="1600" dirty="0">
                <a:solidFill>
                  <a:schemeClr val="bg2"/>
                </a:solidFill>
                <a:latin typeface="Open Sans" panose="020B0604020202020204" charset="0"/>
                <a:ea typeface="Open Sans" panose="020B0604020202020204" charset="0"/>
                <a:cs typeface="Open Sans" panose="020B0604020202020204" charset="0"/>
              </a:rPr>
              <a:t>Közös Titkárság értesítését követően a Vezető Kedvezményezettnek engedélyt kell kérnie a Közös Titkárságtól, hogy az </a:t>
            </a:r>
            <a:r>
              <a:rPr lang="hu-HU" sz="1600" dirty="0" err="1">
                <a:solidFill>
                  <a:schemeClr val="bg2"/>
                </a:solidFill>
                <a:latin typeface="Open Sans" panose="020B0604020202020204" charset="0"/>
                <a:ea typeface="Open Sans" panose="020B0604020202020204" charset="0"/>
                <a:cs typeface="Open Sans" panose="020B0604020202020204" charset="0"/>
              </a:rPr>
              <a:t>eMS-ben</a:t>
            </a:r>
            <a:r>
              <a:rPr lang="hu-HU" sz="1600" dirty="0">
                <a:solidFill>
                  <a:schemeClr val="bg2"/>
                </a:solidFill>
                <a:latin typeface="Open Sans" panose="020B0604020202020204" charset="0"/>
                <a:ea typeface="Open Sans" panose="020B0604020202020204" charset="0"/>
                <a:cs typeface="Open Sans" panose="020B0604020202020204" charset="0"/>
              </a:rPr>
              <a:t> kezelhesse a változást és feltöltse </a:t>
            </a:r>
            <a:r>
              <a:rPr lang="hu-HU" sz="1600" dirty="0" smtClean="0">
                <a:solidFill>
                  <a:schemeClr val="bg2"/>
                </a:solidFill>
                <a:latin typeface="Open Sans" panose="020B0604020202020204" charset="0"/>
                <a:ea typeface="Open Sans" panose="020B0604020202020204" charset="0"/>
                <a:cs typeface="Open Sans" panose="020B0604020202020204" charset="0"/>
              </a:rPr>
              <a:t>a módosításról </a:t>
            </a:r>
            <a:r>
              <a:rPr lang="hu-HU" sz="1600" dirty="0">
                <a:solidFill>
                  <a:schemeClr val="bg2"/>
                </a:solidFill>
                <a:latin typeface="Open Sans" panose="020B0604020202020204" charset="0"/>
                <a:ea typeface="Open Sans" panose="020B0604020202020204" charset="0"/>
                <a:cs typeface="Open Sans" panose="020B0604020202020204" charset="0"/>
              </a:rPr>
              <a:t>való értesítést, továbbá minden alátámasztó dokumentumot az </a:t>
            </a:r>
            <a:r>
              <a:rPr lang="hu-HU" sz="1600" dirty="0" err="1">
                <a:solidFill>
                  <a:schemeClr val="bg2"/>
                </a:solidFill>
                <a:latin typeface="Open Sans" panose="020B0604020202020204" charset="0"/>
                <a:ea typeface="Open Sans" panose="020B0604020202020204" charset="0"/>
                <a:cs typeface="Open Sans" panose="020B0604020202020204" charset="0"/>
              </a:rPr>
              <a:t>Application</a:t>
            </a:r>
            <a:r>
              <a:rPr lang="hu-HU" sz="1600" dirty="0">
                <a:solidFill>
                  <a:schemeClr val="bg2"/>
                </a:solidFill>
                <a:latin typeface="Open Sans" panose="020B0604020202020204" charset="0"/>
                <a:ea typeface="Open Sans" panose="020B0604020202020204" charset="0"/>
                <a:cs typeface="Open Sans" panose="020B0604020202020204" charset="0"/>
              </a:rPr>
              <a:t> </a:t>
            </a:r>
            <a:r>
              <a:rPr lang="hu-HU" sz="1600" dirty="0" err="1">
                <a:solidFill>
                  <a:schemeClr val="bg2"/>
                </a:solidFill>
                <a:latin typeface="Open Sans" panose="020B0604020202020204" charset="0"/>
                <a:ea typeface="Open Sans" panose="020B0604020202020204" charset="0"/>
                <a:cs typeface="Open Sans" panose="020B0604020202020204" charset="0"/>
              </a:rPr>
              <a:t>Form</a:t>
            </a:r>
            <a:r>
              <a:rPr lang="hu-HU" sz="1600" dirty="0">
                <a:solidFill>
                  <a:schemeClr val="bg2"/>
                </a:solidFill>
                <a:latin typeface="Open Sans" panose="020B0604020202020204" charset="0"/>
                <a:ea typeface="Open Sans" panose="020B0604020202020204" charset="0"/>
                <a:cs typeface="Open Sans" panose="020B0604020202020204" charset="0"/>
              </a:rPr>
              <a:t> - Pályázati Űrlap </a:t>
            </a:r>
            <a:r>
              <a:rPr lang="hu-HU" sz="1600" dirty="0" smtClean="0">
                <a:solidFill>
                  <a:schemeClr val="bg2"/>
                </a:solidFill>
                <a:latin typeface="Open Sans" panose="020B0604020202020204" charset="0"/>
                <a:ea typeface="Open Sans" panose="020B0604020202020204" charset="0"/>
                <a:cs typeface="Open Sans" panose="020B0604020202020204" charset="0"/>
              </a:rPr>
              <a:t>“</a:t>
            </a:r>
            <a:r>
              <a:rPr lang="hu-HU" sz="1600" dirty="0" err="1" smtClean="0">
                <a:solidFill>
                  <a:schemeClr val="bg2"/>
                </a:solidFill>
                <a:latin typeface="Open Sans" panose="020B0604020202020204" charset="0"/>
                <a:ea typeface="Open Sans" panose="020B0604020202020204" charset="0"/>
                <a:cs typeface="Open Sans" panose="020B0604020202020204" charset="0"/>
              </a:rPr>
              <a:t>Modification</a:t>
            </a:r>
            <a:r>
              <a:rPr lang="hu-HU" sz="1600" dirty="0" smtClean="0">
                <a:solidFill>
                  <a:schemeClr val="bg2"/>
                </a:solidFill>
                <a:latin typeface="Open Sans" panose="020B0604020202020204" charset="0"/>
                <a:ea typeface="Open Sans" panose="020B0604020202020204" charset="0"/>
                <a:cs typeface="Open Sans" panose="020B0604020202020204" charset="0"/>
              </a:rPr>
              <a:t> </a:t>
            </a:r>
            <a:r>
              <a:rPr lang="hu-HU" sz="1600" dirty="0" err="1" smtClean="0">
                <a:solidFill>
                  <a:schemeClr val="bg2"/>
                </a:solidFill>
                <a:latin typeface="Open Sans" panose="020B0604020202020204" charset="0"/>
                <a:ea typeface="Open Sans" panose="020B0604020202020204" charset="0"/>
                <a:cs typeface="Open Sans" panose="020B0604020202020204" charset="0"/>
              </a:rPr>
              <a:t>Request</a:t>
            </a:r>
            <a:r>
              <a:rPr lang="hu-HU" sz="1600" dirty="0" smtClean="0">
                <a:solidFill>
                  <a:schemeClr val="bg2"/>
                </a:solidFill>
                <a:latin typeface="Open Sans" panose="020B0604020202020204" charset="0"/>
                <a:ea typeface="Open Sans" panose="020B0604020202020204" charset="0"/>
                <a:cs typeface="Open Sans" panose="020B0604020202020204" charset="0"/>
              </a:rPr>
              <a:t> </a:t>
            </a:r>
            <a:r>
              <a:rPr lang="hu-HU" sz="1600" dirty="0" err="1" smtClean="0">
                <a:solidFill>
                  <a:schemeClr val="bg2"/>
                </a:solidFill>
                <a:latin typeface="Open Sans" panose="020B0604020202020204" charset="0"/>
                <a:ea typeface="Open Sans" panose="020B0604020202020204" charset="0"/>
                <a:cs typeface="Open Sans" panose="020B0604020202020204" charset="0"/>
              </a:rPr>
              <a:t>overview</a:t>
            </a:r>
            <a:r>
              <a:rPr lang="hu-HU" sz="1600" dirty="0" smtClean="0">
                <a:solidFill>
                  <a:schemeClr val="bg2"/>
                </a:solidFill>
                <a:latin typeface="Open Sans" panose="020B0604020202020204" charset="0"/>
                <a:ea typeface="Open Sans" panose="020B0604020202020204" charset="0"/>
                <a:cs typeface="Open Sans" panose="020B0604020202020204" charset="0"/>
              </a:rPr>
              <a:t>” </a:t>
            </a:r>
            <a:r>
              <a:rPr lang="hu-HU" sz="1600" dirty="0">
                <a:solidFill>
                  <a:schemeClr val="bg2"/>
                </a:solidFill>
                <a:latin typeface="Open Sans" panose="020B0604020202020204" charset="0"/>
                <a:ea typeface="Open Sans" panose="020B0604020202020204" charset="0"/>
                <a:cs typeface="Open Sans" panose="020B0604020202020204" charset="0"/>
              </a:rPr>
              <a:t>részébe. Erre maximum 3 munkanap áll </a:t>
            </a:r>
            <a:r>
              <a:rPr lang="hu-HU" sz="1600" dirty="0" smtClean="0">
                <a:solidFill>
                  <a:schemeClr val="bg2"/>
                </a:solidFill>
                <a:latin typeface="Open Sans" panose="020B0604020202020204" charset="0"/>
                <a:ea typeface="Open Sans" panose="020B0604020202020204" charset="0"/>
                <a:cs typeface="Open Sans" panose="020B0604020202020204" charset="0"/>
              </a:rPr>
              <a:t>rendelkezésre</a:t>
            </a:r>
          </a:p>
          <a:p>
            <a:pPr marL="457200" lvl="0" indent="-342900">
              <a:lnSpc>
                <a:spcPct val="115000"/>
              </a:lnSpc>
              <a:buClr>
                <a:srgbClr val="0F2A75"/>
              </a:buClr>
              <a:buSzPts val="1800"/>
              <a:buFont typeface="Open Sans"/>
              <a:buChar char="-"/>
            </a:pPr>
            <a:r>
              <a:rPr lang="hu-HU" sz="1600" dirty="0" smtClean="0">
                <a:solidFill>
                  <a:schemeClr val="bg2"/>
                </a:solidFill>
                <a:latin typeface="Open Sans" panose="020B0604020202020204" charset="0"/>
                <a:ea typeface="Open Sans" panose="020B0604020202020204" charset="0"/>
                <a:cs typeface="Open Sans" panose="020B0604020202020204" charset="0"/>
              </a:rPr>
              <a:t>Ezt </a:t>
            </a:r>
            <a:r>
              <a:rPr lang="hu-HU" sz="1600" dirty="0">
                <a:solidFill>
                  <a:schemeClr val="bg2"/>
                </a:solidFill>
                <a:latin typeface="Open Sans" panose="020B0604020202020204" charset="0"/>
                <a:ea typeface="Open Sans" panose="020B0604020202020204" charset="0"/>
                <a:cs typeface="Open Sans" panose="020B0604020202020204" charset="0"/>
              </a:rPr>
              <a:t>követően a Közös Titkárság engedélyezi a Vezető Kedvezményezett számára az </a:t>
            </a:r>
            <a:r>
              <a:rPr lang="hu-HU" sz="1600" dirty="0" err="1">
                <a:solidFill>
                  <a:schemeClr val="bg2"/>
                </a:solidFill>
                <a:latin typeface="Open Sans" panose="020B0604020202020204" charset="0"/>
                <a:ea typeface="Open Sans" panose="020B0604020202020204" charset="0"/>
                <a:cs typeface="Open Sans" panose="020B0604020202020204" charset="0"/>
              </a:rPr>
              <a:t>eMS</a:t>
            </a:r>
            <a:r>
              <a:rPr lang="hu-HU" sz="1600" dirty="0">
                <a:solidFill>
                  <a:schemeClr val="bg2"/>
                </a:solidFill>
                <a:latin typeface="Open Sans" panose="020B0604020202020204" charset="0"/>
                <a:ea typeface="Open Sans" panose="020B0604020202020204" charset="0"/>
                <a:cs typeface="Open Sans" panose="020B0604020202020204" charset="0"/>
              </a:rPr>
              <a:t> rendszerben történő szükséges módosítások </a:t>
            </a:r>
            <a:r>
              <a:rPr lang="hu-HU" sz="1600" dirty="0" smtClean="0">
                <a:solidFill>
                  <a:schemeClr val="bg2"/>
                </a:solidFill>
                <a:latin typeface="Open Sans" panose="020B0604020202020204" charset="0"/>
                <a:ea typeface="Open Sans" panose="020B0604020202020204" charset="0"/>
                <a:cs typeface="Open Sans" panose="020B0604020202020204" charset="0"/>
              </a:rPr>
              <a:t>elvégzését</a:t>
            </a:r>
          </a:p>
          <a:p>
            <a:pPr marL="457200" lvl="0" indent="-342900">
              <a:lnSpc>
                <a:spcPct val="115000"/>
              </a:lnSpc>
              <a:buClr>
                <a:srgbClr val="0F2A75"/>
              </a:buClr>
              <a:buSzPts val="1800"/>
              <a:buFont typeface="Open Sans"/>
              <a:buChar char="-"/>
            </a:pPr>
            <a:r>
              <a:rPr lang="hu-HU" sz="1600" dirty="0">
                <a:solidFill>
                  <a:schemeClr val="bg2"/>
                </a:solidFill>
                <a:latin typeface="Open Sans" panose="020B0604020202020204" charset="0"/>
                <a:ea typeface="Open Sans" panose="020B0604020202020204" charset="0"/>
                <a:cs typeface="Open Sans" panose="020B0604020202020204" charset="0"/>
              </a:rPr>
              <a:t>A módosítás a változás beálltától kezdődően </a:t>
            </a:r>
            <a:r>
              <a:rPr lang="hu-HU" sz="1600" dirty="0" smtClean="0">
                <a:solidFill>
                  <a:schemeClr val="bg2"/>
                </a:solidFill>
                <a:latin typeface="Open Sans" panose="020B0604020202020204" charset="0"/>
                <a:ea typeface="Open Sans" panose="020B0604020202020204" charset="0"/>
                <a:cs typeface="Open Sans" panose="020B0604020202020204" charset="0"/>
              </a:rPr>
              <a:t>él </a:t>
            </a:r>
            <a:endParaRPr sz="1600" b="1" dirty="0">
              <a:solidFill>
                <a:schemeClr val="bg2"/>
              </a:solidFill>
              <a:latin typeface="Open Sans" panose="020B0604020202020204" charset="0"/>
              <a:ea typeface="Open Sans" panose="020B0604020202020204" charset="0"/>
              <a:cs typeface="Open Sans" panose="020B0604020202020204" charset="0"/>
              <a:sym typeface="Open Sans"/>
            </a:endParaRPr>
          </a:p>
          <a:p>
            <a:pPr marL="0" marR="0" lvl="0" indent="0" algn="l" rtl="0">
              <a:lnSpc>
                <a:spcPct val="150000"/>
              </a:lnSpc>
              <a:spcBef>
                <a:spcPts val="0"/>
              </a:spcBef>
              <a:spcAft>
                <a:spcPts val="0"/>
              </a:spcAft>
              <a:buNone/>
            </a:pPr>
            <a:endParaRPr sz="1800" dirty="0">
              <a:solidFill>
                <a:schemeClr val="dk2"/>
              </a:solidFill>
              <a:latin typeface="Open Sans"/>
              <a:ea typeface="Open Sans"/>
              <a:cs typeface="Open Sans"/>
              <a:sym typeface="Open Sans"/>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1467</TotalTime>
  <Words>3974</Words>
  <Application>Microsoft Office PowerPoint</Application>
  <PresentationFormat>Diavetítés a képernyőre (4:3 oldalarány)</PresentationFormat>
  <Paragraphs>498</Paragraphs>
  <Slides>46</Slides>
  <Notes>45</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46</vt:i4>
      </vt:variant>
    </vt:vector>
  </HeadingPairs>
  <TitlesOfParts>
    <vt:vector size="53" baseType="lpstr">
      <vt:lpstr>Calibri</vt:lpstr>
      <vt:lpstr>Open Sans</vt:lpstr>
      <vt:lpstr>Open Sans Extrabold</vt:lpstr>
      <vt:lpstr>DaxlinePro-Medium</vt:lpstr>
      <vt:lpstr>Arial</vt:lpstr>
      <vt:lpstr>Times New Roman</vt:lpstr>
      <vt:lpstr>Office Theme</vt:lpstr>
      <vt:lpstr>Kedvezményezetti szeminárium III. Nyílt pályázati felhívás  Wifi: user: novo28 password: novo28 </vt:lpstr>
      <vt:lpstr>PowerPoint-bemutató</vt:lpstr>
      <vt:lpstr>Megvalósítás és jelentéstétel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Információs és kommunikációs tevékenységek  </vt:lpstr>
      <vt:lpstr>   Tartalom</vt:lpstr>
      <vt:lpstr>   Bevezetés</vt:lpstr>
      <vt:lpstr>   Követelmények</vt:lpstr>
      <vt:lpstr>   Követelmények</vt:lpstr>
      <vt:lpstr>   Követelmények</vt:lpstr>
      <vt:lpstr>   Követelmények</vt:lpstr>
      <vt:lpstr>   Kötelező tevékenységek</vt:lpstr>
      <vt:lpstr>   Kötelező tevékenységek</vt:lpstr>
      <vt:lpstr>   Kötelező tevékenységek</vt:lpstr>
      <vt:lpstr>   Kötelező tevékenységek</vt:lpstr>
      <vt:lpstr>   Kötelező tevékenységek</vt:lpstr>
      <vt:lpstr>   Kötelező tevékenységek</vt:lpstr>
      <vt:lpstr>   Kötelező tevékenységek</vt:lpstr>
      <vt:lpstr>   Kötelező tevékenységek</vt:lpstr>
      <vt:lpstr>   Hasznos tippek</vt:lpstr>
      <vt:lpstr>   Jóváhagyás</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Implementarea/raportarea proiectelor   - Programul Interreg  V-A România-Ungaria -</dc:title>
  <dc:creator>Huszti Mónika</dc:creator>
  <cp:lastModifiedBy>Sebesi Nóra</cp:lastModifiedBy>
  <cp:revision>135</cp:revision>
  <cp:lastPrinted>2019-02-11T18:09:41Z</cp:lastPrinted>
  <dcterms:modified xsi:type="dcterms:W3CDTF">2019-07-11T08:28:10Z</dcterms:modified>
</cp:coreProperties>
</file>