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256" r:id="rId2"/>
    <p:sldId id="257" r:id="rId3"/>
    <p:sldId id="300" r:id="rId4"/>
    <p:sldId id="262" r:id="rId5"/>
    <p:sldId id="261" r:id="rId6"/>
    <p:sldId id="260" r:id="rId7"/>
    <p:sldId id="259" r:id="rId8"/>
    <p:sldId id="263" r:id="rId9"/>
    <p:sldId id="258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86" r:id="rId18"/>
    <p:sldId id="290" r:id="rId19"/>
    <p:sldId id="306" r:id="rId20"/>
    <p:sldId id="288" r:id="rId21"/>
    <p:sldId id="289" r:id="rId22"/>
    <p:sldId id="291" r:id="rId23"/>
    <p:sldId id="292" r:id="rId24"/>
    <p:sldId id="293" r:id="rId25"/>
    <p:sldId id="294" r:id="rId26"/>
    <p:sldId id="295" r:id="rId27"/>
    <p:sldId id="296" r:id="rId28"/>
    <p:sldId id="297" r:id="rId29"/>
    <p:sldId id="298" r:id="rId30"/>
    <p:sldId id="299" r:id="rId31"/>
    <p:sldId id="272" r:id="rId32"/>
    <p:sldId id="273" r:id="rId33"/>
    <p:sldId id="274" r:id="rId34"/>
    <p:sldId id="275" r:id="rId35"/>
    <p:sldId id="276" r:id="rId36"/>
    <p:sldId id="277" r:id="rId37"/>
    <p:sldId id="278" r:id="rId38"/>
    <p:sldId id="279" r:id="rId39"/>
    <p:sldId id="280" r:id="rId40"/>
    <p:sldId id="281" r:id="rId41"/>
    <p:sldId id="283" r:id="rId42"/>
    <p:sldId id="284" r:id="rId43"/>
    <p:sldId id="285" r:id="rId44"/>
    <p:sldId id="302" r:id="rId45"/>
    <p:sldId id="303" r:id="rId46"/>
    <p:sldId id="304" r:id="rId47"/>
    <p:sldId id="305" r:id="rId48"/>
    <p:sldId id="264" r:id="rId49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034EA2"/>
    <a:srgbClr val="4140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46" autoAdjust="0"/>
    <p:restoredTop sz="94660"/>
  </p:normalViewPr>
  <p:slideViewPr>
    <p:cSldViewPr>
      <p:cViewPr varScale="1">
        <p:scale>
          <a:sx n="106" d="100"/>
          <a:sy n="106" d="100"/>
        </p:scale>
        <p:origin x="170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1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E77FE1-F2F4-4A2A-9335-9944430FA70C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1BE8BF9-3D44-4E88-B46E-1642A44AA209}">
      <dgm:prSet/>
      <dgm:spPr>
        <a:solidFill>
          <a:srgbClr val="003399"/>
        </a:solidFill>
      </dgm:spPr>
      <dgm:t>
        <a:bodyPr/>
        <a:lstStyle/>
        <a:p>
          <a:r>
            <a:rPr lang="en-US" b="1" dirty="0" err="1"/>
            <a:t>cheltuieli</a:t>
          </a:r>
          <a:r>
            <a:rPr lang="en-US" b="1" dirty="0"/>
            <a:t> de personal    (</a:t>
          </a:r>
          <a:r>
            <a:rPr lang="en-US" b="1" dirty="0" err="1"/>
            <a:t>parțial</a:t>
          </a:r>
          <a:r>
            <a:rPr lang="en-US" b="1" dirty="0"/>
            <a:t>) </a:t>
          </a:r>
          <a:r>
            <a:rPr lang="en-US" b="1" dirty="0" err="1"/>
            <a:t>neeligibile</a:t>
          </a:r>
          <a:r>
            <a:rPr lang="en-US" b="1" dirty="0"/>
            <a:t> </a:t>
          </a:r>
          <a:endParaRPr lang="en-GB" b="1" dirty="0"/>
        </a:p>
      </dgm:t>
    </dgm:pt>
    <dgm:pt modelId="{97129B6E-BBB9-4D5D-BB88-940E12D69D35}" type="parTrans" cxnId="{EF3FBADF-C99A-4A82-A975-E0E82D38432E}">
      <dgm:prSet/>
      <dgm:spPr/>
      <dgm:t>
        <a:bodyPr/>
        <a:lstStyle/>
        <a:p>
          <a:endParaRPr lang="en-GB"/>
        </a:p>
      </dgm:t>
    </dgm:pt>
    <dgm:pt modelId="{BBB13612-65F9-4AAA-990D-63044E618434}" type="sibTrans" cxnId="{EF3FBADF-C99A-4A82-A975-E0E82D38432E}">
      <dgm:prSet/>
      <dgm:spPr>
        <a:solidFill>
          <a:srgbClr val="FF0000"/>
        </a:solidFill>
      </dgm:spPr>
      <dgm:t>
        <a:bodyPr/>
        <a:lstStyle/>
        <a:p>
          <a:endParaRPr lang="en-GB"/>
        </a:p>
      </dgm:t>
    </dgm:pt>
    <dgm:pt modelId="{F08B9837-1596-4947-98C7-DD0399E72198}">
      <dgm:prSet/>
      <dgm:spPr>
        <a:solidFill>
          <a:srgbClr val="003399"/>
        </a:solidFill>
      </dgm:spPr>
      <dgm:t>
        <a:bodyPr/>
        <a:lstStyle/>
        <a:p>
          <a:r>
            <a:rPr lang="en-US" b="1" dirty="0" err="1"/>
            <a:t>reducerea</a:t>
          </a:r>
          <a:r>
            <a:rPr lang="en-US" b="1" dirty="0"/>
            <a:t> </a:t>
          </a:r>
          <a:r>
            <a:rPr lang="en-US" b="1" dirty="0" err="1"/>
            <a:t>sumei</a:t>
          </a:r>
          <a:r>
            <a:rPr lang="en-US" b="1" dirty="0"/>
            <a:t> </a:t>
          </a:r>
          <a:r>
            <a:rPr lang="en-US" b="1" dirty="0" err="1"/>
            <a:t>cheltuielilor</a:t>
          </a:r>
          <a:r>
            <a:rPr lang="en-US" b="1" dirty="0"/>
            <a:t> administrative</a:t>
          </a:r>
          <a:endParaRPr lang="en-GB" b="1" dirty="0"/>
        </a:p>
      </dgm:t>
    </dgm:pt>
    <dgm:pt modelId="{3A90A3E8-7895-420B-AC54-D11B742FBCF3}" type="parTrans" cxnId="{59379FEB-1C2A-480F-97C5-487820EAFEFA}">
      <dgm:prSet/>
      <dgm:spPr/>
      <dgm:t>
        <a:bodyPr/>
        <a:lstStyle/>
        <a:p>
          <a:endParaRPr lang="en-GB"/>
        </a:p>
      </dgm:t>
    </dgm:pt>
    <dgm:pt modelId="{79CDAF79-3B04-40F5-9E19-3F20C2C588AD}" type="sibTrans" cxnId="{59379FEB-1C2A-480F-97C5-487820EAFEFA}">
      <dgm:prSet/>
      <dgm:spPr/>
      <dgm:t>
        <a:bodyPr/>
        <a:lstStyle/>
        <a:p>
          <a:endParaRPr lang="en-GB"/>
        </a:p>
      </dgm:t>
    </dgm:pt>
    <dgm:pt modelId="{2CA42D28-C11E-4EEF-BE39-72EDA14DC0A8}" type="pres">
      <dgm:prSet presAssocID="{45E77FE1-F2F4-4A2A-9335-9944430FA70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5ADBD9F-8BF5-4CEC-A7F0-5E7FF0698435}" type="pres">
      <dgm:prSet presAssocID="{D1BE8BF9-3D44-4E88-B46E-1642A44AA209}" presName="node" presStyleLbl="node1" presStyleIdx="0" presStyleCnt="2" custLinFactNeighborY="88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76AB95-528A-42F0-8A32-41F027611EAB}" type="pres">
      <dgm:prSet presAssocID="{BBB13612-65F9-4AAA-990D-63044E618434}" presName="sibTrans" presStyleLbl="sibTrans2D1" presStyleIdx="0" presStyleCnt="1"/>
      <dgm:spPr/>
      <dgm:t>
        <a:bodyPr/>
        <a:lstStyle/>
        <a:p>
          <a:endParaRPr lang="en-US"/>
        </a:p>
      </dgm:t>
    </dgm:pt>
    <dgm:pt modelId="{C78C9247-3EAE-4706-80EB-DC3D32B85ED2}" type="pres">
      <dgm:prSet presAssocID="{BBB13612-65F9-4AAA-990D-63044E618434}" presName="connectorText" presStyleLbl="sibTrans2D1" presStyleIdx="0" presStyleCnt="1"/>
      <dgm:spPr/>
      <dgm:t>
        <a:bodyPr/>
        <a:lstStyle/>
        <a:p>
          <a:endParaRPr lang="en-US"/>
        </a:p>
      </dgm:t>
    </dgm:pt>
    <dgm:pt modelId="{206412B3-A3DC-42DA-B06D-5F6D339E0507}" type="pres">
      <dgm:prSet presAssocID="{F08B9837-1596-4947-98C7-DD0399E72198}" presName="node" presStyleLbl="node1" presStyleIdx="1" presStyleCnt="2" custLinFactNeighborX="57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C26F5FE-C73A-46FA-95F5-F4BB1837F6D1}" type="presOf" srcId="{45E77FE1-F2F4-4A2A-9335-9944430FA70C}" destId="{2CA42D28-C11E-4EEF-BE39-72EDA14DC0A8}" srcOrd="0" destOrd="0" presId="urn:microsoft.com/office/officeart/2005/8/layout/process1"/>
    <dgm:cxn modelId="{B56B4F52-75CC-4F33-94E5-E65D5108CECF}" type="presOf" srcId="{BBB13612-65F9-4AAA-990D-63044E618434}" destId="{EA76AB95-528A-42F0-8A32-41F027611EAB}" srcOrd="0" destOrd="0" presId="urn:microsoft.com/office/officeart/2005/8/layout/process1"/>
    <dgm:cxn modelId="{59379FEB-1C2A-480F-97C5-487820EAFEFA}" srcId="{45E77FE1-F2F4-4A2A-9335-9944430FA70C}" destId="{F08B9837-1596-4947-98C7-DD0399E72198}" srcOrd="1" destOrd="0" parTransId="{3A90A3E8-7895-420B-AC54-D11B742FBCF3}" sibTransId="{79CDAF79-3B04-40F5-9E19-3F20C2C588AD}"/>
    <dgm:cxn modelId="{0AE9DFD1-576D-4F42-B3EE-4BCDD97546DE}" type="presOf" srcId="{F08B9837-1596-4947-98C7-DD0399E72198}" destId="{206412B3-A3DC-42DA-B06D-5F6D339E0507}" srcOrd="0" destOrd="0" presId="urn:microsoft.com/office/officeart/2005/8/layout/process1"/>
    <dgm:cxn modelId="{8C1B4DAD-042C-4329-A5A7-CA786513A53A}" type="presOf" srcId="{BBB13612-65F9-4AAA-990D-63044E618434}" destId="{C78C9247-3EAE-4706-80EB-DC3D32B85ED2}" srcOrd="1" destOrd="0" presId="urn:microsoft.com/office/officeart/2005/8/layout/process1"/>
    <dgm:cxn modelId="{EF3FBADF-C99A-4A82-A975-E0E82D38432E}" srcId="{45E77FE1-F2F4-4A2A-9335-9944430FA70C}" destId="{D1BE8BF9-3D44-4E88-B46E-1642A44AA209}" srcOrd="0" destOrd="0" parTransId="{97129B6E-BBB9-4D5D-BB88-940E12D69D35}" sibTransId="{BBB13612-65F9-4AAA-990D-63044E618434}"/>
    <dgm:cxn modelId="{D39FCCBB-6DAD-4EAC-A031-6DC869348A7F}" type="presOf" srcId="{D1BE8BF9-3D44-4E88-B46E-1642A44AA209}" destId="{E5ADBD9F-8BF5-4CEC-A7F0-5E7FF0698435}" srcOrd="0" destOrd="0" presId="urn:microsoft.com/office/officeart/2005/8/layout/process1"/>
    <dgm:cxn modelId="{0E25C335-98E3-439F-9D09-195FF85F08DD}" type="presParOf" srcId="{2CA42D28-C11E-4EEF-BE39-72EDA14DC0A8}" destId="{E5ADBD9F-8BF5-4CEC-A7F0-5E7FF0698435}" srcOrd="0" destOrd="0" presId="urn:microsoft.com/office/officeart/2005/8/layout/process1"/>
    <dgm:cxn modelId="{2D0D58ED-183B-4CC2-88C0-E2A5ECA52C3A}" type="presParOf" srcId="{2CA42D28-C11E-4EEF-BE39-72EDA14DC0A8}" destId="{EA76AB95-528A-42F0-8A32-41F027611EAB}" srcOrd="1" destOrd="0" presId="urn:microsoft.com/office/officeart/2005/8/layout/process1"/>
    <dgm:cxn modelId="{D649E851-47C3-423D-A79D-DD8F1DC13045}" type="presParOf" srcId="{EA76AB95-528A-42F0-8A32-41F027611EAB}" destId="{C78C9247-3EAE-4706-80EB-DC3D32B85ED2}" srcOrd="0" destOrd="0" presId="urn:microsoft.com/office/officeart/2005/8/layout/process1"/>
    <dgm:cxn modelId="{66510BB4-8FBE-40FC-984D-D3945F9658ED}" type="presParOf" srcId="{2CA42D28-C11E-4EEF-BE39-72EDA14DC0A8}" destId="{206412B3-A3DC-42DA-B06D-5F6D339E0507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ADBD9F-8BF5-4CEC-A7F0-5E7FF0698435}">
      <dsp:nvSpPr>
        <dsp:cNvPr id="0" name=""/>
        <dsp:cNvSpPr/>
      </dsp:nvSpPr>
      <dsp:spPr>
        <a:xfrm>
          <a:off x="1501" y="0"/>
          <a:ext cx="3202152" cy="816511"/>
        </a:xfrm>
        <a:prstGeom prst="roundRect">
          <a:avLst>
            <a:gd name="adj" fmla="val 10000"/>
          </a:avLst>
        </a:prstGeom>
        <a:solidFill>
          <a:srgbClr val="0033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err="1"/>
            <a:t>cheltuieli</a:t>
          </a:r>
          <a:r>
            <a:rPr lang="en-US" sz="2100" b="1" kern="1200" dirty="0"/>
            <a:t> de personal    (</a:t>
          </a:r>
          <a:r>
            <a:rPr lang="en-US" sz="2100" b="1" kern="1200" dirty="0" err="1"/>
            <a:t>parțial</a:t>
          </a:r>
          <a:r>
            <a:rPr lang="en-US" sz="2100" b="1" kern="1200" dirty="0"/>
            <a:t>) </a:t>
          </a:r>
          <a:r>
            <a:rPr lang="en-US" sz="2100" b="1" kern="1200" dirty="0" err="1"/>
            <a:t>neeligibile</a:t>
          </a:r>
          <a:r>
            <a:rPr lang="en-US" sz="2100" b="1" kern="1200" dirty="0"/>
            <a:t> </a:t>
          </a:r>
          <a:endParaRPr lang="en-GB" sz="2100" b="1" kern="1200" dirty="0"/>
        </a:p>
      </dsp:txBody>
      <dsp:txXfrm>
        <a:off x="25416" y="23915"/>
        <a:ext cx="3154322" cy="768681"/>
      </dsp:txXfrm>
    </dsp:sp>
    <dsp:sp modelId="{EA76AB95-528A-42F0-8A32-41F027611EAB}">
      <dsp:nvSpPr>
        <dsp:cNvPr id="0" name=""/>
        <dsp:cNvSpPr/>
      </dsp:nvSpPr>
      <dsp:spPr>
        <a:xfrm>
          <a:off x="3524245" y="11189"/>
          <a:ext cx="679652" cy="794133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700" kern="1200"/>
        </a:p>
      </dsp:txBody>
      <dsp:txXfrm>
        <a:off x="3524245" y="170016"/>
        <a:ext cx="475756" cy="476479"/>
      </dsp:txXfrm>
    </dsp:sp>
    <dsp:sp modelId="{206412B3-A3DC-42DA-B06D-5F6D339E0507}">
      <dsp:nvSpPr>
        <dsp:cNvPr id="0" name=""/>
        <dsp:cNvSpPr/>
      </dsp:nvSpPr>
      <dsp:spPr>
        <a:xfrm>
          <a:off x="4486017" y="0"/>
          <a:ext cx="3202152" cy="816511"/>
        </a:xfrm>
        <a:prstGeom prst="roundRect">
          <a:avLst>
            <a:gd name="adj" fmla="val 10000"/>
          </a:avLst>
        </a:prstGeom>
        <a:solidFill>
          <a:srgbClr val="0033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err="1"/>
            <a:t>reducerea</a:t>
          </a:r>
          <a:r>
            <a:rPr lang="en-US" sz="2100" b="1" kern="1200" dirty="0"/>
            <a:t> </a:t>
          </a:r>
          <a:r>
            <a:rPr lang="en-US" sz="2100" b="1" kern="1200" dirty="0" err="1"/>
            <a:t>sumei</a:t>
          </a:r>
          <a:r>
            <a:rPr lang="en-US" sz="2100" b="1" kern="1200" dirty="0"/>
            <a:t> </a:t>
          </a:r>
          <a:r>
            <a:rPr lang="en-US" sz="2100" b="1" kern="1200" dirty="0" err="1"/>
            <a:t>cheltuielilor</a:t>
          </a:r>
          <a:r>
            <a:rPr lang="en-US" sz="2100" b="1" kern="1200" dirty="0"/>
            <a:t> administrative</a:t>
          </a:r>
          <a:endParaRPr lang="en-GB" sz="2100" b="1" kern="1200" dirty="0"/>
        </a:p>
      </dsp:txBody>
      <dsp:txXfrm>
        <a:off x="4509932" y="23915"/>
        <a:ext cx="3154322" cy="7686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F5975C3A-BB2C-4BC1-849D-4524EDE0018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FDD8637-02E3-4F92-8942-8C5704462C1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28034E-1D21-4947-ABCD-1FBF0E817082}" type="datetimeFigureOut">
              <a:rPr lang="en-GB" smtClean="0"/>
              <a:t>11/07/2019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3F9221D-EF46-4D85-A97E-30AE16BBAD6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553E799-A253-4EC8-B01D-39F39B09211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2A0A06-575B-4E19-B35B-257929D867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82340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0DE462-9837-48E8-B051-F1E42B949EDE}" type="datetimeFigureOut">
              <a:rPr lang="en-GB" smtClean="0"/>
              <a:t>11/07/2019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639B65-A431-4F78-BAFF-FA7BF3F8CC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32713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Documente</a:t>
            </a:r>
            <a:r>
              <a:rPr lang="en-GB" dirty="0"/>
              <a:t> </a:t>
            </a:r>
            <a:r>
              <a:rPr lang="en-GB" dirty="0" err="1"/>
              <a:t>necesare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639B65-A431-4F78-BAFF-FA7BF3F8CCBA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44273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Cateva</a:t>
            </a:r>
            <a:r>
              <a:rPr lang="en-GB" dirty="0"/>
              <a:t> </a:t>
            </a:r>
            <a:r>
              <a:rPr lang="en-GB" dirty="0" err="1"/>
              <a:t>remarci</a:t>
            </a:r>
            <a:r>
              <a:rPr lang="en-GB" dirty="0"/>
              <a:t>/</a:t>
            </a:r>
            <a:r>
              <a:rPr lang="en-GB" dirty="0" err="1"/>
              <a:t>observatii</a:t>
            </a:r>
            <a:r>
              <a:rPr lang="en-GB" dirty="0"/>
              <a:t> </a:t>
            </a:r>
            <a:r>
              <a:rPr lang="en-GB" dirty="0" err="1"/>
              <a:t>referitoare</a:t>
            </a:r>
            <a:r>
              <a:rPr lang="en-GB" dirty="0"/>
              <a:t> la 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639B65-A431-4F78-BAFF-FA7BF3F8CCBA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44680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Reglementari</a:t>
            </a:r>
            <a:r>
              <a:rPr lang="en-GB" dirty="0"/>
              <a:t>: </a:t>
            </a:r>
            <a:r>
              <a:rPr lang="en-GB" dirty="0" err="1"/>
              <a:t>cele</a:t>
            </a:r>
            <a:r>
              <a:rPr lang="en-GB" dirty="0"/>
              <a:t> </a:t>
            </a:r>
            <a:r>
              <a:rPr lang="en-GB" dirty="0" err="1"/>
              <a:t>legale</a:t>
            </a:r>
            <a:r>
              <a:rPr lang="en-GB" dirty="0"/>
              <a:t> </a:t>
            </a:r>
            <a:r>
              <a:rPr lang="en-GB" dirty="0" err="1"/>
              <a:t>sau</a:t>
            </a:r>
            <a:r>
              <a:rPr lang="en-GB" dirty="0"/>
              <a:t> PIM </a:t>
            </a:r>
            <a:r>
              <a:rPr lang="en-GB" dirty="0" err="1"/>
              <a:t>sau</a:t>
            </a:r>
            <a:r>
              <a:rPr lang="en-GB" dirty="0"/>
              <a:t> </a:t>
            </a:r>
            <a:r>
              <a:rPr lang="en-GB" dirty="0" err="1"/>
              <a:t>ghiduri</a:t>
            </a:r>
            <a:r>
              <a:rPr lang="en-GB" dirty="0"/>
              <a:t> ale </a:t>
            </a:r>
            <a:r>
              <a:rPr lang="en-GB" dirty="0" err="1"/>
              <a:t>aplicatiei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639B65-A431-4F78-BAFF-FA7BF3F8CCBA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16087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Selectie</a:t>
            </a:r>
            <a:r>
              <a:rPr lang="en-GB" dirty="0"/>
              <a:t> </a:t>
            </a:r>
            <a:r>
              <a:rPr lang="en-GB" dirty="0" err="1"/>
              <a:t>eMS</a:t>
            </a:r>
            <a:r>
              <a:rPr lang="en-GB" dirty="0"/>
              <a:t> </a:t>
            </a:r>
            <a:r>
              <a:rPr lang="en-GB" dirty="0" err="1"/>
              <a:t>prezentata</a:t>
            </a:r>
            <a:r>
              <a:rPr lang="en-GB" dirty="0"/>
              <a:t> </a:t>
            </a:r>
            <a:r>
              <a:rPr lang="en-GB" dirty="0" err="1"/>
              <a:t>si</a:t>
            </a:r>
            <a:r>
              <a:rPr lang="en-GB" dirty="0"/>
              <a:t> in prima </a:t>
            </a:r>
            <a:r>
              <a:rPr lang="en-GB" dirty="0" err="1"/>
              <a:t>parte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639B65-A431-4F78-BAFF-FA7BF3F8CCBA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60385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639B65-A431-4F78-BAFF-FA7BF3F8CCBA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72072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Achizitii</a:t>
            </a:r>
            <a:r>
              <a:rPr lang="en-GB" dirty="0"/>
              <a:t>: </a:t>
            </a:r>
            <a:r>
              <a:rPr lang="en-GB" dirty="0" err="1"/>
              <a:t>pentru</a:t>
            </a:r>
            <a:r>
              <a:rPr lang="en-GB" dirty="0"/>
              <a:t> </a:t>
            </a:r>
            <a:r>
              <a:rPr lang="en-GB" dirty="0" err="1"/>
              <a:t>institutiile</a:t>
            </a:r>
            <a:r>
              <a:rPr lang="en-GB" dirty="0"/>
              <a:t> </a:t>
            </a:r>
            <a:r>
              <a:rPr lang="en-GB" dirty="0" err="1"/>
              <a:t>publice</a:t>
            </a:r>
            <a:r>
              <a:rPr lang="en-GB" dirty="0"/>
              <a:t>, la </a:t>
            </a:r>
            <a:r>
              <a:rPr lang="en-GB" dirty="0" err="1"/>
              <a:t>deplasarile</a:t>
            </a:r>
            <a:r>
              <a:rPr lang="en-GB" dirty="0"/>
              <a:t> cu </a:t>
            </a:r>
            <a:r>
              <a:rPr lang="en-GB" dirty="0" err="1"/>
              <a:t>mașina</a:t>
            </a:r>
            <a:r>
              <a:rPr lang="en-GB" dirty="0"/>
              <a:t> </a:t>
            </a:r>
            <a:r>
              <a:rPr lang="en-GB" dirty="0" err="1"/>
              <a:t>instituției</a:t>
            </a:r>
            <a:r>
              <a:rPr lang="en-GB" dirty="0"/>
              <a:t> – </a:t>
            </a:r>
            <a:r>
              <a:rPr lang="en-GB" dirty="0" err="1"/>
              <a:t>achiziție</a:t>
            </a:r>
            <a:r>
              <a:rPr lang="en-GB" dirty="0"/>
              <a:t> de </a:t>
            </a:r>
            <a:r>
              <a:rPr lang="en-GB" dirty="0" err="1"/>
              <a:t>bonuri</a:t>
            </a:r>
            <a:r>
              <a:rPr lang="en-GB" dirty="0"/>
              <a:t> </a:t>
            </a:r>
            <a:r>
              <a:rPr lang="en-GB" dirty="0" err="1"/>
              <a:t>valorice</a:t>
            </a:r>
            <a:r>
              <a:rPr lang="en-GB" dirty="0"/>
              <a:t> </a:t>
            </a:r>
            <a:r>
              <a:rPr lang="en-GB" dirty="0" err="1"/>
              <a:t>pentru</a:t>
            </a:r>
            <a:r>
              <a:rPr lang="en-GB" dirty="0"/>
              <a:t> </a:t>
            </a:r>
            <a:r>
              <a:rPr lang="en-GB" dirty="0" err="1"/>
              <a:t>combustibil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639B65-A431-4F78-BAFF-FA7BF3F8CCBA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2964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639B65-A431-4F78-BAFF-FA7BF3F8CCBA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1443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6E99B-92B1-4F5B-BEE8-2224BF72EB1F}" type="datetime1">
              <a:rPr lang="en-US" smtClean="0"/>
              <a:t>7/11/2019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EADD2-CCFC-40FE-9935-ACDB348EDF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861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52DF4-EC2C-44B6-BFFA-B48587FDE4FF}" type="datetime1">
              <a:rPr lang="en-US" smtClean="0"/>
              <a:t>7/11/2019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EADD2-CCFC-40FE-9935-ACDB348EDF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557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282C5-CFD2-4F16-907D-C7C5139DA2EF}" type="datetime1">
              <a:rPr lang="en-US" smtClean="0"/>
              <a:t>7/11/2019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EADD2-CCFC-40FE-9935-ACDB348EDF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314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EF2B7-A558-4F53-9A68-529EE9D3A5C2}" type="datetime1">
              <a:rPr lang="en-US" smtClean="0"/>
              <a:t>7/11/2019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EADD2-CCFC-40FE-9935-ACDB348EDF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405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F887F-2FE5-4D15-9F11-D2514B0D04E2}" type="datetime1">
              <a:rPr lang="en-US" smtClean="0"/>
              <a:t>7/11/2019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EADD2-CCFC-40FE-9935-ACDB348EDF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480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0106A-BDE9-4C53-9F1D-9127848914F5}" type="datetime1">
              <a:rPr lang="en-US" smtClean="0"/>
              <a:t>7/11/2019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EADD2-CCFC-40FE-9935-ACDB348EDF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852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BE2B5-E16B-4666-A809-86B942F88B45}" type="datetime1">
              <a:rPr lang="en-US" smtClean="0"/>
              <a:t>7/11/2019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EADD2-CCFC-40FE-9935-ACDB348EDF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073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F4F86-CB36-4518-828E-ED93E62CCEDB}" type="datetime1">
              <a:rPr lang="en-US" smtClean="0"/>
              <a:t>7/11/2019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EADD2-CCFC-40FE-9935-ACDB348EDF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053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38780-606D-4D93-98DC-460C80CA0250}" type="datetime1">
              <a:rPr lang="en-US" smtClean="0"/>
              <a:t>7/11/2019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EADD2-CCFC-40FE-9935-ACDB348EDF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593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7683D-92E8-47E4-A8E5-3E4500C6D3DE}" type="datetime1">
              <a:rPr lang="en-US" smtClean="0"/>
              <a:t>7/11/2019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EADD2-CCFC-40FE-9935-ACDB348EDF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247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50E63-FF5D-47FF-9B51-2700C9624A4C}" type="datetime1">
              <a:rPr lang="en-US" smtClean="0"/>
              <a:t>7/11/2019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EADD2-CCFC-40FE-9935-ACDB348EDF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813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BF51A3-9F5E-4E76-9878-07C892270BFB}" type="datetime1">
              <a:rPr lang="en-US" smtClean="0"/>
              <a:t>7/11/2019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BEADD2-CCFC-40FE-9935-ACDB348EDF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442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2.png"/><Relationship Id="rId7" Type="http://schemas.openxmlformats.org/officeDocument/2006/relationships/diagramLayout" Target="../diagrams/layout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.xml"/><Relationship Id="rId5" Type="http://schemas.openxmlformats.org/officeDocument/2006/relationships/image" Target="../media/image4.png"/><Relationship Id="rId10" Type="http://schemas.microsoft.com/office/2007/relationships/diagramDrawing" Target="../diagrams/drawing1.xml"/><Relationship Id="rId4" Type="http://schemas.openxmlformats.org/officeDocument/2006/relationships/image" Target="../media/image3.png"/><Relationship Id="rId9" Type="http://schemas.openxmlformats.org/officeDocument/2006/relationships/diagramColors" Target="../diagrams/colors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2348880"/>
            <a:ext cx="5616624" cy="2376264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Presentation name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03648" y="5013176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Location 10.02.2017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" y="3331"/>
            <a:ext cx="9143244" cy="68513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19356"/>
            <a:ext cx="3477110" cy="8573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219356"/>
            <a:ext cx="367074" cy="3670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2400" y="206009"/>
            <a:ext cx="528449" cy="47405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xmlns="" id="{5D450CAB-9213-4269-9C4A-541949080350}"/>
              </a:ext>
            </a:extLst>
          </p:cNvPr>
          <p:cNvSpPr txBox="1">
            <a:spLocks/>
          </p:cNvSpPr>
          <p:nvPr/>
        </p:nvSpPr>
        <p:spPr>
          <a:xfrm>
            <a:off x="237882" y="2924944"/>
            <a:ext cx="5688632" cy="26723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2500" lnSpcReduction="2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4000"/>
              </a:lnSpc>
            </a:pPr>
            <a:r>
              <a:rPr lang="en-US" sz="5000" b="1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Cerin</a:t>
            </a:r>
            <a:r>
              <a:rPr lang="en-GB" sz="5000" b="1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țe</a:t>
            </a:r>
            <a:r>
              <a:rPr lang="en-GB" sz="5000" b="1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5000" b="1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privind</a:t>
            </a:r>
            <a:r>
              <a:rPr lang="en-GB" sz="5000" b="1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5000" b="1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raportarea</a:t>
            </a:r>
            <a:r>
              <a:rPr lang="en-GB" sz="5000" b="1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la </a:t>
            </a:r>
            <a:r>
              <a:rPr lang="en-GB" sz="5000" b="1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nivel</a:t>
            </a:r>
            <a:r>
              <a:rPr lang="en-GB" sz="5000" b="1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de </a:t>
            </a:r>
            <a:r>
              <a:rPr lang="en-GB" sz="5000" b="1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partener</a:t>
            </a:r>
            <a:r>
              <a:rPr lang="en-GB" sz="5000" b="1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5000" b="1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și</a:t>
            </a:r>
            <a:r>
              <a:rPr lang="en-GB" sz="5000" b="1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5000" b="1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validarea</a:t>
            </a:r>
            <a:r>
              <a:rPr lang="en-GB" sz="5000" b="1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5000" b="1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cheltuielilor</a:t>
            </a:r>
            <a:r>
              <a:rPr lang="en-GB" sz="5000" b="1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; </a:t>
            </a:r>
            <a:r>
              <a:rPr lang="en-GB" sz="5000" b="1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exemple</a:t>
            </a:r>
            <a:r>
              <a:rPr lang="en-GB" sz="5000" b="1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practice</a:t>
            </a:r>
            <a:r>
              <a:rPr lang="en-GB" sz="3100" b="1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/>
            </a:r>
            <a:br>
              <a:rPr lang="en-GB" sz="3100" b="1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</a:br>
            <a:r>
              <a:rPr lang="en-GB" sz="3200" b="1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/>
            </a:r>
            <a:br>
              <a:rPr lang="en-GB" sz="3200" b="1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</a:br>
            <a:r>
              <a:rPr lang="en-GB" sz="2300" b="1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Sesiune</a:t>
            </a:r>
            <a:r>
              <a:rPr lang="en-GB" sz="2300" b="1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de </a:t>
            </a:r>
            <a:r>
              <a:rPr lang="en-GB" sz="2300" b="1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instruir</a:t>
            </a:r>
            <a:r>
              <a:rPr lang="ro-RO" sz="2300" b="1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e</a:t>
            </a:r>
            <a:r>
              <a:rPr lang="en-GB" sz="2300" b="1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2300" b="1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pentru</a:t>
            </a:r>
            <a:r>
              <a:rPr lang="en-GB" sz="2300" b="1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2300" b="1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beneficiar</a:t>
            </a:r>
            <a:r>
              <a:rPr lang="ro-RO" sz="2300" b="1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i</a:t>
            </a:r>
            <a:r>
              <a:rPr lang="en-GB" sz="2300" b="1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– al </a:t>
            </a:r>
            <a:r>
              <a:rPr lang="en-GB" sz="2300" b="1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treilea</a:t>
            </a:r>
            <a:r>
              <a:rPr lang="en-GB" sz="2300" b="1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2300" b="1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Apel</a:t>
            </a:r>
            <a:r>
              <a:rPr lang="en-GB" sz="2300" b="1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GB" sz="2300" b="1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deschis</a:t>
            </a:r>
            <a:endParaRPr lang="ro-RO" sz="2300" b="1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algn="ctr"/>
            <a:r>
              <a:rPr lang="en-GB" sz="2300" b="1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/>
            </a:r>
            <a:br>
              <a:rPr lang="en-GB" sz="2300" b="1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</a:br>
            <a:r>
              <a:rPr lang="en-GB" sz="2300" b="1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09.07.2019 – Oradea</a:t>
            </a:r>
            <a:br>
              <a:rPr lang="en-GB" sz="2300" b="1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</a:br>
            <a:r>
              <a:rPr lang="en-GB" sz="2300" b="1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12.07.2019 – </a:t>
            </a:r>
            <a:r>
              <a:rPr lang="en-GB" sz="2300" b="1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Timi</a:t>
            </a:r>
            <a:r>
              <a:rPr lang="ro-RO" sz="2300" b="1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șoara</a:t>
            </a:r>
            <a:endParaRPr lang="en-GB" sz="2300" b="1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algn="ctr">
              <a:spcBef>
                <a:spcPts val="600"/>
              </a:spcBef>
            </a:pPr>
            <a:r>
              <a:rPr lang="en-GB" sz="2700" b="1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Unitatea</a:t>
            </a:r>
            <a:r>
              <a:rPr lang="en-GB" sz="2700" b="1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de Control de Prim Nivel</a:t>
            </a:r>
            <a:endParaRPr lang="en-US" sz="2700" b="1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16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7" y="-22191"/>
            <a:ext cx="9143244" cy="68574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19356"/>
            <a:ext cx="3477110" cy="8573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219356"/>
            <a:ext cx="367074" cy="3670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2400" y="206009"/>
            <a:ext cx="528449" cy="47405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D34A4128-8A0D-4176-9564-3A3B781E6AC0}"/>
              </a:ext>
            </a:extLst>
          </p:cNvPr>
          <p:cNvSpPr/>
          <p:nvPr/>
        </p:nvSpPr>
        <p:spPr>
          <a:xfrm>
            <a:off x="755576" y="1969785"/>
            <a:ext cx="8089334" cy="30796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457200">
              <a:lnSpc>
                <a:spcPct val="150000"/>
              </a:lnSpc>
              <a:buAutoNum type="arabicPeriod"/>
            </a:pPr>
            <a:r>
              <a:rPr lang="ro-RO" sz="2400" b="1" dirty="0">
                <a:solidFill>
                  <a:srgbClr val="003399"/>
                </a:solidFill>
                <a:latin typeface="Open Sans"/>
              </a:rPr>
              <a:t>Costuri de personal:</a:t>
            </a:r>
          </a:p>
          <a:p>
            <a:pPr marL="0" lvl="1">
              <a:lnSpc>
                <a:spcPct val="150000"/>
              </a:lnSpc>
              <a:spcAft>
                <a:spcPts val="600"/>
              </a:spcAft>
            </a:pPr>
            <a:r>
              <a:rPr lang="ro-RO" dirty="0">
                <a:solidFill>
                  <a:srgbClr val="003399"/>
                </a:solidFill>
                <a:latin typeface="Open Sans"/>
              </a:rPr>
              <a:t>Conform Reg. Delegat (UE) nr. 481/2014: </a:t>
            </a:r>
          </a:p>
          <a:p>
            <a:pPr marL="0" lvl="1" algn="just">
              <a:lnSpc>
                <a:spcPct val="150000"/>
              </a:lnSpc>
              <a:spcAft>
                <a:spcPts val="600"/>
              </a:spcAft>
            </a:pPr>
            <a:r>
              <a:rPr lang="ro-RO" sz="2200" dirty="0">
                <a:solidFill>
                  <a:srgbClr val="003399"/>
                </a:solidFill>
                <a:latin typeface="Open Sans"/>
              </a:rPr>
              <a:t>   </a:t>
            </a:r>
            <a:r>
              <a:rPr lang="ro-RO" dirty="0">
                <a:solidFill>
                  <a:srgbClr val="003399"/>
                </a:solidFill>
                <a:latin typeface="Open Sans"/>
              </a:rPr>
              <a:t>a. Cu normă întreagă</a:t>
            </a:r>
          </a:p>
          <a:p>
            <a:pPr marL="0" lvl="1" algn="just">
              <a:lnSpc>
                <a:spcPct val="150000"/>
              </a:lnSpc>
              <a:spcAft>
                <a:spcPts val="600"/>
              </a:spcAft>
            </a:pPr>
            <a:r>
              <a:rPr lang="ro-RO" dirty="0">
                <a:solidFill>
                  <a:srgbClr val="003399"/>
                </a:solidFill>
                <a:latin typeface="Open Sans"/>
              </a:rPr>
              <a:t>    b. Cu fracțiune de normă cu un procent fix de timp lucrat pe lună</a:t>
            </a:r>
          </a:p>
          <a:p>
            <a:pPr marL="0" lvl="1" algn="just">
              <a:lnSpc>
                <a:spcPct val="150000"/>
              </a:lnSpc>
              <a:spcAft>
                <a:spcPts val="600"/>
              </a:spcAft>
            </a:pPr>
            <a:r>
              <a:rPr lang="ro-RO" dirty="0">
                <a:solidFill>
                  <a:srgbClr val="003399"/>
                </a:solidFill>
                <a:latin typeface="Open Sans"/>
              </a:rPr>
              <a:t>    c. Cu fracțiune de normă cu un număr flexibil de ore lucrate pe lună</a:t>
            </a:r>
          </a:p>
          <a:p>
            <a:pPr marL="0" lvl="1" algn="just">
              <a:lnSpc>
                <a:spcPct val="150000"/>
              </a:lnSpc>
              <a:spcAft>
                <a:spcPts val="600"/>
              </a:spcAft>
            </a:pPr>
            <a:r>
              <a:rPr lang="ro-RO" dirty="0">
                <a:solidFill>
                  <a:srgbClr val="003399"/>
                </a:solidFill>
                <a:latin typeface="Open Sans"/>
              </a:rPr>
              <a:t>    d. Pe bază orară</a:t>
            </a:r>
          </a:p>
        </p:txBody>
      </p:sp>
    </p:spTree>
    <p:extLst>
      <p:ext uri="{BB962C8B-B14F-4D97-AF65-F5344CB8AC3E}">
        <p14:creationId xmlns:p14="http://schemas.microsoft.com/office/powerpoint/2010/main" val="3530434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" y="283"/>
            <a:ext cx="9143244" cy="68574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19356"/>
            <a:ext cx="3477110" cy="8573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219356"/>
            <a:ext cx="367074" cy="3670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2400" y="206009"/>
            <a:ext cx="528449" cy="47405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B5D274B-B114-42F4-9ACE-C442E06BAFF6}"/>
              </a:ext>
            </a:extLst>
          </p:cNvPr>
          <p:cNvSpPr/>
          <p:nvPr/>
        </p:nvSpPr>
        <p:spPr>
          <a:xfrm>
            <a:off x="637758" y="1556792"/>
            <a:ext cx="73189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 err="1">
                <a:solidFill>
                  <a:srgbClr val="003399"/>
                </a:solidFill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Selec</a:t>
            </a:r>
            <a:r>
              <a:rPr lang="ro-RO" sz="2400" b="1" dirty="0">
                <a:solidFill>
                  <a:srgbClr val="003399"/>
                </a:solidFill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ția în eMS conform </a:t>
            </a:r>
            <a:r>
              <a:rPr lang="en-GB" sz="2400" b="1" dirty="0">
                <a:solidFill>
                  <a:srgbClr val="003399"/>
                </a:solidFill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Reg. (</a:t>
            </a:r>
            <a:r>
              <a:rPr lang="ro-RO" sz="2400" b="1" dirty="0">
                <a:solidFill>
                  <a:srgbClr val="003399"/>
                </a:solidFill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UE</a:t>
            </a:r>
            <a:r>
              <a:rPr lang="en-GB" sz="2400" b="1" dirty="0">
                <a:solidFill>
                  <a:srgbClr val="003399"/>
                </a:solidFill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) nr. </a:t>
            </a:r>
            <a:r>
              <a:rPr lang="ro-RO" sz="2400" b="1" dirty="0">
                <a:solidFill>
                  <a:srgbClr val="003399"/>
                </a:solidFill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481/2014</a:t>
            </a:r>
            <a:endParaRPr lang="en-GB" sz="2400" b="1" dirty="0">
              <a:solidFill>
                <a:srgbClr val="003399"/>
              </a:solidFill>
              <a:latin typeface="Open Sans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30DE97F-3CA2-4063-A805-BBB9D67F122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13480"/>
          <a:stretch/>
        </p:blipFill>
        <p:spPr>
          <a:xfrm>
            <a:off x="0" y="2113322"/>
            <a:ext cx="9144000" cy="3619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601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" y="283"/>
            <a:ext cx="9143244" cy="68574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19356"/>
            <a:ext cx="3477110" cy="8573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219356"/>
            <a:ext cx="367074" cy="3670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2400" y="206009"/>
            <a:ext cx="528449" cy="47405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57D9FB5-1CCC-4104-AC91-9717B824D31F}"/>
              </a:ext>
            </a:extLst>
          </p:cNvPr>
          <p:cNvSpPr/>
          <p:nvPr/>
        </p:nvSpPr>
        <p:spPr>
          <a:xfrm>
            <a:off x="683568" y="1844824"/>
            <a:ext cx="8017281" cy="3410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150000"/>
              </a:lnSpc>
            </a:pPr>
            <a:endParaRPr lang="en-GB" sz="1000" dirty="0">
              <a:solidFill>
                <a:srgbClr val="003399"/>
              </a:solidFill>
              <a:latin typeface="Open Sans"/>
            </a:endParaRPr>
          </a:p>
          <a:p>
            <a:pPr marL="285750" lvl="1" indent="-285750" algn="just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o-RO" dirty="0">
                <a:solidFill>
                  <a:srgbClr val="003399"/>
                </a:solidFill>
                <a:latin typeface="Open Sans"/>
              </a:rPr>
              <a:t>dispoziție/decizie de numire echipă de proiect sau membru în echipa de proiect;</a:t>
            </a:r>
            <a:endParaRPr lang="en-GB" dirty="0">
              <a:solidFill>
                <a:srgbClr val="003399"/>
              </a:solidFill>
              <a:latin typeface="Open Sans"/>
            </a:endParaRPr>
          </a:p>
          <a:p>
            <a:pPr marL="285750" lvl="1" indent="-285750" algn="just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o-RO" dirty="0">
                <a:solidFill>
                  <a:srgbClr val="003399"/>
                </a:solidFill>
                <a:latin typeface="Open Sans"/>
              </a:rPr>
              <a:t>contract individual de muncă cu toate actele adiționale aferente și fișa de post aferentă proiectului semnată de angajat la data ocupării funcției;</a:t>
            </a:r>
            <a:endParaRPr lang="en-GB" dirty="0">
              <a:solidFill>
                <a:srgbClr val="003399"/>
              </a:solidFill>
              <a:latin typeface="Open Sans"/>
            </a:endParaRPr>
          </a:p>
          <a:p>
            <a:pPr marL="285750" lvl="1" indent="-285750" algn="just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dirty="0" err="1">
                <a:solidFill>
                  <a:srgbClr val="003399"/>
                </a:solidFill>
                <a:latin typeface="Open Sans"/>
              </a:rPr>
              <a:t>sistem</a:t>
            </a:r>
            <a:r>
              <a:rPr lang="en-GB" dirty="0">
                <a:solidFill>
                  <a:srgbClr val="003399"/>
                </a:solidFill>
                <a:latin typeface="Open Sans"/>
              </a:rPr>
              <a:t> de </a:t>
            </a:r>
            <a:r>
              <a:rPr lang="ro-RO" dirty="0">
                <a:solidFill>
                  <a:srgbClr val="003399"/>
                </a:solidFill>
                <a:latin typeface="Open Sans"/>
              </a:rPr>
              <a:t>înregistrare a timpului (foaia de pontaj/timesheet/raport de activitate);</a:t>
            </a:r>
          </a:p>
          <a:p>
            <a:pPr marL="285750" lvl="1" indent="-285750" algn="just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o-RO" dirty="0">
                <a:solidFill>
                  <a:srgbClr val="003399"/>
                </a:solidFill>
                <a:latin typeface="Open Sans"/>
              </a:rPr>
              <a:t>stat de plată, dovada plății salariilor nete și a contribuțiilor salariale.</a:t>
            </a:r>
          </a:p>
        </p:txBody>
      </p:sp>
    </p:spTree>
    <p:extLst>
      <p:ext uri="{BB962C8B-B14F-4D97-AF65-F5344CB8AC3E}">
        <p14:creationId xmlns:p14="http://schemas.microsoft.com/office/powerpoint/2010/main" val="328067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" y="283"/>
            <a:ext cx="9143244" cy="68574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19356"/>
            <a:ext cx="3477110" cy="8573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219356"/>
            <a:ext cx="367074" cy="3670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2400" y="206009"/>
            <a:ext cx="528449" cy="47405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154B1D1-ACA7-4E8D-9033-E3A951C5A582}"/>
              </a:ext>
            </a:extLst>
          </p:cNvPr>
          <p:cNvSpPr/>
          <p:nvPr/>
        </p:nvSpPr>
        <p:spPr>
          <a:xfrm>
            <a:off x="755576" y="1700808"/>
            <a:ext cx="7945273" cy="3556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457200">
              <a:lnSpc>
                <a:spcPct val="150000"/>
              </a:lnSpc>
              <a:buFont typeface="+mj-lt"/>
              <a:buAutoNum type="arabicPeriod" startAt="2"/>
            </a:pPr>
            <a:r>
              <a:rPr lang="ro-RO" sz="2400" b="1" dirty="0">
                <a:solidFill>
                  <a:srgbClr val="003399"/>
                </a:solidFill>
                <a:latin typeface="Open Sans"/>
              </a:rPr>
              <a:t>Cheltuieli administrative</a:t>
            </a:r>
            <a:endParaRPr lang="en-GB" sz="2400" b="1" dirty="0">
              <a:solidFill>
                <a:srgbClr val="003399"/>
              </a:solidFill>
              <a:latin typeface="Open Sans"/>
            </a:endParaRPr>
          </a:p>
          <a:p>
            <a:pPr marL="0" lvl="1">
              <a:lnSpc>
                <a:spcPct val="150000"/>
              </a:lnSpc>
            </a:pPr>
            <a:endParaRPr lang="en-GB" sz="1000" dirty="0">
              <a:solidFill>
                <a:srgbClr val="003399"/>
              </a:solidFill>
              <a:latin typeface="Open Sans"/>
            </a:endParaRPr>
          </a:p>
          <a:p>
            <a:pPr marL="342900" lvl="1" indent="-342900" algn="just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o-RO" dirty="0">
                <a:solidFill>
                  <a:srgbClr val="003399"/>
                </a:solidFill>
                <a:latin typeface="Open Sans"/>
              </a:rPr>
              <a:t>maxim 15% din valoarea eligibilă a cheltuielilor salariale – nu trebuie justificate prin documente</a:t>
            </a:r>
            <a:r>
              <a:rPr lang="en-GB" dirty="0">
                <a:solidFill>
                  <a:srgbClr val="003399"/>
                </a:solidFill>
                <a:latin typeface="Open Sans"/>
              </a:rPr>
              <a:t>;</a:t>
            </a:r>
          </a:p>
          <a:p>
            <a:pPr marL="342900" lvl="1" indent="-342900" algn="just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o-RO" dirty="0">
                <a:solidFill>
                  <a:srgbClr val="003399"/>
                </a:solidFill>
                <a:latin typeface="Open Sans"/>
              </a:rPr>
              <a:t>CPN nu verifică aceste cheltuieli;</a:t>
            </a:r>
            <a:endParaRPr lang="en-GB" dirty="0">
              <a:solidFill>
                <a:srgbClr val="003399"/>
              </a:solidFill>
              <a:latin typeface="Open Sans"/>
            </a:endParaRPr>
          </a:p>
          <a:p>
            <a:pPr marL="342900" lvl="1" indent="-342900" algn="just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o-RO" dirty="0">
                <a:solidFill>
                  <a:srgbClr val="003399"/>
                </a:solidFill>
                <a:latin typeface="Open Sans"/>
              </a:rPr>
              <a:t>beneficiarul se asigură că respectă legislația;</a:t>
            </a:r>
            <a:endParaRPr lang="en-GB" dirty="0">
              <a:solidFill>
                <a:srgbClr val="003399"/>
              </a:solidFill>
              <a:latin typeface="Open Sans"/>
            </a:endParaRPr>
          </a:p>
          <a:p>
            <a:pPr marL="342900" lvl="1" indent="-342900" algn="just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o-RO" dirty="0">
                <a:solidFill>
                  <a:srgbClr val="003399"/>
                </a:solidFill>
                <a:latin typeface="Open Sans"/>
              </a:rPr>
              <a:t>orice neregulă identificată ulterior de organele abilitate să efectueze verificări va fi recuperată.</a:t>
            </a:r>
          </a:p>
        </p:txBody>
      </p:sp>
    </p:spTree>
    <p:extLst>
      <p:ext uri="{BB962C8B-B14F-4D97-AF65-F5344CB8AC3E}">
        <p14:creationId xmlns:p14="http://schemas.microsoft.com/office/powerpoint/2010/main" val="284362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" y="283"/>
            <a:ext cx="9143244" cy="68574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19356"/>
            <a:ext cx="3477110" cy="8573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219356"/>
            <a:ext cx="367074" cy="3670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2400" y="206009"/>
            <a:ext cx="528449" cy="47405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3ACA2E0B-193F-4824-83EB-EF2C81145149}"/>
              </a:ext>
            </a:extLst>
          </p:cNvPr>
          <p:cNvSpPr/>
          <p:nvPr/>
        </p:nvSpPr>
        <p:spPr>
          <a:xfrm>
            <a:off x="467544" y="1524987"/>
            <a:ext cx="8435280" cy="4136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457200">
              <a:lnSpc>
                <a:spcPct val="150000"/>
              </a:lnSpc>
              <a:buFont typeface="+mj-lt"/>
              <a:buAutoNum type="arabicPeriod" startAt="3"/>
            </a:pPr>
            <a:r>
              <a:rPr lang="ro-RO" sz="2400" b="1" dirty="0">
                <a:solidFill>
                  <a:srgbClr val="003399"/>
                </a:solidFill>
                <a:latin typeface="Open Sans"/>
              </a:rPr>
              <a:t>Costuri de deplasare </a:t>
            </a:r>
          </a:p>
          <a:p>
            <a:pPr marL="0" lvl="1" algn="just">
              <a:lnSpc>
                <a:spcPct val="150000"/>
              </a:lnSpc>
            </a:pPr>
            <a:r>
              <a:rPr lang="ro-RO" sz="1700" dirty="0">
                <a:solidFill>
                  <a:srgbClr val="003399"/>
                </a:solidFill>
                <a:latin typeface="Open Sans"/>
              </a:rPr>
              <a:t>Conform HG 714/2018 și H</a:t>
            </a:r>
            <a:r>
              <a:rPr lang="en-US" sz="1700" dirty="0">
                <a:solidFill>
                  <a:srgbClr val="003399"/>
                </a:solidFill>
                <a:latin typeface="Open Sans"/>
              </a:rPr>
              <a:t>G</a:t>
            </a:r>
            <a:r>
              <a:rPr lang="ro-RO" sz="1700" dirty="0">
                <a:solidFill>
                  <a:srgbClr val="003399"/>
                </a:solidFill>
                <a:latin typeface="Open Sans"/>
              </a:rPr>
              <a:t> 518/1995, Procedura proprie a instituției, după caz.</a:t>
            </a:r>
          </a:p>
          <a:p>
            <a:pPr marL="285750" lvl="1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o-RO" sz="1700" dirty="0">
                <a:solidFill>
                  <a:srgbClr val="003399"/>
                </a:solidFill>
                <a:latin typeface="Open Sans"/>
              </a:rPr>
              <a:t>ordin de deplasare, însoțit de (după caz): invitație, referat de deplasare, raport de deplasare, minuta întâlnirii, tabel de prezență, declarație privind ora de intrare / ieșire din țară și punctul de trecere al frontierei;</a:t>
            </a:r>
          </a:p>
          <a:p>
            <a:pPr marL="285750" lvl="1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o-RO" sz="1700" dirty="0">
                <a:solidFill>
                  <a:srgbClr val="003399"/>
                </a:solidFill>
                <a:latin typeface="Open Sans"/>
              </a:rPr>
              <a:t>contract individual de muncă (dacă în buget nu sunt prevăzute cheltuieli salariale);</a:t>
            </a:r>
          </a:p>
          <a:p>
            <a:pPr marL="285750" lvl="1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1700" dirty="0">
                <a:solidFill>
                  <a:srgbClr val="003399"/>
                </a:solidFill>
                <a:latin typeface="Open Sans"/>
              </a:rPr>
              <a:t>f</a:t>
            </a:r>
            <a:r>
              <a:rPr lang="ro-RO" sz="1700" dirty="0">
                <a:solidFill>
                  <a:srgbClr val="003399"/>
                </a:solidFill>
                <a:latin typeface="Open Sans"/>
              </a:rPr>
              <a:t>acturi/bonuri valorice sau bonuri fiscale pentru combustibil și foaia de parcurs;</a:t>
            </a:r>
          </a:p>
          <a:p>
            <a:pPr marL="285750" lvl="1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o-RO" sz="1700" dirty="0">
                <a:solidFill>
                  <a:srgbClr val="003399"/>
                </a:solidFill>
                <a:latin typeface="Open Sans"/>
              </a:rPr>
              <a:t>dovada plății: ordin de plată/dispoziție de plată, extras de cont și/sau registru de casă etc.</a:t>
            </a:r>
            <a:endParaRPr lang="en-US" sz="1700" dirty="0">
              <a:solidFill>
                <a:srgbClr val="003399"/>
              </a:solidFill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59690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" y="283"/>
            <a:ext cx="9143244" cy="68574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19356"/>
            <a:ext cx="3477110" cy="8573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219356"/>
            <a:ext cx="367074" cy="3670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2400" y="206009"/>
            <a:ext cx="528449" cy="47405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AEB6575F-CE15-452B-907F-94F2E3F5BFA1}"/>
              </a:ext>
            </a:extLst>
          </p:cNvPr>
          <p:cNvSpPr/>
          <p:nvPr/>
        </p:nvSpPr>
        <p:spPr>
          <a:xfrm>
            <a:off x="467544" y="1525377"/>
            <a:ext cx="8352928" cy="37414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457200">
              <a:lnSpc>
                <a:spcPct val="150000"/>
              </a:lnSpc>
              <a:buFont typeface="+mj-lt"/>
              <a:buAutoNum type="arabicPeriod" startAt="4"/>
            </a:pPr>
            <a:r>
              <a:rPr lang="ro-RO" sz="2400" b="1" dirty="0">
                <a:solidFill>
                  <a:srgbClr val="003399"/>
                </a:solidFill>
                <a:latin typeface="Open Sans"/>
              </a:rPr>
              <a:t>Cheltuieli cu servicii externe</a:t>
            </a:r>
          </a:p>
          <a:p>
            <a:pPr marL="0" lvl="1">
              <a:lnSpc>
                <a:spcPct val="150000"/>
              </a:lnSpc>
            </a:pPr>
            <a:endParaRPr lang="ro-RO" sz="1000" dirty="0">
              <a:solidFill>
                <a:srgbClr val="003399"/>
              </a:solidFill>
              <a:latin typeface="Open Sans"/>
            </a:endParaRPr>
          </a:p>
          <a:p>
            <a:pPr marL="342900" lvl="1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o-RO" dirty="0">
                <a:solidFill>
                  <a:srgbClr val="003399"/>
                </a:solidFill>
                <a:latin typeface="Open Sans"/>
              </a:rPr>
              <a:t>documentația de achiziție (încărcată în secțiunea ”Project Procurements” din eMS);</a:t>
            </a:r>
          </a:p>
          <a:p>
            <a:pPr marL="342900" lvl="1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o-RO" dirty="0">
                <a:solidFill>
                  <a:srgbClr val="003399"/>
                </a:solidFill>
                <a:latin typeface="Open Sans"/>
              </a:rPr>
              <a:t>contract de prestări servicii;</a:t>
            </a:r>
          </a:p>
          <a:p>
            <a:pPr marL="342900" lvl="1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o-RO" dirty="0">
                <a:solidFill>
                  <a:srgbClr val="003399"/>
                </a:solidFill>
                <a:latin typeface="Open Sans"/>
              </a:rPr>
              <a:t>facturi, procese-verbale de recepție;</a:t>
            </a:r>
          </a:p>
          <a:p>
            <a:pPr marL="342900" lvl="1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o-RO" dirty="0">
                <a:solidFill>
                  <a:srgbClr val="003399"/>
                </a:solidFill>
                <a:latin typeface="Open Sans"/>
              </a:rPr>
              <a:t>documente justificative (livrabile): studii, proiecte, materiale promoționale (avizate SC), fotografii, tabele de prezență</a:t>
            </a:r>
            <a:r>
              <a:rPr lang="en-GB" dirty="0">
                <a:solidFill>
                  <a:srgbClr val="003399"/>
                </a:solidFill>
                <a:latin typeface="Open Sans"/>
              </a:rPr>
              <a:t>,</a:t>
            </a:r>
            <a:r>
              <a:rPr lang="ro-RO" dirty="0">
                <a:solidFill>
                  <a:srgbClr val="003399"/>
                </a:solidFill>
                <a:latin typeface="Open Sans"/>
              </a:rPr>
              <a:t> etc.</a:t>
            </a:r>
          </a:p>
          <a:p>
            <a:pPr marL="342900" lvl="1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o-RO" dirty="0">
                <a:solidFill>
                  <a:srgbClr val="003399"/>
                </a:solidFill>
                <a:latin typeface="Open Sans"/>
              </a:rPr>
              <a:t>dovada plății: ordin de plată/chitanță, extras de cont/registru de casă, etc.</a:t>
            </a:r>
            <a:endParaRPr lang="en-US" dirty="0">
              <a:solidFill>
                <a:srgbClr val="003399"/>
              </a:solidFill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808947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" y="283"/>
            <a:ext cx="9143244" cy="68574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19356"/>
            <a:ext cx="3477110" cy="8573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219356"/>
            <a:ext cx="367074" cy="3670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2400" y="206009"/>
            <a:ext cx="528449" cy="47405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F9514B3-FA50-47B2-8F85-B80A500765E4}"/>
              </a:ext>
            </a:extLst>
          </p:cNvPr>
          <p:cNvSpPr/>
          <p:nvPr/>
        </p:nvSpPr>
        <p:spPr>
          <a:xfrm>
            <a:off x="467544" y="1535699"/>
            <a:ext cx="8352928" cy="4341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457200">
              <a:lnSpc>
                <a:spcPct val="150000"/>
              </a:lnSpc>
              <a:buFont typeface="+mj-lt"/>
              <a:buAutoNum type="arabicPeriod" startAt="5"/>
            </a:pPr>
            <a:r>
              <a:rPr lang="ro-RO" sz="2400" b="1" dirty="0">
                <a:solidFill>
                  <a:srgbClr val="003399"/>
                </a:solidFill>
                <a:latin typeface="Open Sans"/>
              </a:rPr>
              <a:t>Cheltuieli cu echipamente</a:t>
            </a:r>
          </a:p>
          <a:p>
            <a:pPr marL="285750" lvl="1" indent="-285750" algn="just">
              <a:lnSpc>
                <a:spcPct val="145000"/>
              </a:lnSpc>
              <a:buFont typeface="Wingdings" panose="05000000000000000000" pitchFamily="2" charset="2"/>
              <a:buChar char="Ø"/>
            </a:pPr>
            <a:r>
              <a:rPr lang="ro-RO" dirty="0">
                <a:solidFill>
                  <a:srgbClr val="003399"/>
                </a:solidFill>
                <a:latin typeface="Open Sans"/>
              </a:rPr>
              <a:t>documentația de achiziție (încărcată în secțiunea ”Project Procurements” din eMS);</a:t>
            </a:r>
          </a:p>
          <a:p>
            <a:pPr marL="285750" lvl="1" indent="-285750" algn="just">
              <a:lnSpc>
                <a:spcPct val="145000"/>
              </a:lnSpc>
              <a:buFont typeface="Wingdings" panose="05000000000000000000" pitchFamily="2" charset="2"/>
              <a:buChar char="Ø"/>
            </a:pPr>
            <a:r>
              <a:rPr lang="ro-RO" dirty="0">
                <a:solidFill>
                  <a:srgbClr val="003399"/>
                </a:solidFill>
                <a:latin typeface="Open Sans"/>
              </a:rPr>
              <a:t>contract de furnizare;</a:t>
            </a:r>
          </a:p>
          <a:p>
            <a:pPr marL="285750" lvl="1" indent="-285750" algn="just">
              <a:lnSpc>
                <a:spcPct val="145000"/>
              </a:lnSpc>
              <a:buFont typeface="Wingdings" panose="05000000000000000000" pitchFamily="2" charset="2"/>
              <a:buChar char="Ø"/>
            </a:pPr>
            <a:r>
              <a:rPr lang="ro-RO" dirty="0">
                <a:solidFill>
                  <a:srgbClr val="003399"/>
                </a:solidFill>
                <a:latin typeface="Open Sans"/>
              </a:rPr>
              <a:t>facturi, procese-verbale de recepție, note de recepție și constatare diferențe, fișa mijlocului fix, etc.;</a:t>
            </a:r>
          </a:p>
          <a:p>
            <a:pPr marL="285750" lvl="1" indent="-285750" algn="just">
              <a:lnSpc>
                <a:spcPct val="145000"/>
              </a:lnSpc>
              <a:buFont typeface="Wingdings" panose="05000000000000000000" pitchFamily="2" charset="2"/>
              <a:buChar char="Ø"/>
            </a:pPr>
            <a:r>
              <a:rPr lang="ro-RO" dirty="0">
                <a:solidFill>
                  <a:srgbClr val="003399"/>
                </a:solidFill>
                <a:latin typeface="Open Sans"/>
              </a:rPr>
              <a:t>documente justificative (după caz): fotografii în care să fie vizibilă eticheta cu însemnele Programului (vizibilitate);</a:t>
            </a:r>
          </a:p>
          <a:p>
            <a:pPr marL="285750" lvl="1" indent="-285750" algn="just">
              <a:lnSpc>
                <a:spcPct val="145000"/>
              </a:lnSpc>
              <a:buFont typeface="Wingdings" panose="05000000000000000000" pitchFamily="2" charset="2"/>
              <a:buChar char="Ø"/>
            </a:pPr>
            <a:r>
              <a:rPr lang="ro-RO" dirty="0">
                <a:solidFill>
                  <a:srgbClr val="003399"/>
                </a:solidFill>
                <a:latin typeface="Open Sans"/>
              </a:rPr>
              <a:t>dovada plății: ordin de plată/dispoziție de plată, extras de cont/registru de casă, etc.</a:t>
            </a:r>
            <a:endParaRPr lang="en-US" dirty="0">
              <a:solidFill>
                <a:srgbClr val="003399"/>
              </a:solidFill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435541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7" y="-22191"/>
            <a:ext cx="9143244" cy="68574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19356"/>
            <a:ext cx="3477110" cy="8573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219356"/>
            <a:ext cx="367074" cy="3670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2400" y="206009"/>
            <a:ext cx="528449" cy="47405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1E25B571-1A76-4F3F-B6BC-829324F7948D}"/>
              </a:ext>
            </a:extLst>
          </p:cNvPr>
          <p:cNvSpPr/>
          <p:nvPr/>
        </p:nvSpPr>
        <p:spPr>
          <a:xfrm>
            <a:off x="480120" y="1484784"/>
            <a:ext cx="8435280" cy="4220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457200">
              <a:lnSpc>
                <a:spcPct val="150000"/>
              </a:lnSpc>
              <a:buFont typeface="+mj-lt"/>
              <a:buAutoNum type="arabicPeriod" startAt="6"/>
            </a:pPr>
            <a:r>
              <a:rPr lang="ro-RO" sz="2400" b="1" dirty="0">
                <a:solidFill>
                  <a:srgbClr val="003399"/>
                </a:solidFill>
                <a:latin typeface="Open Sans"/>
              </a:rPr>
              <a:t>Cheltuieli de investiție</a:t>
            </a:r>
          </a:p>
          <a:p>
            <a:pPr marL="285750" lvl="1" indent="-285750" algn="just">
              <a:lnSpc>
                <a:spcPct val="145000"/>
              </a:lnSpc>
              <a:buFont typeface="Wingdings" panose="05000000000000000000" pitchFamily="2" charset="2"/>
              <a:buChar char="Ø"/>
            </a:pPr>
            <a:r>
              <a:rPr lang="ro-RO" dirty="0">
                <a:solidFill>
                  <a:srgbClr val="003399"/>
                </a:solidFill>
                <a:latin typeface="Open Sans"/>
              </a:rPr>
              <a:t>documentația de achiziție (încărcată în secțiunea ”Project Procurements” din eMS);</a:t>
            </a:r>
          </a:p>
          <a:p>
            <a:pPr marL="285750" lvl="1" indent="-285750" algn="just">
              <a:lnSpc>
                <a:spcPct val="145000"/>
              </a:lnSpc>
              <a:buFont typeface="Wingdings" panose="05000000000000000000" pitchFamily="2" charset="2"/>
              <a:buChar char="Ø"/>
            </a:pPr>
            <a:r>
              <a:rPr lang="ro-RO" dirty="0">
                <a:solidFill>
                  <a:srgbClr val="003399"/>
                </a:solidFill>
                <a:latin typeface="Open Sans"/>
              </a:rPr>
              <a:t>contract de lucrări;</a:t>
            </a:r>
          </a:p>
          <a:p>
            <a:pPr marL="285750" lvl="1" indent="-285750" algn="just">
              <a:lnSpc>
                <a:spcPct val="145000"/>
              </a:lnSpc>
              <a:buFont typeface="Wingdings" panose="05000000000000000000" pitchFamily="2" charset="2"/>
              <a:buChar char="Ø"/>
            </a:pPr>
            <a:r>
              <a:rPr lang="ro-RO" dirty="0">
                <a:solidFill>
                  <a:srgbClr val="003399"/>
                </a:solidFill>
                <a:latin typeface="Open Sans"/>
              </a:rPr>
              <a:t>facturi, situații de lucrări;</a:t>
            </a:r>
          </a:p>
          <a:p>
            <a:pPr marL="285750" lvl="1" indent="-285750" algn="just">
              <a:lnSpc>
                <a:spcPct val="145000"/>
              </a:lnSpc>
              <a:buFont typeface="Wingdings" panose="05000000000000000000" pitchFamily="2" charset="2"/>
              <a:buChar char="Ø"/>
            </a:pPr>
            <a:r>
              <a:rPr lang="ro-RO" dirty="0">
                <a:solidFill>
                  <a:srgbClr val="003399"/>
                </a:solidFill>
                <a:latin typeface="Open Sans"/>
              </a:rPr>
              <a:t>documente justificative (după caz): avize și autorizații, program de control al calității, procese-verbale de recepție pe faze determinante, la terminarea lucrării</a:t>
            </a:r>
            <a:r>
              <a:rPr lang="en-GB" dirty="0">
                <a:solidFill>
                  <a:srgbClr val="003399"/>
                </a:solidFill>
                <a:latin typeface="Open Sans"/>
              </a:rPr>
              <a:t>, </a:t>
            </a:r>
            <a:r>
              <a:rPr lang="ro-RO" dirty="0">
                <a:solidFill>
                  <a:srgbClr val="003399"/>
                </a:solidFill>
                <a:latin typeface="Open Sans"/>
              </a:rPr>
              <a:t>etc.</a:t>
            </a:r>
          </a:p>
          <a:p>
            <a:pPr marL="285750" lvl="1" indent="-285750" algn="just">
              <a:lnSpc>
                <a:spcPct val="145000"/>
              </a:lnSpc>
              <a:buFont typeface="Wingdings" panose="05000000000000000000" pitchFamily="2" charset="2"/>
              <a:buChar char="Ø"/>
            </a:pPr>
            <a:r>
              <a:rPr lang="ro-RO" dirty="0">
                <a:solidFill>
                  <a:srgbClr val="003399"/>
                </a:solidFill>
                <a:latin typeface="Open Sans"/>
              </a:rPr>
              <a:t>dovada plății: ordin de plată/dispoziție de plată, extras de cont/registru de casă, etc.</a:t>
            </a:r>
            <a:endParaRPr lang="en-US" dirty="0">
              <a:solidFill>
                <a:srgbClr val="003399"/>
              </a:solidFill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20870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" y="283"/>
            <a:ext cx="9143244" cy="68574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19356"/>
            <a:ext cx="3477110" cy="8573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219356"/>
            <a:ext cx="367074" cy="3670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2400" y="206009"/>
            <a:ext cx="528449" cy="47405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D618D6B2-7017-43D8-A3BE-53B868479B9D}"/>
              </a:ext>
            </a:extLst>
          </p:cNvPr>
          <p:cNvSpPr/>
          <p:nvPr/>
        </p:nvSpPr>
        <p:spPr>
          <a:xfrm>
            <a:off x="539552" y="1527175"/>
            <a:ext cx="81612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ro-RO" sz="2400" b="1" dirty="0">
                <a:solidFill>
                  <a:srgbClr val="003399"/>
                </a:solidFill>
                <a:latin typeface="Open Sans"/>
              </a:rPr>
              <a:t>Verificarea administrativă a raportului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03A42B11-7A7C-4CD9-8231-7A16C0E6AB34}"/>
              </a:ext>
            </a:extLst>
          </p:cNvPr>
          <p:cNvSpPr/>
          <p:nvPr/>
        </p:nvSpPr>
        <p:spPr>
          <a:xfrm>
            <a:off x="393207" y="2132856"/>
            <a:ext cx="3212418" cy="5048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algn="ctr">
              <a:lnSpc>
                <a:spcPct val="150000"/>
              </a:lnSpc>
            </a:pPr>
            <a:r>
              <a:rPr lang="en-GB" sz="2000" dirty="0">
                <a:solidFill>
                  <a:srgbClr val="003399"/>
                </a:solidFill>
                <a:latin typeface="Open Sans"/>
              </a:rPr>
              <a:t>R</a:t>
            </a:r>
            <a:r>
              <a:rPr lang="ro-RO" sz="2000" dirty="0">
                <a:solidFill>
                  <a:srgbClr val="003399"/>
                </a:solidFill>
                <a:latin typeface="Open Sans"/>
              </a:rPr>
              <a:t>espectarea bugetului AF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62A1BE9D-5C73-4F96-8564-17D9FA9492B7}"/>
              </a:ext>
            </a:extLst>
          </p:cNvPr>
          <p:cNvGrpSpPr/>
          <p:nvPr/>
        </p:nvGrpSpPr>
        <p:grpSpPr>
          <a:xfrm>
            <a:off x="1619672" y="2852936"/>
            <a:ext cx="5904656" cy="2880320"/>
            <a:chOff x="1069285" y="2632471"/>
            <a:chExt cx="5304263" cy="3604841"/>
          </a:xfrm>
        </p:grpSpPr>
        <p:sp>
          <p:nvSpPr>
            <p:cNvPr id="11" name="Flowchart: Magnetic Disk 10">
              <a:extLst>
                <a:ext uri="{FF2B5EF4-FFF2-40B4-BE49-F238E27FC236}">
                  <a16:creationId xmlns:a16="http://schemas.microsoft.com/office/drawing/2014/main" xmlns="" id="{348012C9-8B9A-4AD2-B4C2-EB4E195E1F76}"/>
                </a:ext>
              </a:extLst>
            </p:cNvPr>
            <p:cNvSpPr/>
            <p:nvPr/>
          </p:nvSpPr>
          <p:spPr>
            <a:xfrm>
              <a:off x="2195736" y="2852936"/>
              <a:ext cx="1532894" cy="3384376"/>
            </a:xfrm>
            <a:prstGeom prst="flowChartMagneticDisk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Flowchart: Magnetic Disk 11">
              <a:extLst>
                <a:ext uri="{FF2B5EF4-FFF2-40B4-BE49-F238E27FC236}">
                  <a16:creationId xmlns:a16="http://schemas.microsoft.com/office/drawing/2014/main" xmlns="" id="{E38E9EB1-0041-404C-ADAB-ECD23E1F1ADA}"/>
                </a:ext>
              </a:extLst>
            </p:cNvPr>
            <p:cNvSpPr/>
            <p:nvPr/>
          </p:nvSpPr>
          <p:spPr>
            <a:xfrm>
              <a:off x="2195736" y="2632471"/>
              <a:ext cx="1532894" cy="1327286"/>
            </a:xfrm>
            <a:prstGeom prst="flowChartMagneticDisk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Open San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0AFA6CFD-CB82-4F45-8A84-9151C64677C0}"/>
                </a:ext>
              </a:extLst>
            </p:cNvPr>
            <p:cNvSpPr txBox="1"/>
            <p:nvPr/>
          </p:nvSpPr>
          <p:spPr>
            <a:xfrm>
              <a:off x="1069285" y="3169955"/>
              <a:ext cx="1190603" cy="2308324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ro-RO" dirty="0">
                  <a:solidFill>
                    <a:srgbClr val="003399"/>
                  </a:solidFill>
                  <a:latin typeface="Open Sans"/>
                </a:rPr>
                <a:t>Total valoare   cheltuială raportată/ linie bugetară</a:t>
              </a:r>
              <a:endParaRPr lang="en-GB" dirty="0">
                <a:solidFill>
                  <a:srgbClr val="003399"/>
                </a:solidFill>
                <a:latin typeface="Open Sans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E6BE4A54-0DE6-4F47-9553-02FD5BD09868}"/>
                </a:ext>
              </a:extLst>
            </p:cNvPr>
            <p:cNvSpPr txBox="1"/>
            <p:nvPr/>
          </p:nvSpPr>
          <p:spPr>
            <a:xfrm rot="5400000">
              <a:off x="1913118" y="4294962"/>
              <a:ext cx="2098124" cy="136815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ro-RO" dirty="0">
                  <a:solidFill>
                    <a:schemeClr val="bg1"/>
                  </a:solidFill>
                  <a:latin typeface="Open Sans"/>
                </a:rPr>
                <a:t>Valoare   cheltuială conform detalierii liniei bugetare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7018B028-B1D4-448B-B0A4-44B40971B81F}"/>
                </a:ext>
              </a:extLst>
            </p:cNvPr>
            <p:cNvSpPr txBox="1"/>
            <p:nvPr/>
          </p:nvSpPr>
          <p:spPr>
            <a:xfrm rot="16200000" flipH="1" flipV="1">
              <a:off x="2522464" y="2705016"/>
              <a:ext cx="885949" cy="1539406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en-GB" sz="1700" dirty="0">
                  <a:solidFill>
                    <a:srgbClr val="003399"/>
                  </a:solidFill>
                  <a:latin typeface="Open Sans"/>
                </a:rPr>
                <a:t>Dep</a:t>
              </a:r>
              <a:r>
                <a:rPr lang="ro-RO" sz="1700" dirty="0">
                  <a:solidFill>
                    <a:srgbClr val="003399"/>
                  </a:solidFill>
                  <a:latin typeface="Open Sans"/>
                </a:rPr>
                <a:t>ășire buget linie bugetară</a:t>
              </a:r>
              <a:endParaRPr lang="en-GB" sz="1700" dirty="0">
                <a:solidFill>
                  <a:srgbClr val="003399"/>
                </a:solidFill>
                <a:latin typeface="Open Sans"/>
              </a:endParaRPr>
            </a:p>
          </p:txBody>
        </p:sp>
        <p:sp>
          <p:nvSpPr>
            <p:cNvPr id="16" name="Arrow: Right 15">
              <a:extLst>
                <a:ext uri="{FF2B5EF4-FFF2-40B4-BE49-F238E27FC236}">
                  <a16:creationId xmlns:a16="http://schemas.microsoft.com/office/drawing/2014/main" xmlns="" id="{269F0077-9EA2-404E-8FE6-7C3A3CDE9664}"/>
                </a:ext>
              </a:extLst>
            </p:cNvPr>
            <p:cNvSpPr/>
            <p:nvPr/>
          </p:nvSpPr>
          <p:spPr>
            <a:xfrm flipH="1">
              <a:off x="4125352" y="2917018"/>
              <a:ext cx="2248196" cy="669124"/>
            </a:xfrm>
            <a:prstGeom prst="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o-RO" dirty="0">
                  <a:latin typeface="Open Sans"/>
                </a:rPr>
                <a:t>Neeligibil</a:t>
              </a:r>
              <a:endParaRPr lang="en-GB" dirty="0">
                <a:latin typeface="Open Sans"/>
              </a:endParaRPr>
            </a:p>
          </p:txBody>
        </p:sp>
        <p:sp>
          <p:nvSpPr>
            <p:cNvPr id="17" name="Arrow: Right 16">
              <a:extLst>
                <a:ext uri="{FF2B5EF4-FFF2-40B4-BE49-F238E27FC236}">
                  <a16:creationId xmlns:a16="http://schemas.microsoft.com/office/drawing/2014/main" xmlns="" id="{70CF2A93-B31C-4E59-9EE7-1A5E971D20F0}"/>
                </a:ext>
              </a:extLst>
            </p:cNvPr>
            <p:cNvSpPr/>
            <p:nvPr/>
          </p:nvSpPr>
          <p:spPr>
            <a:xfrm flipH="1">
              <a:off x="4125352" y="4637376"/>
              <a:ext cx="2248196" cy="669124"/>
            </a:xfrm>
            <a:prstGeom prst="right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o-RO" dirty="0">
                  <a:latin typeface="Open Sans"/>
                </a:rPr>
                <a:t>Eligibil</a:t>
              </a:r>
              <a:endParaRPr lang="en-GB" dirty="0">
                <a:latin typeface="Open San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8294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" y="283"/>
            <a:ext cx="9143244" cy="68574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19356"/>
            <a:ext cx="3477110" cy="8573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219356"/>
            <a:ext cx="367074" cy="3670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2400" y="206009"/>
            <a:ext cx="528449" cy="47405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C850B1B7-CBE6-4181-932C-50D556BF6305}"/>
              </a:ext>
            </a:extLst>
          </p:cNvPr>
          <p:cNvSpPr/>
          <p:nvPr/>
        </p:nvSpPr>
        <p:spPr>
          <a:xfrm>
            <a:off x="480120" y="1524987"/>
            <a:ext cx="8268344" cy="4105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ts val="300"/>
              </a:spcBef>
              <a:spcAft>
                <a:spcPts val="600"/>
              </a:spcAft>
            </a:pPr>
            <a:r>
              <a:rPr lang="ro-RO" sz="2400" b="1" dirty="0">
                <a:solidFill>
                  <a:srgbClr val="003399"/>
                </a:solidFill>
                <a:latin typeface="Open Sans"/>
              </a:rPr>
              <a:t>Verificarea administrativă a raportului</a:t>
            </a:r>
          </a:p>
          <a:p>
            <a:pPr marL="285750" lvl="1" indent="-28575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o-RO" sz="1700" dirty="0">
                <a:solidFill>
                  <a:srgbClr val="003399"/>
                </a:solidFill>
                <a:latin typeface="Open Sans"/>
              </a:rPr>
              <a:t>existența tuturor documentelor justificative aferente cheltuielii raportate;</a:t>
            </a:r>
            <a:endParaRPr lang="en-GB" sz="1700" dirty="0">
              <a:solidFill>
                <a:srgbClr val="003399"/>
              </a:solidFill>
              <a:latin typeface="Open Sans"/>
            </a:endParaRPr>
          </a:p>
          <a:p>
            <a:pPr marL="285750" lvl="1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o-RO" sz="1700" dirty="0">
                <a:solidFill>
                  <a:srgbClr val="003399"/>
                </a:solidFill>
                <a:latin typeface="Open Sans"/>
              </a:rPr>
              <a:t>atașarea documentelor în secțiunile corespunzătoare conform Manualului de raportare în eMS (Attachments vs. Personal Data Attachments);</a:t>
            </a:r>
          </a:p>
          <a:p>
            <a:pPr marL="285750" lvl="1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o-RO" sz="1700" dirty="0">
                <a:solidFill>
                  <a:srgbClr val="003399"/>
                </a:solidFill>
                <a:latin typeface="Open Sans"/>
              </a:rPr>
              <a:t>documente atașate în format complet, lizibile;</a:t>
            </a:r>
          </a:p>
          <a:p>
            <a:pPr marL="285750" lvl="1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o-RO" sz="1700" dirty="0">
                <a:solidFill>
                  <a:srgbClr val="003399"/>
                </a:solidFill>
                <a:latin typeface="Open Sans"/>
              </a:rPr>
              <a:t>încărcarea în eMS a documentelor justificative care atestă înregistrarea cheltuielilor raportate în conturi analitice distincte pe proiect (balanță analitică, fișă de cont, registru jurnal)</a:t>
            </a:r>
            <a:r>
              <a:rPr lang="en-GB" sz="1700" dirty="0">
                <a:solidFill>
                  <a:srgbClr val="003399"/>
                </a:solidFill>
                <a:latin typeface="Open Sans"/>
              </a:rPr>
              <a:t>;</a:t>
            </a:r>
          </a:p>
          <a:p>
            <a:pPr marL="285750" lvl="1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o-RO" sz="1700" dirty="0">
                <a:solidFill>
                  <a:srgbClr val="003399"/>
                </a:solidFill>
                <a:latin typeface="Open Sans"/>
              </a:rPr>
              <a:t>TVA: conformitatea între selecția în eMS, declarația beneficiarului (Anexa 2.2) și raportarea cheltuielilor </a:t>
            </a:r>
            <a:r>
              <a:rPr lang="en-GB" sz="1700" dirty="0">
                <a:solidFill>
                  <a:srgbClr val="003399"/>
                </a:solidFill>
                <a:latin typeface="Open Sans"/>
              </a:rPr>
              <a:t>(</a:t>
            </a:r>
            <a:r>
              <a:rPr lang="ro-RO" sz="1700" dirty="0">
                <a:solidFill>
                  <a:srgbClr val="003399"/>
                </a:solidFill>
                <a:latin typeface="Open Sans"/>
              </a:rPr>
              <a:t>evitarea dublei finanțări</a:t>
            </a:r>
            <a:r>
              <a:rPr lang="en-GB" sz="1700" dirty="0">
                <a:solidFill>
                  <a:srgbClr val="003399"/>
                </a:solidFill>
                <a:latin typeface="Open Sans"/>
              </a:rPr>
              <a:t>).</a:t>
            </a:r>
            <a:endParaRPr lang="ro-RO" sz="1700" dirty="0">
              <a:solidFill>
                <a:srgbClr val="003399"/>
              </a:solidFill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430080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7" y="-22191"/>
            <a:ext cx="9143244" cy="68574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19356"/>
            <a:ext cx="3477110" cy="8573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219356"/>
            <a:ext cx="367074" cy="3670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2400" y="206009"/>
            <a:ext cx="528449" cy="47405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0C9F0266-DA0C-4AA0-90D0-FFF570C47BB3}"/>
              </a:ext>
            </a:extLst>
          </p:cNvPr>
          <p:cNvSpPr/>
          <p:nvPr/>
        </p:nvSpPr>
        <p:spPr>
          <a:xfrm>
            <a:off x="840527" y="1700808"/>
            <a:ext cx="494266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400" b="1" dirty="0">
                <a:solidFill>
                  <a:srgbClr val="003399"/>
                </a:solidFill>
                <a:latin typeface="Open Sans"/>
              </a:rPr>
              <a:t>I. </a:t>
            </a:r>
            <a:r>
              <a:rPr lang="en-GB" sz="2400" b="1" dirty="0" err="1">
                <a:solidFill>
                  <a:srgbClr val="003399"/>
                </a:solidFill>
                <a:latin typeface="Open Sans"/>
              </a:rPr>
              <a:t>Cerințe</a:t>
            </a:r>
            <a:r>
              <a:rPr lang="en-GB" sz="2400" b="1" dirty="0">
                <a:solidFill>
                  <a:srgbClr val="003399"/>
                </a:solidFill>
                <a:latin typeface="Open Sans"/>
              </a:rPr>
              <a:t> </a:t>
            </a:r>
            <a:r>
              <a:rPr lang="en-GB" sz="2400" b="1" dirty="0" err="1">
                <a:solidFill>
                  <a:srgbClr val="003399"/>
                </a:solidFill>
                <a:latin typeface="Open Sans"/>
              </a:rPr>
              <a:t>privind</a:t>
            </a:r>
            <a:r>
              <a:rPr lang="en-GB" sz="2400" b="1" dirty="0">
                <a:solidFill>
                  <a:srgbClr val="003399"/>
                </a:solidFill>
                <a:latin typeface="Open Sans"/>
              </a:rPr>
              <a:t> </a:t>
            </a:r>
            <a:r>
              <a:rPr lang="en-GB" sz="2400" b="1" dirty="0" err="1">
                <a:solidFill>
                  <a:srgbClr val="003399"/>
                </a:solidFill>
                <a:latin typeface="Open Sans"/>
              </a:rPr>
              <a:t>raportarea</a:t>
            </a:r>
            <a:r>
              <a:rPr lang="en-GB" sz="2400" b="1" dirty="0">
                <a:solidFill>
                  <a:srgbClr val="003399"/>
                </a:solidFill>
                <a:latin typeface="Open Sans"/>
              </a:rPr>
              <a:t> la </a:t>
            </a:r>
            <a:r>
              <a:rPr lang="en-GB" sz="2400" b="1" dirty="0" err="1">
                <a:solidFill>
                  <a:srgbClr val="003399"/>
                </a:solidFill>
                <a:latin typeface="Open Sans"/>
              </a:rPr>
              <a:t>nivel</a:t>
            </a:r>
            <a:r>
              <a:rPr lang="en-GB" sz="2400" b="1" dirty="0">
                <a:solidFill>
                  <a:srgbClr val="003399"/>
                </a:solidFill>
                <a:latin typeface="Open Sans"/>
              </a:rPr>
              <a:t> de </a:t>
            </a:r>
            <a:r>
              <a:rPr lang="en-GB" sz="2400" b="1" dirty="0" err="1">
                <a:solidFill>
                  <a:srgbClr val="003399"/>
                </a:solidFill>
                <a:latin typeface="Open Sans"/>
              </a:rPr>
              <a:t>partener</a:t>
            </a:r>
            <a:endParaRPr lang="en-GB" sz="2400" b="1" dirty="0">
              <a:solidFill>
                <a:srgbClr val="003399"/>
              </a:solidFill>
              <a:latin typeface="Open Sans"/>
            </a:endParaRPr>
          </a:p>
          <a:p>
            <a:pPr algn="ctr">
              <a:lnSpc>
                <a:spcPct val="150000"/>
              </a:lnSpc>
            </a:pPr>
            <a:endParaRPr lang="en-GB" sz="2400" b="1" dirty="0">
              <a:solidFill>
                <a:srgbClr val="003399"/>
              </a:solidFill>
              <a:latin typeface="Open Sans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2000" b="1" dirty="0" err="1">
                <a:solidFill>
                  <a:srgbClr val="003399"/>
                </a:solidFill>
                <a:latin typeface="Open Sans"/>
              </a:rPr>
              <a:t>Despre</a:t>
            </a:r>
            <a:r>
              <a:rPr lang="en-GB" sz="2000" b="1" dirty="0">
                <a:solidFill>
                  <a:srgbClr val="003399"/>
                </a:solidFill>
                <a:latin typeface="Open Sans"/>
              </a:rPr>
              <a:t> CPN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2000" b="1" dirty="0" err="1">
                <a:solidFill>
                  <a:srgbClr val="003399"/>
                </a:solidFill>
                <a:latin typeface="Open Sans"/>
              </a:rPr>
              <a:t>Cheltuieli</a:t>
            </a:r>
            <a:r>
              <a:rPr lang="en-GB" sz="2000" b="1" dirty="0">
                <a:solidFill>
                  <a:srgbClr val="003399"/>
                </a:solidFill>
                <a:latin typeface="Open Sans"/>
              </a:rPr>
              <a:t> </a:t>
            </a:r>
            <a:r>
              <a:rPr lang="en-GB" sz="2000" b="1" dirty="0" err="1">
                <a:solidFill>
                  <a:srgbClr val="003399"/>
                </a:solidFill>
                <a:latin typeface="Open Sans"/>
              </a:rPr>
              <a:t>eligibile</a:t>
            </a:r>
            <a:endParaRPr lang="en-GB" sz="2000" b="1" dirty="0">
              <a:solidFill>
                <a:srgbClr val="003399"/>
              </a:solidFill>
              <a:latin typeface="Open Sans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2000" b="1" dirty="0" err="1">
                <a:solidFill>
                  <a:srgbClr val="003399"/>
                </a:solidFill>
                <a:latin typeface="Open Sans"/>
              </a:rPr>
              <a:t>Verificarea</a:t>
            </a:r>
            <a:r>
              <a:rPr lang="en-GB" sz="2000" b="1" dirty="0">
                <a:solidFill>
                  <a:srgbClr val="003399"/>
                </a:solidFill>
                <a:latin typeface="Open Sans"/>
              </a:rPr>
              <a:t> </a:t>
            </a:r>
            <a:r>
              <a:rPr lang="en-GB" sz="2000" b="1" dirty="0" err="1">
                <a:solidFill>
                  <a:srgbClr val="003399"/>
                </a:solidFill>
                <a:latin typeface="Open Sans"/>
              </a:rPr>
              <a:t>administrativă</a:t>
            </a:r>
            <a:r>
              <a:rPr lang="en-GB" sz="2000" b="1" dirty="0">
                <a:solidFill>
                  <a:srgbClr val="003399"/>
                </a:solidFill>
                <a:latin typeface="Open Sans"/>
              </a:rPr>
              <a:t> a </a:t>
            </a:r>
            <a:r>
              <a:rPr lang="en-GB" sz="2000" b="1" dirty="0" err="1">
                <a:solidFill>
                  <a:srgbClr val="003399"/>
                </a:solidFill>
                <a:latin typeface="Open Sans"/>
              </a:rPr>
              <a:t>raportului</a:t>
            </a:r>
            <a:endParaRPr lang="en-GB" sz="2000" b="1" dirty="0">
              <a:solidFill>
                <a:srgbClr val="003399"/>
              </a:solidFill>
              <a:latin typeface="Open Sans"/>
            </a:endParaRPr>
          </a:p>
          <a:p>
            <a:pPr marL="342900" indent="-342900" algn="ctr">
              <a:buFont typeface="Wingdings" panose="05000000000000000000" pitchFamily="2" charset="2"/>
              <a:buChar char="ü"/>
            </a:pPr>
            <a:endParaRPr lang="ro-RO" sz="2400" b="1" dirty="0">
              <a:solidFill>
                <a:srgbClr val="003399"/>
              </a:solidFill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69016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" y="283"/>
            <a:ext cx="9143244" cy="68574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19356"/>
            <a:ext cx="3477110" cy="8573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219356"/>
            <a:ext cx="367074" cy="3670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2400" y="206009"/>
            <a:ext cx="528449" cy="47405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3D833BBA-FA24-4872-8CD3-C55EB3A6F522}"/>
              </a:ext>
            </a:extLst>
          </p:cNvPr>
          <p:cNvSpPr/>
          <p:nvPr/>
        </p:nvSpPr>
        <p:spPr>
          <a:xfrm>
            <a:off x="781462" y="1527175"/>
            <a:ext cx="73189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2400" b="1" dirty="0">
                <a:solidFill>
                  <a:srgbClr val="003399"/>
                </a:solidFill>
                <a:latin typeface="Open Sans"/>
              </a:rPr>
              <a:t>Corelarea pașilor în completarea TVA în </a:t>
            </a:r>
            <a:r>
              <a:rPr lang="ro-RO" sz="2400" b="1" dirty="0" err="1">
                <a:solidFill>
                  <a:srgbClr val="003399"/>
                </a:solidFill>
                <a:latin typeface="Open Sans"/>
              </a:rPr>
              <a:t>eMS</a:t>
            </a:r>
            <a:endParaRPr lang="pt-BR" sz="2400" b="1" dirty="0">
              <a:solidFill>
                <a:srgbClr val="003399"/>
              </a:solidFill>
              <a:latin typeface="Open San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FC22CF05-5A23-43AA-A6FD-2FA95539B5F4}"/>
              </a:ext>
            </a:extLst>
          </p:cNvPr>
          <p:cNvGrpSpPr/>
          <p:nvPr/>
        </p:nvGrpSpPr>
        <p:grpSpPr>
          <a:xfrm>
            <a:off x="429456" y="2204864"/>
            <a:ext cx="8054248" cy="3559795"/>
            <a:chOff x="345703" y="2324938"/>
            <a:chExt cx="8054248" cy="3559795"/>
          </a:xfrm>
        </p:grpSpPr>
        <p:sp>
          <p:nvSpPr>
            <p:cNvPr id="10" name="Right Brace 9">
              <a:extLst>
                <a:ext uri="{FF2B5EF4-FFF2-40B4-BE49-F238E27FC236}">
                  <a16:creationId xmlns:a16="http://schemas.microsoft.com/office/drawing/2014/main" xmlns="" id="{520EFF90-3E56-4996-BF99-AF0791B7688B}"/>
                </a:ext>
              </a:extLst>
            </p:cNvPr>
            <p:cNvSpPr/>
            <p:nvPr/>
          </p:nvSpPr>
          <p:spPr>
            <a:xfrm rot="10800000">
              <a:off x="3779913" y="3011364"/>
              <a:ext cx="108282" cy="2206389"/>
            </a:xfrm>
            <a:prstGeom prst="rightBrac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D268B196-2A14-4A17-877E-AD8D9E077646}"/>
                </a:ext>
              </a:extLst>
            </p:cNvPr>
            <p:cNvSpPr/>
            <p:nvPr/>
          </p:nvSpPr>
          <p:spPr>
            <a:xfrm>
              <a:off x="345703" y="3673778"/>
              <a:ext cx="1273969" cy="90587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o-RO" sz="1600" dirty="0">
                  <a:solidFill>
                    <a:srgbClr val="003399"/>
                  </a:solidFill>
                  <a:latin typeface="Open Sans"/>
                </a:rPr>
                <a:t>Recuperare </a:t>
              </a:r>
            </a:p>
            <a:p>
              <a:pPr algn="ctr"/>
              <a:r>
                <a:rPr lang="ro-RO" sz="1700" dirty="0">
                  <a:solidFill>
                    <a:srgbClr val="003399"/>
                  </a:solidFill>
                  <a:latin typeface="Open Sans"/>
                </a:rPr>
                <a:t>TVA</a:t>
              </a:r>
              <a:r>
                <a:rPr lang="ro-RO" sz="1600" dirty="0">
                  <a:solidFill>
                    <a:srgbClr val="003399"/>
                  </a:solidFill>
                  <a:latin typeface="Open Sans"/>
                </a:rPr>
                <a:t> din Program</a:t>
              </a:r>
              <a:endParaRPr lang="en-GB" sz="1600" dirty="0">
                <a:solidFill>
                  <a:srgbClr val="003399"/>
                </a:solidFill>
                <a:latin typeface="Open Sans"/>
              </a:endParaRPr>
            </a:p>
          </p:txBody>
        </p:sp>
        <p:sp>
          <p:nvSpPr>
            <p:cNvPr id="12" name="Arrow: Left-Right 11">
              <a:extLst>
                <a:ext uri="{FF2B5EF4-FFF2-40B4-BE49-F238E27FC236}">
                  <a16:creationId xmlns:a16="http://schemas.microsoft.com/office/drawing/2014/main" xmlns="" id="{3CEC0691-E9E4-4536-878A-0E6D413929BA}"/>
                </a:ext>
              </a:extLst>
            </p:cNvPr>
            <p:cNvSpPr/>
            <p:nvPr/>
          </p:nvSpPr>
          <p:spPr>
            <a:xfrm>
              <a:off x="1679935" y="4023191"/>
              <a:ext cx="441506" cy="207047"/>
            </a:xfrm>
            <a:prstGeom prst="leftRightArrow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FAE9858D-A091-45B9-828B-7A4A77C8AD57}"/>
                </a:ext>
              </a:extLst>
            </p:cNvPr>
            <p:cNvSpPr/>
            <p:nvPr/>
          </p:nvSpPr>
          <p:spPr>
            <a:xfrm>
              <a:off x="2181636" y="3682680"/>
              <a:ext cx="1561055" cy="905876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o-RO" sz="1700" dirty="0">
                  <a:solidFill>
                    <a:srgbClr val="003399"/>
                  </a:solidFill>
                  <a:latin typeface="Open Sans"/>
                </a:rPr>
                <a:t>Anexa 2.2 </a:t>
              </a:r>
              <a:r>
                <a:rPr lang="ro-RO" sz="1600" dirty="0">
                  <a:solidFill>
                    <a:srgbClr val="003399"/>
                  </a:solidFill>
                  <a:latin typeface="Open Sans"/>
                </a:rPr>
                <a:t>(declarația beneficiarului</a:t>
              </a:r>
              <a:r>
                <a:rPr lang="ro-RO" sz="1700" dirty="0">
                  <a:solidFill>
                    <a:srgbClr val="003399"/>
                  </a:solidFill>
                  <a:latin typeface="Open Sans"/>
                </a:rPr>
                <a:t>)</a:t>
              </a:r>
              <a:endParaRPr lang="en-GB" sz="1700" dirty="0">
                <a:solidFill>
                  <a:srgbClr val="003399"/>
                </a:solidFill>
                <a:latin typeface="Open Sans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A78F75B2-F102-415C-9976-5A8CADF3ABDA}"/>
                </a:ext>
              </a:extLst>
            </p:cNvPr>
            <p:cNvSpPr/>
            <p:nvPr/>
          </p:nvSpPr>
          <p:spPr>
            <a:xfrm>
              <a:off x="3923927" y="2812846"/>
              <a:ext cx="609186" cy="38659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o-RO" dirty="0">
                  <a:latin typeface="Open Sans"/>
                </a:rPr>
                <a:t>YES</a:t>
              </a:r>
              <a:endParaRPr lang="en-GB" dirty="0">
                <a:latin typeface="Open Sans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66848F61-8977-4CF3-9078-4E4B57F77A6A}"/>
                </a:ext>
              </a:extLst>
            </p:cNvPr>
            <p:cNvSpPr/>
            <p:nvPr/>
          </p:nvSpPr>
          <p:spPr>
            <a:xfrm>
              <a:off x="3933923" y="4986626"/>
              <a:ext cx="591432" cy="38659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o-RO" dirty="0">
                  <a:latin typeface="Open Sans"/>
                </a:rPr>
                <a:t>NO</a:t>
              </a:r>
              <a:endParaRPr lang="en-GB" dirty="0">
                <a:latin typeface="Open Sans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1F80F049-4E2A-4F4B-808C-2413E2E2AE8A}"/>
                </a:ext>
              </a:extLst>
            </p:cNvPr>
            <p:cNvSpPr/>
            <p:nvPr/>
          </p:nvSpPr>
          <p:spPr>
            <a:xfrm>
              <a:off x="5064310" y="2345031"/>
              <a:ext cx="1343329" cy="1322219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o-RO" sz="1700" dirty="0">
                  <a:solidFill>
                    <a:srgbClr val="003399"/>
                  </a:solidFill>
                  <a:latin typeface="Open Sans"/>
                </a:rPr>
                <a:t>În </a:t>
              </a:r>
              <a:r>
                <a:rPr lang="ro-RO" sz="1700" dirty="0" err="1">
                  <a:solidFill>
                    <a:srgbClr val="003399"/>
                  </a:solidFill>
                  <a:latin typeface="Open Sans"/>
                </a:rPr>
                <a:t>LoE</a:t>
              </a:r>
              <a:r>
                <a:rPr lang="ro-RO" sz="1700" dirty="0">
                  <a:solidFill>
                    <a:srgbClr val="003399"/>
                  </a:solidFill>
                  <a:latin typeface="Open Sans"/>
                </a:rPr>
                <a:t> se raportează valoarea fără TVA</a:t>
              </a:r>
              <a:endParaRPr lang="en-GB" sz="1700" dirty="0">
                <a:solidFill>
                  <a:srgbClr val="003399"/>
                </a:solidFill>
                <a:latin typeface="Open Sans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E11B0A0C-FFD7-4F79-8870-9BF181A3AECE}"/>
                </a:ext>
              </a:extLst>
            </p:cNvPr>
            <p:cNvSpPr/>
            <p:nvPr/>
          </p:nvSpPr>
          <p:spPr>
            <a:xfrm>
              <a:off x="5064311" y="4504891"/>
              <a:ext cx="1343328" cy="1322219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o-RO" sz="1700" dirty="0">
                  <a:solidFill>
                    <a:srgbClr val="003399"/>
                  </a:solidFill>
                  <a:latin typeface="Open Sans"/>
                </a:rPr>
                <a:t>În </a:t>
              </a:r>
              <a:r>
                <a:rPr lang="ro-RO" sz="1700" dirty="0" err="1">
                  <a:solidFill>
                    <a:srgbClr val="003399"/>
                  </a:solidFill>
                  <a:latin typeface="Open Sans"/>
                </a:rPr>
                <a:t>LoE</a:t>
              </a:r>
              <a:r>
                <a:rPr lang="ro-RO" sz="1700" dirty="0">
                  <a:solidFill>
                    <a:srgbClr val="003399"/>
                  </a:solidFill>
                  <a:latin typeface="Open Sans"/>
                </a:rPr>
                <a:t> se raportează valoarea cu TVA</a:t>
              </a:r>
              <a:endParaRPr lang="en-GB" sz="1700" dirty="0">
                <a:solidFill>
                  <a:srgbClr val="003399"/>
                </a:solidFill>
                <a:latin typeface="Open Sans"/>
              </a:endParaRPr>
            </a:p>
          </p:txBody>
        </p:sp>
        <p:sp>
          <p:nvSpPr>
            <p:cNvPr id="18" name="Arrow: Left-Right 17">
              <a:extLst>
                <a:ext uri="{FF2B5EF4-FFF2-40B4-BE49-F238E27FC236}">
                  <a16:creationId xmlns:a16="http://schemas.microsoft.com/office/drawing/2014/main" xmlns="" id="{783A1A24-6254-4105-9F12-C369C1818DC8}"/>
                </a:ext>
              </a:extLst>
            </p:cNvPr>
            <p:cNvSpPr/>
            <p:nvPr/>
          </p:nvSpPr>
          <p:spPr>
            <a:xfrm>
              <a:off x="4577959" y="2902616"/>
              <a:ext cx="441506" cy="207047"/>
            </a:xfrm>
            <a:prstGeom prst="leftRightArrow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Arrow: Left-Right 18">
              <a:extLst>
                <a:ext uri="{FF2B5EF4-FFF2-40B4-BE49-F238E27FC236}">
                  <a16:creationId xmlns:a16="http://schemas.microsoft.com/office/drawing/2014/main" xmlns="" id="{D7F92E0B-30E7-4C26-B599-466017456B03}"/>
                </a:ext>
              </a:extLst>
            </p:cNvPr>
            <p:cNvSpPr/>
            <p:nvPr/>
          </p:nvSpPr>
          <p:spPr>
            <a:xfrm>
              <a:off x="4574080" y="5076397"/>
              <a:ext cx="441506" cy="207047"/>
            </a:xfrm>
            <a:prstGeom prst="leftRightArrow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Arrow: Left-Right 19">
              <a:extLst>
                <a:ext uri="{FF2B5EF4-FFF2-40B4-BE49-F238E27FC236}">
                  <a16:creationId xmlns:a16="http://schemas.microsoft.com/office/drawing/2014/main" xmlns="" id="{93D110DA-669D-4D2E-8F85-6B83F62C011C}"/>
                </a:ext>
              </a:extLst>
            </p:cNvPr>
            <p:cNvSpPr/>
            <p:nvPr/>
          </p:nvSpPr>
          <p:spPr>
            <a:xfrm>
              <a:off x="6495013" y="2841186"/>
              <a:ext cx="441506" cy="207047"/>
            </a:xfrm>
            <a:prstGeom prst="leftRightArrow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Arrow: Left-Right 20">
              <a:extLst>
                <a:ext uri="{FF2B5EF4-FFF2-40B4-BE49-F238E27FC236}">
                  <a16:creationId xmlns:a16="http://schemas.microsoft.com/office/drawing/2014/main" xmlns="" id="{D371AE97-90EA-4465-A64B-8188E835619A}"/>
                </a:ext>
              </a:extLst>
            </p:cNvPr>
            <p:cNvSpPr/>
            <p:nvPr/>
          </p:nvSpPr>
          <p:spPr>
            <a:xfrm>
              <a:off x="6495013" y="5076397"/>
              <a:ext cx="441506" cy="207047"/>
            </a:xfrm>
            <a:prstGeom prst="leftRightArrow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2B32CF66-5438-46F1-B77D-D6B2C1DBAB45}"/>
                </a:ext>
              </a:extLst>
            </p:cNvPr>
            <p:cNvSpPr/>
            <p:nvPr/>
          </p:nvSpPr>
          <p:spPr>
            <a:xfrm>
              <a:off x="6985255" y="2324938"/>
              <a:ext cx="1391424" cy="1378509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o-RO" sz="1600" dirty="0">
                  <a:solidFill>
                    <a:srgbClr val="003399"/>
                  </a:solidFill>
                  <a:latin typeface="Open Sans"/>
                </a:rPr>
                <a:t>Înregistrarea TVA în clasa de conturi aferentă</a:t>
              </a:r>
              <a:endParaRPr lang="en-GB" sz="1600" dirty="0">
                <a:solidFill>
                  <a:srgbClr val="003399"/>
                </a:solidFill>
                <a:latin typeface="Open San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2722B879-4749-42E1-9D1D-BBCB5BC808BF}"/>
                </a:ext>
              </a:extLst>
            </p:cNvPr>
            <p:cNvSpPr/>
            <p:nvPr/>
          </p:nvSpPr>
          <p:spPr>
            <a:xfrm>
              <a:off x="7008527" y="4447266"/>
              <a:ext cx="1391424" cy="1437467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o-RO" sz="1600" dirty="0">
                  <a:solidFill>
                    <a:srgbClr val="003399"/>
                  </a:solidFill>
                  <a:latin typeface="Open Sans"/>
                </a:rPr>
                <a:t>Înregistrarea valorii totale a cheltuielii, inclusiv TVA </a:t>
              </a:r>
              <a:endParaRPr lang="en-GB" sz="1600" dirty="0">
                <a:solidFill>
                  <a:srgbClr val="003399"/>
                </a:solidFill>
                <a:latin typeface="Open San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7886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" y="-27384"/>
            <a:ext cx="9143244" cy="68574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19356"/>
            <a:ext cx="3477110" cy="8573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219356"/>
            <a:ext cx="367074" cy="3670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2400" y="206009"/>
            <a:ext cx="528449" cy="47405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71DB74FB-99AE-4B95-9E4A-522CF27BD4B9}"/>
              </a:ext>
            </a:extLst>
          </p:cNvPr>
          <p:cNvSpPr/>
          <p:nvPr/>
        </p:nvSpPr>
        <p:spPr>
          <a:xfrm>
            <a:off x="578047" y="1484784"/>
            <a:ext cx="79741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2400" b="1" dirty="0">
                <a:solidFill>
                  <a:srgbClr val="003399"/>
                </a:solidFill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Completarea în eMS a o</a:t>
            </a:r>
            <a:r>
              <a:rPr lang="pt-BR" sz="2400" b="1" dirty="0">
                <a:solidFill>
                  <a:srgbClr val="003399"/>
                </a:solidFill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ro-RO" sz="2400" b="1" dirty="0">
                <a:solidFill>
                  <a:srgbClr val="003399"/>
                </a:solidFill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ț</a:t>
            </a:r>
            <a:r>
              <a:rPr lang="pt-BR" sz="2400" b="1" dirty="0">
                <a:solidFill>
                  <a:srgbClr val="003399"/>
                </a:solidFill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iunii privind TVA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147B795A-7765-4022-BA14-A4330A4E1A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512" y="2080279"/>
            <a:ext cx="8836568" cy="3580969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xmlns="" id="{0943A93B-BE3C-407D-A3D1-1B9D9F881C88}"/>
              </a:ext>
            </a:extLst>
          </p:cNvPr>
          <p:cNvSpPr/>
          <p:nvPr/>
        </p:nvSpPr>
        <p:spPr>
          <a:xfrm>
            <a:off x="2483768" y="4005064"/>
            <a:ext cx="1008112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653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" y="283"/>
            <a:ext cx="9143244" cy="68574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19356"/>
            <a:ext cx="3477110" cy="8573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219356"/>
            <a:ext cx="367074" cy="3670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2400" y="206009"/>
            <a:ext cx="528449" cy="47405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3248931-3A25-4951-A615-7BDA8C27A1BB}"/>
              </a:ext>
            </a:extLst>
          </p:cNvPr>
          <p:cNvSpPr/>
          <p:nvPr/>
        </p:nvSpPr>
        <p:spPr>
          <a:xfrm>
            <a:off x="611559" y="1556792"/>
            <a:ext cx="80892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ro-RO" sz="2400" b="1" dirty="0">
                <a:solidFill>
                  <a:srgbClr val="003399"/>
                </a:solidFill>
                <a:latin typeface="Open Sans"/>
              </a:rPr>
              <a:t>Returnarea raportului de partener în</a:t>
            </a:r>
            <a:r>
              <a:rPr lang="en-GB" sz="2400" b="1" dirty="0">
                <a:solidFill>
                  <a:srgbClr val="003399"/>
                </a:solidFill>
                <a:latin typeface="Open Sans"/>
              </a:rPr>
              <a:t> </a:t>
            </a:r>
            <a:r>
              <a:rPr lang="ro-RO" sz="2400" b="1" dirty="0">
                <a:solidFill>
                  <a:srgbClr val="003399"/>
                </a:solidFill>
                <a:latin typeface="Open Sans"/>
              </a:rPr>
              <a:t>eMS</a:t>
            </a:r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xmlns="" id="{17CDC41A-36DF-41F1-863D-71A45B9E542E}"/>
              </a:ext>
            </a:extLst>
          </p:cNvPr>
          <p:cNvSpPr txBox="1">
            <a:spLocks/>
          </p:cNvSpPr>
          <p:nvPr/>
        </p:nvSpPr>
        <p:spPr>
          <a:xfrm>
            <a:off x="443151" y="2198318"/>
            <a:ext cx="5352985" cy="35213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1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1750" dirty="0">
                <a:solidFill>
                  <a:srgbClr val="003399"/>
                </a:solidFill>
                <a:latin typeface="Open Sans"/>
              </a:rPr>
              <a:t> </a:t>
            </a:r>
            <a:r>
              <a:rPr lang="ro-RO" sz="1750" dirty="0">
                <a:solidFill>
                  <a:srgbClr val="003399"/>
                </a:solidFill>
                <a:latin typeface="Open Sans"/>
              </a:rPr>
              <a:t>Nu a fost creat link-ul între secțiunea ”Project Procurements” și cheltuielile raportate în List of expenditure, aferente achizițiilor.</a:t>
            </a:r>
          </a:p>
          <a:p>
            <a:pPr marL="285750" lvl="1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1750" dirty="0">
                <a:solidFill>
                  <a:srgbClr val="003399"/>
                </a:solidFill>
                <a:latin typeface="Open Sans"/>
              </a:rPr>
              <a:t> </a:t>
            </a:r>
            <a:r>
              <a:rPr lang="ro-RO" sz="1750" dirty="0">
                <a:solidFill>
                  <a:srgbClr val="003399"/>
                </a:solidFill>
                <a:latin typeface="Open Sans"/>
              </a:rPr>
              <a:t>Secțiunea ”Contribution and Forecast” a raportului de partener nu a fost completată.</a:t>
            </a:r>
          </a:p>
          <a:p>
            <a:pPr marL="285750" lvl="1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1750" dirty="0">
                <a:solidFill>
                  <a:srgbClr val="003399"/>
                </a:solidFill>
                <a:latin typeface="Open Sans"/>
              </a:rPr>
              <a:t> </a:t>
            </a:r>
            <a:r>
              <a:rPr lang="ro-RO" sz="1750" dirty="0">
                <a:solidFill>
                  <a:srgbClr val="003399"/>
                </a:solidFill>
                <a:latin typeface="Open Sans"/>
              </a:rPr>
              <a:t>Perioada de raportare nu este corect definită (corelare cu data aprobării Modification Request de către SC).</a:t>
            </a:r>
          </a:p>
        </p:txBody>
      </p:sp>
      <p:pic>
        <p:nvPicPr>
          <p:cNvPr id="9" name="Content Placeholder 10">
            <a:extLst>
              <a:ext uri="{FF2B5EF4-FFF2-40B4-BE49-F238E27FC236}">
                <a16:creationId xmlns:a16="http://schemas.microsoft.com/office/drawing/2014/main" xmlns="" id="{7B339590-509A-4FB6-B04E-AF135B34B9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57194" y="2218712"/>
            <a:ext cx="2619262" cy="35009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7545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830" y="17879"/>
            <a:ext cx="9143244" cy="68574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19356"/>
            <a:ext cx="3477110" cy="8573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219356"/>
            <a:ext cx="367074" cy="3670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2400" y="206009"/>
            <a:ext cx="528449" cy="474050"/>
          </a:xfrm>
          <a:prstGeom prst="rect">
            <a:avLst/>
          </a:prstGeom>
        </p:spPr>
      </p:pic>
      <p:sp>
        <p:nvSpPr>
          <p:cNvPr id="6" name="Content Placeholder 8">
            <a:extLst>
              <a:ext uri="{FF2B5EF4-FFF2-40B4-BE49-F238E27FC236}">
                <a16:creationId xmlns:a16="http://schemas.microsoft.com/office/drawing/2014/main" xmlns="" id="{491B3E4A-59A5-44AE-9A32-952C7DE5408F}"/>
              </a:ext>
            </a:extLst>
          </p:cNvPr>
          <p:cNvSpPr txBox="1">
            <a:spLocks/>
          </p:cNvSpPr>
          <p:nvPr/>
        </p:nvSpPr>
        <p:spPr>
          <a:xfrm>
            <a:off x="443152" y="1556792"/>
            <a:ext cx="8017280" cy="4248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1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o-RO" sz="1800" dirty="0">
                <a:solidFill>
                  <a:srgbClr val="003399"/>
                </a:solidFill>
                <a:latin typeface="Open Sans"/>
              </a:rPr>
              <a:t>Nerespectarea cerințelor de raportare în List of expenditure:</a:t>
            </a:r>
          </a:p>
          <a:p>
            <a:pPr marL="571500" lvl="1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o-RO" sz="1800" dirty="0">
                <a:solidFill>
                  <a:srgbClr val="003399"/>
                </a:solidFill>
                <a:latin typeface="Open Sans"/>
              </a:rPr>
              <a:t>Modul de raportare a valorii totale în LoE (inclusiv TVA);</a:t>
            </a:r>
          </a:p>
          <a:p>
            <a:pPr marL="285750" lvl="1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ro-RO" sz="1800" dirty="0">
              <a:solidFill>
                <a:srgbClr val="003399"/>
              </a:solidFill>
              <a:latin typeface="Open Sans"/>
            </a:endParaRPr>
          </a:p>
          <a:p>
            <a:pPr marL="571500" lvl="1" indent="-285750" algn="just">
              <a:lnSpc>
                <a:spcPct val="150000"/>
              </a:lnSpc>
              <a:spcBef>
                <a:spcPts val="3600"/>
              </a:spcBef>
              <a:buFont typeface="Wingdings" panose="05000000000000000000" pitchFamily="2" charset="2"/>
              <a:buChar char="v"/>
            </a:pPr>
            <a:r>
              <a:rPr lang="ro-RO" sz="1800" dirty="0">
                <a:solidFill>
                  <a:srgbClr val="003399"/>
                </a:solidFill>
                <a:latin typeface="Open Sans"/>
              </a:rPr>
              <a:t>Selectarea Workpackage-ului corespunzător;</a:t>
            </a:r>
          </a:p>
          <a:p>
            <a:pPr marL="571500" lvl="1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o-RO" sz="1800" dirty="0">
                <a:solidFill>
                  <a:srgbClr val="003399"/>
                </a:solidFill>
                <a:latin typeface="Open Sans"/>
              </a:rPr>
              <a:t>Raportarea</a:t>
            </a:r>
            <a:r>
              <a:rPr lang="it-IT" sz="1800" dirty="0">
                <a:solidFill>
                  <a:srgbClr val="003399"/>
                </a:solidFill>
                <a:latin typeface="Open Sans"/>
              </a:rPr>
              <a:t> cheltuielilor salariale </a:t>
            </a:r>
            <a:r>
              <a:rPr lang="ro-RO" sz="1800" dirty="0">
                <a:solidFill>
                  <a:srgbClr val="003399"/>
                </a:solidFill>
                <a:latin typeface="Open Sans"/>
              </a:rPr>
              <a:t>aferente fiecărui angajat într-o linie separată;</a:t>
            </a:r>
          </a:p>
          <a:p>
            <a:pPr marL="571500" lvl="1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o-RO" sz="1800" dirty="0">
                <a:solidFill>
                  <a:srgbClr val="003399"/>
                </a:solidFill>
                <a:latin typeface="Open Sans"/>
              </a:rPr>
              <a:t>Completarea câmpurilor </a:t>
            </a:r>
            <a:r>
              <a:rPr lang="ro-RO" sz="1800" i="1" dirty="0">
                <a:solidFill>
                  <a:srgbClr val="003399"/>
                </a:solidFill>
                <a:latin typeface="Open Sans"/>
              </a:rPr>
              <a:t>Invoice number, Invoice Date</a:t>
            </a:r>
            <a:r>
              <a:rPr lang="ro-RO" sz="1800" dirty="0">
                <a:solidFill>
                  <a:srgbClr val="003399"/>
                </a:solidFill>
                <a:latin typeface="Open Sans"/>
              </a:rPr>
              <a:t>, </a:t>
            </a:r>
            <a:r>
              <a:rPr lang="ro-RO" sz="1800" i="1" dirty="0">
                <a:solidFill>
                  <a:srgbClr val="003399"/>
                </a:solidFill>
                <a:latin typeface="Open Sans"/>
              </a:rPr>
              <a:t>Payment Date.</a:t>
            </a:r>
          </a:p>
          <a:p>
            <a:pPr marL="0" lvl="1" algn="just">
              <a:lnSpc>
                <a:spcPct val="150000"/>
              </a:lnSpc>
            </a:pPr>
            <a:endParaRPr lang="ro-RO" sz="1800" i="1" dirty="0">
              <a:solidFill>
                <a:srgbClr val="003399"/>
              </a:solidFill>
              <a:latin typeface="Open Sans"/>
            </a:endParaRPr>
          </a:p>
          <a:p>
            <a:pPr marL="0" lvl="1" algn="just">
              <a:lnSpc>
                <a:spcPct val="150000"/>
              </a:lnSpc>
            </a:pPr>
            <a:endParaRPr lang="ro-RO" sz="1800" dirty="0">
              <a:solidFill>
                <a:srgbClr val="003399"/>
              </a:solidFill>
              <a:latin typeface="Open Sans"/>
            </a:endParaRPr>
          </a:p>
          <a:p>
            <a:pPr marL="285750" lvl="1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ro-RO" sz="1800" dirty="0">
              <a:solidFill>
                <a:srgbClr val="003399"/>
              </a:solidFill>
              <a:latin typeface="Open San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3C9AC5D-F264-4DDC-A86A-A7357A71E7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42267" y="2564904"/>
            <a:ext cx="6497987" cy="8640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F2FE596A-3915-49BA-A303-EC6B0ED2C0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42267" y="5157191"/>
            <a:ext cx="3726422" cy="6480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543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7" y="-22191"/>
            <a:ext cx="9143244" cy="68574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19356"/>
            <a:ext cx="3477110" cy="8573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219356"/>
            <a:ext cx="367074" cy="3670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2400" y="206009"/>
            <a:ext cx="528449" cy="47405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05C89A6B-D0EE-4DF5-B85C-0ED49A00D3CE}"/>
              </a:ext>
            </a:extLst>
          </p:cNvPr>
          <p:cNvSpPr/>
          <p:nvPr/>
        </p:nvSpPr>
        <p:spPr>
          <a:xfrm>
            <a:off x="467544" y="2232387"/>
            <a:ext cx="5256584" cy="2934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b="1" dirty="0">
                <a:solidFill>
                  <a:srgbClr val="003399"/>
                </a:solidFill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II. </a:t>
            </a:r>
            <a:r>
              <a:rPr lang="en-GB" sz="2400" b="1" dirty="0" err="1">
                <a:solidFill>
                  <a:srgbClr val="003399"/>
                </a:solidFill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Validarea</a:t>
            </a:r>
            <a:r>
              <a:rPr lang="en-GB" sz="2400" b="1" dirty="0">
                <a:solidFill>
                  <a:srgbClr val="003399"/>
                </a:solidFill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003399"/>
                </a:solidFill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cheltuielilor</a:t>
            </a:r>
            <a:endParaRPr lang="ro-RO" sz="2400" b="1" dirty="0">
              <a:solidFill>
                <a:srgbClr val="003399"/>
              </a:solidFill>
              <a:latin typeface="Open Sans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000" b="1" dirty="0" err="1">
                <a:solidFill>
                  <a:srgbClr val="003399"/>
                </a:solidFill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Buget</a:t>
            </a:r>
            <a:r>
              <a:rPr lang="en-US" sz="2000" b="1" dirty="0">
                <a:solidFill>
                  <a:srgbClr val="003399"/>
                </a:solidFill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99"/>
                </a:solidFill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proiect</a:t>
            </a:r>
            <a:r>
              <a:rPr lang="en-US" sz="2000" b="1" dirty="0">
                <a:solidFill>
                  <a:srgbClr val="003399"/>
                </a:solidFill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 / </a:t>
            </a:r>
            <a:r>
              <a:rPr lang="en-US" sz="2000" b="1" dirty="0" err="1">
                <a:solidFill>
                  <a:srgbClr val="003399"/>
                </a:solidFill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linii</a:t>
            </a:r>
            <a:r>
              <a:rPr lang="en-US" sz="2000" b="1" dirty="0">
                <a:solidFill>
                  <a:srgbClr val="003399"/>
                </a:solidFill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99"/>
                </a:solidFill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bugetare</a:t>
            </a:r>
            <a:r>
              <a:rPr lang="en-US" sz="2000" b="1" dirty="0">
                <a:solidFill>
                  <a:srgbClr val="003399"/>
                </a:solidFill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sz="2000" b="1" dirty="0" err="1">
                <a:solidFill>
                  <a:srgbClr val="003399"/>
                </a:solidFill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exemple</a:t>
            </a:r>
            <a:r>
              <a:rPr lang="en-US" sz="2000" b="1" dirty="0">
                <a:solidFill>
                  <a:srgbClr val="003399"/>
                </a:solidFill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 practice </a:t>
            </a:r>
            <a:r>
              <a:rPr lang="en-US" sz="2000" b="1" dirty="0" err="1">
                <a:solidFill>
                  <a:srgbClr val="003399"/>
                </a:solidFill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și</a:t>
            </a:r>
            <a:r>
              <a:rPr lang="en-US" sz="2000" b="1" dirty="0">
                <a:solidFill>
                  <a:srgbClr val="003399"/>
                </a:solidFill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99"/>
                </a:solidFill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greșeli</a:t>
            </a:r>
            <a:r>
              <a:rPr lang="en-US" sz="2000" b="1" dirty="0">
                <a:solidFill>
                  <a:srgbClr val="003399"/>
                </a:solidFill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99"/>
                </a:solidFill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frecvente</a:t>
            </a:r>
            <a:endParaRPr lang="en-US" sz="2000" b="1" dirty="0">
              <a:solidFill>
                <a:srgbClr val="003399"/>
              </a:solidFill>
              <a:latin typeface="Open Sans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000" b="1" dirty="0" err="1">
                <a:solidFill>
                  <a:srgbClr val="003399"/>
                </a:solidFill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Respectarea</a:t>
            </a:r>
            <a:r>
              <a:rPr lang="en-US" sz="2000" b="1" dirty="0">
                <a:solidFill>
                  <a:srgbClr val="003399"/>
                </a:solidFill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99"/>
                </a:solidFill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normelor</a:t>
            </a:r>
            <a:r>
              <a:rPr lang="en-US" sz="2000" b="1" dirty="0">
                <a:solidFill>
                  <a:srgbClr val="003399"/>
                </a:solidFill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99"/>
                </a:solidFill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privind</a:t>
            </a:r>
            <a:r>
              <a:rPr lang="en-US" sz="2000" b="1" dirty="0">
                <a:solidFill>
                  <a:srgbClr val="003399"/>
                </a:solidFill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99"/>
                </a:solidFill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achizițiile</a:t>
            </a:r>
            <a:endParaRPr lang="en-US" sz="2000" b="1" dirty="0">
              <a:solidFill>
                <a:srgbClr val="003399"/>
              </a:solidFill>
              <a:latin typeface="Open Sans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000" b="1" dirty="0" err="1">
                <a:solidFill>
                  <a:srgbClr val="003399"/>
                </a:solidFill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Conflictul</a:t>
            </a:r>
            <a:r>
              <a:rPr lang="en-US" sz="2000" b="1" dirty="0">
                <a:solidFill>
                  <a:srgbClr val="003399"/>
                </a:solidFill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2000" b="1" dirty="0" err="1">
                <a:solidFill>
                  <a:srgbClr val="003399"/>
                </a:solidFill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interese</a:t>
            </a:r>
            <a:endParaRPr lang="ro-RO" sz="2000" b="1" dirty="0">
              <a:solidFill>
                <a:srgbClr val="003399"/>
              </a:solidFill>
              <a:latin typeface="Open Sans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86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"/>
            <a:ext cx="9143244" cy="68574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19356"/>
            <a:ext cx="3477110" cy="8573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219356"/>
            <a:ext cx="367074" cy="3670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72400" y="206009"/>
            <a:ext cx="528449" cy="47405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06CD988-3F81-4386-BC1C-23617D6156EA}"/>
              </a:ext>
            </a:extLst>
          </p:cNvPr>
          <p:cNvSpPr/>
          <p:nvPr/>
        </p:nvSpPr>
        <p:spPr>
          <a:xfrm>
            <a:off x="781462" y="1556792"/>
            <a:ext cx="73189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003399"/>
                </a:solidFill>
                <a:latin typeface="Open Sans"/>
              </a:rPr>
              <a:t>0. </a:t>
            </a:r>
            <a:r>
              <a:rPr lang="ro-RO" sz="2400" b="1" dirty="0">
                <a:solidFill>
                  <a:srgbClr val="003399"/>
                </a:solidFill>
                <a:latin typeface="Open Sans"/>
              </a:rPr>
              <a:t>Cheltuieli </a:t>
            </a:r>
            <a:r>
              <a:rPr lang="en-GB" sz="2400" b="1" dirty="0">
                <a:solidFill>
                  <a:srgbClr val="003399"/>
                </a:solidFill>
                <a:latin typeface="Open Sans"/>
              </a:rPr>
              <a:t>de </a:t>
            </a:r>
            <a:r>
              <a:rPr lang="en-GB" sz="2400" b="1" dirty="0" err="1">
                <a:solidFill>
                  <a:srgbClr val="003399"/>
                </a:solidFill>
                <a:latin typeface="Open Sans"/>
              </a:rPr>
              <a:t>pregătire</a:t>
            </a:r>
            <a:endParaRPr lang="en-GB" sz="2400" b="1" dirty="0">
              <a:solidFill>
                <a:srgbClr val="003399"/>
              </a:solidFill>
              <a:latin typeface="Open Sans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A88CA126-4BF8-4913-8074-B61F0D2A51A0}"/>
              </a:ext>
            </a:extLst>
          </p:cNvPr>
          <p:cNvSpPr/>
          <p:nvPr/>
        </p:nvSpPr>
        <p:spPr>
          <a:xfrm>
            <a:off x="440650" y="2278841"/>
            <a:ext cx="8089334" cy="2255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Atenție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la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perioada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care au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fost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angajate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realizate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(î</a:t>
            </a:r>
            <a:r>
              <a:rPr lang="ro-RO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ntre 01.01.2014 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ș</a:t>
            </a:r>
            <a:r>
              <a:rPr lang="ro-RO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 data depunerii AF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),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respectiv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data la care au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fost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plătite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până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o-RO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cel t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â</a:t>
            </a:r>
            <a:r>
              <a:rPr lang="ro-RO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rziu la data depunerii rap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ortului</a:t>
            </a:r>
            <a:r>
              <a:rPr lang="ro-RO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progres 0.1, dar nu mai t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â</a:t>
            </a:r>
            <a:r>
              <a:rPr lang="ro-RO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rziu de data finaliz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ă</a:t>
            </a:r>
            <a:r>
              <a:rPr lang="ro-RO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rii primei perioade de raportare/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o-RO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implementare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  <a:r>
              <a:rPr lang="ro-RO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GB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cazul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care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costurile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pregătire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nu sunt solicitate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spre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rambursare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cadrul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primului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raport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progres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depus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–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raportul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0.1 -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acestea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devin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cheltuieli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neeligibile</a:t>
            </a:r>
            <a:r>
              <a:rPr lang="ro-RO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GB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445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" y="283"/>
            <a:ext cx="9143244" cy="68574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19356"/>
            <a:ext cx="3477110" cy="8573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219356"/>
            <a:ext cx="367074" cy="3670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72400" y="206009"/>
            <a:ext cx="528449" cy="47405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D4364E23-38BB-4773-ADD8-73C26E3E3297}"/>
              </a:ext>
            </a:extLst>
          </p:cNvPr>
          <p:cNvSpPr/>
          <p:nvPr/>
        </p:nvSpPr>
        <p:spPr>
          <a:xfrm>
            <a:off x="587122" y="1869801"/>
            <a:ext cx="8089334" cy="37482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Activitățile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raportate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vor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fi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cele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prezentate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AF la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capitolul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cheltuieli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aferent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activității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pregătire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Wp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Preparation)</a:t>
            </a:r>
            <a:r>
              <a:rPr lang="ro-RO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Verificarea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 face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conformitate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cu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reglementările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vigoare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la data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inițierii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respectivelor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activități</a:t>
            </a:r>
            <a:r>
              <a:rPr lang="ro-RO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GB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Linii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bugetare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doar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cheltuieli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deplasare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și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cu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expertiză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externă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și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servicii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permise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/certificate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pentru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infrastructură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și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lucrări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după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caz</a:t>
            </a:r>
            <a:r>
              <a:rPr lang="ro-RO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GB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Specific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pentru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cheltuielile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cu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deplasările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se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vor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pune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la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dispoziție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documente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din care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să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rezulte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că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angajații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respectivi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sunt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salariați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ai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instituției</a:t>
            </a:r>
            <a:r>
              <a:rPr lang="ro-RO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GB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Specific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pentru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achiziții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se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pune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la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dispoziție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planul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achizițiilor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publice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la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nivel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instituție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vigoare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la data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angajării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cheltuielilor</a:t>
            </a:r>
            <a:r>
              <a:rPr lang="ro-RO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1004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" y="283"/>
            <a:ext cx="9143244" cy="68574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19356"/>
            <a:ext cx="3477110" cy="8573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219356"/>
            <a:ext cx="367074" cy="3670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2400" y="206009"/>
            <a:ext cx="528449" cy="47405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A6B7B8E-48B0-43AA-A257-CAE3B900D9F9}"/>
              </a:ext>
            </a:extLst>
          </p:cNvPr>
          <p:cNvSpPr/>
          <p:nvPr/>
        </p:nvSpPr>
        <p:spPr>
          <a:xfrm>
            <a:off x="781462" y="1556792"/>
            <a:ext cx="73189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003399"/>
                </a:solidFill>
                <a:latin typeface="Open Sans"/>
              </a:rPr>
              <a:t>0. </a:t>
            </a:r>
            <a:r>
              <a:rPr lang="ro-RO" sz="2400" b="1" dirty="0">
                <a:solidFill>
                  <a:srgbClr val="003399"/>
                </a:solidFill>
                <a:latin typeface="Open Sans"/>
              </a:rPr>
              <a:t>Cheltuieli </a:t>
            </a:r>
            <a:r>
              <a:rPr lang="en-GB" sz="2400" b="1" dirty="0">
                <a:solidFill>
                  <a:srgbClr val="003399"/>
                </a:solidFill>
                <a:latin typeface="Open Sans"/>
              </a:rPr>
              <a:t>de </a:t>
            </a:r>
            <a:r>
              <a:rPr lang="en-GB" sz="2400" b="1" dirty="0" err="1">
                <a:solidFill>
                  <a:srgbClr val="003399"/>
                </a:solidFill>
                <a:latin typeface="Open Sans"/>
              </a:rPr>
              <a:t>pregătire</a:t>
            </a:r>
            <a:r>
              <a:rPr lang="en-GB" sz="2400" b="1" dirty="0">
                <a:solidFill>
                  <a:srgbClr val="003399"/>
                </a:solidFill>
                <a:latin typeface="Open Sans"/>
              </a:rPr>
              <a:t> – </a:t>
            </a:r>
            <a:r>
              <a:rPr lang="en-GB" sz="2400" b="1" dirty="0" err="1">
                <a:solidFill>
                  <a:srgbClr val="003399"/>
                </a:solidFill>
                <a:latin typeface="Open Sans"/>
              </a:rPr>
              <a:t>erori</a:t>
            </a:r>
            <a:r>
              <a:rPr lang="en-GB" sz="2400" b="1" dirty="0">
                <a:solidFill>
                  <a:srgbClr val="003399"/>
                </a:solidFill>
                <a:latin typeface="Open Sans"/>
              </a:rPr>
              <a:t> </a:t>
            </a:r>
            <a:r>
              <a:rPr lang="en-GB" sz="2400" b="1" dirty="0" err="1">
                <a:solidFill>
                  <a:srgbClr val="003399"/>
                </a:solidFill>
                <a:latin typeface="Open Sans"/>
              </a:rPr>
              <a:t>frecvente</a:t>
            </a:r>
            <a:endParaRPr lang="en-GB" sz="2400" b="1" dirty="0">
              <a:solidFill>
                <a:srgbClr val="003399"/>
              </a:solidFill>
              <a:latin typeface="Open Sans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DA87E320-3DCF-4B1C-BF66-601EDF44921C}"/>
              </a:ext>
            </a:extLst>
          </p:cNvPr>
          <p:cNvSpPr/>
          <p:nvPr/>
        </p:nvSpPr>
        <p:spPr>
          <a:xfrm>
            <a:off x="457200" y="2160605"/>
            <a:ext cx="8219256" cy="32060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06000"/>
              </a:lnSpc>
              <a:spcAft>
                <a:spcPts val="500"/>
              </a:spcAft>
              <a:buFont typeface="Wingdings" panose="05000000000000000000" pitchFamily="2" charset="2"/>
              <a:buChar char="Ø"/>
            </a:pP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Erori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administrative</a:t>
            </a:r>
            <a:r>
              <a:rPr lang="ro-RO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  <a:endParaRPr lang="en-GB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>
              <a:lnSpc>
                <a:spcPct val="106000"/>
              </a:lnSpc>
              <a:spcAft>
                <a:spcPts val="500"/>
              </a:spcAft>
            </a:pPr>
            <a:r>
              <a:rPr lang="ro-RO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Referitoare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la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perioada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care au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fost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angajate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realizate</a:t>
            </a:r>
            <a:r>
              <a:rPr lang="ro-RO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GB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 algn="just">
              <a:lnSpc>
                <a:spcPct val="106000"/>
              </a:lnSpc>
              <a:spcAft>
                <a:spcPts val="500"/>
              </a:spcAft>
            </a:pPr>
            <a:r>
              <a:rPr lang="en-GB" sz="1700" i="1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Exemplu</a:t>
            </a:r>
            <a:r>
              <a:rPr lang="en-GB" sz="1700" i="1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lang="en-GB" sz="1700" i="1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activități</a:t>
            </a:r>
            <a:r>
              <a:rPr lang="en-GB" sz="1700" i="1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</a:t>
            </a:r>
            <a:r>
              <a:rPr lang="en-GB" sz="1700" i="1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servicii</a:t>
            </a:r>
            <a:r>
              <a:rPr lang="en-GB" sz="1700" i="1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  <a:r>
              <a:rPr lang="en-GB" sz="1700" i="1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deplasări</a:t>
            </a:r>
            <a:r>
              <a:rPr lang="en-GB" sz="1700" i="1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 care s-au </a:t>
            </a:r>
            <a:r>
              <a:rPr lang="en-GB" sz="1700" i="1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întâmplat</a:t>
            </a:r>
            <a:r>
              <a:rPr lang="en-GB" sz="1700" i="1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700" i="1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</a:t>
            </a:r>
            <a:r>
              <a:rPr lang="en-GB" sz="1700" i="1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700" i="1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perioada</a:t>
            </a:r>
            <a:r>
              <a:rPr lang="en-GB" sz="1700" i="1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700" i="1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cuprinsă</a:t>
            </a:r>
            <a:r>
              <a:rPr lang="en-GB" sz="1700" i="1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700" i="1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între</a:t>
            </a:r>
            <a:r>
              <a:rPr lang="en-GB" sz="1700" i="1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700" i="1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depunerea</a:t>
            </a:r>
            <a:r>
              <a:rPr lang="en-GB" sz="1700" i="1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700" i="1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aplicației</a:t>
            </a:r>
            <a:r>
              <a:rPr lang="en-GB" sz="1700" i="1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700" i="1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</a:t>
            </a:r>
            <a:r>
              <a:rPr lang="en-GB" sz="1700" i="1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700" i="1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eMS</a:t>
            </a:r>
            <a:r>
              <a:rPr lang="en-GB" sz="1700" i="1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700" i="1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și</a:t>
            </a:r>
            <a:r>
              <a:rPr lang="en-GB" sz="1700" i="1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700" i="1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perioada</a:t>
            </a:r>
            <a:r>
              <a:rPr lang="en-GB" sz="1700" i="1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700" i="1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evaluării</a:t>
            </a:r>
            <a:r>
              <a:rPr lang="en-GB" sz="1700" i="1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700" i="1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proiectului</a:t>
            </a:r>
            <a:r>
              <a:rPr lang="en-GB" sz="1700" i="1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</a:t>
            </a:r>
            <a:r>
              <a:rPr lang="en-GB" sz="1700" i="1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indicii</a:t>
            </a:r>
            <a:r>
              <a:rPr lang="en-GB" sz="1700" i="1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data </a:t>
            </a:r>
            <a:r>
              <a:rPr lang="en-GB" sz="1700" i="1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menționată</a:t>
            </a:r>
            <a:r>
              <a:rPr lang="en-GB" sz="1700" i="1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700" i="1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</a:t>
            </a:r>
            <a:r>
              <a:rPr lang="en-GB" sz="1700" i="1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700" i="1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dreptul</a:t>
            </a:r>
            <a:r>
              <a:rPr lang="en-GB" sz="1700" i="1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700" i="1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documentelor</a:t>
            </a:r>
            <a:r>
              <a:rPr lang="en-GB" sz="1700" i="1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700" i="1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suport</a:t>
            </a:r>
            <a:r>
              <a:rPr lang="en-GB" sz="1700" i="1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700" i="1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încărcate</a:t>
            </a:r>
            <a:r>
              <a:rPr lang="en-GB" sz="1700" i="1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700" i="1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</a:t>
            </a:r>
            <a:r>
              <a:rPr lang="en-GB" sz="1700" i="1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700" i="1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eMS</a:t>
            </a:r>
            <a:r>
              <a:rPr lang="en-GB" sz="1700" i="1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700" i="1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</a:t>
            </a:r>
            <a:r>
              <a:rPr lang="en-GB" sz="1700" i="1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700" i="1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timpul</a:t>
            </a:r>
            <a:r>
              <a:rPr lang="en-GB" sz="1700" i="1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700" i="1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evaluării</a:t>
            </a:r>
            <a:r>
              <a:rPr lang="en-GB" sz="1700" i="1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data </a:t>
            </a:r>
            <a:r>
              <a:rPr lang="en-GB" sz="1700" i="1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menționată</a:t>
            </a:r>
            <a:r>
              <a:rPr lang="en-GB" sz="1700" i="1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700" i="1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</a:t>
            </a:r>
            <a:r>
              <a:rPr lang="en-GB" sz="1700" i="1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700" i="1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documentul</a:t>
            </a:r>
            <a:r>
              <a:rPr lang="en-GB" sz="1700" i="1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700" i="1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emis</a:t>
            </a:r>
            <a:r>
              <a:rPr lang="en-GB" sz="1700" i="1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  <a:r>
              <a:rPr lang="ro-RO" sz="1700" i="1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GB" sz="1700" i="1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 algn="just">
              <a:lnSpc>
                <a:spcPct val="106000"/>
              </a:lnSpc>
              <a:spcAft>
                <a:spcPts val="500"/>
              </a:spcAft>
              <a:buFont typeface="Wingdings" panose="05000000000000000000" pitchFamily="2" charset="2"/>
              <a:buChar char="Ø"/>
            </a:pP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Solicitări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rambursare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unor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cheltuieli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care nu sunt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prevăzute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AF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sau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care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depășesc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valoarea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alocată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buget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pentru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cheltuieli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pregătire</a:t>
            </a:r>
            <a:r>
              <a:rPr lang="ro-RO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GB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 algn="just">
              <a:lnSpc>
                <a:spcPct val="106000"/>
              </a:lnSpc>
              <a:spcAft>
                <a:spcPts val="500"/>
              </a:spcAft>
              <a:buFont typeface="Wingdings" panose="05000000000000000000" pitchFamily="2" charset="2"/>
              <a:buChar char="Ø"/>
            </a:pP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Nerespectarea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regulilor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achiziții</a:t>
            </a:r>
            <a:r>
              <a:rPr lang="ro-RO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6487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" y="283"/>
            <a:ext cx="9143244" cy="68574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19356"/>
            <a:ext cx="3477110" cy="8573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219356"/>
            <a:ext cx="367074" cy="3670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72400" y="206009"/>
            <a:ext cx="528449" cy="47405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003E1382-FC24-4995-8FD4-FD4B5421C333}"/>
              </a:ext>
            </a:extLst>
          </p:cNvPr>
          <p:cNvSpPr/>
          <p:nvPr/>
        </p:nvSpPr>
        <p:spPr>
          <a:xfrm>
            <a:off x="755576" y="1556792"/>
            <a:ext cx="73189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2400" b="1" dirty="0">
                <a:solidFill>
                  <a:srgbClr val="003399"/>
                </a:solidFill>
                <a:latin typeface="Open Sans"/>
              </a:rPr>
              <a:t>1</a:t>
            </a:r>
            <a:r>
              <a:rPr lang="en-GB" sz="2400" b="1" dirty="0">
                <a:solidFill>
                  <a:srgbClr val="003399"/>
                </a:solidFill>
                <a:latin typeface="Open Sans"/>
              </a:rPr>
              <a:t>. </a:t>
            </a:r>
            <a:r>
              <a:rPr lang="ro-RO" sz="2400" b="1" dirty="0">
                <a:solidFill>
                  <a:srgbClr val="003399"/>
                </a:solidFill>
                <a:latin typeface="Open Sans"/>
              </a:rPr>
              <a:t>Costuri de personal</a:t>
            </a:r>
            <a:endParaRPr lang="en-GB" sz="2400" b="1" dirty="0">
              <a:solidFill>
                <a:srgbClr val="003399"/>
              </a:solidFill>
              <a:latin typeface="Open Sans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896A39F6-4F30-46C9-8DE6-28C7F3FA754A}"/>
              </a:ext>
            </a:extLst>
          </p:cNvPr>
          <p:cNvSpPr/>
          <p:nvPr/>
        </p:nvSpPr>
        <p:spPr>
          <a:xfrm>
            <a:off x="445832" y="2059496"/>
            <a:ext cx="8374640" cy="3817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5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Atenție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la </a:t>
            </a:r>
            <a:r>
              <a:rPr lang="ro-RO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onformitatea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dintre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modul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decontare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stabilit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cadrul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AF</a:t>
            </a:r>
            <a:r>
              <a:rPr lang="en-GB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baza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opțiunilor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reglementate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prin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Reg. (</a:t>
            </a:r>
            <a:r>
              <a:rPr lang="ro-RO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UE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 nr. 481/2014)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și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documentele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angajare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CIM, </a:t>
            </a:r>
            <a:r>
              <a:rPr lang="ro-RO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fișa postului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</a:t>
            </a:r>
            <a:r>
              <a:rPr lang="ro-RO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decizie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numire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salarizare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endParaRPr lang="ro-RO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05000"/>
              </a:lnSpc>
              <a:spcAft>
                <a:spcPts val="600"/>
              </a:spcAft>
            </a:pPr>
            <a:endParaRPr lang="ro-RO" dirty="0">
              <a:solidFill>
                <a:srgbClr val="C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05000"/>
              </a:lnSpc>
              <a:spcAft>
                <a:spcPts val="600"/>
              </a:spcAft>
            </a:pPr>
            <a:endParaRPr lang="ro-RO" dirty="0">
              <a:solidFill>
                <a:srgbClr val="C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05000"/>
              </a:lnSpc>
              <a:spcAft>
                <a:spcPts val="600"/>
              </a:spcAft>
            </a:pPr>
            <a:endParaRPr lang="ro-RO" dirty="0">
              <a:solidFill>
                <a:srgbClr val="C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endParaRPr lang="en-GB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GB" sz="14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o-RO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 vor prezenta documente justificative pentru modificările privind cuantumul salariului brut, respectiv timpul de muncă alocat în cadrul proiectului (act adițional la contractul de muncă/ dispoziție).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17EA32A1-EDFB-4DC0-9A66-9688A1A0F5B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10" y="3176761"/>
            <a:ext cx="8108958" cy="147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33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" y="-18907"/>
            <a:ext cx="9143244" cy="68574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19356"/>
            <a:ext cx="3477110" cy="8573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219356"/>
            <a:ext cx="367074" cy="3670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2400" y="206009"/>
            <a:ext cx="528449" cy="474050"/>
          </a:xfrm>
          <a:prstGeom prst="rect">
            <a:avLst/>
          </a:prstGeom>
        </p:spPr>
      </p:pic>
      <p:sp>
        <p:nvSpPr>
          <p:cNvPr id="9" name="Action Button: Get Information 8">
            <a:hlinkClick r:id="" action="ppaction://noaction" highlightClick="1"/>
            <a:extLst>
              <a:ext uri="{FF2B5EF4-FFF2-40B4-BE49-F238E27FC236}">
                <a16:creationId xmlns:a16="http://schemas.microsoft.com/office/drawing/2014/main" xmlns="" id="{94290022-0E1E-4F3B-BE38-08D7A25DF1E7}"/>
              </a:ext>
            </a:extLst>
          </p:cNvPr>
          <p:cNvSpPr/>
          <p:nvPr/>
        </p:nvSpPr>
        <p:spPr>
          <a:xfrm>
            <a:off x="751441" y="4299482"/>
            <a:ext cx="504056" cy="534652"/>
          </a:xfrm>
          <a:prstGeom prst="actionButtonInformation">
            <a:avLst/>
          </a:prstGeom>
          <a:solidFill>
            <a:srgbClr val="0033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A8D0870-E552-4F8F-BB9D-8231150288F5}"/>
              </a:ext>
            </a:extLst>
          </p:cNvPr>
          <p:cNvSpPr/>
          <p:nvPr/>
        </p:nvSpPr>
        <p:spPr>
          <a:xfrm>
            <a:off x="576895" y="1460629"/>
            <a:ext cx="8123953" cy="1865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5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1750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Respectarea</a:t>
            </a:r>
            <a:r>
              <a:rPr lang="en-GB" sz="1750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750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principiilor</a:t>
            </a:r>
            <a:r>
              <a:rPr lang="en-GB" sz="1750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750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orizontale</a:t>
            </a:r>
            <a:r>
              <a:rPr lang="en-GB" sz="1750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</a:t>
            </a:r>
            <a:r>
              <a:rPr lang="en-GB" sz="1750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egalitate</a:t>
            </a:r>
            <a:r>
              <a:rPr lang="en-GB" sz="1750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lang="en-GB" sz="1750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șanse</a:t>
            </a:r>
            <a:r>
              <a:rPr lang="en-GB" sz="1750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750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și</a:t>
            </a:r>
            <a:r>
              <a:rPr lang="en-GB" sz="1750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750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transparență</a:t>
            </a:r>
            <a:r>
              <a:rPr lang="en-GB" sz="1750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  <a:r>
              <a:rPr lang="ro-RO" sz="1750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r>
              <a:rPr lang="en-GB" sz="1750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750" i="1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Atenție</a:t>
            </a:r>
            <a:r>
              <a:rPr lang="en-GB" sz="1750" i="1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lang="en-GB" sz="1750" i="1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programul</a:t>
            </a:r>
            <a:r>
              <a:rPr lang="en-GB" sz="1750" i="1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750" i="1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solicită</a:t>
            </a:r>
            <a:r>
              <a:rPr lang="en-GB" sz="1750" i="1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750" i="1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declarații</a:t>
            </a:r>
            <a:r>
              <a:rPr lang="en-GB" sz="1750" i="1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pe propria </a:t>
            </a:r>
            <a:r>
              <a:rPr lang="en-GB" sz="1750" i="1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răspundere</a:t>
            </a:r>
            <a:r>
              <a:rPr lang="en-GB" sz="1750" i="1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750" i="1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semnate</a:t>
            </a:r>
            <a:r>
              <a:rPr lang="en-GB" sz="1750" i="1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lang="en-GB" sz="1750" i="1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reprezentantul</a:t>
            </a:r>
            <a:r>
              <a:rPr lang="en-GB" sz="1750" i="1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legal, cu </a:t>
            </a:r>
            <a:r>
              <a:rPr lang="en-GB" sz="1750" i="1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asumarea</a:t>
            </a:r>
            <a:r>
              <a:rPr lang="en-GB" sz="1750" i="1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750" i="1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respectării</a:t>
            </a:r>
            <a:r>
              <a:rPr lang="en-GB" sz="1750" i="1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750" i="1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tuturor</a:t>
            </a:r>
            <a:r>
              <a:rPr lang="en-GB" sz="1750" i="1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750" i="1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principiilor</a:t>
            </a:r>
            <a:r>
              <a:rPr lang="en-GB" sz="1750" i="1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750" i="1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orizontale</a:t>
            </a:r>
            <a:r>
              <a:rPr lang="en-GB" sz="1750" i="1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342900" indent="-342900" algn="just">
              <a:lnSpc>
                <a:spcPct val="105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1750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Corelarea</a:t>
            </a:r>
            <a:r>
              <a:rPr lang="en-GB" sz="1750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750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documentelor</a:t>
            </a:r>
            <a:r>
              <a:rPr lang="en-GB" sz="1750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750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depuse</a:t>
            </a:r>
            <a:r>
              <a:rPr lang="en-GB" sz="1750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o-RO" sz="1750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atât </a:t>
            </a:r>
            <a:r>
              <a:rPr lang="en-GB" sz="1750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din </a:t>
            </a:r>
            <a:r>
              <a:rPr lang="en-GB" sz="1750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punct</a:t>
            </a:r>
            <a:r>
              <a:rPr lang="en-GB" sz="1750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lang="en-GB" sz="1750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vedere</a:t>
            </a:r>
            <a:r>
              <a:rPr lang="en-GB" sz="1750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750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cronologic</a:t>
            </a:r>
            <a:r>
              <a:rPr lang="ro-RO" sz="1750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cât</a:t>
            </a:r>
            <a:r>
              <a:rPr lang="en-GB" sz="1750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o-RO" sz="1750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și al </a:t>
            </a:r>
            <a:r>
              <a:rPr lang="ro-RO" sz="1750" dirty="0" smtClean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conținutului.</a:t>
            </a:r>
            <a:endParaRPr lang="en-US" sz="1750" dirty="0" smtClean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26B63A6-90CB-4EAA-8C3C-54D98E1E72AE}"/>
              </a:ext>
            </a:extLst>
          </p:cNvPr>
          <p:cNvSpPr txBox="1"/>
          <p:nvPr/>
        </p:nvSpPr>
        <p:spPr>
          <a:xfrm>
            <a:off x="1287572" y="4200723"/>
            <a:ext cx="7099381" cy="660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5000"/>
              </a:lnSpc>
              <a:spcAft>
                <a:spcPts val="600"/>
              </a:spcAft>
            </a:pPr>
            <a:r>
              <a:rPr lang="ro-RO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Controlorii vor solicita clarificări cu privire la neconcordanța dintre cele două documente.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2E3EC72-A049-47BD-ACAA-A65FC4AEB9BE}"/>
              </a:ext>
            </a:extLst>
          </p:cNvPr>
          <p:cNvSpPr txBox="1"/>
          <p:nvPr/>
        </p:nvSpPr>
        <p:spPr>
          <a:xfrm>
            <a:off x="604836" y="4875523"/>
            <a:ext cx="8123952" cy="1029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05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o-RO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Descrierea activităților din </a:t>
            </a:r>
            <a:r>
              <a:rPr lang="ro-RO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timesheet</a:t>
            </a:r>
            <a:r>
              <a:rPr lang="ro-RO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/raport de activitate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o-RO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o-RO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reflecta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activitățile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efectiv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desfășurate</a:t>
            </a:r>
            <a:r>
              <a:rPr lang="ro-RO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285750" indent="-285750" algn="just">
              <a:lnSpc>
                <a:spcPct val="105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Respectarea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bugetului</a:t>
            </a:r>
            <a:r>
              <a:rPr lang="ro-RO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1287572" y="3376611"/>
            <a:ext cx="74412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400" i="1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Exemplu: Conform foii colective de prezență pe luna </a:t>
            </a:r>
            <a:r>
              <a:rPr lang="en-GB" sz="1400" i="1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</a:t>
            </a:r>
            <a:r>
              <a:rPr lang="ro-RO" sz="1400" i="1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prilie, angajatul X a lucrat 40 de ore în cadrul proiectului, în data de 30.04 fiind în concediu de odihnă. Din timesheet</a:t>
            </a:r>
            <a:r>
              <a:rPr lang="en-GB" sz="1400" i="1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o-RO" sz="1400" i="1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reiese că a lucrat doar 38 de ore, iar în data de 30.04 este pontat cu ore lucrate</a:t>
            </a:r>
            <a:r>
              <a:rPr lang="ro-RO" sz="1400" i="1" dirty="0" smtClean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5577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7" y="-31068"/>
            <a:ext cx="9143244" cy="68574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19356"/>
            <a:ext cx="3477110" cy="8573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219356"/>
            <a:ext cx="367074" cy="3670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2400" y="206009"/>
            <a:ext cx="528449" cy="47405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0C9F0266-DA0C-4AA0-90D0-FFF570C47BB3}"/>
              </a:ext>
            </a:extLst>
          </p:cNvPr>
          <p:cNvSpPr/>
          <p:nvPr/>
        </p:nvSpPr>
        <p:spPr>
          <a:xfrm>
            <a:off x="611560" y="1484784"/>
            <a:ext cx="50405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2400" b="1" dirty="0">
                <a:solidFill>
                  <a:srgbClr val="003399"/>
                </a:solidFill>
                <a:latin typeface="Open Sans"/>
              </a:rPr>
              <a:t>Cine suntem noi?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82EEEB5F-AB04-4093-A407-B7D982B0AF61}"/>
              </a:ext>
            </a:extLst>
          </p:cNvPr>
          <p:cNvSpPr/>
          <p:nvPr/>
        </p:nvSpPr>
        <p:spPr>
          <a:xfrm>
            <a:off x="467544" y="2492896"/>
            <a:ext cx="5328593" cy="3228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o-RO" dirty="0">
                <a:solidFill>
                  <a:srgbClr val="003399"/>
                </a:solidFill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Conform HG 274/2015, prin art. 4 alin. (2), în conformitate cu prevederile art. 23 alin. (2) și (4) din Regulamentul (UE) nr. 1299/2013: a fost desemnat</a:t>
            </a:r>
            <a:r>
              <a:rPr lang="en-GB" dirty="0">
                <a:solidFill>
                  <a:srgbClr val="003399"/>
                </a:solidFill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ă</a:t>
            </a:r>
            <a:r>
              <a:rPr lang="ro-RO" dirty="0">
                <a:solidFill>
                  <a:srgbClr val="003399"/>
                </a:solidFill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, în cadrul Biroului Regional pentru Cooperare Transfrontalieră Oradea, </a:t>
            </a:r>
            <a:r>
              <a:rPr lang="ro-RO" b="1" dirty="0">
                <a:solidFill>
                  <a:srgbClr val="003399"/>
                </a:solidFill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Unitatea de Control de Prim Nivel</a:t>
            </a:r>
            <a:r>
              <a:rPr lang="ro-RO" dirty="0">
                <a:solidFill>
                  <a:srgbClr val="003399"/>
                </a:solidFill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 pentru verificarea cheltuielilor efectuate de către beneficiarii români în cadrul axelor prioritare 1-6 ale Programului Interreg V-A Ro-Hu.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o-RO" sz="2400" dirty="0">
              <a:solidFill>
                <a:srgbClr val="003399"/>
              </a:solidFill>
              <a:latin typeface="Open Sans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554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" y="283"/>
            <a:ext cx="9143244" cy="68574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19356"/>
            <a:ext cx="3477110" cy="8573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219356"/>
            <a:ext cx="367074" cy="3670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2400" y="206009"/>
            <a:ext cx="528449" cy="47405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CBD1B6CB-841F-4A8D-93D0-A7394D28614E}"/>
              </a:ext>
            </a:extLst>
          </p:cNvPr>
          <p:cNvSpPr/>
          <p:nvPr/>
        </p:nvSpPr>
        <p:spPr>
          <a:xfrm>
            <a:off x="781462" y="1556792"/>
            <a:ext cx="73189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2400" b="1" dirty="0">
                <a:solidFill>
                  <a:srgbClr val="003399"/>
                </a:solidFill>
                <a:latin typeface="Open Sans"/>
              </a:rPr>
              <a:t>1</a:t>
            </a:r>
            <a:r>
              <a:rPr lang="en-GB" sz="2400" b="1" dirty="0">
                <a:solidFill>
                  <a:srgbClr val="003399"/>
                </a:solidFill>
                <a:latin typeface="Open Sans"/>
              </a:rPr>
              <a:t>. </a:t>
            </a:r>
            <a:r>
              <a:rPr lang="ro-RO" sz="2400" b="1" dirty="0">
                <a:solidFill>
                  <a:srgbClr val="003399"/>
                </a:solidFill>
                <a:latin typeface="Open Sans"/>
              </a:rPr>
              <a:t>Costuri de personal </a:t>
            </a:r>
            <a:r>
              <a:rPr lang="en-GB" sz="2400" b="1" dirty="0">
                <a:solidFill>
                  <a:srgbClr val="003399"/>
                </a:solidFill>
                <a:latin typeface="Open Sans"/>
              </a:rPr>
              <a:t>– </a:t>
            </a:r>
            <a:r>
              <a:rPr lang="en-GB" sz="2400" b="1" dirty="0" err="1">
                <a:solidFill>
                  <a:srgbClr val="003399"/>
                </a:solidFill>
                <a:latin typeface="Open Sans"/>
              </a:rPr>
              <a:t>erori</a:t>
            </a:r>
            <a:r>
              <a:rPr lang="en-GB" sz="2400" b="1" dirty="0">
                <a:solidFill>
                  <a:srgbClr val="003399"/>
                </a:solidFill>
                <a:latin typeface="Open Sans"/>
              </a:rPr>
              <a:t> </a:t>
            </a:r>
            <a:r>
              <a:rPr lang="en-GB" sz="2400" b="1" dirty="0" err="1">
                <a:solidFill>
                  <a:srgbClr val="003399"/>
                </a:solidFill>
                <a:latin typeface="Open Sans"/>
              </a:rPr>
              <a:t>frecvente</a:t>
            </a:r>
            <a:endParaRPr lang="en-GB" sz="2400" b="1" dirty="0">
              <a:solidFill>
                <a:srgbClr val="003399"/>
              </a:solidFill>
              <a:latin typeface="Open Sans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4DEA355A-22EE-49AE-B12C-DAAAC3B4ADF3}"/>
              </a:ext>
            </a:extLst>
          </p:cNvPr>
          <p:cNvGrpSpPr/>
          <p:nvPr/>
        </p:nvGrpSpPr>
        <p:grpSpPr>
          <a:xfrm>
            <a:off x="873706" y="4392532"/>
            <a:ext cx="169902" cy="836668"/>
            <a:chOff x="611560" y="4149080"/>
            <a:chExt cx="169902" cy="836668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95C32CC0-9B1B-4662-9CE1-162269B5E791}"/>
                </a:ext>
              </a:extLst>
            </p:cNvPr>
            <p:cNvSpPr/>
            <p:nvPr/>
          </p:nvSpPr>
          <p:spPr>
            <a:xfrm>
              <a:off x="611560" y="4149080"/>
              <a:ext cx="169901" cy="576064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89AD0CA3-3BFD-4AF2-A4A9-1E236D9E41B1}"/>
                </a:ext>
              </a:extLst>
            </p:cNvPr>
            <p:cNvSpPr/>
            <p:nvPr/>
          </p:nvSpPr>
          <p:spPr>
            <a:xfrm>
              <a:off x="611561" y="4825651"/>
              <a:ext cx="169901" cy="160097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1B14D476-6E07-43DA-83CA-541A9D493629}"/>
              </a:ext>
            </a:extLst>
          </p:cNvPr>
          <p:cNvSpPr/>
          <p:nvPr/>
        </p:nvSpPr>
        <p:spPr>
          <a:xfrm>
            <a:off x="457200" y="2202561"/>
            <a:ext cx="8219256" cy="18704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o-RO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Necorelare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între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</a:t>
            </a:r>
            <a:r>
              <a:rPr lang="ro-RO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ată CIM vs. 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</a:t>
            </a:r>
            <a:r>
              <a:rPr lang="ro-RO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ată decizie de numire în proiect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o-RO" sz="1700" i="1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Exemplu: Avem un CIM încheiat la data de </a:t>
            </a:r>
            <a:r>
              <a:rPr lang="ro-RO" sz="1700" i="1" u="sng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01.09.2018</a:t>
            </a:r>
            <a:r>
              <a:rPr lang="ro-RO" sz="1700" i="1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pentru angajatul X în proiectul ROHU. Acesta este numit ca membru în cadrul echipei de proiect prin Decizia de numire nr. 481/</a:t>
            </a:r>
            <a:r>
              <a:rPr lang="ro-RO" sz="1700" i="1" u="sng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15.09.2018</a:t>
            </a:r>
            <a:r>
              <a:rPr lang="ro-RO" sz="1700" i="1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Beneficiarul depune un raport de partener prin care solicită decontarea </a:t>
            </a:r>
            <a:r>
              <a:rPr lang="en-GB" sz="1700" i="1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integrală</a:t>
            </a:r>
            <a:r>
              <a:rPr lang="en-GB" sz="1700" i="1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ro-RO" sz="1700" i="1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costurilor de personal pentru angajatul X pe luna Septembrie 2018.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2565222-D65D-4AFF-8FF6-F88E2BF8633F}"/>
              </a:ext>
            </a:extLst>
          </p:cNvPr>
          <p:cNvSpPr txBox="1"/>
          <p:nvPr/>
        </p:nvSpPr>
        <p:spPr>
          <a:xfrm>
            <a:off x="1377764" y="4377878"/>
            <a:ext cx="72986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o-RO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Controlorii vor verifica toate documentele justificative atașate în </a:t>
            </a:r>
            <a:r>
              <a:rPr lang="ro-RO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eMS</a:t>
            </a:r>
            <a:r>
              <a:rPr lang="ro-RO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considerând eligibilă suma reprezentând cheltuieli salariale începând cu data numirii în proiect, respectiv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o-RO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15.09.2018.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218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7" y="-22191"/>
            <a:ext cx="9143244" cy="68574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19356"/>
            <a:ext cx="3477110" cy="8573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219356"/>
            <a:ext cx="367074" cy="3670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72400" y="206009"/>
            <a:ext cx="528449" cy="474050"/>
          </a:xfrm>
          <a:prstGeom prst="rect">
            <a:avLst/>
          </a:prstGeom>
        </p:spPr>
      </p:pic>
      <p:sp>
        <p:nvSpPr>
          <p:cNvPr id="13" name="Action Button: Get Information 12">
            <a:hlinkClick r:id="" action="ppaction://noaction" highlightClick="1"/>
            <a:extLst>
              <a:ext uri="{FF2B5EF4-FFF2-40B4-BE49-F238E27FC236}">
                <a16:creationId xmlns:a16="http://schemas.microsoft.com/office/drawing/2014/main" xmlns="" id="{DA718571-1C34-40E2-A6D1-4680F75631B4}"/>
              </a:ext>
            </a:extLst>
          </p:cNvPr>
          <p:cNvSpPr/>
          <p:nvPr/>
        </p:nvSpPr>
        <p:spPr>
          <a:xfrm>
            <a:off x="985909" y="3291654"/>
            <a:ext cx="590527" cy="642875"/>
          </a:xfrm>
          <a:prstGeom prst="actionButtonInformation">
            <a:avLst/>
          </a:prstGeom>
          <a:solidFill>
            <a:srgbClr val="0033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8F32506-ECF5-4C7F-838D-3A497E008222}"/>
              </a:ext>
            </a:extLst>
          </p:cNvPr>
          <p:cNvSpPr/>
          <p:nvPr/>
        </p:nvSpPr>
        <p:spPr>
          <a:xfrm>
            <a:off x="450776" y="1628800"/>
            <a:ext cx="8250073" cy="12633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o-RO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odul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calcul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al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salariului</a:t>
            </a:r>
            <a:r>
              <a:rPr lang="ro-RO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inclusiv a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</a:t>
            </a:r>
            <a:r>
              <a:rPr lang="ro-RO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contribuțiilor datorate bugetului de stat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solicitate din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proiect</a:t>
            </a:r>
            <a:r>
              <a:rPr lang="ro-RO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- 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ro-RO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 vor avea în vedere prevederile Reg. (UE) nr.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o-RO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481/2014 privind modul de calcul al salariilor pentru contractele cu fracțiune de normă.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FDC4C30-52EF-4C43-8487-4FF0893D17F9}"/>
              </a:ext>
            </a:extLst>
          </p:cNvPr>
          <p:cNvSpPr txBox="1"/>
          <p:nvPr/>
        </p:nvSpPr>
        <p:spPr>
          <a:xfrm>
            <a:off x="1835695" y="2877967"/>
            <a:ext cx="6865153" cy="1559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o-RO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 cazul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contribuțiilor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aferente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salariilor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o-RO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inclusiv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o-RO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CAM) se vor prezenta documente justificative privind plata acest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ora</a:t>
            </a:r>
            <a:r>
              <a:rPr lang="ro-RO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indiferent dacă se raportează sau nu. Valoarea reprezentând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contribuțiile</a:t>
            </a:r>
            <a:r>
              <a:rPr lang="ro-RO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raportate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o-RO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 fi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o-RO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inclusă în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o-RO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suma totală solicitată, înscrisă în ștampila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o-RO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programului.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619D4BE-E0BD-456D-B12C-002D9C5BD78F}"/>
              </a:ext>
            </a:extLst>
          </p:cNvPr>
          <p:cNvSpPr txBox="1"/>
          <p:nvPr/>
        </p:nvSpPr>
        <p:spPr>
          <a:xfrm>
            <a:off x="450776" y="4415342"/>
            <a:ext cx="8250073" cy="1264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Nedepunerea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întregii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documentații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referitoare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la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salarii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-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exemplu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declarații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privind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veniturile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din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contractele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muncă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cu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timp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parțial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respectarea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prevederilor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Codului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Muncii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încasarea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salariului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etc. –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după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caz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r>
              <a:rPr lang="en-GB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063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" y="283"/>
            <a:ext cx="9143244" cy="68574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19356"/>
            <a:ext cx="3477110" cy="8573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219356"/>
            <a:ext cx="367074" cy="3670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2400" y="206009"/>
            <a:ext cx="528449" cy="47405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AD5193A-0222-4FE4-9A33-531C4157BCC5}"/>
              </a:ext>
            </a:extLst>
          </p:cNvPr>
          <p:cNvSpPr/>
          <p:nvPr/>
        </p:nvSpPr>
        <p:spPr>
          <a:xfrm>
            <a:off x="781462" y="1556792"/>
            <a:ext cx="73189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003399"/>
                </a:solidFill>
                <a:latin typeface="Open Sans"/>
              </a:rPr>
              <a:t>2. </a:t>
            </a:r>
            <a:r>
              <a:rPr lang="en-US" sz="2400" b="1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Cheltuieli</a:t>
            </a:r>
            <a:r>
              <a:rPr lang="en-US" sz="2400" b="1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administrative</a:t>
            </a:r>
            <a:endParaRPr lang="en-GB" sz="2400" b="1" dirty="0">
              <a:solidFill>
                <a:srgbClr val="003399"/>
              </a:solidFill>
              <a:latin typeface="Open Sans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9AE1CCD9-F2E2-4FC0-89CD-41726B9B23F6}"/>
              </a:ext>
            </a:extLst>
          </p:cNvPr>
          <p:cNvSpPr/>
          <p:nvPr/>
        </p:nvSpPr>
        <p:spPr>
          <a:xfrm>
            <a:off x="457200" y="2182303"/>
            <a:ext cx="8219256" cy="6706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Rata </a:t>
            </a:r>
            <a:r>
              <a:rPr lang="en-US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forfetară</a:t>
            </a:r>
            <a:r>
              <a:rPr lang="en-US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maximă</a:t>
            </a:r>
            <a:r>
              <a:rPr lang="en-US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care </a:t>
            </a:r>
            <a:r>
              <a:rPr lang="en-US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poate</a:t>
            </a:r>
            <a:r>
              <a:rPr lang="en-US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fi </a:t>
            </a:r>
            <a:r>
              <a:rPr lang="en-US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alocată</a:t>
            </a:r>
            <a:r>
              <a:rPr lang="en-US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este</a:t>
            </a:r>
            <a:r>
              <a:rPr lang="en-US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15% din </a:t>
            </a:r>
            <a:r>
              <a:rPr lang="en-US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costul</a:t>
            </a:r>
            <a:r>
              <a:rPr lang="en-US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total </a:t>
            </a:r>
            <a:r>
              <a:rPr lang="en-US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eligibil</a:t>
            </a:r>
            <a:r>
              <a:rPr lang="en-US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pentru</a:t>
            </a:r>
            <a:r>
              <a:rPr lang="en-US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cheltuielile</a:t>
            </a:r>
            <a:r>
              <a:rPr lang="en-US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personal</a:t>
            </a:r>
            <a:r>
              <a:rPr lang="ro-RO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xmlns="" id="{55F504B7-0CC5-4993-B950-98CB823EA91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6933233"/>
              </p:ext>
            </p:extLst>
          </p:nvPr>
        </p:nvGraphicFramePr>
        <p:xfrm>
          <a:off x="796257" y="3073972"/>
          <a:ext cx="7688170" cy="816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E4C3BEE5-13E1-4F95-B2E8-540789EF5821}"/>
              </a:ext>
            </a:extLst>
          </p:cNvPr>
          <p:cNvSpPr/>
          <p:nvPr/>
        </p:nvSpPr>
        <p:spPr>
          <a:xfrm>
            <a:off x="484230" y="4270535"/>
            <a:ext cx="8219256" cy="6706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Beneficiarul</a:t>
            </a:r>
            <a:r>
              <a:rPr lang="en-US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nu </a:t>
            </a:r>
            <a:r>
              <a:rPr lang="en-US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trebuie</a:t>
            </a:r>
            <a:r>
              <a:rPr lang="en-US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să</a:t>
            </a:r>
            <a:r>
              <a:rPr lang="en-US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justifice</a:t>
            </a:r>
            <a:r>
              <a:rPr lang="en-US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angajarea</a:t>
            </a:r>
            <a:r>
              <a:rPr lang="en-US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și</a:t>
            </a:r>
            <a:r>
              <a:rPr lang="en-US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efectuarea</a:t>
            </a:r>
            <a:r>
              <a:rPr lang="en-US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plăților</a:t>
            </a:r>
            <a:r>
              <a:rPr lang="en-US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sau</a:t>
            </a:r>
            <a:r>
              <a:rPr lang="en-US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dacă</a:t>
            </a:r>
            <a:r>
              <a:rPr lang="en-US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rata </a:t>
            </a:r>
            <a:r>
              <a:rPr lang="en-US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forfetară</a:t>
            </a:r>
            <a:r>
              <a:rPr lang="en-US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corespunde</a:t>
            </a:r>
            <a:r>
              <a:rPr lang="en-US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cu </a:t>
            </a:r>
            <a:r>
              <a:rPr lang="en-US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realitatea</a:t>
            </a:r>
            <a:r>
              <a:rPr lang="en-US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16360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" y="283"/>
            <a:ext cx="9143244" cy="68574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19356"/>
            <a:ext cx="3477110" cy="8573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219356"/>
            <a:ext cx="367074" cy="3670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2400" y="206009"/>
            <a:ext cx="528449" cy="47405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C31CE331-28AF-4E22-B33E-DE3A959C1678}"/>
              </a:ext>
            </a:extLst>
          </p:cNvPr>
          <p:cNvSpPr/>
          <p:nvPr/>
        </p:nvSpPr>
        <p:spPr>
          <a:xfrm>
            <a:off x="781462" y="1556792"/>
            <a:ext cx="73189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003399"/>
                </a:solidFill>
                <a:latin typeface="Open Sans"/>
              </a:rPr>
              <a:t>3. </a:t>
            </a:r>
            <a:r>
              <a:rPr lang="en-US" sz="2400" b="1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Cheltuieli</a:t>
            </a:r>
            <a:r>
              <a:rPr lang="en-US" sz="2400" b="1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lang="en-US" sz="2400" b="1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deplasare</a:t>
            </a:r>
            <a:r>
              <a:rPr lang="en-US" sz="2400" b="1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(transport </a:t>
            </a:r>
            <a:r>
              <a:rPr lang="en-US" sz="2400" b="1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și</a:t>
            </a:r>
            <a:r>
              <a:rPr lang="en-US" sz="2400" b="1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b="1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cazare</a:t>
            </a:r>
            <a:r>
              <a:rPr lang="en-US" sz="2400" b="1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616E310E-18AE-4421-811B-C5F10FD268BC}"/>
              </a:ext>
            </a:extLst>
          </p:cNvPr>
          <p:cNvSpPr/>
          <p:nvPr/>
        </p:nvSpPr>
        <p:spPr>
          <a:xfrm>
            <a:off x="457200" y="2200796"/>
            <a:ext cx="8219256" cy="3645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o-RO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Activitățile raportate vor fi cele prezentate în AF la capitolul cheltuieli de deplasare.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o-RO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 cadrul acestei linii bugetare sunt cuprinse cheltuielile aferente deplasărilor din cadrul proiectului: diurna, cheltuielile de transport (combustibil pentru deplasările efectuate cu autoturismul, biletele aferente deplasării cu mijloacele de transport în comun), cazarea.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o-RO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Cheltuielile de deplasare se decontează pentru membrii echipei de proiect și reprezentantul legal al beneficiarului.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o-RO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Plata directă a cheltuielilor de deplasare de către un angajat al beneficiarului trebuie susținută de dovada rambursării acestora de către beneficiar către angajatul respectiv.</a:t>
            </a:r>
          </a:p>
        </p:txBody>
      </p:sp>
    </p:spTree>
    <p:extLst>
      <p:ext uri="{BB962C8B-B14F-4D97-AF65-F5344CB8AC3E}">
        <p14:creationId xmlns:p14="http://schemas.microsoft.com/office/powerpoint/2010/main" val="236921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" y="283"/>
            <a:ext cx="9143244" cy="68574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19356"/>
            <a:ext cx="3477110" cy="8573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219356"/>
            <a:ext cx="367074" cy="3670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2400" y="206009"/>
            <a:ext cx="528449" cy="47405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90002FBC-5470-4D1C-8DAA-8CC184369516}"/>
              </a:ext>
            </a:extLst>
          </p:cNvPr>
          <p:cNvSpPr/>
          <p:nvPr/>
        </p:nvSpPr>
        <p:spPr>
          <a:xfrm>
            <a:off x="781462" y="1599183"/>
            <a:ext cx="73189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003399"/>
                </a:solidFill>
                <a:latin typeface="Open Sans"/>
              </a:rPr>
              <a:t>3. </a:t>
            </a:r>
            <a:r>
              <a:rPr lang="en-US" sz="2400" b="1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Cheltuieli</a:t>
            </a:r>
            <a:r>
              <a:rPr lang="en-US" sz="2400" b="1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lang="en-US" sz="2400" b="1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deplasare</a:t>
            </a:r>
            <a:r>
              <a:rPr lang="en-US" sz="2400" b="1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– </a:t>
            </a:r>
            <a:r>
              <a:rPr lang="en-US" sz="2400" b="1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erori</a:t>
            </a:r>
            <a:r>
              <a:rPr lang="en-US" sz="2400" b="1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b="1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frecvente</a:t>
            </a:r>
            <a:r>
              <a:rPr lang="en-US" sz="2400" b="1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03123FF5-4462-40B5-86E1-76399FDBC999}"/>
              </a:ext>
            </a:extLst>
          </p:cNvPr>
          <p:cNvSpPr/>
          <p:nvPr/>
        </p:nvSpPr>
        <p:spPr>
          <a:xfrm>
            <a:off x="611560" y="2283837"/>
            <a:ext cx="8064896" cy="3429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3399"/>
                </a:solidFill>
              </a:rPr>
              <a:t> </a:t>
            </a:r>
            <a:r>
              <a:rPr lang="en-US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Erori</a:t>
            </a:r>
            <a:r>
              <a:rPr lang="en-US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administrative:</a:t>
            </a:r>
          </a:p>
          <a:p>
            <a:pPr marL="742950" lvl="1" indent="-285750" algn="just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it-IT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prezentarea documentelor incomplet întocmite;</a:t>
            </a:r>
          </a:p>
          <a:p>
            <a:pPr marL="742950" lvl="1" indent="-285750" algn="just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it-IT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</a:t>
            </a:r>
            <a:r>
              <a:rPr lang="en-US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ecorelarea</a:t>
            </a:r>
            <a:r>
              <a:rPr lang="en-US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foilor</a:t>
            </a:r>
            <a:r>
              <a:rPr lang="en-US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lang="en-US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prezență</a:t>
            </a:r>
            <a:r>
              <a:rPr lang="en-US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cu </a:t>
            </a:r>
            <a:r>
              <a:rPr lang="en-US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datele</a:t>
            </a:r>
            <a:r>
              <a:rPr lang="en-US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deplasărilor</a:t>
            </a:r>
            <a:r>
              <a:rPr lang="en-US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;</a:t>
            </a:r>
          </a:p>
          <a:p>
            <a:pPr marL="742950" lvl="1" indent="-285750" algn="just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neprezentarea</a:t>
            </a:r>
            <a:r>
              <a:rPr lang="en-US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tuturor</a:t>
            </a:r>
            <a:r>
              <a:rPr lang="en-US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documentelor</a:t>
            </a:r>
            <a:r>
              <a:rPr lang="en-US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</a:t>
            </a:r>
            <a:r>
              <a:rPr lang="en-US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au stat la </a:t>
            </a:r>
            <a:r>
              <a:rPr lang="en-US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baza</a:t>
            </a:r>
            <a:r>
              <a:rPr lang="en-US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justificării</a:t>
            </a:r>
            <a:r>
              <a:rPr lang="en-US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cheltuielilor</a:t>
            </a:r>
            <a:r>
              <a:rPr lang="en-US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lang="en-US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deplasare</a:t>
            </a:r>
            <a:r>
              <a:rPr lang="ro-RO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it-IT" sz="1700" i="1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Exemplu:</a:t>
            </a: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it-IT" sz="1700" i="1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 cazul cheltuielilor cu combustibilul, bonul fiscal emis de către furnizorul de combustibil este dovada achiziției. Dovada plății din partea beneficiarului o reprezintă: dispoziția de plată din caserie, voucher de combustibil dobândit prin semnarea unui contract cu un furnizor de combustibil, extras de cont de card.</a:t>
            </a:r>
          </a:p>
        </p:txBody>
      </p:sp>
    </p:spTree>
    <p:extLst>
      <p:ext uri="{BB962C8B-B14F-4D97-AF65-F5344CB8AC3E}">
        <p14:creationId xmlns:p14="http://schemas.microsoft.com/office/powerpoint/2010/main" val="131775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" y="283"/>
            <a:ext cx="9143244" cy="68574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19356"/>
            <a:ext cx="3477110" cy="8573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219356"/>
            <a:ext cx="367074" cy="3670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72400" y="206009"/>
            <a:ext cx="528449" cy="47405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7E1DAAD2-F3AA-4CCA-A29D-7107710FC6AF}"/>
              </a:ext>
            </a:extLst>
          </p:cNvPr>
          <p:cNvSpPr/>
          <p:nvPr/>
        </p:nvSpPr>
        <p:spPr>
          <a:xfrm>
            <a:off x="899591" y="2204864"/>
            <a:ext cx="7801257" cy="32581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Erori</a:t>
            </a:r>
            <a:r>
              <a:rPr lang="en-US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lang="en-US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calcul</a:t>
            </a:r>
            <a:r>
              <a:rPr lang="en-US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/ </a:t>
            </a:r>
            <a:r>
              <a:rPr lang="en-US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necorelări</a:t>
            </a:r>
            <a:r>
              <a:rPr lang="en-US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</a:p>
          <a:p>
            <a:pPr marL="742950" lvl="1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consum</a:t>
            </a:r>
            <a:r>
              <a:rPr lang="en-US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lang="en-US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combustibil</a:t>
            </a:r>
            <a:r>
              <a:rPr lang="en-US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o-RO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</a:t>
            </a:r>
            <a:r>
              <a:rPr lang="en-US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distanța</a:t>
            </a:r>
            <a:r>
              <a:rPr lang="en-US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parcursă</a:t>
            </a:r>
            <a:r>
              <a:rPr lang="en-US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;</a:t>
            </a:r>
          </a:p>
          <a:p>
            <a:pPr marL="742950" lvl="1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diurnă</a:t>
            </a:r>
            <a:r>
              <a:rPr lang="en-US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solicitată</a:t>
            </a:r>
            <a:r>
              <a:rPr lang="en-US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o-RO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</a:t>
            </a:r>
            <a:r>
              <a:rPr lang="en-US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durata</a:t>
            </a:r>
            <a:r>
              <a:rPr lang="en-US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deplasării</a:t>
            </a:r>
            <a:r>
              <a:rPr lang="en-US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/ masa </a:t>
            </a:r>
            <a:r>
              <a:rPr lang="en-US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asigurată</a:t>
            </a:r>
            <a:r>
              <a:rPr lang="en-US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lang="en-US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organizatorul</a:t>
            </a:r>
            <a:r>
              <a:rPr lang="en-US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întâlnirii</a:t>
            </a:r>
            <a:r>
              <a:rPr lang="en-US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  <a:r>
              <a:rPr lang="en-US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evenimentului</a:t>
            </a:r>
            <a:r>
              <a:rPr lang="en-US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;</a:t>
            </a:r>
          </a:p>
          <a:p>
            <a:pPr marL="742950" lvl="1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cursul</a:t>
            </a:r>
            <a:r>
              <a:rPr lang="en-US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lang="en-US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schimb</a:t>
            </a:r>
            <a:r>
              <a:rPr lang="en-US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utilizat</a:t>
            </a:r>
            <a:r>
              <a:rPr lang="en-US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pentru</a:t>
            </a:r>
            <a:r>
              <a:rPr lang="en-US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decontarea</a:t>
            </a:r>
            <a:r>
              <a:rPr lang="en-US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diurnei</a:t>
            </a:r>
            <a:r>
              <a:rPr lang="en-US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externe</a:t>
            </a:r>
            <a:r>
              <a:rPr lang="en-US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Solicitarea</a:t>
            </a:r>
            <a:r>
              <a:rPr lang="en-US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spre</a:t>
            </a:r>
            <a:r>
              <a:rPr lang="en-US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decontare</a:t>
            </a:r>
            <a:r>
              <a:rPr lang="en-US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n-US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cheltuielilor</a:t>
            </a:r>
            <a:r>
              <a:rPr lang="en-US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cu </a:t>
            </a:r>
            <a:r>
              <a:rPr lang="en-US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deplasările</a:t>
            </a:r>
            <a:r>
              <a:rPr lang="en-US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pentru</a:t>
            </a:r>
            <a:r>
              <a:rPr lang="en-US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persoane</a:t>
            </a:r>
            <a:r>
              <a:rPr lang="en-US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</a:t>
            </a:r>
            <a:r>
              <a:rPr lang="en-US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nu fac </a:t>
            </a:r>
            <a:r>
              <a:rPr lang="en-US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parte</a:t>
            </a:r>
            <a:r>
              <a:rPr lang="en-US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din </a:t>
            </a:r>
            <a:r>
              <a:rPr lang="en-US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echipa</a:t>
            </a:r>
            <a:r>
              <a:rPr lang="en-US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lang="en-US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proiect</a:t>
            </a:r>
            <a:r>
              <a:rPr lang="en-US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și</a:t>
            </a:r>
            <a:r>
              <a:rPr lang="en-US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pentru</a:t>
            </a:r>
            <a:r>
              <a:rPr lang="en-US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reprezentanții</a:t>
            </a:r>
            <a:r>
              <a:rPr lang="en-US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legali</a:t>
            </a:r>
            <a:r>
              <a:rPr lang="en-US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dacă</a:t>
            </a:r>
            <a:r>
              <a:rPr lang="en-US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nu sunt </a:t>
            </a:r>
            <a:r>
              <a:rPr lang="en-US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prevăzute</a:t>
            </a:r>
            <a:r>
              <a:rPr lang="en-US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</a:t>
            </a:r>
            <a:r>
              <a:rPr lang="en-US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AF.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Nerespectarea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regulilor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achiziți</a:t>
            </a:r>
            <a:r>
              <a:rPr lang="ro-RO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i.</a:t>
            </a:r>
          </a:p>
        </p:txBody>
      </p:sp>
    </p:spTree>
    <p:extLst>
      <p:ext uri="{BB962C8B-B14F-4D97-AF65-F5344CB8AC3E}">
        <p14:creationId xmlns:p14="http://schemas.microsoft.com/office/powerpoint/2010/main" val="45430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" y="283"/>
            <a:ext cx="9143244" cy="68574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19356"/>
            <a:ext cx="3477110" cy="8573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219356"/>
            <a:ext cx="367074" cy="3670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72400" y="206009"/>
            <a:ext cx="528449" cy="47405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6DCC6BD7-141F-4431-9178-9291EFB34D73}"/>
              </a:ext>
            </a:extLst>
          </p:cNvPr>
          <p:cNvSpPr/>
          <p:nvPr/>
        </p:nvSpPr>
        <p:spPr>
          <a:xfrm>
            <a:off x="863753" y="1527175"/>
            <a:ext cx="73189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003399"/>
                </a:solidFill>
                <a:latin typeface="Open Sans"/>
              </a:rPr>
              <a:t>4. </a:t>
            </a:r>
            <a:r>
              <a:rPr lang="ro-RO" sz="2400" b="1" dirty="0">
                <a:solidFill>
                  <a:srgbClr val="003399"/>
                </a:solidFill>
                <a:latin typeface="Open Sans"/>
              </a:rPr>
              <a:t>Cheltuieli </a:t>
            </a:r>
            <a:r>
              <a:rPr lang="en-GB" sz="2400" b="1" dirty="0">
                <a:solidFill>
                  <a:srgbClr val="003399"/>
                </a:solidFill>
                <a:latin typeface="Open Sans"/>
              </a:rPr>
              <a:t>cu </a:t>
            </a:r>
            <a:r>
              <a:rPr lang="en-GB" sz="2400" b="1" dirty="0" err="1">
                <a:solidFill>
                  <a:srgbClr val="003399"/>
                </a:solidFill>
                <a:latin typeface="Open Sans"/>
              </a:rPr>
              <a:t>expertiză</a:t>
            </a:r>
            <a:r>
              <a:rPr lang="en-GB" sz="2400" b="1" dirty="0">
                <a:solidFill>
                  <a:srgbClr val="003399"/>
                </a:solidFill>
                <a:latin typeface="Open Sans"/>
              </a:rPr>
              <a:t> </a:t>
            </a:r>
            <a:r>
              <a:rPr lang="en-GB" sz="2400" b="1" dirty="0" err="1">
                <a:solidFill>
                  <a:srgbClr val="003399"/>
                </a:solidFill>
                <a:latin typeface="Open Sans"/>
              </a:rPr>
              <a:t>externă</a:t>
            </a:r>
            <a:r>
              <a:rPr lang="en-GB" sz="2400" b="1" dirty="0">
                <a:solidFill>
                  <a:srgbClr val="003399"/>
                </a:solidFill>
                <a:latin typeface="Open Sans"/>
              </a:rPr>
              <a:t> </a:t>
            </a:r>
            <a:r>
              <a:rPr lang="en-GB" sz="2400" b="1" dirty="0" err="1">
                <a:solidFill>
                  <a:srgbClr val="003399"/>
                </a:solidFill>
                <a:latin typeface="Open Sans"/>
              </a:rPr>
              <a:t>și</a:t>
            </a:r>
            <a:r>
              <a:rPr lang="en-GB" sz="2400" b="1" dirty="0">
                <a:solidFill>
                  <a:srgbClr val="003399"/>
                </a:solidFill>
                <a:latin typeface="Open Sans"/>
              </a:rPr>
              <a:t> </a:t>
            </a:r>
            <a:r>
              <a:rPr lang="en-GB" sz="2400" b="1" dirty="0" err="1">
                <a:solidFill>
                  <a:srgbClr val="003399"/>
                </a:solidFill>
                <a:latin typeface="Open Sans"/>
              </a:rPr>
              <a:t>servicii</a:t>
            </a:r>
            <a:endParaRPr lang="en-GB" sz="2400" b="1" dirty="0">
              <a:solidFill>
                <a:srgbClr val="003399"/>
              </a:solidFill>
              <a:latin typeface="Open Sans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9DEBB9FF-18BE-4250-8A05-5E8221B3C458}"/>
              </a:ext>
            </a:extLst>
          </p:cNvPr>
          <p:cNvSpPr/>
          <p:nvPr/>
        </p:nvSpPr>
        <p:spPr>
          <a:xfrm>
            <a:off x="478551" y="2007239"/>
            <a:ext cx="8089334" cy="3942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700"/>
              </a:spcAft>
              <a:buFont typeface="Wingdings" panose="05000000000000000000" pitchFamily="2" charset="2"/>
              <a:buChar char="Ø"/>
            </a:pP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Activitățile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raportate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vor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fi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cele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prezentate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AF,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documentate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corespunzător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–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cazul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contractării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management extern, conform cu Terms of reference din AF</a:t>
            </a:r>
            <a:r>
              <a:rPr lang="ro-RO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342900" indent="-342900" algn="just">
              <a:lnSpc>
                <a:spcPct val="107000"/>
              </a:lnSpc>
              <a:spcAft>
                <a:spcPts val="700"/>
              </a:spcAft>
              <a:buFont typeface="Wingdings" panose="05000000000000000000" pitchFamily="2" charset="2"/>
              <a:buChar char="Ø"/>
            </a:pP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Atenție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la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delimitarea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evitarea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suprapunerii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activităților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managementului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extern cu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cele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ale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angajaților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din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echipa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management a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beneficiarului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economicitate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eficacitate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și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eficiență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evitarea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dublei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finanțări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  <a:r>
              <a:rPr lang="ro-RO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GB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700"/>
              </a:spcAft>
              <a:buFont typeface="Wingdings" panose="05000000000000000000" pitchFamily="2" charset="2"/>
              <a:buChar char="Ø"/>
            </a:pP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Această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linie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bugetară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include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și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cheltuielile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cu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transportul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și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cazarea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experților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externi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și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ale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prestatorilor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servicii</a:t>
            </a:r>
            <a:r>
              <a:rPr lang="ro-RO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GB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700"/>
              </a:spcAft>
              <a:buFont typeface="Wingdings" panose="05000000000000000000" pitchFamily="2" charset="2"/>
              <a:buChar char="Ø"/>
            </a:pP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Beneficiarul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sau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angajații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acestuia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nu pot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avea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și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rolul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contractant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sau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subcontractant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care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prestează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servicii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sau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furnizează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produse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cadrul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proiectului</a:t>
            </a:r>
            <a:r>
              <a:rPr lang="ro-RO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GB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8956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" y="283"/>
            <a:ext cx="9143244" cy="68574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19356"/>
            <a:ext cx="3477110" cy="8573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219356"/>
            <a:ext cx="367074" cy="3670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2400" y="206009"/>
            <a:ext cx="528449" cy="47405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CDD8AD0-241D-40E6-A676-614ADBFC064E}"/>
              </a:ext>
            </a:extLst>
          </p:cNvPr>
          <p:cNvSpPr/>
          <p:nvPr/>
        </p:nvSpPr>
        <p:spPr>
          <a:xfrm>
            <a:off x="527355" y="1847225"/>
            <a:ext cx="8089289" cy="3381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6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Livrabile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se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vor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pune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la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dispoziție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materialele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generate ca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urmare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organizării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evenimente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– ex.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materiale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publicitare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prezentări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fotografii</a:t>
            </a:r>
            <a:r>
              <a:rPr lang="ro-RO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GB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just">
              <a:lnSpc>
                <a:spcPct val="106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Plățile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avans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sunt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eligibile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dacă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respectă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prevederile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HG </a:t>
            </a:r>
            <a:r>
              <a:rPr lang="ro-RO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nr. 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264/2003,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restul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categoriilor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costuri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eligibile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fiind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rambursate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numai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dacă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sunt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efectiv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angajate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realizate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și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plătite</a:t>
            </a:r>
            <a:r>
              <a:rPr lang="ro-RO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GB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06000"/>
              </a:lnSpc>
              <a:spcAft>
                <a:spcPts val="600"/>
              </a:spcAft>
            </a:pPr>
            <a:r>
              <a:rPr lang="en-GB" sz="1700" i="1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Exemplu</a:t>
            </a:r>
            <a:r>
              <a:rPr lang="en-GB" sz="1700" i="1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lang="ro-RO" sz="1700" i="1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 cazul unui contract pentru management extern, prestatorul poate avea printre atribu</a:t>
            </a:r>
            <a:r>
              <a:rPr lang="en-GB" sz="1700" i="1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ț</a:t>
            </a:r>
            <a:r>
              <a:rPr lang="ro-RO" sz="1700" i="1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ii </a:t>
            </a:r>
            <a:r>
              <a:rPr lang="en-GB" sz="1700" i="1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</a:t>
            </a:r>
            <a:r>
              <a:rPr lang="ro-RO" sz="1700" i="1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ntocmirea raport</a:t>
            </a:r>
            <a:r>
              <a:rPr lang="en-GB" sz="1700" i="1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ului</a:t>
            </a:r>
            <a:r>
              <a:rPr lang="ro-RO" sz="1700" i="1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final al </a:t>
            </a:r>
            <a:r>
              <a:rPr lang="en-GB" sz="1700" i="1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beneficiarului</a:t>
            </a:r>
            <a:r>
              <a:rPr lang="en-GB" sz="1700" i="1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o-RO" sz="1700" i="1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  <a:r>
              <a:rPr lang="en-GB" sz="1700" i="1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o-RO" sz="1700" i="1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proiect</a:t>
            </a:r>
            <a:r>
              <a:rPr lang="en-GB" sz="1700" i="1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ului</a:t>
            </a:r>
            <a:r>
              <a:rPr lang="ro-RO" sz="1700" i="1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Aceste activit</a:t>
            </a:r>
            <a:r>
              <a:rPr lang="en-GB" sz="1700" i="1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ăț</a:t>
            </a:r>
            <a:r>
              <a:rPr lang="ro-RO" sz="1700" i="1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 se </a:t>
            </a:r>
            <a:r>
              <a:rPr lang="en-GB" sz="1700" i="1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</a:t>
            </a:r>
            <a:r>
              <a:rPr lang="ro-RO" sz="1700" i="1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nt</a:t>
            </a:r>
            <a:r>
              <a:rPr lang="en-GB" sz="1700" i="1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â</a:t>
            </a:r>
            <a:r>
              <a:rPr lang="ro-RO" sz="1700" i="1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mpl</a:t>
            </a:r>
            <a:r>
              <a:rPr lang="en-GB" sz="1700" i="1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ă</a:t>
            </a:r>
            <a:r>
              <a:rPr lang="ro-RO" sz="1700" i="1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700" i="1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</a:t>
            </a:r>
            <a:r>
              <a:rPr lang="ro-RO" sz="1700" i="1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ns</a:t>
            </a:r>
            <a:r>
              <a:rPr lang="en-GB" sz="1700" i="1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ă</a:t>
            </a:r>
            <a:r>
              <a:rPr lang="ro-RO" sz="1700" i="1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700" i="1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</a:t>
            </a:r>
            <a:r>
              <a:rPr lang="ro-RO" sz="1700" i="1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</a:t>
            </a:r>
            <a:r>
              <a:rPr lang="en-GB" sz="1700" i="1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o-RO" sz="1700" i="1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afara perioadei de implementare, </a:t>
            </a:r>
            <a:r>
              <a:rPr lang="en-GB" sz="1700" i="1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</a:t>
            </a:r>
            <a:r>
              <a:rPr lang="ro-RO" sz="1700" i="1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 consecin</a:t>
            </a:r>
            <a:r>
              <a:rPr lang="en-GB" sz="1700" i="1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ță</a:t>
            </a:r>
            <a:r>
              <a:rPr lang="ro-RO" sz="1700" i="1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cheltuielile </a:t>
            </a:r>
            <a:r>
              <a:rPr lang="en-GB" sz="1700" i="1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respective</a:t>
            </a:r>
            <a:r>
              <a:rPr lang="ro-RO" sz="1700" i="1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nu pot fi eligibile</a:t>
            </a:r>
            <a:r>
              <a:rPr lang="en-GB" sz="1700" i="1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– de </a:t>
            </a:r>
            <a:r>
              <a:rPr lang="en-GB" sz="1700" i="1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luat</a:t>
            </a:r>
            <a:r>
              <a:rPr lang="en-GB" sz="1700" i="1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700" i="1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</a:t>
            </a:r>
            <a:r>
              <a:rPr lang="en-GB" sz="1700" i="1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700" i="1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considerare</a:t>
            </a:r>
            <a:r>
              <a:rPr lang="en-GB" sz="1700" i="1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o-RO" sz="1700" i="1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 </a:t>
            </a:r>
            <a:r>
              <a:rPr lang="en-GB" sz="1700" i="1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</a:t>
            </a:r>
            <a:r>
              <a:rPr lang="ro-RO" sz="1700" i="1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ncheierea contractului</a:t>
            </a:r>
            <a:r>
              <a:rPr lang="en-GB" sz="1700" i="1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41384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7" y="-22191"/>
            <a:ext cx="9143244" cy="68574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19356"/>
            <a:ext cx="3477110" cy="8573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219356"/>
            <a:ext cx="367074" cy="3670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2400" y="206009"/>
            <a:ext cx="528449" cy="47405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FF5A217D-1E19-4D11-98EE-DFCC8F5E70A1}"/>
              </a:ext>
            </a:extLst>
          </p:cNvPr>
          <p:cNvSpPr/>
          <p:nvPr/>
        </p:nvSpPr>
        <p:spPr>
          <a:xfrm>
            <a:off x="781462" y="1484784"/>
            <a:ext cx="73189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003399"/>
                </a:solidFill>
                <a:latin typeface="Open Sans"/>
              </a:rPr>
              <a:t>4. </a:t>
            </a:r>
            <a:r>
              <a:rPr lang="ro-RO" sz="2400" b="1" dirty="0">
                <a:solidFill>
                  <a:srgbClr val="003399"/>
                </a:solidFill>
                <a:latin typeface="Open Sans"/>
              </a:rPr>
              <a:t>Cheltuieli </a:t>
            </a:r>
            <a:r>
              <a:rPr lang="en-GB" sz="2400" b="1" dirty="0">
                <a:solidFill>
                  <a:srgbClr val="003399"/>
                </a:solidFill>
                <a:latin typeface="Open Sans"/>
              </a:rPr>
              <a:t>cu </a:t>
            </a:r>
            <a:r>
              <a:rPr lang="en-GB" sz="2400" b="1" dirty="0" err="1">
                <a:solidFill>
                  <a:srgbClr val="003399"/>
                </a:solidFill>
                <a:latin typeface="Open Sans"/>
              </a:rPr>
              <a:t>expertiză</a:t>
            </a:r>
            <a:r>
              <a:rPr lang="en-GB" sz="2400" b="1" dirty="0">
                <a:solidFill>
                  <a:srgbClr val="003399"/>
                </a:solidFill>
                <a:latin typeface="Open Sans"/>
              </a:rPr>
              <a:t> </a:t>
            </a:r>
            <a:r>
              <a:rPr lang="en-GB" sz="2400" b="1" dirty="0" err="1">
                <a:solidFill>
                  <a:srgbClr val="003399"/>
                </a:solidFill>
                <a:latin typeface="Open Sans"/>
              </a:rPr>
              <a:t>externă</a:t>
            </a:r>
            <a:r>
              <a:rPr lang="en-GB" sz="2400" b="1" dirty="0">
                <a:solidFill>
                  <a:srgbClr val="003399"/>
                </a:solidFill>
                <a:latin typeface="Open Sans"/>
              </a:rPr>
              <a:t> </a:t>
            </a:r>
            <a:r>
              <a:rPr lang="en-GB" sz="2400" b="1" dirty="0" err="1">
                <a:solidFill>
                  <a:srgbClr val="003399"/>
                </a:solidFill>
                <a:latin typeface="Open Sans"/>
              </a:rPr>
              <a:t>și</a:t>
            </a:r>
            <a:r>
              <a:rPr lang="en-GB" sz="2400" b="1" dirty="0">
                <a:solidFill>
                  <a:srgbClr val="003399"/>
                </a:solidFill>
                <a:latin typeface="Open Sans"/>
              </a:rPr>
              <a:t> </a:t>
            </a:r>
            <a:r>
              <a:rPr lang="en-GB" sz="2400" b="1" dirty="0" err="1">
                <a:solidFill>
                  <a:srgbClr val="003399"/>
                </a:solidFill>
                <a:latin typeface="Open Sans"/>
              </a:rPr>
              <a:t>servicii</a:t>
            </a:r>
            <a:r>
              <a:rPr lang="en-GB" sz="2400" b="1" dirty="0">
                <a:solidFill>
                  <a:srgbClr val="003399"/>
                </a:solidFill>
                <a:latin typeface="Open Sans"/>
              </a:rPr>
              <a:t> – </a:t>
            </a:r>
            <a:r>
              <a:rPr lang="en-GB" sz="2400" b="1" dirty="0" err="1">
                <a:solidFill>
                  <a:srgbClr val="003399"/>
                </a:solidFill>
                <a:latin typeface="Open Sans"/>
              </a:rPr>
              <a:t>erori</a:t>
            </a:r>
            <a:r>
              <a:rPr lang="en-GB" sz="2400" b="1" dirty="0">
                <a:solidFill>
                  <a:srgbClr val="003399"/>
                </a:solidFill>
                <a:latin typeface="Open Sans"/>
              </a:rPr>
              <a:t> </a:t>
            </a:r>
            <a:r>
              <a:rPr lang="en-GB" sz="2400" b="1" dirty="0" err="1">
                <a:solidFill>
                  <a:srgbClr val="003399"/>
                </a:solidFill>
                <a:latin typeface="Open Sans"/>
              </a:rPr>
              <a:t>frecvente</a:t>
            </a:r>
            <a:endParaRPr lang="en-GB" sz="2400" b="1" dirty="0">
              <a:solidFill>
                <a:srgbClr val="003399"/>
              </a:solidFill>
              <a:latin typeface="Open Sans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DEED0291-FC99-4DF3-961F-91F072777BB6}"/>
              </a:ext>
            </a:extLst>
          </p:cNvPr>
          <p:cNvSpPr/>
          <p:nvPr/>
        </p:nvSpPr>
        <p:spPr>
          <a:xfrm>
            <a:off x="457200" y="2420888"/>
            <a:ext cx="8089334" cy="3182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6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Erori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administrative </a:t>
            </a:r>
          </a:p>
          <a:p>
            <a:pPr marL="800100" lvl="1" indent="-342900" algn="just">
              <a:lnSpc>
                <a:spcPct val="106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lipsa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unor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documente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suport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procese-verbale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sau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livrabile</a:t>
            </a:r>
            <a:r>
              <a:rPr lang="ro-RO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marL="800100" lvl="1" indent="-342900" algn="just">
              <a:lnSpc>
                <a:spcPct val="106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încadrarea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la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altă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linie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bugetară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(fie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aferentă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altui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pachet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activități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fie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altui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capitol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bugetar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).</a:t>
            </a:r>
          </a:p>
          <a:p>
            <a:pPr marL="800100" lvl="1" indent="-342900" algn="just">
              <a:lnSpc>
                <a:spcPct val="106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raportare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cumulată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LoE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unor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facturi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conținând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articole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aferente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mai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multor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linii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bugetare</a:t>
            </a:r>
            <a:r>
              <a:rPr lang="ro-RO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GB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 algn="just">
              <a:lnSpc>
                <a:spcPct val="106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Erori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calcul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sau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greșeli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contabile</a:t>
            </a:r>
            <a:r>
              <a:rPr lang="ro-RO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GB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 algn="just">
              <a:lnSpc>
                <a:spcPct val="106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Solicitări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rambursare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unor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cheltuieli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care nu sunt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prevăzute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AF</a:t>
            </a:r>
            <a:r>
              <a:rPr lang="ro-RO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GB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 algn="just">
              <a:lnSpc>
                <a:spcPct val="106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Nerespectarea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regulilor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achiziți</a:t>
            </a:r>
            <a:r>
              <a:rPr lang="ro-RO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i.</a:t>
            </a:r>
          </a:p>
        </p:txBody>
      </p:sp>
    </p:spTree>
    <p:extLst>
      <p:ext uri="{BB962C8B-B14F-4D97-AF65-F5344CB8AC3E}">
        <p14:creationId xmlns:p14="http://schemas.microsoft.com/office/powerpoint/2010/main" val="98194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" y="283"/>
            <a:ext cx="9143244" cy="68574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19356"/>
            <a:ext cx="3477110" cy="8573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219356"/>
            <a:ext cx="367074" cy="3670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2400" y="206009"/>
            <a:ext cx="528449" cy="47405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02B8ED1-C951-41F5-9447-7B7F87821F85}"/>
              </a:ext>
            </a:extLst>
          </p:cNvPr>
          <p:cNvSpPr/>
          <p:nvPr/>
        </p:nvSpPr>
        <p:spPr>
          <a:xfrm>
            <a:off x="781462" y="1556792"/>
            <a:ext cx="73189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003399"/>
                </a:solidFill>
                <a:latin typeface="Open Sans"/>
              </a:rPr>
              <a:t>5. </a:t>
            </a:r>
            <a:r>
              <a:rPr lang="ro-RO" sz="2400" b="1" dirty="0">
                <a:solidFill>
                  <a:srgbClr val="003399"/>
                </a:solidFill>
                <a:latin typeface="Open Sans"/>
              </a:rPr>
              <a:t>Cheltuieli </a:t>
            </a:r>
            <a:r>
              <a:rPr lang="en-GB" sz="2400" b="1" dirty="0">
                <a:solidFill>
                  <a:srgbClr val="003399"/>
                </a:solidFill>
                <a:latin typeface="Open Sans"/>
              </a:rPr>
              <a:t>cu </a:t>
            </a:r>
            <a:r>
              <a:rPr lang="en-GB" sz="2400" b="1" dirty="0" err="1">
                <a:solidFill>
                  <a:srgbClr val="003399"/>
                </a:solidFill>
                <a:latin typeface="Open Sans"/>
              </a:rPr>
              <a:t>echipamente</a:t>
            </a:r>
            <a:endParaRPr lang="en-GB" sz="2400" b="1" dirty="0">
              <a:solidFill>
                <a:srgbClr val="003399"/>
              </a:solidFill>
              <a:latin typeface="Open Sans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9F80B4C3-29F9-4335-A7F3-7A462601131A}"/>
              </a:ext>
            </a:extLst>
          </p:cNvPr>
          <p:cNvSpPr/>
          <p:nvPr/>
        </p:nvSpPr>
        <p:spPr>
          <a:xfrm>
            <a:off x="527333" y="2390032"/>
            <a:ext cx="8089334" cy="34519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Cheltuielile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raportate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vor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fi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cele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prezentate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AF,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documentate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corespunzător</a:t>
            </a:r>
            <a:r>
              <a:rPr lang="ro-RO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Prezentarea</a:t>
            </a:r>
            <a:r>
              <a:rPr lang="en-US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lang="en-US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fotografii</a:t>
            </a:r>
            <a:r>
              <a:rPr lang="en-US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ale </a:t>
            </a:r>
            <a:r>
              <a:rPr lang="en-US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echipamentelor</a:t>
            </a:r>
            <a:r>
              <a:rPr lang="en-US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achiziționate</a:t>
            </a:r>
            <a:r>
              <a:rPr lang="en-US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</a:t>
            </a:r>
            <a:r>
              <a:rPr lang="en-US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vederea</a:t>
            </a:r>
            <a:r>
              <a:rPr lang="en-US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lang="en-US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identificării</a:t>
            </a:r>
            <a:r>
              <a:rPr lang="en-US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după</a:t>
            </a:r>
            <a:r>
              <a:rPr lang="en-US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serie</a:t>
            </a:r>
            <a:r>
              <a:rPr lang="en-US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șasiu</a:t>
            </a:r>
            <a:r>
              <a:rPr lang="en-US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sau</a:t>
            </a:r>
            <a:r>
              <a:rPr lang="en-US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plăcuțe</a:t>
            </a:r>
            <a:r>
              <a:rPr lang="en-US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cu </a:t>
            </a:r>
            <a:r>
              <a:rPr lang="en-US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numere</a:t>
            </a:r>
            <a:r>
              <a:rPr lang="en-US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lang="en-US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serie</a:t>
            </a:r>
            <a:r>
              <a:rPr lang="en-US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ro-RO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etc.</a:t>
            </a:r>
            <a:endParaRPr lang="en-US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Respectarea</a:t>
            </a:r>
            <a:r>
              <a:rPr lang="en-US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regulilor</a:t>
            </a:r>
            <a:r>
              <a:rPr lang="en-US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lang="en-US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vizibilitate</a:t>
            </a:r>
            <a:r>
              <a:rPr lang="en-US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ale </a:t>
            </a:r>
            <a:r>
              <a:rPr lang="en-US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Programului</a:t>
            </a:r>
            <a:r>
              <a:rPr lang="ro-RO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Atenție</a:t>
            </a:r>
            <a:r>
              <a:rPr lang="en-US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la </a:t>
            </a:r>
            <a:r>
              <a:rPr lang="en-US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recepționarea</a:t>
            </a:r>
            <a:r>
              <a:rPr lang="en-US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echipamentelor</a:t>
            </a:r>
            <a:r>
              <a:rPr lang="en-US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și</a:t>
            </a:r>
            <a:r>
              <a:rPr lang="en-US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n-US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serviciilor</a:t>
            </a:r>
            <a:r>
              <a:rPr lang="en-US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accesorii</a:t>
            </a:r>
            <a:r>
              <a:rPr lang="en-US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</a:t>
            </a:r>
            <a:r>
              <a:rPr lang="en-US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punere</a:t>
            </a:r>
            <a:r>
              <a:rPr lang="en-US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</a:t>
            </a:r>
            <a:r>
              <a:rPr lang="en-US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funcțiune</a:t>
            </a:r>
            <a:r>
              <a:rPr lang="en-US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instruirea</a:t>
            </a:r>
            <a:r>
              <a:rPr lang="en-US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personalului</a:t>
            </a:r>
            <a:r>
              <a:rPr lang="en-US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 </a:t>
            </a:r>
            <a:r>
              <a:rPr lang="en-US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înainte</a:t>
            </a:r>
            <a:r>
              <a:rPr lang="en-US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lang="en-US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efectuarea</a:t>
            </a:r>
            <a:r>
              <a:rPr lang="en-US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plății</a:t>
            </a:r>
            <a:r>
              <a:rPr lang="ro-RO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Durabilitatea</a:t>
            </a:r>
            <a:r>
              <a:rPr lang="en-US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lang="en-US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proprietatea</a:t>
            </a:r>
            <a:r>
              <a:rPr lang="en-US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asupra</a:t>
            </a:r>
            <a:r>
              <a:rPr lang="en-US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echipamentelor</a:t>
            </a:r>
            <a:r>
              <a:rPr lang="en-US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timp</a:t>
            </a:r>
            <a:r>
              <a:rPr lang="en-US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minimum 5 ani</a:t>
            </a:r>
            <a:r>
              <a:rPr lang="ro-RO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183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" y="283"/>
            <a:ext cx="9143244" cy="68574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19356"/>
            <a:ext cx="3477110" cy="8573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219356"/>
            <a:ext cx="367074" cy="3670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2400" y="206009"/>
            <a:ext cx="528449" cy="47405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75AD9EF-F1E5-4633-B156-E657DFE67B0E}"/>
              </a:ext>
            </a:extLst>
          </p:cNvPr>
          <p:cNvSpPr/>
          <p:nvPr/>
        </p:nvSpPr>
        <p:spPr>
          <a:xfrm>
            <a:off x="781462" y="1556792"/>
            <a:ext cx="73189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2400" b="1" dirty="0">
                <a:solidFill>
                  <a:srgbClr val="003399"/>
                </a:solidFill>
                <a:latin typeface="Open Sans"/>
              </a:rPr>
              <a:t>Atribuțiile CPN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121F765A-D9C3-467F-AC1A-3D2F6E17F432}"/>
              </a:ext>
            </a:extLst>
          </p:cNvPr>
          <p:cNvSpPr/>
          <p:nvPr/>
        </p:nvSpPr>
        <p:spPr>
          <a:xfrm>
            <a:off x="503548" y="2347354"/>
            <a:ext cx="8136904" cy="32397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o-RO" dirty="0">
                <a:solidFill>
                  <a:srgbClr val="003399"/>
                </a:solidFill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Atribuții generale stabilite prin Acordul-cadru privind implementarea activităților Unității de Control de Prim Nivel, respectiv:</a:t>
            </a:r>
            <a:endParaRPr lang="en-GB" dirty="0">
              <a:solidFill>
                <a:srgbClr val="003399"/>
              </a:solidFill>
              <a:latin typeface="Open Sans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o-RO" dirty="0">
              <a:solidFill>
                <a:srgbClr val="003399"/>
              </a:solidFill>
              <a:latin typeface="Open Sans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solidFill>
                  <a:srgbClr val="003399"/>
                </a:solidFill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ro-RO" dirty="0">
                <a:solidFill>
                  <a:srgbClr val="003399"/>
                </a:solidFill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Verificarea cheltuielilor efectuate de către beneficiarii români în cadrul axelor prioritare 1-6 ale Programului Interreg V-A România-Ungaria.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solidFill>
                  <a:srgbClr val="003399"/>
                </a:solidFill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ro-RO" dirty="0">
                <a:solidFill>
                  <a:srgbClr val="003399"/>
                </a:solidFill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Sprijin în activitatea de întocmire a contractelor de co-finanțare aferente partenerilor din România ai proiectelor Programului Interreg V-A România-Ungaria.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o-RO" sz="2400" dirty="0">
              <a:solidFill>
                <a:srgbClr val="003399"/>
              </a:solidFill>
              <a:latin typeface="Open Sans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16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" y="283"/>
            <a:ext cx="9143244" cy="68574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19356"/>
            <a:ext cx="3477110" cy="8573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219356"/>
            <a:ext cx="367074" cy="3670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2400" y="206009"/>
            <a:ext cx="528449" cy="47405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C1004466-B4B5-43F9-BCEE-825F496C49EC}"/>
              </a:ext>
            </a:extLst>
          </p:cNvPr>
          <p:cNvSpPr/>
          <p:nvPr/>
        </p:nvSpPr>
        <p:spPr>
          <a:xfrm>
            <a:off x="781462" y="1556792"/>
            <a:ext cx="73189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003399"/>
                </a:solidFill>
                <a:latin typeface="Open Sans"/>
              </a:rPr>
              <a:t>5. </a:t>
            </a:r>
            <a:r>
              <a:rPr lang="ro-RO" sz="2400" b="1" dirty="0">
                <a:solidFill>
                  <a:srgbClr val="003399"/>
                </a:solidFill>
                <a:latin typeface="Open Sans"/>
              </a:rPr>
              <a:t>Cheltuieli </a:t>
            </a:r>
            <a:r>
              <a:rPr lang="en-GB" sz="2400" b="1" dirty="0">
                <a:solidFill>
                  <a:srgbClr val="003399"/>
                </a:solidFill>
                <a:latin typeface="Open Sans"/>
              </a:rPr>
              <a:t>cu </a:t>
            </a:r>
            <a:r>
              <a:rPr lang="en-GB" sz="2400" b="1" dirty="0" err="1">
                <a:solidFill>
                  <a:srgbClr val="003399"/>
                </a:solidFill>
                <a:latin typeface="Open Sans"/>
              </a:rPr>
              <a:t>echipamente</a:t>
            </a:r>
            <a:r>
              <a:rPr lang="en-GB" sz="2400" b="1" dirty="0">
                <a:solidFill>
                  <a:srgbClr val="003399"/>
                </a:solidFill>
                <a:latin typeface="Open Sans"/>
              </a:rPr>
              <a:t> – </a:t>
            </a:r>
            <a:r>
              <a:rPr lang="en-GB" sz="2400" b="1" dirty="0" err="1">
                <a:solidFill>
                  <a:srgbClr val="003399"/>
                </a:solidFill>
                <a:latin typeface="Open Sans"/>
              </a:rPr>
              <a:t>erori</a:t>
            </a:r>
            <a:r>
              <a:rPr lang="en-GB" sz="2400" b="1" dirty="0">
                <a:solidFill>
                  <a:srgbClr val="003399"/>
                </a:solidFill>
                <a:latin typeface="Open Sans"/>
              </a:rPr>
              <a:t> </a:t>
            </a:r>
            <a:r>
              <a:rPr lang="en-GB" sz="2400" b="1" dirty="0" err="1">
                <a:solidFill>
                  <a:srgbClr val="003399"/>
                </a:solidFill>
                <a:latin typeface="Open Sans"/>
              </a:rPr>
              <a:t>frecvente</a:t>
            </a:r>
            <a:endParaRPr lang="en-GB" sz="2400" b="1" dirty="0">
              <a:solidFill>
                <a:srgbClr val="003399"/>
              </a:solidFill>
              <a:latin typeface="Open Sans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761856A6-AA0C-4BFC-86ED-6A4B13D5E2B1}"/>
              </a:ext>
            </a:extLst>
          </p:cNvPr>
          <p:cNvSpPr/>
          <p:nvPr/>
        </p:nvSpPr>
        <p:spPr>
          <a:xfrm>
            <a:off x="440650" y="2202793"/>
            <a:ext cx="8089334" cy="32581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Erori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administrative</a:t>
            </a:r>
            <a:r>
              <a:rPr lang="ro-RO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  <a:endParaRPr lang="en-GB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800100" lvl="1" indent="-342900" algn="just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lipsa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unor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documente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suport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procese-verbale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documente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contabile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  <a:r>
              <a:rPr lang="ro-RO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marL="800100" lvl="1" indent="-342900" algn="just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raportare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cumulată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LoE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unor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facturi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conținând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articole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aferente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mai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multor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linii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bugetare</a:t>
            </a:r>
            <a:r>
              <a:rPr lang="ro-RO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GB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800100" lvl="1" indent="-342900" algn="just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nerespectarea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regulilor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comunicare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/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vizibilitate</a:t>
            </a:r>
            <a:r>
              <a:rPr lang="ro-RO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GB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Erori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calcul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sau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greșeli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contabile</a:t>
            </a:r>
            <a:r>
              <a:rPr lang="ro-RO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GB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Solicitări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rambursare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unor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cheltuieli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care nu sunt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prevăzute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AF</a:t>
            </a:r>
            <a:r>
              <a:rPr lang="ro-RO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GB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Nerespectarea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regulilor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achiziți</a:t>
            </a:r>
            <a:r>
              <a:rPr lang="ro-RO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i.</a:t>
            </a:r>
          </a:p>
        </p:txBody>
      </p:sp>
    </p:spTree>
    <p:extLst>
      <p:ext uri="{BB962C8B-B14F-4D97-AF65-F5344CB8AC3E}">
        <p14:creationId xmlns:p14="http://schemas.microsoft.com/office/powerpoint/2010/main" val="17489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" y="283"/>
            <a:ext cx="9143244" cy="68574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19356"/>
            <a:ext cx="3477110" cy="8573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219356"/>
            <a:ext cx="367074" cy="3670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2400" y="206009"/>
            <a:ext cx="528449" cy="47405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FDFD3C8-91EB-4584-A7D0-7647D9D28FEB}"/>
              </a:ext>
            </a:extLst>
          </p:cNvPr>
          <p:cNvSpPr/>
          <p:nvPr/>
        </p:nvSpPr>
        <p:spPr>
          <a:xfrm>
            <a:off x="781462" y="1556792"/>
            <a:ext cx="73189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003399"/>
                </a:solidFill>
                <a:latin typeface="Open Sans"/>
              </a:rPr>
              <a:t>6. </a:t>
            </a:r>
            <a:r>
              <a:rPr lang="ro-RO" sz="2400" b="1" dirty="0">
                <a:solidFill>
                  <a:srgbClr val="003399"/>
                </a:solidFill>
                <a:latin typeface="Open Sans"/>
              </a:rPr>
              <a:t>Cheltuieli </a:t>
            </a:r>
            <a:r>
              <a:rPr lang="en-GB" sz="2400" b="1" dirty="0">
                <a:solidFill>
                  <a:srgbClr val="003399"/>
                </a:solidFill>
                <a:latin typeface="Open Sans"/>
              </a:rPr>
              <a:t>cu </a:t>
            </a:r>
            <a:r>
              <a:rPr lang="en-GB" sz="2400" b="1" dirty="0" err="1">
                <a:solidFill>
                  <a:srgbClr val="003399"/>
                </a:solidFill>
                <a:latin typeface="Open Sans"/>
              </a:rPr>
              <a:t>infrastructură</a:t>
            </a:r>
            <a:r>
              <a:rPr lang="en-GB" sz="2400" b="1" dirty="0">
                <a:solidFill>
                  <a:srgbClr val="003399"/>
                </a:solidFill>
                <a:latin typeface="Open Sans"/>
              </a:rPr>
              <a:t> </a:t>
            </a:r>
            <a:r>
              <a:rPr lang="en-GB" sz="2400" b="1" dirty="0" err="1">
                <a:solidFill>
                  <a:srgbClr val="003399"/>
                </a:solidFill>
                <a:latin typeface="Open Sans"/>
              </a:rPr>
              <a:t>și</a:t>
            </a:r>
            <a:r>
              <a:rPr lang="en-GB" sz="2400" b="1" dirty="0">
                <a:solidFill>
                  <a:srgbClr val="003399"/>
                </a:solidFill>
                <a:latin typeface="Open Sans"/>
              </a:rPr>
              <a:t> </a:t>
            </a:r>
            <a:r>
              <a:rPr lang="en-GB" sz="2400" b="1" dirty="0" err="1">
                <a:solidFill>
                  <a:srgbClr val="003399"/>
                </a:solidFill>
                <a:latin typeface="Open Sans"/>
              </a:rPr>
              <a:t>lucrări</a:t>
            </a:r>
            <a:endParaRPr lang="en-GB" sz="2400" b="1" dirty="0">
              <a:solidFill>
                <a:srgbClr val="003399"/>
              </a:solidFill>
              <a:latin typeface="Open Sans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1F7F2756-B6BC-42B5-A8C0-7118E0DB2CB9}"/>
              </a:ext>
            </a:extLst>
          </p:cNvPr>
          <p:cNvGrpSpPr/>
          <p:nvPr/>
        </p:nvGrpSpPr>
        <p:grpSpPr>
          <a:xfrm>
            <a:off x="755576" y="2996952"/>
            <a:ext cx="144015" cy="675958"/>
            <a:chOff x="611560" y="4149080"/>
            <a:chExt cx="169902" cy="836668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5297CE43-AE1A-4BB6-9673-498B398ED513}"/>
                </a:ext>
              </a:extLst>
            </p:cNvPr>
            <p:cNvSpPr/>
            <p:nvPr/>
          </p:nvSpPr>
          <p:spPr>
            <a:xfrm>
              <a:off x="611560" y="4149080"/>
              <a:ext cx="169901" cy="576064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7B2657F3-1543-46A4-BE59-B3ECB686B81C}"/>
                </a:ext>
              </a:extLst>
            </p:cNvPr>
            <p:cNvSpPr/>
            <p:nvPr/>
          </p:nvSpPr>
          <p:spPr>
            <a:xfrm>
              <a:off x="611561" y="4825651"/>
              <a:ext cx="169901" cy="160097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44144923-218C-4555-B596-1409B07EECB0}"/>
              </a:ext>
            </a:extLst>
          </p:cNvPr>
          <p:cNvGrpSpPr/>
          <p:nvPr/>
        </p:nvGrpSpPr>
        <p:grpSpPr>
          <a:xfrm>
            <a:off x="755576" y="4337218"/>
            <a:ext cx="144014" cy="675958"/>
            <a:chOff x="611561" y="4149080"/>
            <a:chExt cx="169901" cy="836668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8BE20079-ECDB-43ED-A60B-061354DB884B}"/>
                </a:ext>
              </a:extLst>
            </p:cNvPr>
            <p:cNvSpPr/>
            <p:nvPr/>
          </p:nvSpPr>
          <p:spPr>
            <a:xfrm>
              <a:off x="611561" y="4149080"/>
              <a:ext cx="169901" cy="576064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4A7524BD-0F37-4DC5-9051-4CC86C2CEDEE}"/>
                </a:ext>
              </a:extLst>
            </p:cNvPr>
            <p:cNvSpPr/>
            <p:nvPr/>
          </p:nvSpPr>
          <p:spPr>
            <a:xfrm>
              <a:off x="611561" y="4825651"/>
              <a:ext cx="169901" cy="160097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E57B7261-A11D-495F-AE27-449A5149CF6A}"/>
              </a:ext>
            </a:extLst>
          </p:cNvPr>
          <p:cNvSpPr/>
          <p:nvPr/>
        </p:nvSpPr>
        <p:spPr>
          <a:xfrm>
            <a:off x="440650" y="2096874"/>
            <a:ext cx="8260199" cy="658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6000"/>
              </a:lnSpc>
              <a:spcAft>
                <a:spcPts val="700"/>
              </a:spcAft>
              <a:buFont typeface="Wingdings" panose="05000000000000000000" pitchFamily="2" charset="2"/>
              <a:buChar char="Ø"/>
            </a:pP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Cheltuielile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raportate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vor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fi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cele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prezentate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AF,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documentate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corespunzător</a:t>
            </a:r>
            <a:r>
              <a:rPr lang="ro-RO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GB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C396D9C-0AE9-4D23-97BF-CAA83694ECA5}"/>
              </a:ext>
            </a:extLst>
          </p:cNvPr>
          <p:cNvSpPr txBox="1"/>
          <p:nvPr/>
        </p:nvSpPr>
        <p:spPr>
          <a:xfrm>
            <a:off x="1043607" y="2761103"/>
            <a:ext cx="7657241" cy="1252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lvl="1" algn="just">
              <a:lnSpc>
                <a:spcPct val="106000"/>
              </a:lnSpc>
              <a:spcAft>
                <a:spcPts val="700"/>
              </a:spcAft>
            </a:pPr>
            <a:r>
              <a:rPr lang="en-GB" dirty="0">
                <a:solidFill>
                  <a:srgbClr val="003399"/>
                </a:solidFill>
                <a:uFill>
                  <a:solidFill>
                    <a:srgbClr val="FF0000"/>
                  </a:solidFill>
                </a:u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</a:t>
            </a:r>
            <a:r>
              <a:rPr lang="ro-RO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ropunerea</a:t>
            </a:r>
            <a:r>
              <a:rPr lang="ro-RO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unor soluții constructive în cadrul proiectelor de investiții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ro-RO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care au fost subevaluate în momentul depunerii cererii de finanțare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poate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duce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la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nerespectarea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proiectului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tehnic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respectiv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valorilor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din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oferta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constructorului</a:t>
            </a:r>
            <a:r>
              <a:rPr lang="ro-RO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F1C6609-759D-4924-941B-BCE70808E594}"/>
              </a:ext>
            </a:extLst>
          </p:cNvPr>
          <p:cNvSpPr txBox="1"/>
          <p:nvPr/>
        </p:nvSpPr>
        <p:spPr>
          <a:xfrm>
            <a:off x="1259632" y="4048749"/>
            <a:ext cx="7441216" cy="1252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6000"/>
              </a:lnSpc>
              <a:spcAft>
                <a:spcPts val="700"/>
              </a:spcAft>
            </a:pPr>
            <a:r>
              <a:rPr lang="en-GB" dirty="0">
                <a:solidFill>
                  <a:srgbClr val="003399"/>
                </a:solidFill>
                <a:uFill>
                  <a:solidFill>
                    <a:srgbClr val="FF0000"/>
                  </a:solidFill>
                </a:u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momentul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evaluării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ofertelor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beneficiarii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nu se </a:t>
            </a:r>
            <a:r>
              <a:rPr lang="ro-RO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asigură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întotdeauna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o-RO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 respectarea de către ofertanți a caietelor de sarcini p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entru</a:t>
            </a:r>
            <a:r>
              <a:rPr lang="ro-RO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proiectul tehnic (referitor la listele de cantități), rezumându-se la verificarea criteriului </a:t>
            </a:r>
            <a:r>
              <a:rPr lang="en-US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</a:t>
            </a:r>
            <a:r>
              <a:rPr lang="en-US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prețul</a:t>
            </a:r>
            <a:r>
              <a:rPr lang="en-US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cel</a:t>
            </a:r>
            <a:r>
              <a:rPr lang="en-US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mai</a:t>
            </a:r>
            <a:r>
              <a:rPr lang="en-US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mic”</a:t>
            </a:r>
            <a:r>
              <a:rPr lang="ro-RO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356B7E3-07EB-4311-9572-72DE2A9CE66B}"/>
              </a:ext>
            </a:extLst>
          </p:cNvPr>
          <p:cNvSpPr txBox="1"/>
          <p:nvPr/>
        </p:nvSpPr>
        <p:spPr>
          <a:xfrm>
            <a:off x="440650" y="5388181"/>
            <a:ext cx="8091790" cy="364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06000"/>
              </a:lnSpc>
              <a:spcAft>
                <a:spcPts val="700"/>
              </a:spcAft>
              <a:buFont typeface="Wingdings" panose="05000000000000000000" pitchFamily="2" charset="2"/>
              <a:buChar char="Ø"/>
            </a:pPr>
            <a:r>
              <a:rPr lang="en-US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Durabilitatea</a:t>
            </a:r>
            <a:r>
              <a:rPr lang="en-US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lang="en-US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proprietatea</a:t>
            </a:r>
            <a:r>
              <a:rPr lang="en-US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asupra</a:t>
            </a:r>
            <a:r>
              <a:rPr lang="en-US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investițiilor</a:t>
            </a:r>
            <a:r>
              <a:rPr lang="en-US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timp</a:t>
            </a:r>
            <a:r>
              <a:rPr lang="en-US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minimum 5 ani</a:t>
            </a:r>
            <a:r>
              <a:rPr lang="ro-RO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371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" y="283"/>
            <a:ext cx="9143244" cy="68574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19356"/>
            <a:ext cx="3477110" cy="8573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219356"/>
            <a:ext cx="367074" cy="3670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2400" y="206009"/>
            <a:ext cx="528449" cy="47405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A55A25FB-7F83-4B29-B50D-C2C841EBEB2D}"/>
              </a:ext>
            </a:extLst>
          </p:cNvPr>
          <p:cNvSpPr/>
          <p:nvPr/>
        </p:nvSpPr>
        <p:spPr>
          <a:xfrm>
            <a:off x="781462" y="1517883"/>
            <a:ext cx="73189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003399"/>
                </a:solidFill>
                <a:latin typeface="Open Sans"/>
              </a:rPr>
              <a:t>6. </a:t>
            </a:r>
            <a:r>
              <a:rPr lang="ro-RO" sz="2400" b="1" dirty="0">
                <a:solidFill>
                  <a:srgbClr val="003399"/>
                </a:solidFill>
                <a:latin typeface="Open Sans"/>
              </a:rPr>
              <a:t>Cheltuieli </a:t>
            </a:r>
            <a:r>
              <a:rPr lang="en-GB" sz="2400" b="1" dirty="0">
                <a:solidFill>
                  <a:srgbClr val="003399"/>
                </a:solidFill>
                <a:latin typeface="Open Sans"/>
              </a:rPr>
              <a:t>cu </a:t>
            </a:r>
            <a:r>
              <a:rPr lang="en-GB" sz="2400" b="1" dirty="0" err="1">
                <a:solidFill>
                  <a:srgbClr val="003399"/>
                </a:solidFill>
                <a:latin typeface="Open Sans"/>
              </a:rPr>
              <a:t>infrastructură</a:t>
            </a:r>
            <a:r>
              <a:rPr lang="en-GB" sz="2400" b="1" dirty="0">
                <a:solidFill>
                  <a:srgbClr val="003399"/>
                </a:solidFill>
                <a:latin typeface="Open Sans"/>
              </a:rPr>
              <a:t> </a:t>
            </a:r>
            <a:r>
              <a:rPr lang="en-GB" sz="2400" b="1" dirty="0" err="1">
                <a:solidFill>
                  <a:srgbClr val="003399"/>
                </a:solidFill>
                <a:latin typeface="Open Sans"/>
              </a:rPr>
              <a:t>și</a:t>
            </a:r>
            <a:r>
              <a:rPr lang="en-GB" sz="2400" b="1" dirty="0">
                <a:solidFill>
                  <a:srgbClr val="003399"/>
                </a:solidFill>
                <a:latin typeface="Open Sans"/>
              </a:rPr>
              <a:t> </a:t>
            </a:r>
            <a:r>
              <a:rPr lang="en-GB" sz="2400" b="1" dirty="0" err="1">
                <a:solidFill>
                  <a:srgbClr val="003399"/>
                </a:solidFill>
                <a:latin typeface="Open Sans"/>
              </a:rPr>
              <a:t>lucrări</a:t>
            </a:r>
            <a:r>
              <a:rPr lang="en-GB" sz="2400" b="1" dirty="0">
                <a:solidFill>
                  <a:srgbClr val="003399"/>
                </a:solidFill>
                <a:latin typeface="Open Sans"/>
              </a:rPr>
              <a:t> – </a:t>
            </a:r>
            <a:r>
              <a:rPr lang="en-GB" sz="2400" b="1" dirty="0" err="1">
                <a:solidFill>
                  <a:srgbClr val="003399"/>
                </a:solidFill>
                <a:latin typeface="Open Sans"/>
              </a:rPr>
              <a:t>erori</a:t>
            </a:r>
            <a:r>
              <a:rPr lang="en-GB" sz="2400" b="1" dirty="0">
                <a:solidFill>
                  <a:srgbClr val="003399"/>
                </a:solidFill>
                <a:latin typeface="Open Sans"/>
              </a:rPr>
              <a:t> </a:t>
            </a:r>
            <a:r>
              <a:rPr lang="en-GB" sz="2400" b="1" dirty="0" err="1">
                <a:solidFill>
                  <a:srgbClr val="003399"/>
                </a:solidFill>
                <a:latin typeface="Open Sans"/>
              </a:rPr>
              <a:t>frecvente</a:t>
            </a:r>
            <a:endParaRPr lang="en-GB" sz="2400" b="1" dirty="0">
              <a:solidFill>
                <a:srgbClr val="003399"/>
              </a:solidFill>
              <a:latin typeface="Open Sans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949E92D4-1B99-403E-8325-B9A78D4D94BF}"/>
              </a:ext>
            </a:extLst>
          </p:cNvPr>
          <p:cNvSpPr/>
          <p:nvPr/>
        </p:nvSpPr>
        <p:spPr>
          <a:xfrm>
            <a:off x="440649" y="2513078"/>
            <a:ext cx="8260199" cy="3148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Erori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administrative </a:t>
            </a:r>
          </a:p>
          <a:p>
            <a:pPr marL="800100" lvl="1" indent="-342900" algn="just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lipsa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unor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documente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suport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situații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lucrări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semnate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către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toate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părțile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implicate, note de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comandă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suplimentare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procese-verbale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faze de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execuție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determinante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etc</a:t>
            </a:r>
            <a:r>
              <a:rPr lang="ro-RO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  <a:r>
              <a:rPr lang="ro-RO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GB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800100" lvl="1" indent="-342900" algn="just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nerespectarea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regulilor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comunicare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/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vizibilitate</a:t>
            </a:r>
            <a:r>
              <a:rPr lang="ro-RO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GB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700"/>
              </a:spcAft>
              <a:buFont typeface="Wingdings" panose="05000000000000000000" pitchFamily="2" charset="2"/>
              <a:buChar char="Ø"/>
            </a:pP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Erori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calcul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– </a:t>
            </a:r>
            <a:r>
              <a:rPr lang="en-US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situațiile</a:t>
            </a:r>
            <a:r>
              <a:rPr lang="en-US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lang="en-US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lucrări</a:t>
            </a:r>
            <a:r>
              <a:rPr lang="en-US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atașate</a:t>
            </a:r>
            <a:r>
              <a:rPr lang="en-US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facturilor</a:t>
            </a:r>
            <a:r>
              <a:rPr lang="en-US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conțin</a:t>
            </a:r>
            <a:r>
              <a:rPr lang="en-US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valori</a:t>
            </a:r>
            <a:r>
              <a:rPr lang="en-US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diferite</a:t>
            </a:r>
            <a:r>
              <a:rPr lang="en-US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față</a:t>
            </a:r>
            <a:r>
              <a:rPr lang="en-US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lang="en-US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cele</a:t>
            </a:r>
            <a:r>
              <a:rPr lang="en-US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din </a:t>
            </a:r>
            <a:r>
              <a:rPr lang="en-US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listele</a:t>
            </a:r>
            <a:r>
              <a:rPr lang="en-US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lang="en-US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cantități</a:t>
            </a:r>
            <a:r>
              <a:rPr lang="en-US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din </a:t>
            </a:r>
            <a:r>
              <a:rPr lang="en-US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ofertă</a:t>
            </a:r>
            <a:r>
              <a:rPr lang="ro-RO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GB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700"/>
              </a:spcAft>
              <a:buFont typeface="Wingdings" panose="05000000000000000000" pitchFamily="2" charset="2"/>
              <a:buChar char="Ø"/>
            </a:pP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Solicitări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rambursare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unor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cheltuieli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care nu sunt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prevăzute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AF</a:t>
            </a:r>
            <a:r>
              <a:rPr lang="ro-RO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GB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700"/>
              </a:spcAft>
              <a:buFont typeface="Wingdings" panose="05000000000000000000" pitchFamily="2" charset="2"/>
              <a:buChar char="Ø"/>
            </a:pP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Nerespectarea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regulilor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achiziții</a:t>
            </a:r>
            <a:r>
              <a:rPr lang="ro-RO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1278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" y="283"/>
            <a:ext cx="9143244" cy="68574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19356"/>
            <a:ext cx="3477110" cy="8573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219356"/>
            <a:ext cx="367074" cy="3670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2400" y="206009"/>
            <a:ext cx="528449" cy="47405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C3B0038-F374-4F9B-9799-DE92208C11F5}"/>
              </a:ext>
            </a:extLst>
          </p:cNvPr>
          <p:cNvSpPr/>
          <p:nvPr/>
        </p:nvSpPr>
        <p:spPr>
          <a:xfrm>
            <a:off x="539552" y="2132856"/>
            <a:ext cx="8113884" cy="3349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cazul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modificării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creșterii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prețului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contractului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execuție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al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unei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lucrări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prin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act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adițional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fără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să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fie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puse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discuție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lucrări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suplimentare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):</a:t>
            </a:r>
          </a:p>
          <a:p>
            <a:pPr marL="742950" lvl="1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suma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cu care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crește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valoarea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contractului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nu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este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eligibilă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; </a:t>
            </a:r>
          </a:p>
          <a:p>
            <a:pPr marL="742950" lvl="1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dacă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aduc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și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modificări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tehnice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atunci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cheltuiala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este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pasibilă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aplicarea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unei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corecții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conform OUG 66/2011 (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reduceri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procentuale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corecții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financiare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legate de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implementarea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contractului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); </a:t>
            </a:r>
          </a:p>
          <a:p>
            <a:pPr marL="742950" lvl="1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diferența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preț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poate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fi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suportată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beneficiar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și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nu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fi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solicitată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raportul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progres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dar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CPN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verifica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executarea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întregului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contract.</a:t>
            </a:r>
          </a:p>
        </p:txBody>
      </p:sp>
    </p:spTree>
    <p:extLst>
      <p:ext uri="{BB962C8B-B14F-4D97-AF65-F5344CB8AC3E}">
        <p14:creationId xmlns:p14="http://schemas.microsoft.com/office/powerpoint/2010/main" val="2539981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7" y="-22191"/>
            <a:ext cx="9143244" cy="68574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19356"/>
            <a:ext cx="3477110" cy="8573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219356"/>
            <a:ext cx="367074" cy="3670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2400" y="206009"/>
            <a:ext cx="528449" cy="47405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C734AF7C-ABF9-47CC-A7F5-296194299C40}"/>
              </a:ext>
            </a:extLst>
          </p:cNvPr>
          <p:cNvSpPr/>
          <p:nvPr/>
        </p:nvSpPr>
        <p:spPr>
          <a:xfrm>
            <a:off x="781462" y="1556792"/>
            <a:ext cx="76789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2400" b="1" dirty="0">
                <a:solidFill>
                  <a:srgbClr val="003399"/>
                </a:solidFill>
                <a:latin typeface="Open Sans"/>
              </a:rPr>
              <a:t>Achiziții</a:t>
            </a:r>
            <a:endParaRPr lang="en-GB" sz="2400" b="1" dirty="0">
              <a:solidFill>
                <a:srgbClr val="003399"/>
              </a:solidFill>
              <a:latin typeface="Open Sans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Action Button: Get Information 11">
            <a:hlinkClick r:id="" action="ppaction://noaction" highlightClick="1"/>
            <a:extLst>
              <a:ext uri="{FF2B5EF4-FFF2-40B4-BE49-F238E27FC236}">
                <a16:creationId xmlns:a16="http://schemas.microsoft.com/office/drawing/2014/main" xmlns="" id="{5459D70F-5265-4182-845D-7E9051EC1194}"/>
              </a:ext>
            </a:extLst>
          </p:cNvPr>
          <p:cNvSpPr/>
          <p:nvPr/>
        </p:nvSpPr>
        <p:spPr>
          <a:xfrm>
            <a:off x="781462" y="4528412"/>
            <a:ext cx="497448" cy="450443"/>
          </a:xfrm>
          <a:prstGeom prst="actionButtonInformation">
            <a:avLst/>
          </a:prstGeom>
          <a:solidFill>
            <a:srgbClr val="0033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AC2C9C57-6952-464F-8A07-78BE588C93AB}"/>
              </a:ext>
            </a:extLst>
          </p:cNvPr>
          <p:cNvSpPr/>
          <p:nvPr/>
        </p:nvSpPr>
        <p:spPr>
          <a:xfrm>
            <a:off x="457199" y="1925833"/>
            <a:ext cx="8363272" cy="20538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o-RO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 vor respecta normele legale în vigoare la data inițierii achiziției în cazul beneficiarilor publici, respectiv prevederile PIM în cazul beneficiarilor privați.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o-RO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Dosarul achiziției: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prezentarea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integrală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documentelor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componente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și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o-RO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corelarea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cerințelor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din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cuprinsul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acestora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inclusiv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cu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prevederile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din AF</a:t>
            </a:r>
            <a:r>
              <a:rPr lang="ro-RO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o-RO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Achiziția se va derula conform Programului anual al achizițiilor publice pe proiect.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9C143EC-1373-43DF-9D61-C2A1B8AB9B10}"/>
              </a:ext>
            </a:extLst>
          </p:cNvPr>
          <p:cNvSpPr txBox="1"/>
          <p:nvPr/>
        </p:nvSpPr>
        <p:spPr>
          <a:xfrm>
            <a:off x="1422575" y="4445950"/>
            <a:ext cx="7397895" cy="663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o-RO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Atenție la: valoare estimată, cod CPV, procedura stabilită, modalitatea de derulare a achiziției (online/offline).</a:t>
            </a:r>
            <a:endParaRPr lang="en-GB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5C42821-3D1F-413E-B3CB-730DF9445578}"/>
              </a:ext>
            </a:extLst>
          </p:cNvPr>
          <p:cNvSpPr txBox="1"/>
          <p:nvPr/>
        </p:nvSpPr>
        <p:spPr>
          <a:xfrm>
            <a:off x="457199" y="5061316"/>
            <a:ext cx="83632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o-RO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Data semnării contractului de furnizare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servicii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lucrări</a:t>
            </a:r>
            <a:r>
              <a:rPr lang="ro-RO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</a:t>
            </a:r>
            <a:r>
              <a:rPr lang="en-US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corelată</a:t>
            </a:r>
            <a:r>
              <a:rPr lang="en-US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cu data </a:t>
            </a:r>
            <a:r>
              <a:rPr lang="en-US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semnării</a:t>
            </a:r>
            <a:r>
              <a:rPr lang="en-US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contractelor</a:t>
            </a:r>
            <a:r>
              <a:rPr lang="en-US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lang="en-US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finanțare</a:t>
            </a:r>
            <a:r>
              <a:rPr lang="ro-RO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3315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" y="283"/>
            <a:ext cx="9143244" cy="68574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19356"/>
            <a:ext cx="3477110" cy="8573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219356"/>
            <a:ext cx="367074" cy="3670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2400" y="206009"/>
            <a:ext cx="528449" cy="474050"/>
          </a:xfrm>
          <a:prstGeom prst="rect">
            <a:avLst/>
          </a:prstGeom>
        </p:spPr>
      </p:pic>
      <p:sp>
        <p:nvSpPr>
          <p:cNvPr id="9" name="Action Button: Get Information 8">
            <a:hlinkClick r:id="" action="ppaction://noaction" highlightClick="1"/>
            <a:extLst>
              <a:ext uri="{FF2B5EF4-FFF2-40B4-BE49-F238E27FC236}">
                <a16:creationId xmlns:a16="http://schemas.microsoft.com/office/drawing/2014/main" xmlns="" id="{E1E9814E-0A4B-4BBC-8DB6-F3C668C6251F}"/>
              </a:ext>
            </a:extLst>
          </p:cNvPr>
          <p:cNvSpPr/>
          <p:nvPr/>
        </p:nvSpPr>
        <p:spPr>
          <a:xfrm>
            <a:off x="539552" y="3674695"/>
            <a:ext cx="504056" cy="474385"/>
          </a:xfrm>
          <a:prstGeom prst="actionButtonInformation">
            <a:avLst/>
          </a:prstGeom>
          <a:solidFill>
            <a:srgbClr val="0033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7E1EADA4-D858-4282-BEAD-CC73E9B41C58}"/>
              </a:ext>
            </a:extLst>
          </p:cNvPr>
          <p:cNvGrpSpPr/>
          <p:nvPr/>
        </p:nvGrpSpPr>
        <p:grpSpPr>
          <a:xfrm>
            <a:off x="755576" y="4869160"/>
            <a:ext cx="144016" cy="688990"/>
            <a:chOff x="611560" y="4149080"/>
            <a:chExt cx="169902" cy="836668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290FBEF7-E098-4122-B8DF-3384EFDC35B0}"/>
                </a:ext>
              </a:extLst>
            </p:cNvPr>
            <p:cNvSpPr/>
            <p:nvPr/>
          </p:nvSpPr>
          <p:spPr>
            <a:xfrm>
              <a:off x="611560" y="4149080"/>
              <a:ext cx="169901" cy="576064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AF9F6453-1D36-4119-9E93-422429FF438C}"/>
                </a:ext>
              </a:extLst>
            </p:cNvPr>
            <p:cNvSpPr/>
            <p:nvPr/>
          </p:nvSpPr>
          <p:spPr>
            <a:xfrm>
              <a:off x="611561" y="4825651"/>
              <a:ext cx="169901" cy="160097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9D70CD6D-AC3B-48B3-A9D5-06F5B51DF9D5}"/>
              </a:ext>
            </a:extLst>
          </p:cNvPr>
          <p:cNvSpPr/>
          <p:nvPr/>
        </p:nvSpPr>
        <p:spPr>
          <a:xfrm>
            <a:off x="444963" y="1628800"/>
            <a:ext cx="8255886" cy="1654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o-RO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Achiziția realizată va respecta obiectul descris în AF și se va încadra în bugetul proiectului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fără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n-US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depăși</a:t>
            </a:r>
            <a:r>
              <a:rPr lang="en-US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prețurile</a:t>
            </a:r>
            <a:r>
              <a:rPr lang="en-US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unitare</a:t>
            </a:r>
            <a:r>
              <a:rPr lang="en-US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prevăzute</a:t>
            </a:r>
            <a:r>
              <a:rPr lang="en-US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</a:t>
            </a:r>
            <a:r>
              <a:rPr lang="en-US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detalierea</a:t>
            </a:r>
            <a:r>
              <a:rPr lang="en-US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bugetară</a:t>
            </a:r>
            <a:r>
              <a:rPr lang="en-US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din </a:t>
            </a:r>
            <a:r>
              <a:rPr lang="en-US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bugetul</a:t>
            </a:r>
            <a:r>
              <a:rPr lang="en-US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aprobat</a:t>
            </a:r>
            <a:r>
              <a:rPr lang="ro-RO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o-RO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 cazul în care achiziția se derulează confo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</a:t>
            </a:r>
            <a:r>
              <a:rPr lang="ro-RO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 unei proceduri proprii a beneficiarului, aceasta va fi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pusă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la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dispoziția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o-RO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controlorilor.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CE91FF9-F238-4598-A478-81A19D5846F4}"/>
              </a:ext>
            </a:extLst>
          </p:cNvPr>
          <p:cNvSpPr txBox="1"/>
          <p:nvPr/>
        </p:nvSpPr>
        <p:spPr>
          <a:xfrm>
            <a:off x="1262738" y="3364726"/>
            <a:ext cx="7416824" cy="1560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ro-RO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Atenție la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divizarea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artificială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valorii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contractelor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lucrări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produse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servicii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scopul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evitării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procedurilor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atribuire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respectiv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ro-RO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public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ă</a:t>
            </a:r>
            <a:r>
              <a:rPr lang="ro-RO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ii</a:t>
            </a:r>
            <a:r>
              <a:rPr lang="ro-RO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anunțurilor de participare în JOUE 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</a:t>
            </a:r>
            <a:r>
              <a:rPr lang="ro-RO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achiziții</a:t>
            </a:r>
            <a:r>
              <a:rPr lang="en-US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o-RO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care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o-RO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depășesc pragurile prevăzute la art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r>
              <a:rPr lang="ro-RO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7, alin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r>
              <a:rPr lang="ro-RO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(1) din Legea nr. 98/2016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  <a:r>
              <a:rPr lang="ro-RO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44B6B4E-95CE-4B28-94ED-84E7157D281F}"/>
              </a:ext>
            </a:extLst>
          </p:cNvPr>
          <p:cNvSpPr txBox="1"/>
          <p:nvPr/>
        </p:nvSpPr>
        <p:spPr>
          <a:xfrm>
            <a:off x="1262738" y="4835631"/>
            <a:ext cx="7438111" cy="67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ro-RO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Neregulile în materia achizițiilor publice reprezintă cea mai mare sursă de corecții financiare, cu potențial de a genera suspiciuni de fraudă.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2051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" y="283"/>
            <a:ext cx="9143244" cy="68574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19356"/>
            <a:ext cx="3477110" cy="8573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219356"/>
            <a:ext cx="367074" cy="3670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2400" y="206009"/>
            <a:ext cx="528449" cy="47405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9300F8C-39DC-4ABC-970D-DE8E6E96E797}"/>
              </a:ext>
            </a:extLst>
          </p:cNvPr>
          <p:cNvSpPr/>
          <p:nvPr/>
        </p:nvSpPr>
        <p:spPr>
          <a:xfrm>
            <a:off x="781462" y="1623766"/>
            <a:ext cx="76789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2400" b="1" dirty="0">
                <a:solidFill>
                  <a:srgbClr val="003399"/>
                </a:solidFill>
                <a:latin typeface="Open Sans"/>
              </a:rPr>
              <a:t>Conflict de interese</a:t>
            </a:r>
            <a:endParaRPr lang="en-GB" sz="2400" b="1" dirty="0">
              <a:solidFill>
                <a:srgbClr val="003399"/>
              </a:solidFill>
              <a:latin typeface="Open Sans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EE72C205-97B3-4273-BCAD-5F9FAE9D545F}"/>
              </a:ext>
            </a:extLst>
          </p:cNvPr>
          <p:cNvSpPr/>
          <p:nvPr/>
        </p:nvSpPr>
        <p:spPr>
          <a:xfrm>
            <a:off x="539552" y="2203518"/>
            <a:ext cx="8161297" cy="34519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i="1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Exemplu</a:t>
            </a:r>
            <a:r>
              <a:rPr lang="en-GB" i="1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1: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Beneficiarul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</a:t>
            </a:r>
            <a:r>
              <a:rPr lang="ro-RO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încheie un contract de prest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ări</a:t>
            </a:r>
            <a:r>
              <a:rPr lang="ro-RO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servicii pe o perioadă determinată cu ofertantul SC 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XXXX</a:t>
            </a:r>
            <a:r>
              <a:rPr lang="ro-RO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SRL.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o-RO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După o perioadă de la semnarea contractului, una dintre persoanele implicate în procesul de evaluare a ofertelor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și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-a </a:t>
            </a:r>
            <a:r>
              <a:rPr lang="ro-RO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schimba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</a:t>
            </a:r>
            <a:r>
              <a:rPr lang="ro-RO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locul de muncă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fiind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angajată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cadrul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SC XXXX SRL</a:t>
            </a:r>
            <a:r>
              <a:rPr lang="ro-RO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o-RO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Concluzie: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scopul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evitării</a:t>
            </a:r>
            <a:r>
              <a:rPr lang="ro-RO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unui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o-RO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potențial conflict de interese</a:t>
            </a:r>
            <a:r>
              <a:rPr lang="en-GB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a</a:t>
            </a:r>
            <a:r>
              <a:rPr lang="ro-RO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vând în vedere prevederile art. 61 din Legea nr. 98/2016, raporturile comerciale dintre cele două părți au încetat prin rezilierea contractului.</a:t>
            </a:r>
            <a:endParaRPr lang="en-GB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o-RO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064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" y="283"/>
            <a:ext cx="9143244" cy="68574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19356"/>
            <a:ext cx="3477110" cy="8573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219356"/>
            <a:ext cx="367074" cy="3670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2400" y="206009"/>
            <a:ext cx="528449" cy="47405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8F7954E-C4FF-420F-B167-6E261523ECFF}"/>
              </a:ext>
            </a:extLst>
          </p:cNvPr>
          <p:cNvSpPr/>
          <p:nvPr/>
        </p:nvSpPr>
        <p:spPr>
          <a:xfrm>
            <a:off x="781462" y="1623766"/>
            <a:ext cx="76789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2400" b="1" dirty="0">
                <a:solidFill>
                  <a:srgbClr val="003399"/>
                </a:solidFill>
                <a:latin typeface="Open Sans"/>
              </a:rPr>
              <a:t>Conflict de interese</a:t>
            </a:r>
            <a:endParaRPr lang="en-GB" sz="2400" b="1" dirty="0">
              <a:solidFill>
                <a:srgbClr val="003399"/>
              </a:solidFill>
              <a:latin typeface="Open Sans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DB991752-EDAA-4DAF-B79E-A679B429B0AB}"/>
              </a:ext>
            </a:extLst>
          </p:cNvPr>
          <p:cNvSpPr/>
          <p:nvPr/>
        </p:nvSpPr>
        <p:spPr>
          <a:xfrm>
            <a:off x="539552" y="2203518"/>
            <a:ext cx="8161297" cy="30529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i="1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Exemplu</a:t>
            </a:r>
            <a:r>
              <a:rPr lang="en-GB" i="1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2: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 </a:t>
            </a:r>
            <a:r>
              <a:rPr lang="en-US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beneficiar</a:t>
            </a:r>
            <a:r>
              <a:rPr lang="en-US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organizează</a:t>
            </a:r>
            <a:r>
              <a:rPr lang="en-US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 </a:t>
            </a:r>
            <a:r>
              <a:rPr lang="en-US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achiziție</a:t>
            </a:r>
            <a:r>
              <a:rPr lang="en-US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</a:t>
            </a:r>
            <a:r>
              <a:rPr lang="en-US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cadrul</a:t>
            </a:r>
            <a:r>
              <a:rPr lang="en-US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unui</a:t>
            </a:r>
            <a:r>
              <a:rPr lang="en-US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proiect</a:t>
            </a:r>
            <a:r>
              <a:rPr lang="en-US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cofinanțat</a:t>
            </a:r>
            <a:r>
              <a:rPr lang="en-US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cu </a:t>
            </a:r>
            <a:r>
              <a:rPr lang="en-US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fonduri</a:t>
            </a:r>
            <a:r>
              <a:rPr lang="en-US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europene</a:t>
            </a:r>
            <a:r>
              <a:rPr lang="en-US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Se </a:t>
            </a:r>
            <a:r>
              <a:rPr lang="en-US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desemnează</a:t>
            </a:r>
            <a:r>
              <a:rPr lang="en-US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comisia</a:t>
            </a:r>
            <a:r>
              <a:rPr lang="en-US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lang="en-US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evaluare</a:t>
            </a:r>
            <a:r>
              <a:rPr lang="en-US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unul</a:t>
            </a:r>
            <a:r>
              <a:rPr lang="en-US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dintre</a:t>
            </a:r>
            <a:r>
              <a:rPr lang="en-US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membrii</a:t>
            </a:r>
            <a:r>
              <a:rPr lang="en-US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comisiei</a:t>
            </a:r>
            <a:r>
              <a:rPr lang="en-US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fiind</a:t>
            </a:r>
            <a:r>
              <a:rPr lang="en-US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dna</a:t>
            </a:r>
            <a:r>
              <a:rPr lang="en-US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YYYY. </a:t>
            </a:r>
            <a:r>
              <a:rPr lang="en-US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Toți</a:t>
            </a:r>
            <a:r>
              <a:rPr lang="en-US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membrii</a:t>
            </a:r>
            <a:r>
              <a:rPr lang="en-US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comisiei</a:t>
            </a:r>
            <a:r>
              <a:rPr lang="en-US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lang="en-US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evaluare</a:t>
            </a:r>
            <a:r>
              <a:rPr lang="en-US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semnează</a:t>
            </a:r>
            <a:r>
              <a:rPr lang="en-US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declarația</a:t>
            </a:r>
            <a:r>
              <a:rPr lang="en-US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privind</a:t>
            </a:r>
            <a:r>
              <a:rPr lang="en-US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evitarea</a:t>
            </a:r>
            <a:r>
              <a:rPr lang="en-US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conflictului</a:t>
            </a:r>
            <a:r>
              <a:rPr lang="en-US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lang="en-US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interese</a:t>
            </a:r>
            <a:r>
              <a:rPr lang="en-US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 </a:t>
            </a:r>
            <a:r>
              <a:rPr lang="en-US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primesc</a:t>
            </a:r>
            <a:r>
              <a:rPr lang="en-US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oferte</a:t>
            </a:r>
            <a:r>
              <a:rPr lang="en-US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la </a:t>
            </a:r>
            <a:r>
              <a:rPr lang="en-US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companiile</a:t>
            </a:r>
            <a:r>
              <a:rPr lang="en-US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B, C. Administrator al </a:t>
            </a:r>
            <a:r>
              <a:rPr lang="en-US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companiei</a:t>
            </a:r>
            <a:r>
              <a:rPr lang="en-US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 </a:t>
            </a:r>
            <a:r>
              <a:rPr lang="en-US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este</a:t>
            </a:r>
            <a:r>
              <a:rPr lang="en-US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dna</a:t>
            </a:r>
            <a:r>
              <a:rPr lang="en-US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YYYY, care face </a:t>
            </a:r>
            <a:r>
              <a:rPr lang="en-US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parte</a:t>
            </a:r>
            <a:r>
              <a:rPr lang="en-US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și</a:t>
            </a:r>
            <a:r>
              <a:rPr lang="en-US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din </a:t>
            </a:r>
            <a:r>
              <a:rPr lang="en-US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comisia</a:t>
            </a:r>
            <a:r>
              <a:rPr lang="en-US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lang="en-US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evaluare</a:t>
            </a:r>
            <a:r>
              <a:rPr lang="en-US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desemnată</a:t>
            </a:r>
            <a:r>
              <a:rPr lang="en-US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lang="en-US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către</a:t>
            </a:r>
            <a:r>
              <a:rPr lang="en-US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beneficiar</a:t>
            </a:r>
            <a:r>
              <a:rPr lang="en-US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b="1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Atenție</a:t>
            </a:r>
            <a:r>
              <a:rPr lang="en-US" b="1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! </a:t>
            </a:r>
            <a:r>
              <a:rPr lang="en-US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</a:t>
            </a:r>
            <a:r>
              <a:rPr lang="en-US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acest</a:t>
            </a:r>
            <a:r>
              <a:rPr lang="en-US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caz</a:t>
            </a:r>
            <a:r>
              <a:rPr lang="en-US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dna</a:t>
            </a:r>
            <a:r>
              <a:rPr lang="en-US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YYYY </a:t>
            </a:r>
            <a:r>
              <a:rPr lang="en-US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este</a:t>
            </a:r>
            <a:r>
              <a:rPr lang="en-US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într</a:t>
            </a:r>
            <a:r>
              <a:rPr lang="en-US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-un conflict de </a:t>
            </a:r>
            <a:r>
              <a:rPr lang="en-US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interese</a:t>
            </a:r>
            <a:r>
              <a:rPr lang="en-US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14104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28870" y="2701879"/>
            <a:ext cx="30243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Thank you </a:t>
            </a:r>
          </a:p>
          <a:p>
            <a:pPr algn="ctr"/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 your attention!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17995" y="3861048"/>
            <a:ext cx="3402379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50" b="1" dirty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Joint Secretariat – BRECO</a:t>
            </a:r>
          </a:p>
          <a:p>
            <a:pPr algn="r"/>
            <a:r>
              <a:rPr lang="en-US" sz="1350" b="1" dirty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Romania</a:t>
            </a:r>
          </a:p>
          <a:p>
            <a:pPr algn="r"/>
            <a:r>
              <a:rPr lang="en-US" sz="1350" dirty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Tel: +40 259 473 174</a:t>
            </a:r>
          </a:p>
          <a:p>
            <a:pPr algn="r"/>
            <a:r>
              <a:rPr lang="en-US" sz="1350" dirty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 +40 256 406 478</a:t>
            </a:r>
          </a:p>
          <a:p>
            <a:pPr algn="r"/>
            <a:r>
              <a:rPr lang="en-US" sz="1350" dirty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Fax: +40 269 473 175</a:t>
            </a:r>
          </a:p>
          <a:p>
            <a:pPr algn="r"/>
            <a:r>
              <a:rPr lang="en-US" sz="1350" dirty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Email: joint.secretariat@brecoradea.ro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18"/>
            <a:ext cx="9144000" cy="68549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19356"/>
            <a:ext cx="3477110" cy="8573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39552" y="2471047"/>
            <a:ext cx="40324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Vă</a:t>
            </a:r>
            <a:r>
              <a:rPr lang="en-US" sz="4000" b="1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4000" b="1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mulțumim</a:t>
            </a:r>
            <a:r>
              <a:rPr lang="en-US" sz="4000" b="1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4000" b="1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pentru</a:t>
            </a:r>
            <a:r>
              <a:rPr lang="en-US" sz="4000" b="1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4000" b="1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atenție</a:t>
            </a:r>
            <a:r>
              <a:rPr lang="en-US" sz="4000" b="1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!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82880" y="1570801"/>
            <a:ext cx="547260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b="1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Autoritatea</a:t>
            </a:r>
            <a:r>
              <a:rPr lang="en-US" b="1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Management</a:t>
            </a:r>
          </a:p>
          <a:p>
            <a:pPr algn="r"/>
            <a:r>
              <a:rPr lang="en-GB" b="1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Ministerul</a:t>
            </a:r>
            <a:r>
              <a:rPr lang="en-GB" b="1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b="1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Dezvoltării</a:t>
            </a:r>
            <a:r>
              <a:rPr lang="en-GB" b="1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b="1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Regionale</a:t>
            </a:r>
            <a:r>
              <a:rPr lang="en-GB" b="1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b="1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și</a:t>
            </a:r>
            <a:r>
              <a:rPr lang="en-GB" b="1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b="1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Administrației</a:t>
            </a:r>
            <a:r>
              <a:rPr lang="en-GB" b="1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b="1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Publice</a:t>
            </a:r>
            <a:r>
              <a:rPr lang="en-GB" b="1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algn="r"/>
            <a:r>
              <a:rPr lang="en-US" b="1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Romania</a:t>
            </a:r>
          </a:p>
          <a:p>
            <a:pPr algn="r"/>
            <a:r>
              <a:rPr lang="en-US" sz="1700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Tel: +40 372 11 13 26</a:t>
            </a:r>
          </a:p>
          <a:p>
            <a:pPr algn="r"/>
            <a:r>
              <a:rPr lang="en-US" sz="1700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Fax: +40 372 11 16 13</a:t>
            </a:r>
          </a:p>
          <a:p>
            <a:pPr algn="r"/>
            <a:r>
              <a:rPr lang="en-US" sz="1700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Email: rohu@mdrap.ro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17995" y="3933056"/>
            <a:ext cx="425507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o-RO" b="1" dirty="0">
                <a:solidFill>
                  <a:srgbClr val="003399"/>
                </a:solidFill>
                <a:latin typeface="Open Sans"/>
              </a:rPr>
              <a:t>Unitatea de Control de Prim Nivel</a:t>
            </a:r>
            <a:r>
              <a:rPr lang="en-US" b="1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BRECO</a:t>
            </a:r>
          </a:p>
          <a:p>
            <a:pPr algn="r"/>
            <a:r>
              <a:rPr lang="en-US" b="1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Romania</a:t>
            </a:r>
          </a:p>
          <a:p>
            <a:pPr algn="r"/>
            <a:r>
              <a:rPr lang="en-US" sz="1700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Tel: +40 259 473 174</a:t>
            </a:r>
          </a:p>
          <a:p>
            <a:pPr algn="r"/>
            <a:r>
              <a:rPr lang="en-US" sz="1700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 +40 256 406 478</a:t>
            </a:r>
          </a:p>
          <a:p>
            <a:pPr algn="r"/>
            <a:r>
              <a:rPr lang="en-US" sz="1700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Fax: +40 269 473 175</a:t>
            </a:r>
          </a:p>
          <a:p>
            <a:pPr algn="r"/>
            <a:r>
              <a:rPr lang="en-US" sz="1700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Email: office@brecoradea.ro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219356"/>
            <a:ext cx="367074" cy="36707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2400" y="206009"/>
            <a:ext cx="528449" cy="47405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DCC2040F-6A47-4632-81CC-6F5AE74B41ED}"/>
              </a:ext>
            </a:extLst>
          </p:cNvPr>
          <p:cNvSpPr/>
          <p:nvPr/>
        </p:nvSpPr>
        <p:spPr>
          <a:xfrm>
            <a:off x="355038" y="4633972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400" i="1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Conţinutul</a:t>
            </a:r>
            <a:r>
              <a:rPr lang="en-US" sz="1400" i="1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i="1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acestui</a:t>
            </a:r>
            <a:r>
              <a:rPr lang="en-US" sz="1400" i="1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material nu </a:t>
            </a:r>
            <a:r>
              <a:rPr lang="en-US" sz="1400" i="1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reprezintă</a:t>
            </a:r>
            <a:r>
              <a:rPr lang="en-US" sz="1400" i="1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i="1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</a:t>
            </a:r>
            <a:r>
              <a:rPr lang="en-US" sz="1400" i="1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mod </a:t>
            </a:r>
            <a:r>
              <a:rPr lang="en-US" sz="1400" i="1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obligatoriu</a:t>
            </a:r>
            <a:r>
              <a:rPr lang="en-US" sz="1400" i="1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i="1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poziţia</a:t>
            </a:r>
            <a:r>
              <a:rPr lang="en-US" sz="1400" i="1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i="1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oficială</a:t>
            </a:r>
            <a:r>
              <a:rPr lang="en-US" sz="1400" i="1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n-US" sz="1400" i="1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Uniunii</a:t>
            </a:r>
            <a:r>
              <a:rPr lang="en-US" sz="1400" i="1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i="1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Europene</a:t>
            </a:r>
            <a:r>
              <a:rPr lang="en-US" sz="1400" i="1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2082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" y="283"/>
            <a:ext cx="9143244" cy="68574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19356"/>
            <a:ext cx="3477110" cy="8573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219356"/>
            <a:ext cx="367074" cy="3670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2400" y="206009"/>
            <a:ext cx="528449" cy="47405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AA376C5E-5CE8-4A33-B91B-693AAA9C0BCC}"/>
              </a:ext>
            </a:extLst>
          </p:cNvPr>
          <p:cNvSpPr/>
          <p:nvPr/>
        </p:nvSpPr>
        <p:spPr>
          <a:xfrm>
            <a:off x="781462" y="1556792"/>
            <a:ext cx="73189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rgbClr val="003399"/>
                </a:solidFill>
                <a:latin typeface="Open Sans"/>
              </a:rPr>
              <a:t>Depunerea rapoartelor și a documentelor justificative către CPN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FD17B85-17C0-404C-9F0F-84839DFB1625}"/>
              </a:ext>
            </a:extLst>
          </p:cNvPr>
          <p:cNvSpPr/>
          <p:nvPr/>
        </p:nvSpPr>
        <p:spPr>
          <a:xfrm>
            <a:off x="503548" y="2484635"/>
            <a:ext cx="8136904" cy="1655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o-RO" dirty="0">
                <a:solidFill>
                  <a:srgbClr val="003399"/>
                </a:solidFill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Termenul de depunere a rapoartelor: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o-RO" dirty="0">
                <a:solidFill>
                  <a:srgbClr val="003399"/>
                </a:solidFill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15 zile calendaristice de la terminarea perioadei de raportare.</a:t>
            </a:r>
            <a:endParaRPr lang="en-GB" dirty="0">
              <a:solidFill>
                <a:srgbClr val="003399"/>
              </a:solidFill>
              <a:latin typeface="Open Sans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o-RO" dirty="0">
                <a:solidFill>
                  <a:srgbClr val="003399"/>
                </a:solidFill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45 zile calendaristice în cazul rapoartelor finale.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o-RO" sz="2400" dirty="0">
              <a:solidFill>
                <a:srgbClr val="003399"/>
              </a:solidFill>
              <a:latin typeface="Open Sans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xmlns="" id="{0B5FA6A5-1C1E-499B-8FD1-6C3457124E0D}"/>
              </a:ext>
            </a:extLst>
          </p:cNvPr>
          <p:cNvSpPr/>
          <p:nvPr/>
        </p:nvSpPr>
        <p:spPr>
          <a:xfrm>
            <a:off x="777061" y="3895921"/>
            <a:ext cx="1785110" cy="792945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>
                <a:solidFill>
                  <a:srgbClr val="003399"/>
                </a:solidFill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15 zile</a:t>
            </a:r>
            <a:r>
              <a:rPr lang="en-GB" dirty="0">
                <a:solidFill>
                  <a:srgbClr val="003399"/>
                </a:solidFill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 RP</a:t>
            </a:r>
            <a:endParaRPr lang="en-GB" b="1" dirty="0">
              <a:solidFill>
                <a:srgbClr val="003399"/>
              </a:solidFill>
              <a:latin typeface="Open Sans" panose="020B0606030504020204"/>
            </a:endParaRP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xmlns="" id="{FA0D6DDD-E635-4461-BEEB-DC4CDD62EAC9}"/>
              </a:ext>
            </a:extLst>
          </p:cNvPr>
          <p:cNvSpPr/>
          <p:nvPr/>
        </p:nvSpPr>
        <p:spPr>
          <a:xfrm>
            <a:off x="798487" y="4904115"/>
            <a:ext cx="1785110" cy="901149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1600" dirty="0">
                <a:solidFill>
                  <a:srgbClr val="003399"/>
                </a:solidFill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45 </a:t>
            </a:r>
            <a:r>
              <a:rPr lang="en-GB" sz="1600" dirty="0" err="1">
                <a:solidFill>
                  <a:srgbClr val="003399"/>
                </a:solidFill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zile</a:t>
            </a:r>
            <a:r>
              <a:rPr lang="en-GB" sz="1600" dirty="0">
                <a:solidFill>
                  <a:srgbClr val="003399"/>
                </a:solidFill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 RP final</a:t>
            </a:r>
            <a:endParaRPr lang="en-GB" sz="1600" dirty="0"/>
          </a:p>
        </p:txBody>
      </p:sp>
      <p:sp>
        <p:nvSpPr>
          <p:cNvPr id="13" name="Right Brace 12">
            <a:extLst>
              <a:ext uri="{FF2B5EF4-FFF2-40B4-BE49-F238E27FC236}">
                <a16:creationId xmlns:a16="http://schemas.microsoft.com/office/drawing/2014/main" xmlns="" id="{7D04263C-1747-4FFD-B150-F1E8B2819131}"/>
              </a:ext>
            </a:extLst>
          </p:cNvPr>
          <p:cNvSpPr/>
          <p:nvPr/>
        </p:nvSpPr>
        <p:spPr>
          <a:xfrm>
            <a:off x="2792515" y="4259339"/>
            <a:ext cx="86337" cy="1105736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xmlns="" id="{71FB8524-DFF9-4430-91D9-46C82D4DA323}"/>
              </a:ext>
            </a:extLst>
          </p:cNvPr>
          <p:cNvSpPr/>
          <p:nvPr/>
        </p:nvSpPr>
        <p:spPr>
          <a:xfrm>
            <a:off x="3245326" y="4005064"/>
            <a:ext cx="5503138" cy="1655324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3399"/>
              </a:solidFill>
              <a:latin typeface="Open Sans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GB" dirty="0" err="1">
                <a:solidFill>
                  <a:srgbClr val="003399"/>
                </a:solidFill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eMS</a:t>
            </a:r>
            <a:r>
              <a:rPr lang="en-GB" dirty="0">
                <a:solidFill>
                  <a:srgbClr val="003399"/>
                </a:solidFill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GB" dirty="0" err="1">
                <a:solidFill>
                  <a:srgbClr val="003399"/>
                </a:solidFill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Solicitare</a:t>
            </a:r>
            <a:r>
              <a:rPr lang="en-GB" dirty="0">
                <a:solidFill>
                  <a:srgbClr val="003399"/>
                </a:solidFill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 CPN + </a:t>
            </a:r>
            <a:r>
              <a:rPr lang="en-GB" dirty="0" err="1">
                <a:solidFill>
                  <a:srgbClr val="003399"/>
                </a:solidFill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declarații</a:t>
            </a:r>
            <a:r>
              <a:rPr lang="en-GB" dirty="0">
                <a:solidFill>
                  <a:srgbClr val="003399"/>
                </a:solidFill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>
                <a:solidFill>
                  <a:srgbClr val="003399"/>
                </a:solidFill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(https://interreg-rohu.eu/ro/control-de-prim-nivel/) </a:t>
            </a:r>
            <a:endParaRPr lang="en-GB" sz="1400" b="1" dirty="0">
              <a:solidFill>
                <a:srgbClr val="003399"/>
              </a:solidFill>
              <a:latin typeface="Open Sans" panose="020B0606030504020204"/>
            </a:endParaRPr>
          </a:p>
          <a:p>
            <a:pPr algn="ctr"/>
            <a:endParaRPr lang="en-GB" b="1" dirty="0">
              <a:solidFill>
                <a:srgbClr val="003399"/>
              </a:solidFill>
              <a:latin typeface="Open Sans" panose="020B0606030504020204"/>
            </a:endParaRPr>
          </a:p>
        </p:txBody>
      </p:sp>
    </p:spTree>
    <p:extLst>
      <p:ext uri="{BB962C8B-B14F-4D97-AF65-F5344CB8AC3E}">
        <p14:creationId xmlns:p14="http://schemas.microsoft.com/office/powerpoint/2010/main" val="269016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" y="283"/>
            <a:ext cx="9143244" cy="68574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19356"/>
            <a:ext cx="3477110" cy="8573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219356"/>
            <a:ext cx="367074" cy="3670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2400" y="206009"/>
            <a:ext cx="528449" cy="47405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8C757D9-18A0-4AE1-84B7-6ED8903D9284}"/>
              </a:ext>
            </a:extLst>
          </p:cNvPr>
          <p:cNvSpPr/>
          <p:nvPr/>
        </p:nvSpPr>
        <p:spPr>
          <a:xfrm>
            <a:off x="781462" y="1556792"/>
            <a:ext cx="73189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2400" b="1" dirty="0">
                <a:solidFill>
                  <a:srgbClr val="003399"/>
                </a:solidFill>
                <a:latin typeface="Open Sans"/>
              </a:rPr>
              <a:t>Mecanismul de funcționare al CPN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39E3BA14-E662-434B-8142-35E49977F9EB}"/>
              </a:ext>
            </a:extLst>
          </p:cNvPr>
          <p:cNvSpPr/>
          <p:nvPr/>
        </p:nvSpPr>
        <p:spPr>
          <a:xfrm>
            <a:off x="467543" y="2194631"/>
            <a:ext cx="8233305" cy="365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o-RO" dirty="0">
                <a:solidFill>
                  <a:srgbClr val="003399"/>
                </a:solidFill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1.</a:t>
            </a:r>
            <a:r>
              <a:rPr lang="ro-RO" sz="2400" dirty="0">
                <a:solidFill>
                  <a:srgbClr val="003399"/>
                </a:solidFill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dirty="0">
                <a:solidFill>
                  <a:srgbClr val="003399"/>
                </a:solidFill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CPN verifică documentația depusă în eMS.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o-RO" dirty="0">
                <a:solidFill>
                  <a:srgbClr val="003399"/>
                </a:solidFill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2. Solicită clarificări</a:t>
            </a:r>
            <a:r>
              <a:rPr lang="en-GB" dirty="0">
                <a:solidFill>
                  <a:srgbClr val="003399"/>
                </a:solidFill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GB" dirty="0" err="1">
                <a:solidFill>
                  <a:srgbClr val="003399"/>
                </a:solidFill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dacă</a:t>
            </a:r>
            <a:r>
              <a:rPr lang="en-GB" dirty="0">
                <a:solidFill>
                  <a:srgbClr val="003399"/>
                </a:solidFill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GB" dirty="0" err="1">
                <a:solidFill>
                  <a:srgbClr val="003399"/>
                </a:solidFill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cazul</a:t>
            </a:r>
            <a:r>
              <a:rPr lang="en-GB" dirty="0">
                <a:solidFill>
                  <a:srgbClr val="003399"/>
                </a:solidFill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ro-RO" dirty="0">
              <a:solidFill>
                <a:srgbClr val="003399"/>
              </a:solidFill>
              <a:latin typeface="Open Sans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o-RO" dirty="0">
                <a:solidFill>
                  <a:srgbClr val="003399"/>
                </a:solidFill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3. Validează cheltuielile raportate eligibile.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o-RO" dirty="0">
              <a:solidFill>
                <a:srgbClr val="003399"/>
              </a:solidFill>
              <a:latin typeface="Open Sans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o-RO" dirty="0">
                <a:solidFill>
                  <a:srgbClr val="003399"/>
                </a:solidFill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Conform art. 125</a:t>
            </a:r>
            <a:r>
              <a:rPr lang="en-US" dirty="0">
                <a:solidFill>
                  <a:srgbClr val="003399"/>
                </a:solidFill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dirty="0">
                <a:solidFill>
                  <a:srgbClr val="003399"/>
                </a:solidFill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(5) și (6) din Regulamentul (UE) nr. 1303/2013,</a:t>
            </a:r>
            <a:r>
              <a:rPr lang="en-GB" dirty="0">
                <a:solidFill>
                  <a:srgbClr val="003399"/>
                </a:solidFill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dirty="0">
                <a:solidFill>
                  <a:srgbClr val="003399"/>
                </a:solidFill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CPN efectuează și </a:t>
            </a:r>
            <a:r>
              <a:rPr lang="ro-RO" b="1" dirty="0">
                <a:solidFill>
                  <a:srgbClr val="003399"/>
                </a:solidFill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verificarea operațiunilor la fața locului </a:t>
            </a:r>
            <a:r>
              <a:rPr lang="ro-RO" dirty="0">
                <a:solidFill>
                  <a:srgbClr val="003399"/>
                </a:solidFill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pentru beneficiarii români.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o-RO" dirty="0">
                <a:solidFill>
                  <a:srgbClr val="003399"/>
                </a:solidFill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În cazul în care beneficiarul nu este de acord cu rezultatul controlului de prim nivel, acesta are posibilitatea să depună o </a:t>
            </a:r>
            <a:r>
              <a:rPr lang="ro-RO" b="1" dirty="0">
                <a:solidFill>
                  <a:srgbClr val="003399"/>
                </a:solidFill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contestație</a:t>
            </a:r>
            <a:r>
              <a:rPr lang="en-GB" dirty="0">
                <a:solidFill>
                  <a:srgbClr val="003399"/>
                </a:solidFill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, conform PIM, cap. 4.3.4.</a:t>
            </a:r>
            <a:endParaRPr lang="ro-RO" sz="2400" dirty="0">
              <a:solidFill>
                <a:srgbClr val="003399"/>
              </a:solidFill>
              <a:latin typeface="Open Sans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16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" y="283"/>
            <a:ext cx="9143244" cy="68574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19356"/>
            <a:ext cx="3477110" cy="8573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219356"/>
            <a:ext cx="367074" cy="3670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2400" y="206009"/>
            <a:ext cx="528449" cy="47405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D45A4CEF-AC10-4C43-BDF1-99F2654BE857}"/>
              </a:ext>
            </a:extLst>
          </p:cNvPr>
          <p:cNvSpPr/>
          <p:nvPr/>
        </p:nvSpPr>
        <p:spPr>
          <a:xfrm>
            <a:off x="781462" y="1556792"/>
            <a:ext cx="73189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2400" b="1" dirty="0">
                <a:solidFill>
                  <a:srgbClr val="003399"/>
                </a:solidFill>
                <a:latin typeface="Open Sans"/>
              </a:rPr>
              <a:t>Cheltuială eligibilă</a:t>
            </a:r>
            <a:endParaRPr lang="en-GB" sz="2400" b="1" dirty="0">
              <a:solidFill>
                <a:srgbClr val="003399"/>
              </a:solidFill>
              <a:latin typeface="Open Sans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7599BE36-5CCA-4E66-9EDC-0AE32FAEF4D6}"/>
              </a:ext>
            </a:extLst>
          </p:cNvPr>
          <p:cNvSpPr/>
          <p:nvPr/>
        </p:nvSpPr>
        <p:spPr>
          <a:xfrm>
            <a:off x="785034" y="2527376"/>
            <a:ext cx="7891422" cy="1590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ro-RO" sz="2000" dirty="0">
                <a:solidFill>
                  <a:srgbClr val="003399"/>
                </a:solidFill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Documente justificative</a:t>
            </a: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ro-RO" sz="2000" dirty="0">
                <a:solidFill>
                  <a:srgbClr val="003399"/>
                </a:solidFill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Declarații pe proprie răspundere, </a:t>
            </a:r>
            <a:r>
              <a:rPr lang="ro-RO" sz="2000" dirty="0">
                <a:solidFill>
                  <a:srgbClr val="003399"/>
                </a:solidFill>
                <a:latin typeface="Open Sans"/>
              </a:rPr>
              <a:t>semnate de reprezentantul legal al instituției </a:t>
            </a:r>
            <a:r>
              <a:rPr lang="ro-RO" sz="2000" dirty="0">
                <a:solidFill>
                  <a:srgbClr val="003399"/>
                </a:solidFill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000" dirty="0">
              <a:solidFill>
                <a:srgbClr val="003399"/>
              </a:solidFill>
              <a:latin typeface="Open Sans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Tx/>
              <a:buAutoNum type="arabicPeriod"/>
            </a:pPr>
            <a:r>
              <a:rPr lang="ro-RO" sz="2000" dirty="0">
                <a:solidFill>
                  <a:srgbClr val="003399"/>
                </a:solidFill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Ștampila </a:t>
            </a:r>
            <a:r>
              <a:rPr lang="en-GB" sz="2000" dirty="0" err="1">
                <a:solidFill>
                  <a:srgbClr val="003399"/>
                </a:solidFill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Programului</a:t>
            </a:r>
            <a:r>
              <a:rPr lang="en-GB" sz="2000" dirty="0">
                <a:solidFill>
                  <a:srgbClr val="003399"/>
                </a:solidFill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003399"/>
                </a:solidFill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aplicată</a:t>
            </a:r>
            <a:r>
              <a:rPr lang="en-GB" sz="2000" dirty="0">
                <a:solidFill>
                  <a:srgbClr val="003399"/>
                </a:solidFill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 pe </a:t>
            </a:r>
            <a:r>
              <a:rPr lang="en-GB" sz="2000" dirty="0" err="1">
                <a:solidFill>
                  <a:srgbClr val="003399"/>
                </a:solidFill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documentele</a:t>
            </a:r>
            <a:r>
              <a:rPr lang="en-GB" sz="2000" dirty="0">
                <a:solidFill>
                  <a:srgbClr val="003399"/>
                </a:solidFill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003399"/>
                </a:solidFill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financiare</a:t>
            </a:r>
            <a:r>
              <a:rPr lang="en-GB" sz="2000" dirty="0">
                <a:solidFill>
                  <a:srgbClr val="003399"/>
                </a:solidFill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o-RO" sz="2000" dirty="0">
              <a:solidFill>
                <a:srgbClr val="003399"/>
              </a:solidFill>
              <a:latin typeface="Open Sans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DE4C7F99-531A-40C0-8123-63E7601C4C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28912" y="4509120"/>
            <a:ext cx="3686175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16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" y="283"/>
            <a:ext cx="9143244" cy="68574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19356"/>
            <a:ext cx="3477110" cy="8573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219356"/>
            <a:ext cx="367074" cy="3670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2400" y="206009"/>
            <a:ext cx="528449" cy="47405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C998B306-CE69-46D8-BBFE-108340D4BCD1}"/>
              </a:ext>
            </a:extLst>
          </p:cNvPr>
          <p:cNvSpPr/>
          <p:nvPr/>
        </p:nvSpPr>
        <p:spPr>
          <a:xfrm>
            <a:off x="781462" y="1556792"/>
            <a:ext cx="73189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2400" b="1" dirty="0">
                <a:solidFill>
                  <a:srgbClr val="003399"/>
                </a:solidFill>
                <a:latin typeface="Open Sans"/>
              </a:rPr>
              <a:t>Cheltuieli eligibile</a:t>
            </a:r>
            <a:endParaRPr lang="en-GB" sz="2400" b="1" dirty="0">
              <a:solidFill>
                <a:srgbClr val="003399"/>
              </a:solidFill>
              <a:latin typeface="Open Sans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EAFAC979-D38F-45CD-92B2-910148221471}"/>
              </a:ext>
            </a:extLst>
          </p:cNvPr>
          <p:cNvSpPr/>
          <p:nvPr/>
        </p:nvSpPr>
        <p:spPr>
          <a:xfrm>
            <a:off x="683568" y="2232296"/>
            <a:ext cx="8089334" cy="34289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o-RO" sz="2000" b="1" dirty="0">
                <a:solidFill>
                  <a:srgbClr val="003399"/>
                </a:solidFill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Buget proiect: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solidFill>
                  <a:srgbClr val="003399"/>
                </a:solidFill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0.    </a:t>
            </a:r>
            <a:r>
              <a:rPr lang="ro-RO" sz="2000" dirty="0">
                <a:solidFill>
                  <a:srgbClr val="003399"/>
                </a:solidFill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Cheltuieli de pregătire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ro-RO" sz="2000" dirty="0">
                <a:solidFill>
                  <a:srgbClr val="003399"/>
                </a:solidFill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Costuri de personal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ro-RO" sz="2000" dirty="0">
                <a:solidFill>
                  <a:srgbClr val="003399"/>
                </a:solidFill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Cheltuieli administrative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ro-RO" sz="2000" dirty="0">
                <a:solidFill>
                  <a:srgbClr val="003399"/>
                </a:solidFill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Cheltuieli de deplasare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ro-RO" sz="2000" dirty="0">
                <a:solidFill>
                  <a:srgbClr val="003399"/>
                </a:solidFill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Cheltuieli cu servicii externe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ro-RO" sz="2000" dirty="0">
                <a:solidFill>
                  <a:srgbClr val="003399"/>
                </a:solidFill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Cheltuieli cu echipamente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ro-RO" sz="2000" dirty="0">
                <a:solidFill>
                  <a:srgbClr val="003399"/>
                </a:solidFill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Cheltuieli de investiție</a:t>
            </a:r>
          </a:p>
        </p:txBody>
      </p:sp>
    </p:spTree>
    <p:extLst>
      <p:ext uri="{BB962C8B-B14F-4D97-AF65-F5344CB8AC3E}">
        <p14:creationId xmlns:p14="http://schemas.microsoft.com/office/powerpoint/2010/main" val="269016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" y="283"/>
            <a:ext cx="9143244" cy="68574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19356"/>
            <a:ext cx="3477110" cy="8573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219356"/>
            <a:ext cx="367074" cy="3670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72400" y="206009"/>
            <a:ext cx="528449" cy="47405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DBE774C-1FD0-43EE-B929-6DA4EEF0B3FB}"/>
              </a:ext>
            </a:extLst>
          </p:cNvPr>
          <p:cNvSpPr/>
          <p:nvPr/>
        </p:nvSpPr>
        <p:spPr>
          <a:xfrm>
            <a:off x="467544" y="1772786"/>
            <a:ext cx="7992888" cy="29873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150000"/>
              </a:lnSpc>
            </a:pPr>
            <a:r>
              <a:rPr lang="ro-RO" sz="2400" b="1" dirty="0">
                <a:solidFill>
                  <a:srgbClr val="003399"/>
                </a:solidFill>
                <a:latin typeface="Open Sans"/>
              </a:rPr>
              <a:t>0. Cheltuieli de pregătire</a:t>
            </a:r>
          </a:p>
          <a:p>
            <a:pPr marL="0" lvl="1">
              <a:lnSpc>
                <a:spcPct val="150000"/>
              </a:lnSpc>
            </a:pPr>
            <a:endParaRPr lang="ro-RO" sz="1000" dirty="0">
              <a:solidFill>
                <a:srgbClr val="003399"/>
              </a:solidFill>
              <a:latin typeface="Open Sans"/>
            </a:endParaRPr>
          </a:p>
          <a:p>
            <a:pPr marL="285750" lvl="1" indent="-285750" algn="just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o-RO" dirty="0">
                <a:solidFill>
                  <a:srgbClr val="003399"/>
                </a:solidFill>
                <a:latin typeface="Open Sans"/>
              </a:rPr>
              <a:t>factură, proces-verbal de recepție, contract (dacă e cazul)</a:t>
            </a:r>
            <a:r>
              <a:rPr lang="en-US" dirty="0">
                <a:solidFill>
                  <a:srgbClr val="003399"/>
                </a:solidFill>
                <a:latin typeface="Open Sans"/>
              </a:rPr>
              <a:t>, </a:t>
            </a:r>
            <a:r>
              <a:rPr lang="ro-RO" dirty="0">
                <a:solidFill>
                  <a:srgbClr val="003399"/>
                </a:solidFill>
                <a:latin typeface="Open Sans"/>
              </a:rPr>
              <a:t>ordin de deplasare, contract de muncă, minute, tabele de prezență – </a:t>
            </a:r>
            <a:r>
              <a:rPr lang="ro-RO" i="1" dirty="0">
                <a:solidFill>
                  <a:srgbClr val="003399"/>
                </a:solidFill>
                <a:latin typeface="Open Sans"/>
              </a:rPr>
              <a:t>întocmite/elaborate până la data limită de depunere a cererii de finanțare</a:t>
            </a:r>
            <a:r>
              <a:rPr lang="ro-RO" dirty="0">
                <a:solidFill>
                  <a:srgbClr val="003399"/>
                </a:solidFill>
                <a:latin typeface="Open Sans"/>
              </a:rPr>
              <a:t> (conform apelului corespunzător);</a:t>
            </a:r>
          </a:p>
          <a:p>
            <a:pPr marL="285750" lvl="1" indent="-285750" algn="just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o-RO" dirty="0">
                <a:solidFill>
                  <a:srgbClr val="003399"/>
                </a:solidFill>
                <a:latin typeface="Open Sans"/>
              </a:rPr>
              <a:t>dovada plății (chitanță, registru de casă, ordin de plată</a:t>
            </a:r>
            <a:r>
              <a:rPr lang="en-US" dirty="0">
                <a:solidFill>
                  <a:srgbClr val="003399"/>
                </a:solidFill>
                <a:latin typeface="Open Sans"/>
              </a:rPr>
              <a:t>, </a:t>
            </a:r>
            <a:r>
              <a:rPr lang="ro-RO" dirty="0">
                <a:solidFill>
                  <a:srgbClr val="003399"/>
                </a:solidFill>
                <a:latin typeface="Open Sans"/>
              </a:rPr>
              <a:t>extras de cont).</a:t>
            </a:r>
            <a:endParaRPr lang="en-US" dirty="0">
              <a:solidFill>
                <a:srgbClr val="003399"/>
              </a:solidFill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69016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596</TotalTime>
  <Words>3593</Words>
  <Application>Microsoft Office PowerPoint</Application>
  <PresentationFormat>On-screen Show (4:3)</PresentationFormat>
  <Paragraphs>289</Paragraphs>
  <Slides>48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4" baseType="lpstr">
      <vt:lpstr>Arial</vt:lpstr>
      <vt:lpstr>Calibri</vt:lpstr>
      <vt:lpstr>Open Sans</vt:lpstr>
      <vt:lpstr>Times New Roman</vt:lpstr>
      <vt:lpstr>Wingdings</vt:lpstr>
      <vt:lpstr>Office Theme</vt:lpstr>
      <vt:lpstr>Presentation name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Tibi</dc:creator>
  <cp:lastModifiedBy>FLC</cp:lastModifiedBy>
  <cp:revision>90</cp:revision>
  <cp:lastPrinted>2019-07-08T09:37:25Z</cp:lastPrinted>
  <dcterms:created xsi:type="dcterms:W3CDTF">2015-12-23T13:41:33Z</dcterms:created>
  <dcterms:modified xsi:type="dcterms:W3CDTF">2019-07-11T10:20:54Z</dcterms:modified>
</cp:coreProperties>
</file>