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6" r:id="rId2"/>
    <p:sldId id="257" r:id="rId3"/>
    <p:sldId id="268" r:id="rId4"/>
    <p:sldId id="269" r:id="rId5"/>
    <p:sldId id="258"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6" r:id="rId24"/>
    <p:sldId id="287" r:id="rId25"/>
    <p:sldId id="293" r:id="rId26"/>
    <p:sldId id="297" r:id="rId27"/>
    <p:sldId id="288" r:id="rId28"/>
    <p:sldId id="294" r:id="rId29"/>
    <p:sldId id="295" r:id="rId30"/>
    <p:sldId id="289" r:id="rId31"/>
    <p:sldId id="290" r:id="rId32"/>
    <p:sldId id="291" r:id="rId33"/>
    <p:sldId id="298" r:id="rId34"/>
    <p:sldId id="299" r:id="rId35"/>
    <p:sldId id="335" r:id="rId36"/>
    <p:sldId id="330" r:id="rId37"/>
    <p:sldId id="332" r:id="rId38"/>
    <p:sldId id="337" r:id="rId39"/>
    <p:sldId id="334" r:id="rId40"/>
    <p:sldId id="316" r:id="rId41"/>
    <p:sldId id="321" r:id="rId42"/>
    <p:sldId id="304" r:id="rId43"/>
    <p:sldId id="322" r:id="rId44"/>
    <p:sldId id="306" r:id="rId45"/>
    <p:sldId id="323" r:id="rId46"/>
    <p:sldId id="339" r:id="rId47"/>
    <p:sldId id="307" r:id="rId48"/>
    <p:sldId id="308" r:id="rId49"/>
    <p:sldId id="338" r:id="rId50"/>
    <p:sldId id="328" r:id="rId51"/>
    <p:sldId id="327" r:id="rId52"/>
    <p:sldId id="310"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6xm/0BQpqLw9Xpsql2vgfhoOs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AF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846827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67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8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69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05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16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94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617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18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100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155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Recomandam</a:t>
            </a:r>
            <a:r>
              <a:rPr lang="en-GB" dirty="0"/>
              <a:t> </a:t>
            </a:r>
            <a:r>
              <a:rPr lang="en-GB" dirty="0" err="1"/>
              <a:t>colaborarea</a:t>
            </a:r>
            <a:r>
              <a:rPr lang="en-GB" dirty="0"/>
              <a:t> cu SC pentru identificarea </a:t>
            </a:r>
            <a:r>
              <a:rPr lang="en-GB" dirty="0" err="1"/>
              <a:t>tuturor</a:t>
            </a:r>
            <a:r>
              <a:rPr lang="en-GB" dirty="0"/>
              <a:t> activităților proiectului pentru </a:t>
            </a:r>
            <a:r>
              <a:rPr lang="en-GB" dirty="0" err="1"/>
              <a:t>evitarea</a:t>
            </a:r>
            <a:r>
              <a:rPr lang="en-GB" dirty="0"/>
              <a:t> </a:t>
            </a:r>
            <a:r>
              <a:rPr lang="en-GB" dirty="0" err="1"/>
              <a:t>unei</a:t>
            </a:r>
            <a:r>
              <a:rPr lang="en-GB" dirty="0"/>
              <a:t> </a:t>
            </a:r>
            <a:r>
              <a:rPr lang="en-GB" dirty="0" err="1"/>
              <a:t>posibile</a:t>
            </a:r>
            <a:r>
              <a:rPr lang="en-GB" dirty="0"/>
              <a:t> </a:t>
            </a:r>
            <a:r>
              <a:rPr lang="en-GB" dirty="0" err="1"/>
              <a:t>corecții</a:t>
            </a:r>
            <a:r>
              <a:rPr lang="en-GB" dirty="0"/>
              <a:t> </a:t>
            </a:r>
            <a:r>
              <a:rPr lang="en-GB" dirty="0" err="1"/>
              <a:t>financiare</a:t>
            </a:r>
            <a:r>
              <a:rPr lang="en-GB" dirty="0"/>
              <a:t>; </a:t>
            </a:r>
          </a:p>
          <a:p>
            <a:pPr marL="0" lvl="0" indent="0" algn="l" rtl="0">
              <a:spcBef>
                <a:spcPts val="0"/>
              </a:spcBef>
              <a:spcAft>
                <a:spcPts val="0"/>
              </a:spcAft>
              <a:buNone/>
            </a:pPr>
            <a:r>
              <a:rPr lang="en-GB" dirty="0" err="1"/>
              <a:t>Relație</a:t>
            </a:r>
            <a:r>
              <a:rPr lang="en-GB" dirty="0"/>
              <a:t> </a:t>
            </a:r>
            <a:r>
              <a:rPr lang="en-GB" dirty="0" err="1"/>
              <a:t>strânsă</a:t>
            </a:r>
            <a:r>
              <a:rPr lang="en-GB" dirty="0"/>
              <a:t> cu </a:t>
            </a:r>
            <a:r>
              <a:rPr lang="en-GB" dirty="0" err="1"/>
              <a:t>partenerii</a:t>
            </a:r>
            <a:r>
              <a:rPr lang="en-GB" dirty="0"/>
              <a:t>/</a:t>
            </a:r>
            <a:r>
              <a:rPr lang="en-GB" dirty="0" err="1"/>
              <a:t>liderul</a:t>
            </a:r>
            <a:r>
              <a:rPr lang="en-GB" dirty="0"/>
              <a:t>/SC;</a:t>
            </a:r>
          </a:p>
          <a:p>
            <a:pPr marL="0" lvl="0" indent="0" algn="l" rtl="0">
              <a:spcBef>
                <a:spcPts val="0"/>
              </a:spcBef>
              <a:spcAft>
                <a:spcPts val="0"/>
              </a:spcAft>
              <a:buNone/>
            </a:pPr>
            <a:r>
              <a:rPr lang="en-GB" dirty="0" err="1"/>
              <a:t>Comunicarea</a:t>
            </a:r>
            <a:r>
              <a:rPr lang="en-GB" dirty="0"/>
              <a:t> către </a:t>
            </a:r>
            <a:r>
              <a:rPr lang="en-GB" dirty="0" err="1"/>
              <a:t>responsabilul</a:t>
            </a:r>
            <a:r>
              <a:rPr lang="en-GB" dirty="0"/>
              <a:t> SC a </a:t>
            </a:r>
            <a:r>
              <a:rPr lang="en-GB" dirty="0" err="1"/>
              <a:t>oricăror</a:t>
            </a:r>
            <a:r>
              <a:rPr lang="en-GB" dirty="0"/>
              <a:t> </a:t>
            </a:r>
            <a:r>
              <a:rPr lang="en-GB" dirty="0" err="1"/>
              <a:t>probleme</a:t>
            </a:r>
            <a:r>
              <a:rPr lang="en-GB" dirty="0"/>
              <a:t> apărute în implementare.</a:t>
            </a:r>
          </a:p>
          <a:p>
            <a:pPr marL="0" lvl="0" indent="0" algn="l" rtl="0">
              <a:spcBef>
                <a:spcPts val="0"/>
              </a:spcBef>
              <a:spcAft>
                <a:spcPts val="0"/>
              </a:spcAft>
              <a:buNone/>
            </a:pPr>
            <a:endParaRPr dirty="0"/>
          </a:p>
        </p:txBody>
      </p:sp>
      <p:sp>
        <p:nvSpPr>
          <p:cNvPr id="341" name="Google Shape;34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51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36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a:t>Nu toate cheltuielile se leaga de o procedura din project procurements. Exceptie: salarii, per diemuri.</a:t>
            </a:r>
            <a:endParaRPr dirty="0"/>
          </a:p>
        </p:txBody>
      </p:sp>
      <p:sp>
        <p:nvSpPr>
          <p:cNvPr id="350" name="Google Shape;35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31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722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258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216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124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041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842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15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080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75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42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32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516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334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33237">
              <a:defRPr/>
            </a:pPr>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33</a:t>
            </a:fld>
            <a:endParaRPr lang="ro-RO" dirty="0"/>
          </a:p>
        </p:txBody>
      </p:sp>
    </p:spTree>
    <p:extLst>
      <p:ext uri="{BB962C8B-B14F-4D97-AF65-F5344CB8AC3E}">
        <p14:creationId xmlns:p14="http://schemas.microsoft.com/office/powerpoint/2010/main" val="956038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defTabSz="933237">
              <a:spcBef>
                <a:spcPts val="612"/>
              </a:spcBef>
              <a:spcAft>
                <a:spcPts val="612"/>
              </a:spcAft>
              <a:defRPr/>
            </a:pPr>
            <a:endParaRPr lang="ro-RO" sz="1100" dirty="0">
              <a:solidFill>
                <a:srgbClr val="1F497D"/>
              </a:solidFill>
              <a:latin typeface="Arial" charset="0"/>
              <a:cs typeface="Arial" charset="0"/>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t>34</a:t>
            </a:fld>
            <a:endParaRPr lang="ro-RO" dirty="0"/>
          </a:p>
        </p:txBody>
      </p:sp>
    </p:spTree>
    <p:extLst>
      <p:ext uri="{BB962C8B-B14F-4D97-AF65-F5344CB8AC3E}">
        <p14:creationId xmlns:p14="http://schemas.microsoft.com/office/powerpoint/2010/main" val="3918361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defTabSz="933237">
              <a:spcBef>
                <a:spcPts val="1225"/>
              </a:spcBef>
              <a:spcAft>
                <a:spcPts val="1225"/>
              </a:spcAft>
              <a:defRPr/>
            </a:pPr>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35</a:t>
            </a:fld>
            <a:endParaRPr lang="ro-RO" dirty="0">
              <a:solidFill>
                <a:prstClr val="black"/>
              </a:solidFill>
            </a:endParaRPr>
          </a:p>
        </p:txBody>
      </p:sp>
    </p:spTree>
    <p:extLst>
      <p:ext uri="{BB962C8B-B14F-4D97-AF65-F5344CB8AC3E}">
        <p14:creationId xmlns:p14="http://schemas.microsoft.com/office/powerpoint/2010/main" val="188737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solidFill>
                <a:srgbClr val="1F497D"/>
              </a:solidFill>
              <a:latin typeface="Open Sans"/>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36</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37</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38</a:t>
            </a:fld>
            <a:endParaRPr lang="ro-RO" dirty="0">
              <a:solidFill>
                <a:prstClr val="black"/>
              </a:solidFill>
            </a:endParaRPr>
          </a:p>
        </p:txBody>
      </p:sp>
    </p:spTree>
    <p:extLst>
      <p:ext uri="{BB962C8B-B14F-4D97-AF65-F5344CB8AC3E}">
        <p14:creationId xmlns:p14="http://schemas.microsoft.com/office/powerpoint/2010/main" val="3600129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39</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195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33126">
              <a:defRPr/>
            </a:pPr>
            <a:r>
              <a:rPr lang="en-US" b="1" dirty="0">
                <a:solidFill>
                  <a:srgbClr val="1F497D"/>
                </a:solidFill>
                <a:latin typeface="Open Sans"/>
              </a:rPr>
              <a:t> </a:t>
            </a:r>
            <a:endParaRPr lang="ro-RO" b="1" baseline="0" dirty="0">
              <a:solidFill>
                <a:srgbClr val="1F497D"/>
              </a:solidFill>
              <a:latin typeface="Open Sans"/>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40</a:t>
            </a:fld>
            <a:endParaRPr lang="ro-RO" dirty="0">
              <a:solidFill>
                <a:prstClr val="black"/>
              </a:solidFill>
            </a:endParaRPr>
          </a:p>
        </p:txBody>
      </p:sp>
    </p:spTree>
    <p:extLst>
      <p:ext uri="{BB962C8B-B14F-4D97-AF65-F5344CB8AC3E}">
        <p14:creationId xmlns:p14="http://schemas.microsoft.com/office/powerpoint/2010/main" val="2020695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41</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42</a:t>
            </a:fld>
            <a:endParaRPr lang="ro-RO" dirty="0"/>
          </a:p>
        </p:txBody>
      </p:sp>
    </p:spTree>
    <p:extLst>
      <p:ext uri="{BB962C8B-B14F-4D97-AF65-F5344CB8AC3E}">
        <p14:creationId xmlns:p14="http://schemas.microsoft.com/office/powerpoint/2010/main" val="788781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43</a:t>
            </a:fld>
            <a:endParaRPr lang="ro-RO" dirty="0"/>
          </a:p>
        </p:txBody>
      </p:sp>
    </p:spTree>
    <p:extLst>
      <p:ext uri="{BB962C8B-B14F-4D97-AF65-F5344CB8AC3E}">
        <p14:creationId xmlns:p14="http://schemas.microsoft.com/office/powerpoint/2010/main" val="3509881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44</a:t>
            </a:fld>
            <a:endParaRPr lang="ro-RO" dirty="0"/>
          </a:p>
        </p:txBody>
      </p:sp>
    </p:spTree>
    <p:extLst>
      <p:ext uri="{BB962C8B-B14F-4D97-AF65-F5344CB8AC3E}">
        <p14:creationId xmlns:p14="http://schemas.microsoft.com/office/powerpoint/2010/main" val="673836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45</a:t>
            </a:fld>
            <a:endParaRPr lang="ro-RO" dirty="0"/>
          </a:p>
        </p:txBody>
      </p:sp>
    </p:spTree>
    <p:extLst>
      <p:ext uri="{BB962C8B-B14F-4D97-AF65-F5344CB8AC3E}">
        <p14:creationId xmlns:p14="http://schemas.microsoft.com/office/powerpoint/2010/main" val="2241157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46</a:t>
            </a:fld>
            <a:endParaRPr lang="ro-RO" dirty="0">
              <a:solidFill>
                <a:prstClr val="black"/>
              </a:solidFill>
            </a:endParaRPr>
          </a:p>
        </p:txBody>
      </p:sp>
    </p:spTree>
    <p:extLst>
      <p:ext uri="{BB962C8B-B14F-4D97-AF65-F5344CB8AC3E}">
        <p14:creationId xmlns:p14="http://schemas.microsoft.com/office/powerpoint/2010/main" val="1165962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47</a:t>
            </a:fld>
            <a:endParaRPr lang="ro-RO" dirty="0"/>
          </a:p>
        </p:txBody>
      </p:sp>
    </p:spTree>
    <p:extLst>
      <p:ext uri="{BB962C8B-B14F-4D97-AF65-F5344CB8AC3E}">
        <p14:creationId xmlns:p14="http://schemas.microsoft.com/office/powerpoint/2010/main" val="2761102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t>48</a:t>
            </a:fld>
            <a:endParaRPr lang="ro-RO" dirty="0"/>
          </a:p>
        </p:txBody>
      </p:sp>
    </p:spTree>
    <p:extLst>
      <p:ext uri="{BB962C8B-B14F-4D97-AF65-F5344CB8AC3E}">
        <p14:creationId xmlns:p14="http://schemas.microsoft.com/office/powerpoint/2010/main" val="1165962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908388AB-91A3-4E65-A830-A20C521076D8}" type="slidenum">
              <a:rPr lang="ro-RO" smtClean="0">
                <a:solidFill>
                  <a:prstClr val="black"/>
                </a:solidFill>
              </a:rPr>
              <a:pPr/>
              <a:t>49</a:t>
            </a:fld>
            <a:endParaRPr lang="ro-RO" dirty="0">
              <a:solidFill>
                <a:prstClr val="black"/>
              </a:solidFill>
            </a:endParaRPr>
          </a:p>
        </p:txBody>
      </p:sp>
    </p:spTree>
    <p:extLst>
      <p:ext uri="{BB962C8B-B14F-4D97-AF65-F5344CB8AC3E}">
        <p14:creationId xmlns:p14="http://schemas.microsoft.com/office/powerpoint/2010/main" val="360012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738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sz="1200" dirty="0"/>
          </a:p>
        </p:txBody>
      </p:sp>
      <p:sp>
        <p:nvSpPr>
          <p:cNvPr id="4" name="Slide Number Placeholder 3"/>
          <p:cNvSpPr>
            <a:spLocks noGrp="1"/>
          </p:cNvSpPr>
          <p:nvPr>
            <p:ph type="sldNum" sz="quarter" idx="10"/>
          </p:nvPr>
        </p:nvSpPr>
        <p:spPr/>
        <p:txBody>
          <a:bodyPr/>
          <a:lstStyle/>
          <a:p>
            <a:fld id="{908388AB-91A3-4E65-A830-A20C521076D8}" type="slidenum">
              <a:rPr lang="ro-RO" smtClean="0"/>
              <a:t>50</a:t>
            </a:fld>
            <a:endParaRPr lang="ro-RO" dirty="0"/>
          </a:p>
        </p:txBody>
      </p:sp>
    </p:spTree>
    <p:extLst>
      <p:ext uri="{BB962C8B-B14F-4D97-AF65-F5344CB8AC3E}">
        <p14:creationId xmlns:p14="http://schemas.microsoft.com/office/powerpoint/2010/main" val="143947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77770" indent="0" algn="just" defTabSz="933237" eaLnBrk="0" fontAlgn="base" hangingPunct="0">
              <a:spcBef>
                <a:spcPct val="20000"/>
              </a:spcBef>
              <a:spcAft>
                <a:spcPct val="0"/>
              </a:spcAft>
              <a:buFontTx/>
              <a:buNone/>
              <a:defRPr/>
            </a:pPr>
            <a:endParaRPr lang="ro-RO" sz="1600" b="1" dirty="0">
              <a:solidFill>
                <a:srgbClr val="1F497D"/>
              </a:solidFill>
              <a:latin typeface="Open Sans" pitchFamily="34" charset="0"/>
              <a:ea typeface="Open Sans" pitchFamily="34" charset="0"/>
              <a:cs typeface="Open Sans" pitchFamily="34" charset="0"/>
            </a:endParaRPr>
          </a:p>
        </p:txBody>
      </p:sp>
      <p:sp>
        <p:nvSpPr>
          <p:cNvPr id="4" name="Slide Number Placeholder 3"/>
          <p:cNvSpPr>
            <a:spLocks noGrp="1"/>
          </p:cNvSpPr>
          <p:nvPr>
            <p:ph type="sldNum" sz="quarter" idx="10"/>
          </p:nvPr>
        </p:nvSpPr>
        <p:spPr/>
        <p:txBody>
          <a:bodyPr/>
          <a:lstStyle/>
          <a:p>
            <a:fld id="{908388AB-91A3-4E65-A830-A20C521076D8}" type="slidenum">
              <a:rPr lang="ro-RO" smtClean="0"/>
              <a:t>51</a:t>
            </a:fld>
            <a:endParaRPr lang="ro-RO" dirty="0"/>
          </a:p>
        </p:txBody>
      </p:sp>
    </p:spTree>
    <p:extLst>
      <p:ext uri="{BB962C8B-B14F-4D97-AF65-F5344CB8AC3E}">
        <p14:creationId xmlns:p14="http://schemas.microsoft.com/office/powerpoint/2010/main" val="1439470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908388AB-91A3-4E65-A830-A20C521076D8}" type="slidenum">
              <a:rPr lang="ro-RO" smtClean="0"/>
              <a:t>52</a:t>
            </a:fld>
            <a:endParaRPr lang="ro-RO" dirty="0"/>
          </a:p>
        </p:txBody>
      </p:sp>
    </p:spTree>
    <p:extLst>
      <p:ext uri="{BB962C8B-B14F-4D97-AF65-F5344CB8AC3E}">
        <p14:creationId xmlns:p14="http://schemas.microsoft.com/office/powerpoint/2010/main" val="412602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84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38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06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9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interreg-rohu.e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interreg-rohu.eu/ro/comunicare-si-identitate-vizual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6.jpeg"/><Relationship Id="rId7"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5.png"/><Relationship Id="rId3" Type="http://schemas.openxmlformats.org/officeDocument/2006/relationships/image" Target="../media/image16.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emf"/><Relationship Id="rId5" Type="http://schemas.openxmlformats.org/officeDocument/2006/relationships/image" Target="../media/image30.emf"/><Relationship Id="rId15" Type="http://schemas.openxmlformats.org/officeDocument/2006/relationships/image" Target="../media/image39.png"/><Relationship Id="rId10" Type="http://schemas.openxmlformats.org/officeDocument/2006/relationships/image" Target="../media/image35.jpeg"/><Relationship Id="rId4" Type="http://schemas.openxmlformats.org/officeDocument/2006/relationships/image" Target="../media/image29.wmf"/><Relationship Id="rId9" Type="http://schemas.openxmlformats.org/officeDocument/2006/relationships/image" Target="../media/image34.emf"/><Relationship Id="rId1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hyperlink" Target="http://www.interreg-rohu.e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8" Type="http://schemas.openxmlformats.org/officeDocument/2006/relationships/hyperlink" Target="mailto:joint.secretariat@brecoradea.ro" TargetMode="External"/><Relationship Id="rId3" Type="http://schemas.openxmlformats.org/officeDocument/2006/relationships/image" Target="../media/image16.jpeg"/><Relationship Id="rId7"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hyperlink" Target="mailto:daliana.vigu@brecoradea.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95536" y="2348880"/>
            <a:ext cx="5616624" cy="237626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Open Sans"/>
              <a:buNone/>
            </a:pPr>
            <a:r>
              <a:rPr lang="en-US" b="1" dirty="0">
                <a:solidFill>
                  <a:schemeClr val="lt1"/>
                </a:solidFill>
                <a:latin typeface="Open Sans"/>
                <a:ea typeface="Open Sans"/>
                <a:cs typeface="Open Sans"/>
                <a:sym typeface="Open Sans"/>
              </a:rPr>
              <a:t>Presentation name</a:t>
            </a:r>
            <a:endParaRPr dirty="0"/>
          </a:p>
        </p:txBody>
      </p:sp>
      <p:sp>
        <p:nvSpPr>
          <p:cNvPr id="85" name="Google Shape;85;p1"/>
          <p:cNvSpPr txBox="1"/>
          <p:nvPr/>
        </p:nvSpPr>
        <p:spPr>
          <a:xfrm>
            <a:off x="1403648" y="5013176"/>
            <a:ext cx="35283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Calibri"/>
                <a:ea typeface="Calibri"/>
                <a:cs typeface="Calibri"/>
                <a:sym typeface="Calibri"/>
              </a:rPr>
              <a:t>Location 10.02.2017</a:t>
            </a:r>
            <a:endParaRPr dirty="0"/>
          </a:p>
        </p:txBody>
      </p:sp>
      <p:pic>
        <p:nvPicPr>
          <p:cNvPr id="86" name="Google Shape;86;p1"/>
          <p:cNvPicPr preferRelativeResize="0"/>
          <p:nvPr/>
        </p:nvPicPr>
        <p:blipFill rotWithShape="1">
          <a:blip r:embed="rId3">
            <a:alphaModFix/>
          </a:blip>
          <a:srcRect/>
          <a:stretch/>
        </p:blipFill>
        <p:spPr>
          <a:xfrm>
            <a:off x="378" y="3331"/>
            <a:ext cx="9143244" cy="6851337"/>
          </a:xfrm>
          <a:prstGeom prst="rect">
            <a:avLst/>
          </a:prstGeom>
          <a:noFill/>
          <a:ln>
            <a:noFill/>
          </a:ln>
        </p:spPr>
      </p:pic>
      <p:pic>
        <p:nvPicPr>
          <p:cNvPr id="87" name="Google Shape;87;p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88" name="Google Shape;88;p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89" name="Google Shape;89;p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90" name="Google Shape;90;p1"/>
          <p:cNvSpPr txBox="1"/>
          <p:nvPr/>
        </p:nvSpPr>
        <p:spPr>
          <a:xfrm>
            <a:off x="125763" y="2226312"/>
            <a:ext cx="5976658" cy="27868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600"/>
              <a:buFont typeface="Open Sans"/>
              <a:buNone/>
            </a:pPr>
            <a:r>
              <a:rPr lang="en-US" sz="2800" b="1" u="none" dirty="0">
                <a:solidFill>
                  <a:schemeClr val="lt1"/>
                </a:solidFill>
                <a:latin typeface="Open Sans"/>
                <a:ea typeface="Open Sans"/>
                <a:cs typeface="Open Sans"/>
                <a:sym typeface="Open Sans"/>
              </a:rPr>
              <a:t>Manualul de </a:t>
            </a:r>
            <a:r>
              <a:rPr lang="en-US" sz="2800" b="1" u="none" dirty="0" err="1">
                <a:solidFill>
                  <a:schemeClr val="lt1"/>
                </a:solidFill>
                <a:latin typeface="Open Sans"/>
                <a:ea typeface="Open Sans"/>
                <a:cs typeface="Open Sans"/>
                <a:sym typeface="Open Sans"/>
              </a:rPr>
              <a:t>implementare</a:t>
            </a:r>
            <a:r>
              <a:rPr lang="en-US" sz="2800" b="1" u="none" dirty="0">
                <a:solidFill>
                  <a:schemeClr val="lt1"/>
                </a:solidFill>
                <a:latin typeface="Open Sans"/>
                <a:ea typeface="Open Sans"/>
                <a:cs typeface="Open Sans"/>
                <a:sym typeface="Open Sans"/>
              </a:rPr>
              <a:t> a </a:t>
            </a:r>
            <a:r>
              <a:rPr lang="en-US" sz="2800" b="1" u="none" dirty="0" err="1">
                <a:solidFill>
                  <a:schemeClr val="lt1"/>
                </a:solidFill>
                <a:latin typeface="Open Sans"/>
                <a:ea typeface="Open Sans"/>
                <a:cs typeface="Open Sans"/>
                <a:sym typeface="Open Sans"/>
              </a:rPr>
              <a:t>proiect</a:t>
            </a:r>
            <a:r>
              <a:rPr lang="ro-RO" sz="2800" b="1" u="none" dirty="0">
                <a:solidFill>
                  <a:schemeClr val="lt1"/>
                </a:solidFill>
                <a:latin typeface="Open Sans"/>
                <a:ea typeface="Open Sans"/>
                <a:cs typeface="Open Sans"/>
                <a:sym typeface="Open Sans"/>
              </a:rPr>
              <a:t>ului</a:t>
            </a:r>
            <a:r>
              <a:rPr lang="en-US" sz="2800" b="1" u="none" dirty="0">
                <a:solidFill>
                  <a:schemeClr val="lt1"/>
                </a:solidFill>
                <a:latin typeface="Open Sans"/>
                <a:ea typeface="Open Sans"/>
                <a:cs typeface="Open Sans"/>
                <a:sym typeface="Open Sans"/>
              </a:rPr>
              <a:t/>
            </a:r>
            <a:br>
              <a:rPr lang="en-US" sz="2800" b="1" u="none" dirty="0">
                <a:solidFill>
                  <a:schemeClr val="lt1"/>
                </a:solidFill>
                <a:latin typeface="Open Sans"/>
                <a:ea typeface="Open Sans"/>
                <a:cs typeface="Open Sans"/>
                <a:sym typeface="Open Sans"/>
              </a:rPr>
            </a:br>
            <a:r>
              <a:rPr lang="en-US" sz="2800" b="1" u="none" dirty="0">
                <a:solidFill>
                  <a:schemeClr val="lt1"/>
                </a:solidFill>
                <a:latin typeface="Open Sans"/>
                <a:ea typeface="Open Sans"/>
                <a:cs typeface="Open Sans"/>
                <a:sym typeface="Open Sans"/>
              </a:rPr>
              <a:t> </a:t>
            </a:r>
            <a:r>
              <a:rPr lang="ro-RO" sz="2800" b="1" dirty="0" smtClean="0">
                <a:solidFill>
                  <a:schemeClr val="lt1"/>
                </a:solidFill>
                <a:latin typeface="Open Sans"/>
                <a:ea typeface="Open Sans"/>
                <a:cs typeface="Open Sans"/>
                <a:sym typeface="Open Sans"/>
              </a:rPr>
              <a:t>din cadrul </a:t>
            </a:r>
            <a:r>
              <a:rPr lang="en-US" sz="2800" b="1" u="none" dirty="0" err="1" smtClean="0">
                <a:solidFill>
                  <a:schemeClr val="lt1"/>
                </a:solidFill>
                <a:latin typeface="Open Sans"/>
                <a:ea typeface="Open Sans"/>
                <a:cs typeface="Open Sans"/>
                <a:sym typeface="Open Sans"/>
              </a:rPr>
              <a:t>Programul</a:t>
            </a:r>
            <a:r>
              <a:rPr lang="ro-RO" sz="2800" b="1" u="none" dirty="0" smtClean="0">
                <a:solidFill>
                  <a:schemeClr val="lt1"/>
                </a:solidFill>
                <a:latin typeface="Open Sans"/>
                <a:ea typeface="Open Sans"/>
                <a:cs typeface="Open Sans"/>
                <a:sym typeface="Open Sans"/>
              </a:rPr>
              <a:t>ui</a:t>
            </a:r>
            <a:r>
              <a:rPr lang="en-US" sz="2800" b="1" u="none" dirty="0" smtClean="0">
                <a:solidFill>
                  <a:schemeClr val="lt1"/>
                </a:solidFill>
                <a:latin typeface="Open Sans"/>
                <a:ea typeface="Open Sans"/>
                <a:cs typeface="Open Sans"/>
                <a:sym typeface="Open Sans"/>
              </a:rPr>
              <a:t> </a:t>
            </a:r>
            <a:r>
              <a:rPr lang="en-US" sz="2800" b="1" u="none" dirty="0">
                <a:solidFill>
                  <a:schemeClr val="lt1"/>
                </a:solidFill>
                <a:latin typeface="Open Sans"/>
                <a:ea typeface="Open Sans"/>
                <a:cs typeface="Open Sans"/>
                <a:sym typeface="Open Sans"/>
              </a:rPr>
              <a:t>Interreg </a:t>
            </a:r>
            <a:br>
              <a:rPr lang="en-US" sz="2800" b="1" u="none" dirty="0">
                <a:solidFill>
                  <a:schemeClr val="lt1"/>
                </a:solidFill>
                <a:latin typeface="Open Sans"/>
                <a:ea typeface="Open Sans"/>
                <a:cs typeface="Open Sans"/>
                <a:sym typeface="Open Sans"/>
              </a:rPr>
            </a:br>
            <a:r>
              <a:rPr lang="en-US" sz="2800" b="1" u="none" dirty="0">
                <a:solidFill>
                  <a:schemeClr val="lt1"/>
                </a:solidFill>
                <a:latin typeface="Open Sans"/>
                <a:ea typeface="Open Sans"/>
                <a:cs typeface="Open Sans"/>
                <a:sym typeface="Open Sans"/>
              </a:rPr>
              <a:t>V-A </a:t>
            </a:r>
            <a:r>
              <a:rPr lang="en-US" sz="2800" b="1" u="none" dirty="0" err="1">
                <a:solidFill>
                  <a:schemeClr val="lt1"/>
                </a:solidFill>
                <a:latin typeface="Open Sans"/>
                <a:ea typeface="Open Sans"/>
                <a:cs typeface="Open Sans"/>
                <a:sym typeface="Open Sans"/>
              </a:rPr>
              <a:t>România-Ungaria</a:t>
            </a:r>
            <a:r>
              <a:rPr lang="en-US" sz="2800" b="1" u="none" dirty="0">
                <a:solidFill>
                  <a:schemeClr val="lt1"/>
                </a:solidFill>
                <a:latin typeface="Open Sans"/>
                <a:ea typeface="Open Sans"/>
                <a:cs typeface="Open Sans"/>
                <a:sym typeface="Open Sans"/>
              </a:rPr>
              <a:t> </a:t>
            </a:r>
            <a:endParaRPr sz="2800" b="0" u="none" dirty="0">
              <a:solidFill>
                <a:schemeClr val="dk1"/>
              </a:solidFill>
              <a:latin typeface="Calibri"/>
              <a:ea typeface="Calibri"/>
              <a:cs typeface="Calibri"/>
              <a:sym typeface="Calibri"/>
            </a:endParaRPr>
          </a:p>
        </p:txBody>
      </p:sp>
      <p:sp>
        <p:nvSpPr>
          <p:cNvPr id="91" name="Google Shape;91;p1"/>
          <p:cNvSpPr/>
          <p:nvPr/>
        </p:nvSpPr>
        <p:spPr>
          <a:xfrm>
            <a:off x="0" y="4869160"/>
            <a:ext cx="6228184"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ro-RO" sz="2000" b="1" i="0" u="none" strike="noStrike" cap="none" dirty="0" smtClean="0">
                <a:solidFill>
                  <a:schemeClr val="lt1"/>
                </a:solidFill>
                <a:latin typeface="Open Sans"/>
                <a:ea typeface="Open Sans"/>
                <a:cs typeface="Open Sans"/>
                <a:sym typeface="Open Sans"/>
              </a:rPr>
              <a:t>Timișoara</a:t>
            </a:r>
            <a:r>
              <a:rPr lang="en-US" sz="2000" b="1" i="0" u="none" strike="noStrike" cap="none" dirty="0" smtClean="0">
                <a:solidFill>
                  <a:schemeClr val="lt1"/>
                </a:solidFill>
                <a:latin typeface="Open Sans"/>
                <a:ea typeface="Open Sans"/>
                <a:cs typeface="Open Sans"/>
                <a:sym typeface="Open Sans"/>
              </a:rPr>
              <a:t>, </a:t>
            </a:r>
            <a:r>
              <a:rPr lang="ro-RO" sz="2000" b="1" i="0" u="none" strike="noStrike" cap="none" dirty="0" smtClean="0">
                <a:solidFill>
                  <a:schemeClr val="lt1"/>
                </a:solidFill>
                <a:latin typeface="Open Sans"/>
                <a:ea typeface="Open Sans"/>
                <a:cs typeface="Open Sans"/>
                <a:sym typeface="Open Sans"/>
              </a:rPr>
              <a:t>i</a:t>
            </a:r>
            <a:r>
              <a:rPr lang="en-US" sz="2000" b="1" i="0" u="none" strike="noStrike" cap="none" dirty="0" err="1" smtClean="0">
                <a:solidFill>
                  <a:schemeClr val="lt1"/>
                </a:solidFill>
                <a:latin typeface="Open Sans"/>
                <a:ea typeface="Open Sans"/>
                <a:cs typeface="Open Sans"/>
                <a:sym typeface="Open Sans"/>
              </a:rPr>
              <a:t>ulie</a:t>
            </a:r>
            <a:r>
              <a:rPr lang="en-US" sz="2000" b="1" i="0" u="none" strike="noStrike" cap="none" dirty="0" smtClean="0">
                <a:solidFill>
                  <a:schemeClr val="lt1"/>
                </a:solidFill>
                <a:latin typeface="Open Sans"/>
                <a:ea typeface="Open Sans"/>
                <a:cs typeface="Open Sans"/>
                <a:sym typeface="Open Sans"/>
              </a:rPr>
              <a:t> </a:t>
            </a:r>
            <a:r>
              <a:rPr lang="en-US" sz="2000" b="1" i="0" u="none" strike="noStrike" cap="none" dirty="0">
                <a:solidFill>
                  <a:schemeClr val="lt1"/>
                </a:solidFill>
                <a:latin typeface="Open Sans"/>
                <a:ea typeface="Open Sans"/>
                <a:cs typeface="Open Sans"/>
                <a:sym typeface="Open Sans"/>
              </a:rPr>
              <a:t>2019</a:t>
            </a:r>
            <a:br>
              <a:rPr lang="en-US" sz="2000" b="1" i="0" u="none" strike="noStrike" cap="none" dirty="0">
                <a:solidFill>
                  <a:schemeClr val="lt1"/>
                </a:solidFill>
                <a:latin typeface="Open Sans"/>
                <a:ea typeface="Open Sans"/>
                <a:cs typeface="Open Sans"/>
                <a:sym typeface="Open Sans"/>
              </a:rPr>
            </a:br>
            <a:endParaRP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9"/>
          <p:cNvPicPr preferRelativeResize="0"/>
          <p:nvPr/>
        </p:nvPicPr>
        <p:blipFill rotWithShape="1">
          <a:blip r:embed="rId3">
            <a:alphaModFix/>
          </a:blip>
          <a:srcRect/>
          <a:stretch/>
        </p:blipFill>
        <p:spPr>
          <a:xfrm>
            <a:off x="0" y="0"/>
            <a:ext cx="9143244" cy="6857433"/>
          </a:xfrm>
          <a:prstGeom prst="rect">
            <a:avLst/>
          </a:prstGeom>
          <a:noFill/>
          <a:ln>
            <a:noFill/>
          </a:ln>
        </p:spPr>
      </p:pic>
      <p:pic>
        <p:nvPicPr>
          <p:cNvPr id="261" name="Google Shape;261;p19"/>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62" name="Google Shape;262;p19"/>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63" name="Google Shape;263;p19"/>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64" name="Google Shape;264;p19"/>
          <p:cNvSpPr/>
          <p:nvPr/>
        </p:nvSpPr>
        <p:spPr>
          <a:xfrm>
            <a:off x="463949" y="1039275"/>
            <a:ext cx="7804979" cy="503706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2400" b="1" i="0" u="none" strike="noStrike" cap="none" dirty="0">
                <a:solidFill>
                  <a:srgbClr val="0F2A75"/>
                </a:solidFill>
                <a:latin typeface="Open Sans"/>
                <a:ea typeface="Open Sans"/>
                <a:cs typeface="Open Sans"/>
                <a:sym typeface="Open Sans"/>
              </a:rPr>
              <a:t>             </a:t>
            </a:r>
            <a:r>
              <a:rPr lang="en-US" sz="2400" b="1" i="0" u="none" strike="noStrike" cap="none" dirty="0">
                <a:solidFill>
                  <a:srgbClr val="1F497D"/>
                </a:solidFill>
                <a:latin typeface="Open Sans"/>
                <a:ea typeface="Open Sans"/>
                <a:cs typeface="Open Sans"/>
                <a:sym typeface="Open Sans"/>
              </a:rPr>
              <a:t>MODIFICARE PRIN ACT ADIȚIONAL</a:t>
            </a:r>
            <a:endParaRPr sz="2400" b="1"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b="0" i="0" u="none" strike="noStrike" cap="none" dirty="0">
                <a:solidFill>
                  <a:srgbClr val="1F497D"/>
                </a:solidFill>
                <a:latin typeface="Open Sans"/>
                <a:ea typeface="Open Sans"/>
                <a:cs typeface="Open Sans"/>
                <a:sym typeface="Open Sans"/>
              </a:rPr>
              <a:t>Ultima </a:t>
            </a:r>
            <a:r>
              <a:rPr lang="en-US" sz="1800" b="0" i="0" u="none" strike="noStrike" cap="none" dirty="0" err="1">
                <a:solidFill>
                  <a:srgbClr val="1F497D"/>
                </a:solidFill>
                <a:latin typeface="Open Sans"/>
                <a:ea typeface="Open Sans"/>
                <a:cs typeface="Open Sans"/>
                <a:sym typeface="Open Sans"/>
              </a:rPr>
              <a:t>cerere</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modificare</a:t>
            </a:r>
            <a:r>
              <a:rPr lang="en-US" sz="1800" b="0" i="0" u="none" strike="noStrike" cap="none" dirty="0">
                <a:solidFill>
                  <a:srgbClr val="1F497D"/>
                </a:solidFill>
                <a:latin typeface="Open Sans"/>
                <a:ea typeface="Open Sans"/>
                <a:cs typeface="Open Sans"/>
                <a:sym typeface="Open Sans"/>
              </a:rPr>
              <a:t> a CF </a:t>
            </a:r>
            <a:r>
              <a:rPr lang="en-US" sz="1800" b="0" i="0" u="none" strike="noStrike" cap="none" dirty="0" err="1">
                <a:solidFill>
                  <a:srgbClr val="1F497D"/>
                </a:solidFill>
                <a:latin typeface="Open Sans"/>
                <a:ea typeface="Open Sans"/>
                <a:cs typeface="Open Sans"/>
                <a:sym typeface="Open Sans"/>
              </a:rPr>
              <a:t>trebuie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transmisă</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cel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mult</a:t>
            </a:r>
            <a:r>
              <a:rPr lang="en-US" sz="1800" b="0" i="0" u="none" strike="noStrike" cap="none" dirty="0">
                <a:solidFill>
                  <a:srgbClr val="1F497D"/>
                </a:solidFill>
                <a:latin typeface="Open Sans"/>
                <a:ea typeface="Open Sans"/>
                <a:cs typeface="Open Sans"/>
                <a:sym typeface="Open Sans"/>
              </a:rPr>
              <a:t> </a:t>
            </a:r>
            <a:r>
              <a:rPr lang="en-US" sz="1800" b="1" i="0" u="none" strike="noStrike" cap="none" dirty="0">
                <a:solidFill>
                  <a:srgbClr val="1F497D"/>
                </a:solidFill>
                <a:latin typeface="Open Sans"/>
                <a:ea typeface="Open Sans"/>
                <a:cs typeface="Open Sans"/>
                <a:sym typeface="Open Sans"/>
              </a:rPr>
              <a:t>2 </a:t>
            </a:r>
            <a:r>
              <a:rPr lang="en-US" sz="1800" b="1" i="0" u="none" strike="noStrike" cap="none" dirty="0" err="1">
                <a:solidFill>
                  <a:srgbClr val="1F497D"/>
                </a:solidFill>
                <a:latin typeface="Open Sans"/>
                <a:ea typeface="Open Sans"/>
                <a:cs typeface="Open Sans"/>
                <a:sym typeface="Open Sans"/>
              </a:rPr>
              <a:t>luni</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înainte</a:t>
            </a:r>
            <a:r>
              <a:rPr lang="en-US" sz="1800" b="1" i="0" u="none" strike="noStrike" cap="none" dirty="0">
                <a:solidFill>
                  <a:srgbClr val="1F497D"/>
                </a:solidFill>
                <a:latin typeface="Open Sans"/>
                <a:ea typeface="Open Sans"/>
                <a:cs typeface="Open Sans"/>
                <a:sym typeface="Open Sans"/>
              </a:rPr>
              <a:t> </a:t>
            </a:r>
            <a:r>
              <a:rPr lang="en-US" sz="1800" b="0" i="0" u="none" strike="noStrike" cap="none" dirty="0">
                <a:solidFill>
                  <a:srgbClr val="1F497D"/>
                </a:solidFill>
                <a:latin typeface="Open Sans"/>
                <a:ea typeface="Open Sans"/>
                <a:cs typeface="Open Sans"/>
                <a:sym typeface="Open Sans"/>
              </a:rPr>
              <a:t>de data de </a:t>
            </a:r>
            <a:r>
              <a:rPr lang="en-US" sz="1800" b="0" i="0" u="none" strike="noStrike" cap="none" dirty="0" err="1">
                <a:solidFill>
                  <a:srgbClr val="1F497D"/>
                </a:solidFill>
                <a:latin typeface="Open Sans"/>
                <a:ea typeface="Open Sans"/>
                <a:cs typeface="Open Sans"/>
                <a:sym typeface="Open Sans"/>
              </a:rPr>
              <a:t>încheiere</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err="1">
                <a:solidFill>
                  <a:srgbClr val="1F497D"/>
                </a:solidFill>
                <a:latin typeface="Open Sans"/>
                <a:ea typeface="Open Sans"/>
                <a:cs typeface="Open Sans"/>
                <a:sym typeface="Open Sans"/>
              </a:rPr>
              <a:t>Inițiată</a:t>
            </a:r>
            <a:r>
              <a:rPr lang="en-US" sz="1800" dirty="0">
                <a:solidFill>
                  <a:srgbClr val="1F497D"/>
                </a:solidFill>
                <a:latin typeface="Open Sans"/>
                <a:ea typeface="Open Sans"/>
                <a:cs typeface="Open Sans"/>
                <a:sym typeface="Open Sans"/>
              </a:rPr>
              <a:t> de B</a:t>
            </a:r>
            <a:r>
              <a:rPr lang="ro-RO" sz="1800" dirty="0">
                <a:solidFill>
                  <a:srgbClr val="1F497D"/>
                </a:solidFill>
                <a:latin typeface="Open Sans"/>
                <a:ea typeface="Open Sans"/>
                <a:cs typeface="Open Sans"/>
                <a:sym typeface="Open Sans"/>
              </a:rPr>
              <a:t>P</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prin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eMS</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accesând</a:t>
            </a:r>
            <a:r>
              <a:rPr lang="en-US" sz="1800" dirty="0">
                <a:solidFill>
                  <a:srgbClr val="1F497D"/>
                </a:solidFill>
                <a:latin typeface="Open Sans"/>
                <a:ea typeface="Open Sans"/>
                <a:cs typeface="Open Sans"/>
                <a:sym typeface="Open Sans"/>
              </a:rPr>
              <a:t> "Modification request“;</a:t>
            </a:r>
            <a:endParaRPr sz="1800"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a:t>
            </a:r>
            <a:r>
              <a:rPr lang="en-US" sz="1800" b="1" dirty="0">
                <a:solidFill>
                  <a:srgbClr val="1F497D"/>
                </a:solidFill>
                <a:latin typeface="Open Sans"/>
                <a:ea typeface="Open Sans"/>
                <a:cs typeface="Open Sans"/>
                <a:sym typeface="Open Sans"/>
              </a:rPr>
              <a:t>Comment</a:t>
            </a:r>
            <a:r>
              <a:rPr lang="en-US" sz="1800" dirty="0">
                <a:solidFill>
                  <a:srgbClr val="1F497D"/>
                </a:solidFill>
                <a:latin typeface="Open Sans"/>
                <a:ea typeface="Open Sans"/>
                <a:cs typeface="Open Sans"/>
                <a:sym typeface="Open Sans"/>
              </a:rPr>
              <a:t>"</a:t>
            </a:r>
            <a:r>
              <a:rPr lang="en-US" sz="1800" b="1" dirty="0">
                <a:solidFill>
                  <a:srgbClr val="1F497D"/>
                </a:solidFill>
                <a:latin typeface="Open Sans"/>
                <a:ea typeface="Open Sans"/>
                <a:cs typeface="Open Sans"/>
                <a:sym typeface="Open Sans"/>
              </a:rPr>
              <a:t> </a:t>
            </a:r>
            <a:r>
              <a:rPr lang="en-US" sz="1800" dirty="0">
                <a:solidFill>
                  <a:srgbClr val="1F497D"/>
                </a:solidFill>
                <a:latin typeface="Open Sans"/>
                <a:ea typeface="Open Sans"/>
                <a:cs typeface="Open Sans"/>
                <a:sym typeface="Open Sans"/>
              </a:rPr>
              <a:t>se introduce o </a:t>
            </a:r>
            <a:r>
              <a:rPr lang="en-US" sz="1800" dirty="0" err="1">
                <a:solidFill>
                  <a:srgbClr val="1F497D"/>
                </a:solidFill>
                <a:latin typeface="Open Sans"/>
                <a:ea typeface="Open Sans"/>
                <a:cs typeface="Open Sans"/>
                <a:sym typeface="Open Sans"/>
              </a:rPr>
              <a:t>scurtă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descriere</a:t>
            </a:r>
            <a:r>
              <a:rPr lang="en-US" sz="1800" dirty="0">
                <a:solidFill>
                  <a:srgbClr val="1F497D"/>
                </a:solidFill>
                <a:latin typeface="Open Sans"/>
                <a:ea typeface="Open Sans"/>
                <a:cs typeface="Open Sans"/>
                <a:sym typeface="Open Sans"/>
              </a:rPr>
              <a:t> a </a:t>
            </a:r>
            <a:r>
              <a:rPr lang="en-US" sz="1800" dirty="0" err="1">
                <a:solidFill>
                  <a:srgbClr val="1F497D"/>
                </a:solidFill>
                <a:latin typeface="Open Sans"/>
                <a:ea typeface="Open Sans"/>
                <a:cs typeface="Open Sans"/>
                <a:sym typeface="Open Sans"/>
              </a:rPr>
              <a:t>modificării</a:t>
            </a:r>
            <a:r>
              <a:rPr lang="en-US" sz="1800" dirty="0">
                <a:solidFill>
                  <a:srgbClr val="1F497D"/>
                </a:solidFill>
                <a:latin typeface="Open Sans"/>
                <a:ea typeface="Open Sans"/>
                <a:cs typeface="Open Sans"/>
                <a:sym typeface="Open Sans"/>
              </a:rPr>
              <a:t> solicitate;</a:t>
            </a:r>
            <a:endParaRPr sz="1800"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a:solidFill>
                  <a:srgbClr val="1F497D"/>
                </a:solidFill>
                <a:latin typeface="Open Sans"/>
                <a:ea typeface="Open Sans"/>
                <a:cs typeface="Open Sans"/>
                <a:sym typeface="Open Sans"/>
              </a:rPr>
              <a:t>se </a:t>
            </a:r>
            <a:r>
              <a:rPr lang="en-US" sz="1800" dirty="0" err="1">
                <a:solidFill>
                  <a:srgbClr val="1F497D"/>
                </a:solidFill>
                <a:latin typeface="Open Sans"/>
                <a:ea typeface="Open Sans"/>
                <a:cs typeface="Open Sans"/>
                <a:sym typeface="Open Sans"/>
              </a:rPr>
              <a:t>încarcă</a:t>
            </a:r>
            <a:r>
              <a:rPr lang="en-US" sz="1800" dirty="0">
                <a:solidFill>
                  <a:srgbClr val="1F497D"/>
                </a:solidFill>
                <a:latin typeface="Open Sans"/>
                <a:ea typeface="Open Sans"/>
                <a:cs typeface="Open Sans"/>
                <a:sym typeface="Open Sans"/>
              </a:rPr>
              <a:t> </a:t>
            </a:r>
            <a:r>
              <a:rPr lang="ro-RO" sz="1800" b="1" dirty="0" err="1">
                <a:solidFill>
                  <a:srgbClr val="1F497D"/>
                </a:solidFill>
                <a:latin typeface="Open Sans"/>
                <a:ea typeface="Open Sans"/>
                <a:cs typeface="Open Sans"/>
                <a:sym typeface="Open Sans"/>
              </a:rPr>
              <a:t>C</a:t>
            </a:r>
            <a:r>
              <a:rPr lang="en-US" sz="1800" b="1" dirty="0" err="1" smtClean="0">
                <a:solidFill>
                  <a:srgbClr val="1F497D"/>
                </a:solidFill>
                <a:latin typeface="Open Sans"/>
                <a:ea typeface="Open Sans"/>
                <a:cs typeface="Open Sans"/>
                <a:sym typeface="Open Sans"/>
              </a:rPr>
              <a:t>ererea</a:t>
            </a:r>
            <a:r>
              <a:rPr lang="en-US" sz="1800" b="1" dirty="0" smtClean="0">
                <a:solidFill>
                  <a:srgbClr val="1F497D"/>
                </a:solidFill>
                <a:latin typeface="Open Sans"/>
                <a:ea typeface="Open Sans"/>
                <a:cs typeface="Open Sans"/>
                <a:sym typeface="Open Sans"/>
              </a:rPr>
              <a:t> </a:t>
            </a:r>
            <a:r>
              <a:rPr lang="en-US" sz="1800" b="1" dirty="0">
                <a:solidFill>
                  <a:srgbClr val="1F497D"/>
                </a:solidFill>
                <a:latin typeface="Open Sans"/>
                <a:ea typeface="Open Sans"/>
                <a:cs typeface="Open Sans"/>
                <a:sym typeface="Open Sans"/>
              </a:rPr>
              <a:t>de </a:t>
            </a:r>
            <a:r>
              <a:rPr lang="en-US" sz="1800" b="1" dirty="0" err="1">
                <a:solidFill>
                  <a:srgbClr val="1F497D"/>
                </a:solidFill>
                <a:latin typeface="Open Sans"/>
                <a:ea typeface="Open Sans"/>
                <a:cs typeface="Open Sans"/>
                <a:sym typeface="Open Sans"/>
              </a:rPr>
              <a:t>modificare</a:t>
            </a:r>
            <a:r>
              <a:rPr lang="en-US" sz="1800" b="1"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semnată</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reprezentantul</a:t>
            </a:r>
            <a:r>
              <a:rPr lang="en-US" sz="1800" dirty="0">
                <a:solidFill>
                  <a:srgbClr val="1F497D"/>
                </a:solidFill>
                <a:latin typeface="Open Sans"/>
                <a:ea typeface="Open Sans"/>
                <a:cs typeface="Open Sans"/>
                <a:sym typeface="Open Sans"/>
              </a:rPr>
              <a:t> legal al </a:t>
            </a:r>
            <a:r>
              <a:rPr lang="en-US" sz="1800" dirty="0" err="1">
                <a:solidFill>
                  <a:srgbClr val="1F497D"/>
                </a:solidFill>
                <a:latin typeface="Open Sans"/>
                <a:ea typeface="Open Sans"/>
                <a:cs typeface="Open Sans"/>
                <a:sym typeface="Open Sans"/>
              </a:rPr>
              <a:t>beneficiarului</a:t>
            </a:r>
            <a:r>
              <a:rPr lang="en-US" sz="1800" dirty="0">
                <a:solidFill>
                  <a:srgbClr val="1F497D"/>
                </a:solidFill>
                <a:latin typeface="Open Sans"/>
                <a:ea typeface="Open Sans"/>
                <a:cs typeface="Open Sans"/>
                <a:sym typeface="Open Sans"/>
              </a:rPr>
              <a:t> principal, </a:t>
            </a:r>
            <a:r>
              <a:rPr lang="en-US" sz="1800" dirty="0" err="1">
                <a:solidFill>
                  <a:srgbClr val="1F497D"/>
                </a:solidFill>
                <a:latin typeface="Open Sans"/>
                <a:ea typeface="Open Sans"/>
                <a:cs typeface="Open Sans"/>
                <a:sym typeface="Open Sans"/>
              </a:rPr>
              <a:t>însoțită</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documente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justificative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scanate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dacă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este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cazul</a:t>
            </a:r>
            <a:r>
              <a:rPr lang="en-US" sz="1800" dirty="0">
                <a:solidFill>
                  <a:srgbClr val="1F497D"/>
                </a:solidFill>
                <a:latin typeface="Open Sans"/>
                <a:ea typeface="Open Sans"/>
                <a:cs typeface="Open Sans"/>
                <a:sym typeface="Open Sans"/>
              </a:rPr>
              <a:t>;</a:t>
            </a:r>
            <a:endParaRPr sz="1800"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b="0" i="0" u="none" strike="noStrike" cap="none" dirty="0">
                <a:solidFill>
                  <a:srgbClr val="1F497D"/>
                </a:solidFill>
                <a:latin typeface="Open Sans"/>
                <a:ea typeface="Open Sans"/>
                <a:cs typeface="Open Sans"/>
                <a:sym typeface="Open Sans"/>
              </a:rPr>
              <a:t>SC </a:t>
            </a:r>
            <a:r>
              <a:rPr lang="en-US" sz="1800" b="0" i="0" u="none" strike="noStrike" cap="none" dirty="0" err="1">
                <a:solidFill>
                  <a:srgbClr val="1F497D"/>
                </a:solidFill>
                <a:latin typeface="Open Sans"/>
                <a:ea typeface="Open Sans"/>
                <a:cs typeface="Open Sans"/>
                <a:sym typeface="Open Sans"/>
              </a:rPr>
              <a:t>analizează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cere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clarificări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sau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informații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suplimentare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poate</a:t>
            </a:r>
            <a:r>
              <a:rPr lang="en-US" sz="1800" b="0" i="0" u="none" strike="noStrike" cap="none" dirty="0">
                <a:solidFill>
                  <a:srgbClr val="1F497D"/>
                </a:solidFill>
                <a:latin typeface="Open Sans"/>
                <a:ea typeface="Open Sans"/>
                <a:cs typeface="Open Sans"/>
                <a:sym typeface="Open Sans"/>
              </a:rPr>
              <a:t> face </a:t>
            </a:r>
            <a:r>
              <a:rPr lang="en-US" sz="1800" b="0" i="0" u="none" strike="noStrike" cap="none" dirty="0" err="1">
                <a:solidFill>
                  <a:srgbClr val="1F497D"/>
                </a:solidFill>
                <a:latin typeface="Open Sans"/>
                <a:ea typeface="Open Sans"/>
                <a:cs typeface="Open Sans"/>
                <a:sym typeface="Open Sans"/>
              </a:rPr>
              <a:t>vizite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teren</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b="0" i="0" u="none" strike="noStrike" cap="none" dirty="0" err="1">
                <a:solidFill>
                  <a:srgbClr val="1F497D"/>
                </a:solidFill>
                <a:latin typeface="Open Sans"/>
                <a:ea typeface="Open Sans"/>
                <a:cs typeface="Open Sans"/>
                <a:sym typeface="Open Sans"/>
              </a:rPr>
              <a:t>După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ce</a:t>
            </a:r>
            <a:r>
              <a:rPr lang="en-US" sz="1800" b="0" i="0" u="none" strike="noStrike" cap="none" dirty="0">
                <a:solidFill>
                  <a:srgbClr val="1F497D"/>
                </a:solidFill>
                <a:latin typeface="Open Sans"/>
                <a:ea typeface="Open Sans"/>
                <a:cs typeface="Open Sans"/>
                <a:sym typeface="Open Sans"/>
              </a:rPr>
              <a:t> SC decide </a:t>
            </a:r>
            <a:r>
              <a:rPr lang="en-US" sz="1800" b="0" i="0" u="none" strike="noStrike" cap="none" dirty="0" err="1">
                <a:solidFill>
                  <a:srgbClr val="1F497D"/>
                </a:solidFill>
                <a:latin typeface="Open Sans"/>
                <a:ea typeface="Open Sans"/>
                <a:cs typeface="Open Sans"/>
                <a:sym typeface="Open Sans"/>
              </a:rPr>
              <a:t>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modificarea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este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justificată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necesară</a:t>
            </a:r>
            <a:r>
              <a:rPr lang="en-US" sz="1800" b="0" i="0" u="none" strike="noStrike" cap="none" dirty="0">
                <a:solidFill>
                  <a:srgbClr val="1F497D"/>
                </a:solidFill>
                <a:latin typeface="Open Sans"/>
                <a:ea typeface="Open Sans"/>
                <a:cs typeface="Open Sans"/>
                <a:sym typeface="Open Sans"/>
              </a:rPr>
              <a:t> pentru proiect, </a:t>
            </a:r>
            <a:r>
              <a:rPr lang="en-US" sz="1800" b="0" i="0" u="none" strike="noStrike" cap="none" dirty="0" err="1">
                <a:solidFill>
                  <a:srgbClr val="1F497D"/>
                </a:solidFill>
                <a:latin typeface="Open Sans"/>
                <a:ea typeface="Open Sans"/>
                <a:cs typeface="Open Sans"/>
                <a:sym typeface="Open Sans"/>
              </a:rPr>
              <a:t>potrivită</a:t>
            </a:r>
            <a:r>
              <a:rPr lang="en-US" sz="1800" b="0" i="0" u="none" strike="noStrike" cap="none" dirty="0">
                <a:solidFill>
                  <a:srgbClr val="1F497D"/>
                </a:solidFill>
                <a:latin typeface="Open Sans"/>
                <a:ea typeface="Open Sans"/>
                <a:cs typeface="Open Sans"/>
                <a:sym typeface="Open Sans"/>
              </a:rPr>
              <a:t> și </a:t>
            </a:r>
            <a:r>
              <a:rPr lang="en-US" sz="1800" b="0" i="0" u="none" strike="noStrike" cap="none" dirty="0" err="1">
                <a:solidFill>
                  <a:srgbClr val="1F497D"/>
                </a:solidFill>
                <a:latin typeface="Open Sans"/>
                <a:ea typeface="Open Sans"/>
                <a:cs typeface="Open Sans"/>
                <a:sym typeface="Open Sans"/>
              </a:rPr>
              <a:t>conformă</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contractul</a:t>
            </a:r>
            <a:r>
              <a:rPr lang="en-US" sz="1800" b="0" i="0" u="none" strike="noStrike" cap="none" dirty="0">
                <a:solidFill>
                  <a:srgbClr val="1F497D"/>
                </a:solidFill>
                <a:latin typeface="Open Sans"/>
                <a:ea typeface="Open Sans"/>
                <a:cs typeface="Open Sans"/>
                <a:sym typeface="Open Sans"/>
              </a:rPr>
              <a:t> de finanțare, </a:t>
            </a:r>
            <a:r>
              <a:rPr lang="en-US" sz="1800" b="0" i="0" u="none" strike="noStrike" cap="none" dirty="0" err="1">
                <a:solidFill>
                  <a:srgbClr val="1F497D"/>
                </a:solidFill>
                <a:latin typeface="Open Sans"/>
                <a:ea typeface="Open Sans"/>
                <a:cs typeface="Open Sans"/>
                <a:sym typeface="Open Sans"/>
              </a:rPr>
              <a:t>aceasta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prezintă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propunerea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spre</a:t>
            </a:r>
            <a:r>
              <a:rPr lang="en-US" sz="1800" b="0" i="0" u="none" strike="noStrike" cap="none" dirty="0">
                <a:solidFill>
                  <a:srgbClr val="1F497D"/>
                </a:solidFill>
                <a:latin typeface="Open Sans"/>
                <a:ea typeface="Open Sans"/>
                <a:cs typeface="Open Sans"/>
                <a:sym typeface="Open Sans"/>
              </a:rPr>
              <a:t> aprobare către AM </a:t>
            </a:r>
            <a:r>
              <a:rPr lang="en-US" sz="1800" b="0" i="0" u="none" strike="noStrike" cap="none" dirty="0" err="1">
                <a:solidFill>
                  <a:srgbClr val="1F497D"/>
                </a:solidFill>
                <a:latin typeface="Open Sans"/>
                <a:ea typeface="Open Sans"/>
                <a:cs typeface="Open Sans"/>
                <a:sym typeface="Open Sans"/>
              </a:rPr>
              <a:t>sau</a:t>
            </a:r>
            <a:r>
              <a:rPr lang="en-US" sz="1800" b="0" i="0" u="none" strike="noStrike" cap="none" dirty="0">
                <a:solidFill>
                  <a:srgbClr val="1F497D"/>
                </a:solidFill>
                <a:latin typeface="Open Sans"/>
                <a:ea typeface="Open Sans"/>
                <a:cs typeface="Open Sans"/>
                <a:sym typeface="Open Sans"/>
              </a:rPr>
              <a:t> CM.</a:t>
            </a:r>
            <a:endParaRPr sz="1800" b="0" i="0" u="none" strike="noStrike" cap="none" dirty="0">
              <a:solidFill>
                <a:srgbClr val="1F497D"/>
              </a:solidFill>
              <a:latin typeface="Open Sans"/>
              <a:ea typeface="Open Sans"/>
              <a:cs typeface="Open Sans"/>
              <a:sym typeface="Open Sans"/>
            </a:endParaRPr>
          </a:p>
          <a:p>
            <a:pPr marL="457200" marR="0" lvl="0" indent="-342900" algn="l" rtl="0">
              <a:lnSpc>
                <a:spcPct val="115000"/>
              </a:lnSpc>
              <a:spcBef>
                <a:spcPts val="0"/>
              </a:spcBef>
              <a:spcAft>
                <a:spcPts val="0"/>
              </a:spcAft>
              <a:buClr>
                <a:srgbClr val="0F2A75"/>
              </a:buClr>
              <a:buSzPts val="1800"/>
              <a:buFont typeface="Open Sans"/>
              <a:buChar char="-"/>
            </a:pPr>
            <a:r>
              <a:rPr lang="en-US" sz="1800" b="1" i="0" u="none" strike="noStrike" cap="none" dirty="0" err="1">
                <a:solidFill>
                  <a:srgbClr val="1F497D"/>
                </a:solidFill>
                <a:latin typeface="Open Sans"/>
                <a:ea typeface="Open Sans"/>
                <a:cs typeface="Open Sans"/>
                <a:sym typeface="Open Sans"/>
              </a:rPr>
              <a:t>În</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caz</a:t>
            </a:r>
            <a:r>
              <a:rPr lang="en-US" sz="1800" b="1" i="0" u="none" strike="noStrike" cap="none" dirty="0">
                <a:solidFill>
                  <a:srgbClr val="1F497D"/>
                </a:solidFill>
                <a:latin typeface="Open Sans"/>
                <a:ea typeface="Open Sans"/>
                <a:cs typeface="Open Sans"/>
                <a:sym typeface="Open Sans"/>
              </a:rPr>
              <a:t> de </a:t>
            </a:r>
            <a:r>
              <a:rPr lang="en-US" sz="1800" b="1" i="0" u="none" strike="noStrike" cap="none" dirty="0" err="1">
                <a:solidFill>
                  <a:srgbClr val="1F497D"/>
                </a:solidFill>
                <a:latin typeface="Open Sans"/>
                <a:ea typeface="Open Sans"/>
                <a:cs typeface="Open Sans"/>
                <a:sym typeface="Open Sans"/>
              </a:rPr>
              <a:t>refuz</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aceasta</a:t>
            </a:r>
            <a:r>
              <a:rPr lang="en-US" sz="1800" b="1" i="0" u="none" strike="noStrike" cap="none" dirty="0">
                <a:solidFill>
                  <a:srgbClr val="1F497D"/>
                </a:solidFill>
                <a:latin typeface="Open Sans"/>
                <a:ea typeface="Open Sans"/>
                <a:cs typeface="Open Sans"/>
                <a:sym typeface="Open Sans"/>
              </a:rPr>
              <a:t> nu </a:t>
            </a:r>
            <a:r>
              <a:rPr lang="en-US" sz="1800" b="1" i="0" u="none" strike="noStrike" cap="none" dirty="0" err="1">
                <a:solidFill>
                  <a:srgbClr val="1F497D"/>
                </a:solidFill>
                <a:latin typeface="Open Sans"/>
                <a:ea typeface="Open Sans"/>
                <a:cs typeface="Open Sans"/>
                <a:sym typeface="Open Sans"/>
              </a:rPr>
              <a:t>mai</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poate</a:t>
            </a:r>
            <a:r>
              <a:rPr lang="en-US" sz="1800" b="1" i="0" u="none" strike="noStrike" cap="none" dirty="0">
                <a:solidFill>
                  <a:srgbClr val="1F497D"/>
                </a:solidFill>
                <a:latin typeface="Open Sans"/>
                <a:ea typeface="Open Sans"/>
                <a:cs typeface="Open Sans"/>
                <a:sym typeface="Open Sans"/>
              </a:rPr>
              <a:t> fi </a:t>
            </a:r>
            <a:r>
              <a:rPr lang="en-US" sz="1800" b="1" i="0" u="none" strike="noStrike" cap="none" dirty="0" err="1">
                <a:solidFill>
                  <a:srgbClr val="1F497D"/>
                </a:solidFill>
                <a:latin typeface="Open Sans"/>
                <a:ea typeface="Open Sans"/>
                <a:cs typeface="Open Sans"/>
                <a:sym typeface="Open Sans"/>
              </a:rPr>
              <a:t>solicitată</a:t>
            </a:r>
            <a:r>
              <a:rPr lang="en-US" sz="1800" b="1" i="0" u="none" strike="noStrike" cap="none" dirty="0">
                <a:solidFill>
                  <a:srgbClr val="1F497D"/>
                </a:solidFill>
                <a:latin typeface="Open Sans"/>
                <a:ea typeface="Open Sans"/>
                <a:cs typeface="Open Sans"/>
                <a:sym typeface="Open Sans"/>
              </a:rPr>
              <a:t>!</a:t>
            </a:r>
            <a:endParaRPr sz="1800" b="1"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dirty="0">
              <a:solidFill>
                <a:srgbClr val="0F2A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0"/>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70" name="Google Shape;270;p20"/>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71" name="Google Shape;271;p20"/>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72" name="Google Shape;272;p20"/>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73" name="Google Shape;273;p20"/>
          <p:cNvSpPr/>
          <p:nvPr/>
        </p:nvSpPr>
        <p:spPr>
          <a:xfrm>
            <a:off x="393290" y="2152139"/>
            <a:ext cx="5585527" cy="2557513"/>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rgbClr val="0F2A75"/>
              </a:buClr>
              <a:buSzPts val="2000"/>
              <a:buFont typeface="Calibri"/>
              <a:buChar char="●"/>
            </a:pP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Prin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instrucțiunile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șefului</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AM, care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vor</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fi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comunicate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Beneficiarilor</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și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publicate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pe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pagina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web a Programului </a:t>
            </a:r>
            <a:r>
              <a:rPr lang="en-US" sz="1800" b="0" i="0" u="none" strike="noStrike" cap="none" dirty="0">
                <a:solidFill>
                  <a:schemeClr val="bg2">
                    <a:lumMod val="60000"/>
                    <a:lumOff val="40000"/>
                  </a:schemeClr>
                </a:solidFill>
                <a:latin typeface="Open Sans" panose="020B0604020202020204" charset="0"/>
                <a:ea typeface="Open Sans" panose="020B0604020202020204" charset="0"/>
                <a:cs typeface="Open Sans" panose="020B0604020202020204" charset="0"/>
                <a:sym typeface="Open Sans"/>
                <a:hlinkClick r:id="rId7"/>
              </a:rPr>
              <a:t>www.interreg-rohu.eu</a:t>
            </a:r>
            <a:r>
              <a:rPr lang="en-US" sz="1800" b="0" i="0" u="none" strike="noStrike" cap="none" dirty="0" smtClean="0">
                <a:solidFill>
                  <a:schemeClr val="bg2">
                    <a:lumMod val="60000"/>
                    <a:lumOff val="40000"/>
                  </a:schemeClr>
                </a:solidFill>
                <a:latin typeface="Open Sans" panose="020B0604020202020204" charset="0"/>
                <a:ea typeface="Open Sans" panose="020B0604020202020204" charset="0"/>
                <a:cs typeface="Open Sans" panose="020B0604020202020204" charset="0"/>
                <a:sym typeface="Open Sans"/>
              </a:rPr>
              <a:t>;</a:t>
            </a:r>
            <a:endParaRPr lang="ro-RO" sz="1800" b="0" i="0" u="none" strike="noStrike" cap="none" dirty="0" smtClean="0">
              <a:solidFill>
                <a:schemeClr val="bg2">
                  <a:lumMod val="60000"/>
                  <a:lumOff val="40000"/>
                </a:schemeClr>
              </a:solidFill>
              <a:latin typeface="Open Sans" panose="020B0604020202020204" charset="0"/>
              <a:ea typeface="Open Sans" panose="020B0604020202020204" charset="0"/>
              <a:cs typeface="Open Sans" panose="020B0604020202020204" charset="0"/>
              <a:sym typeface="Open Sans"/>
            </a:endParaRPr>
          </a:p>
          <a:p>
            <a:pPr marL="101600" marR="0" lvl="0" algn="l" rtl="0">
              <a:lnSpc>
                <a:spcPct val="115000"/>
              </a:lnSpc>
              <a:spcBef>
                <a:spcPts val="0"/>
              </a:spcBef>
              <a:spcAft>
                <a:spcPts val="0"/>
              </a:spcAft>
              <a:buClr>
                <a:srgbClr val="0F2A75"/>
              </a:buClr>
              <a:buSzPts val="2000"/>
            </a:pPr>
            <a:endParaRPr sz="1800" b="0" i="0" u="none" strike="noStrike" cap="none" dirty="0">
              <a:solidFill>
                <a:schemeClr val="bg2">
                  <a:lumMod val="60000"/>
                  <a:lumOff val="40000"/>
                </a:schemeClr>
              </a:solidFill>
              <a:latin typeface="Open Sans" panose="020B0604020202020204" charset="0"/>
              <a:ea typeface="Open Sans" panose="020B0604020202020204" charset="0"/>
              <a:cs typeface="Open Sans" panose="020B0604020202020204" charset="0"/>
              <a:sym typeface="Open Sans"/>
            </a:endParaRPr>
          </a:p>
          <a:p>
            <a:pPr marL="457200" marR="0" lvl="0" indent="-355600" algn="l" rtl="0">
              <a:lnSpc>
                <a:spcPct val="115000"/>
              </a:lnSpc>
              <a:spcBef>
                <a:spcPts val="0"/>
              </a:spcBef>
              <a:spcAft>
                <a:spcPts val="0"/>
              </a:spcAft>
              <a:buClr>
                <a:srgbClr val="0F2A75"/>
              </a:buClr>
              <a:buSzPts val="2000"/>
              <a:buFont typeface="Calibri"/>
              <a:buChar char="●"/>
            </a:pP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Instrucțiunile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devin</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parte a contractului și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vor</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intra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în</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vigoare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la data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comunicării</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acestora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a:t>
            </a:r>
            <a:endParaRPr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a:p>
            <a:pPr marL="0" marR="0" lvl="0" indent="0" algn="l" rtl="0">
              <a:lnSpc>
                <a:spcPct val="115000"/>
              </a:lnSpc>
              <a:spcBef>
                <a:spcPts val="0"/>
              </a:spcBef>
              <a:spcAft>
                <a:spcPts val="0"/>
              </a:spcAft>
              <a:buClr>
                <a:srgbClr val="000000"/>
              </a:buClr>
              <a:buSzPts val="2000"/>
              <a:buFont typeface="Arial"/>
              <a:buNone/>
            </a:pPr>
            <a:endParaRPr sz="1800" b="1" i="0" u="none" strike="noStrike" cap="none" dirty="0">
              <a:solidFill>
                <a:srgbClr val="0F2A75"/>
              </a:solidFill>
              <a:latin typeface="Open Sans" panose="020B0604020202020204" charset="0"/>
              <a:ea typeface="Open Sans" panose="020B0604020202020204" charset="0"/>
              <a:cs typeface="Open Sans" panose="020B0604020202020204" charset="0"/>
              <a:sym typeface="Calibri"/>
            </a:endParaRPr>
          </a:p>
        </p:txBody>
      </p:sp>
      <p:sp>
        <p:nvSpPr>
          <p:cNvPr id="2" name="Rectangle 1">
            <a:extLst>
              <a:ext uri="{FF2B5EF4-FFF2-40B4-BE49-F238E27FC236}">
                <a16:creationId xmlns:a16="http://schemas.microsoft.com/office/drawing/2014/main" id="{4CBC72D2-1681-48CA-BF98-F0544911F4EE}"/>
              </a:ext>
            </a:extLst>
          </p:cNvPr>
          <p:cNvSpPr/>
          <p:nvPr/>
        </p:nvSpPr>
        <p:spPr>
          <a:xfrm>
            <a:off x="652254" y="1133030"/>
            <a:ext cx="8063426" cy="480901"/>
          </a:xfrm>
          <a:prstGeom prst="rect">
            <a:avLst/>
          </a:prstGeom>
        </p:spPr>
        <p:txBody>
          <a:bodyPr wrap="none">
            <a:spAutoFit/>
          </a:bodyPr>
          <a:lstStyle/>
          <a:p>
            <a:pPr lvl="0" algn="ctr">
              <a:lnSpc>
                <a:spcPct val="115000"/>
              </a:lnSpc>
              <a:buClr>
                <a:schemeClr val="dk1"/>
              </a:buClr>
              <a:buSzPts val="1100"/>
            </a:pPr>
            <a:r>
              <a:rPr lang="it-IT" sz="2400" b="1" dirty="0">
                <a:solidFill>
                  <a:srgbClr val="1F497D"/>
                </a:solidFill>
                <a:latin typeface="Open Sans" panose="020B0604020202020204" charset="0"/>
                <a:ea typeface="Open Sans" panose="020B0604020202020204" charset="0"/>
                <a:cs typeface="Open Sans" panose="020B0604020202020204" charset="0"/>
                <a:sym typeface="Calibri"/>
              </a:rPr>
              <a:t>MODIFICĂRI ALE CONTRACTULUI LA INIȚIATIVA AM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1"/>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79" name="Google Shape;279;p2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80" name="Google Shape;280;p2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81" name="Google Shape;281;p2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82" name="Google Shape;282;p21"/>
          <p:cNvSpPr/>
          <p:nvPr/>
        </p:nvSpPr>
        <p:spPr>
          <a:xfrm>
            <a:off x="551800" y="1025475"/>
            <a:ext cx="7295245" cy="39675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ACHIZIȚII PUBLICE - REGULI GENERALE</a:t>
            </a:r>
            <a:endParaRPr sz="1800" dirty="0">
              <a:solidFill>
                <a:srgbClr val="1F497D"/>
              </a:solidFill>
              <a:latin typeface="Calibri"/>
              <a:ea typeface="Calibri"/>
              <a:cs typeface="Calibri"/>
              <a:sym typeface="Calibri"/>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Respectarea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legislației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naționale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Vor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respecta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reglementările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aplicabile</a:t>
            </a:r>
            <a:r>
              <a:rPr lang="en-US" sz="1800" b="0" i="0" u="none" strike="noStrike" cap="none" dirty="0">
                <a:solidFill>
                  <a:srgbClr val="1F497D"/>
                </a:solidFill>
                <a:latin typeface="Open Sans"/>
                <a:ea typeface="Open Sans"/>
                <a:cs typeface="Open Sans"/>
                <a:sym typeface="Open Sans"/>
              </a:rPr>
              <a:t> la </a:t>
            </a:r>
            <a:r>
              <a:rPr lang="en-US" sz="1800" b="0" i="0" u="none" strike="noStrike" cap="none" dirty="0" err="1">
                <a:solidFill>
                  <a:srgbClr val="1F497D"/>
                </a:solidFill>
                <a:latin typeface="Open Sans"/>
                <a:ea typeface="Open Sans"/>
                <a:cs typeface="Open Sans"/>
                <a:sym typeface="Open Sans"/>
              </a:rPr>
              <a:t>nivel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național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vigoare</a:t>
            </a:r>
            <a:r>
              <a:rPr lang="en-US" sz="1800" b="0" i="0" u="none" strike="noStrike" cap="none" dirty="0">
                <a:solidFill>
                  <a:srgbClr val="1F497D"/>
                </a:solidFill>
                <a:latin typeface="Open Sans"/>
                <a:ea typeface="Open Sans"/>
                <a:cs typeface="Open Sans"/>
                <a:sym typeface="Open Sans"/>
              </a:rPr>
              <a:t> la </a:t>
            </a:r>
            <a:r>
              <a:rPr lang="en-US" sz="1800" b="0" i="0" u="none" strike="noStrike" cap="none" dirty="0" err="1">
                <a:solidFill>
                  <a:srgbClr val="1F497D"/>
                </a:solidFill>
                <a:latin typeface="Open Sans"/>
                <a:ea typeface="Open Sans"/>
                <a:cs typeface="Open Sans"/>
                <a:sym typeface="Open Sans"/>
              </a:rPr>
              <a:t>momentul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lansării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proceselor</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achiziție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respecta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principiile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transparenței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nediscriminării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egalității</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șanse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Principiile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economiei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eficienței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eficacității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utilizării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fondurilor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publice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trebuie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respectate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indiferent</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valoarea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estimată</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achiziției</a:t>
            </a:r>
            <a:r>
              <a:rPr lang="en-US" sz="1800"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Beneficiarii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angajații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lor</a:t>
            </a:r>
            <a:r>
              <a:rPr lang="en-US" sz="1800" b="0" i="0" u="none" strike="noStrike" cap="none" dirty="0">
                <a:solidFill>
                  <a:srgbClr val="1F497D"/>
                </a:solidFill>
                <a:latin typeface="Open Sans"/>
                <a:ea typeface="Open Sans"/>
                <a:cs typeface="Open Sans"/>
                <a:sym typeface="Open Sans"/>
              </a:rPr>
              <a:t> nu pot </a:t>
            </a:r>
            <a:r>
              <a:rPr lang="en-US" sz="1800" b="0" i="0" u="none" strike="noStrike" cap="none" dirty="0" err="1">
                <a:solidFill>
                  <a:srgbClr val="1F497D"/>
                </a:solidFill>
                <a:latin typeface="Open Sans"/>
                <a:ea typeface="Open Sans"/>
                <a:cs typeface="Open Sans"/>
                <a:sym typeface="Open Sans"/>
              </a:rPr>
              <a:t>acționa</a:t>
            </a:r>
            <a:r>
              <a:rPr lang="en-US" sz="1800" b="0" i="0" u="none" strike="noStrike" cap="none" dirty="0">
                <a:solidFill>
                  <a:srgbClr val="1F497D"/>
                </a:solidFill>
                <a:latin typeface="Open Sans"/>
                <a:ea typeface="Open Sans"/>
                <a:cs typeface="Open Sans"/>
                <a:sym typeface="Open Sans"/>
              </a:rPr>
              <a:t> ca </a:t>
            </a:r>
            <a:r>
              <a:rPr lang="en-US" sz="1800" b="0" i="0" u="none" strike="noStrike" cap="none" dirty="0" err="1">
                <a:solidFill>
                  <a:srgbClr val="1F497D"/>
                </a:solidFill>
                <a:latin typeface="Open Sans"/>
                <a:ea typeface="Open Sans"/>
                <a:cs typeface="Open Sans"/>
                <a:sym typeface="Open Sans"/>
              </a:rPr>
              <a:t>furnizori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sau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subcontractanți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achizițiile</a:t>
            </a:r>
            <a:r>
              <a:rPr lang="en-US" sz="1800" b="0" i="0" u="none" strike="noStrike" cap="none" dirty="0">
                <a:solidFill>
                  <a:srgbClr val="1F497D"/>
                </a:solidFill>
                <a:latin typeface="Open Sans"/>
                <a:ea typeface="Open Sans"/>
                <a:cs typeface="Open Sans"/>
                <a:sym typeface="Open Sans"/>
              </a:rPr>
              <a:t> din </a:t>
            </a:r>
            <a:r>
              <a:rPr lang="en-US" sz="1800" b="0" i="0" u="none" strike="noStrike" cap="none" dirty="0" err="1">
                <a:solidFill>
                  <a:srgbClr val="1F497D"/>
                </a:solidFill>
                <a:latin typeface="Open Sans"/>
                <a:ea typeface="Open Sans"/>
                <a:cs typeface="Open Sans"/>
                <a:sym typeface="Open Sans"/>
              </a:rPr>
              <a:t>cadrul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Beneficiarii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privați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vor</a:t>
            </a:r>
            <a:r>
              <a:rPr lang="en-US" sz="1800" b="0" i="0" u="none" strike="noStrike" cap="none" dirty="0">
                <a:solidFill>
                  <a:srgbClr val="1F497D"/>
                </a:solidFill>
                <a:latin typeface="Open Sans"/>
                <a:ea typeface="Open Sans"/>
                <a:cs typeface="Open Sans"/>
                <a:sym typeface="Open Sans"/>
              </a:rPr>
              <a:t> publica pe site-ul Programului </a:t>
            </a:r>
            <a:r>
              <a:rPr lang="en-US" sz="1800" b="0" i="0" u="none" strike="noStrike" cap="none" dirty="0" err="1">
                <a:solidFill>
                  <a:srgbClr val="1F497D"/>
                </a:solidFill>
                <a:latin typeface="Open Sans"/>
                <a:ea typeface="Open Sans"/>
                <a:cs typeface="Open Sans"/>
                <a:sym typeface="Open Sans"/>
              </a:rPr>
              <a:t>anunțul</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intenție</a:t>
            </a:r>
            <a:r>
              <a:rPr lang="en-US" sz="1800" b="0" i="0" u="none" strike="noStrike" cap="none" dirty="0">
                <a:solidFill>
                  <a:srgbClr val="1F497D"/>
                </a:solidFill>
                <a:latin typeface="Open Sans"/>
                <a:ea typeface="Open Sans"/>
                <a:cs typeface="Open Sans"/>
                <a:sym typeface="Open Sans"/>
              </a:rPr>
              <a:t> și </a:t>
            </a:r>
            <a:r>
              <a:rPr lang="en-US" sz="1800" b="0" i="0" u="none" strike="noStrike" cap="none" dirty="0" err="1">
                <a:solidFill>
                  <a:srgbClr val="1F497D"/>
                </a:solidFill>
                <a:latin typeface="Open Sans"/>
                <a:ea typeface="Open Sans"/>
                <a:cs typeface="Open Sans"/>
                <a:sym typeface="Open Sans"/>
              </a:rPr>
              <a:t>transmite</a:t>
            </a:r>
            <a:r>
              <a:rPr lang="en-US" sz="1800" b="0" i="0" u="none" strike="noStrike" cap="none" dirty="0">
                <a:solidFill>
                  <a:srgbClr val="1F497D"/>
                </a:solidFill>
                <a:latin typeface="Open Sans"/>
                <a:ea typeface="Open Sans"/>
                <a:cs typeface="Open Sans"/>
                <a:sym typeface="Open Sans"/>
              </a:rPr>
              <a:t> către SC </a:t>
            </a:r>
            <a:r>
              <a:rPr lang="en-US" sz="1800" b="0" i="0" u="none" strike="noStrike" cap="none" dirty="0" err="1">
                <a:solidFill>
                  <a:srgbClr val="1F497D"/>
                </a:solidFill>
                <a:latin typeface="Open Sans"/>
                <a:ea typeface="Open Sans"/>
                <a:cs typeface="Open Sans"/>
                <a:sym typeface="Open Sans"/>
              </a:rPr>
              <a:t>informațiile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privind</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contractul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semnat</a:t>
            </a:r>
            <a:r>
              <a:rPr lang="en-US" sz="1800"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Documentațiile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achizițiilor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vor</a:t>
            </a:r>
            <a:r>
              <a:rPr lang="en-US" sz="1800" b="0" i="0" u="none" strike="noStrike" cap="none" dirty="0">
                <a:solidFill>
                  <a:srgbClr val="1F497D"/>
                </a:solidFill>
                <a:latin typeface="Open Sans"/>
                <a:ea typeface="Open Sans"/>
                <a:cs typeface="Open Sans"/>
                <a:sym typeface="Open Sans"/>
              </a:rPr>
              <a:t> fi </a:t>
            </a:r>
            <a:r>
              <a:rPr lang="en-US" sz="1800" b="0" i="0" u="none" strike="noStrike" cap="none" dirty="0" err="1">
                <a:solidFill>
                  <a:srgbClr val="1F497D"/>
                </a:solidFill>
                <a:latin typeface="Open Sans"/>
                <a:ea typeface="Open Sans"/>
                <a:cs typeface="Open Sans"/>
                <a:sym typeface="Open Sans"/>
              </a:rPr>
              <a:t>încărcate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eMS</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secțiunile</a:t>
            </a:r>
            <a:r>
              <a:rPr lang="en-US" sz="1800" b="0" i="0" u="none" strike="noStrike" cap="none" dirty="0">
                <a:solidFill>
                  <a:srgbClr val="1F497D"/>
                </a:solidFill>
                <a:latin typeface="Open Sans"/>
                <a:ea typeface="Open Sans"/>
                <a:cs typeface="Open Sans"/>
                <a:sym typeface="Open Sans"/>
              </a:rPr>
              <a:t> indicate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Manualul </a:t>
            </a:r>
            <a:r>
              <a:rPr lang="en-US" sz="1800" b="0" i="0" u="none" strike="noStrike" cap="none" dirty="0" err="1">
                <a:solidFill>
                  <a:srgbClr val="1F497D"/>
                </a:solidFill>
                <a:latin typeface="Open Sans"/>
                <a:ea typeface="Open Sans"/>
                <a:cs typeface="Open Sans"/>
                <a:sym typeface="Open Sans"/>
              </a:rPr>
              <a:t>eMS</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raportare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rgbClr val="0F2A7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sz="2000" b="1" i="0" u="none" strike="noStrike" cap="none" dirty="0">
              <a:solidFill>
                <a:srgbClr val="0F2A7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400"/>
              <a:buFont typeface="Arial"/>
              <a:buNone/>
            </a:pPr>
            <a:endParaRPr sz="2400" b="1" i="0" u="none" strike="noStrike" cap="none" dirty="0">
              <a:solidFill>
                <a:srgbClr val="0F2A75"/>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88" name="Google Shape;288;p2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89" name="Google Shape;289;p2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90" name="Google Shape;290;p2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91" name="Google Shape;291;p22"/>
          <p:cNvSpPr/>
          <p:nvPr/>
        </p:nvSpPr>
        <p:spPr>
          <a:xfrm>
            <a:off x="251520" y="1528792"/>
            <a:ext cx="5445445" cy="4192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1F497D"/>
                </a:solidFill>
                <a:latin typeface="Open Sans"/>
                <a:ea typeface="Open Sans"/>
                <a:cs typeface="Open Sans"/>
                <a:sym typeface="Open Sans"/>
              </a:rPr>
              <a:t>                RAPORTAREA</a:t>
            </a:r>
            <a:endParaRPr sz="2400" b="1"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00000"/>
              </a:buClr>
              <a:buSzPts val="1800"/>
              <a:buFont typeface="Open Sans"/>
              <a:buChar char="-"/>
            </a:pPr>
            <a:r>
              <a:rPr lang="en-US" sz="1800" b="1" i="0" u="none" strike="noStrike" cap="none" dirty="0" err="1">
                <a:solidFill>
                  <a:srgbClr val="1F497D"/>
                </a:solidFill>
                <a:latin typeface="Open Sans"/>
                <a:ea typeface="Open Sans"/>
                <a:cs typeface="Open Sans"/>
                <a:sym typeface="Open Sans"/>
              </a:rPr>
              <a:t>Raportul</a:t>
            </a:r>
            <a:r>
              <a:rPr lang="en-US" sz="1800" b="1" i="0" u="none" strike="noStrike" cap="none" dirty="0">
                <a:solidFill>
                  <a:srgbClr val="1F497D"/>
                </a:solidFill>
                <a:latin typeface="Open Sans"/>
                <a:ea typeface="Open Sans"/>
                <a:cs typeface="Open Sans"/>
                <a:sym typeface="Open Sans"/>
              </a:rPr>
              <a:t> 0.1</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conține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doar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cheltuielile</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pregătire</a:t>
            </a:r>
            <a:r>
              <a:rPr lang="en-US" sz="1800" b="0" i="0" u="none" strike="noStrike" cap="none" dirty="0">
                <a:solidFill>
                  <a:srgbClr val="1F497D"/>
                </a:solidFill>
                <a:latin typeface="Open Sans"/>
                <a:ea typeface="Open Sans"/>
                <a:cs typeface="Open Sans"/>
                <a:sym typeface="Open Sans"/>
              </a:rPr>
              <a:t> și se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transmite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cât</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mai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curând</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posibil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după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semnarea</a:t>
            </a:r>
            <a:r>
              <a:rPr lang="en-US" sz="1800" b="0" i="0" u="none" strike="noStrike" cap="none" dirty="0">
                <a:solidFill>
                  <a:srgbClr val="1F497D"/>
                </a:solidFill>
                <a:latin typeface="Open Sans"/>
                <a:ea typeface="Open Sans"/>
                <a:cs typeface="Open Sans"/>
                <a:sym typeface="Open Sans"/>
              </a:rPr>
              <a:t> Contractului de finanțare, </a:t>
            </a:r>
            <a:r>
              <a:rPr lang="en-US" sz="1800" b="0" i="0" u="none" strike="noStrike" cap="none" dirty="0" err="1">
                <a:solidFill>
                  <a:srgbClr val="1F497D"/>
                </a:solidFill>
                <a:latin typeface="Open Sans"/>
                <a:ea typeface="Open Sans"/>
                <a:cs typeface="Open Sans"/>
                <a:sym typeface="Open Sans"/>
              </a:rPr>
              <a:t>dar</a:t>
            </a:r>
            <a:r>
              <a:rPr lang="en-US" sz="1800" b="0" i="0" u="none" strike="noStrike" cap="none" dirty="0">
                <a:solidFill>
                  <a:srgbClr val="1F497D"/>
                </a:solidFill>
                <a:latin typeface="Open Sans"/>
                <a:ea typeface="Open Sans"/>
                <a:cs typeface="Open Sans"/>
                <a:sym typeface="Open Sans"/>
              </a:rPr>
              <a:t> nu </a:t>
            </a:r>
            <a:r>
              <a:rPr lang="en-US" sz="1800" b="0" i="0" u="none" strike="noStrike" cap="none" dirty="0" err="1">
                <a:solidFill>
                  <a:srgbClr val="1F497D"/>
                </a:solidFill>
                <a:latin typeface="Open Sans"/>
                <a:ea typeface="Open Sans"/>
                <a:cs typeface="Open Sans"/>
                <a:sym typeface="Open Sans"/>
              </a:rPr>
              <a:t>mai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târziu</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sfârșitul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primei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perioade</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raportare</a:t>
            </a:r>
            <a:r>
              <a:rPr lang="en-US" sz="1800"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00000"/>
              </a:buClr>
              <a:buSzPts val="1800"/>
              <a:buFont typeface="Open Sans"/>
              <a:buChar char="-"/>
            </a:pPr>
            <a:r>
              <a:rPr lang="en-US" sz="1800" b="1" i="0" u="none" strike="noStrike" cap="none" dirty="0" err="1">
                <a:solidFill>
                  <a:srgbClr val="1F497D"/>
                </a:solidFill>
                <a:latin typeface="Open Sans"/>
                <a:ea typeface="Open Sans"/>
                <a:cs typeface="Open Sans"/>
                <a:sym typeface="Open Sans"/>
              </a:rPr>
              <a:t>Perioadele</a:t>
            </a:r>
            <a:r>
              <a:rPr lang="en-US" sz="1800" b="1" i="0" u="none" strike="noStrike" cap="none" dirty="0">
                <a:solidFill>
                  <a:srgbClr val="1F497D"/>
                </a:solidFill>
                <a:latin typeface="Open Sans"/>
                <a:ea typeface="Open Sans"/>
                <a:cs typeface="Open Sans"/>
                <a:sym typeface="Open Sans"/>
              </a:rPr>
              <a:t> de </a:t>
            </a:r>
            <a:r>
              <a:rPr lang="en-US" sz="1800" b="1" i="0" u="none" strike="noStrike" cap="none" dirty="0" err="1">
                <a:solidFill>
                  <a:srgbClr val="1F497D"/>
                </a:solidFill>
                <a:latin typeface="Open Sans"/>
                <a:ea typeface="Open Sans"/>
                <a:cs typeface="Open Sans"/>
                <a:sym typeface="Open Sans"/>
              </a:rPr>
              <a:t>raportare</a:t>
            </a:r>
            <a:r>
              <a:rPr lang="en-US" sz="1800" b="1" i="0" u="none" strike="noStrike" cap="none" dirty="0">
                <a:solidFill>
                  <a:srgbClr val="1F497D"/>
                </a:solidFill>
                <a:latin typeface="Open Sans"/>
                <a:ea typeface="Open Sans"/>
                <a:cs typeface="Open Sans"/>
                <a:sym typeface="Open Sans"/>
              </a:rPr>
              <a:t> nu se pot </a:t>
            </a:r>
            <a:r>
              <a:rPr lang="en-US" sz="1800" b="1" i="0" u="none" strike="noStrike" cap="none" dirty="0" err="1">
                <a:solidFill>
                  <a:srgbClr val="1F497D"/>
                </a:solidFill>
                <a:latin typeface="Open Sans"/>
                <a:ea typeface="Open Sans"/>
                <a:cs typeface="Open Sans"/>
                <a:sym typeface="Open Sans"/>
              </a:rPr>
              <a:t>cumula</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dar</a:t>
            </a:r>
            <a:r>
              <a:rPr lang="en-US" sz="1800" b="1" i="0" u="none" strike="noStrike" cap="none" dirty="0">
                <a:solidFill>
                  <a:srgbClr val="1F497D"/>
                </a:solidFill>
                <a:latin typeface="Open Sans"/>
                <a:ea typeface="Open Sans"/>
                <a:cs typeface="Open Sans"/>
                <a:sym typeface="Open Sans"/>
              </a:rPr>
              <a:t> se pot </a:t>
            </a:r>
            <a:r>
              <a:rPr lang="en-US" sz="1800" b="1" i="0" u="none" strike="noStrike" cap="none" dirty="0" err="1" smtClean="0">
                <a:solidFill>
                  <a:srgbClr val="1F497D"/>
                </a:solidFill>
                <a:latin typeface="Open Sans"/>
                <a:ea typeface="Open Sans"/>
                <a:cs typeface="Open Sans"/>
                <a:sym typeface="Open Sans"/>
              </a:rPr>
              <a:t>împărți</a:t>
            </a:r>
            <a:r>
              <a:rPr lang="en-US" sz="1800" b="1" dirty="0">
                <a:solidFill>
                  <a:srgbClr val="1F497D"/>
                </a:solidFill>
                <a:latin typeface="Open Sans"/>
                <a:ea typeface="Open Sans"/>
                <a:cs typeface="Open Sans"/>
                <a:sym typeface="Open Sans"/>
              </a:rPr>
              <a:t>;</a:t>
            </a:r>
            <a:endParaRPr lang="en-US" sz="1800" b="1" dirty="0" smtClean="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00000"/>
              </a:buClr>
              <a:buSzPts val="1800"/>
              <a:buFont typeface="Open Sans"/>
              <a:buChar char="-"/>
            </a:pPr>
            <a:r>
              <a:rPr lang="en-US" sz="1800" b="1" i="0" u="none" strike="noStrike" cap="none" dirty="0" err="1" smtClean="0">
                <a:solidFill>
                  <a:srgbClr val="1F497D"/>
                </a:solidFill>
                <a:latin typeface="Open Sans"/>
                <a:ea typeface="Open Sans"/>
                <a:cs typeface="Open Sans"/>
                <a:sym typeface="Open Sans"/>
              </a:rPr>
              <a:t>Rapoartele</a:t>
            </a:r>
            <a:r>
              <a:rPr lang="en-US" sz="1800" b="1" i="0" u="none" strike="noStrike" cap="none" dirty="0" smtClean="0">
                <a:solidFill>
                  <a:srgbClr val="1F497D"/>
                </a:solidFill>
                <a:latin typeface="Open Sans"/>
                <a:ea typeface="Open Sans"/>
                <a:cs typeface="Open Sans"/>
                <a:sym typeface="Open Sans"/>
              </a:rPr>
              <a:t> </a:t>
            </a:r>
            <a:r>
              <a:rPr lang="en-US" sz="1800" b="1" i="0" u="none" strike="noStrike" cap="none" dirty="0">
                <a:solidFill>
                  <a:srgbClr val="1F497D"/>
                </a:solidFill>
                <a:latin typeface="Open Sans"/>
                <a:ea typeface="Open Sans"/>
                <a:cs typeface="Open Sans"/>
                <a:sym typeface="Open Sans"/>
              </a:rPr>
              <a:t>se </a:t>
            </a:r>
            <a:r>
              <a:rPr lang="en-US" sz="1800" b="1" i="0" u="none" strike="noStrike" cap="none" dirty="0" err="1">
                <a:solidFill>
                  <a:srgbClr val="1F497D"/>
                </a:solidFill>
                <a:latin typeface="Open Sans"/>
                <a:ea typeface="Open Sans"/>
                <a:cs typeface="Open Sans"/>
                <a:sym typeface="Open Sans"/>
              </a:rPr>
              <a:t>printează</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semnează</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și</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încarcă</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în</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eMS</a:t>
            </a:r>
            <a:r>
              <a:rPr lang="en-US" sz="1800" b="1" i="0" u="none" strike="noStrike" cap="none" dirty="0">
                <a:solidFill>
                  <a:srgbClr val="1F497D"/>
                </a:solidFill>
                <a:latin typeface="Open Sans"/>
                <a:ea typeface="Open Sans"/>
                <a:cs typeface="Open Sans"/>
                <a:sym typeface="Open Sans"/>
              </a:rPr>
              <a:t>.</a:t>
            </a:r>
            <a:endParaRPr sz="1800" b="1" i="0" u="none" strike="noStrike" cap="none" dirty="0">
              <a:solidFill>
                <a:srgbClr val="1F497D"/>
              </a:solidFill>
              <a:latin typeface="Open Sans"/>
              <a:ea typeface="Open Sans"/>
              <a:cs typeface="Open Sans"/>
              <a:sym typeface="Open Sans"/>
            </a:endParaRPr>
          </a:p>
          <a:p>
            <a:pPr marL="457200" marR="0" lvl="0" indent="-228600" algn="just" rtl="0">
              <a:lnSpc>
                <a:spcPct val="150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297" name="Google Shape;297;p23"/>
          <p:cNvPicPr preferRelativeResize="0"/>
          <p:nvPr/>
        </p:nvPicPr>
        <p:blipFill rotWithShape="1">
          <a:blip r:embed="rId3">
            <a:alphaModFix/>
          </a:blip>
          <a:srcRect/>
          <a:stretch/>
        </p:blipFill>
        <p:spPr>
          <a:xfrm>
            <a:off x="15727" y="-22191"/>
            <a:ext cx="9143244" cy="6857433"/>
          </a:xfrm>
          <a:prstGeom prst="rect">
            <a:avLst/>
          </a:prstGeom>
          <a:noFill/>
          <a:ln>
            <a:noFill/>
          </a:ln>
        </p:spPr>
      </p:pic>
      <p:pic>
        <p:nvPicPr>
          <p:cNvPr id="298" name="Google Shape;298;p2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99" name="Google Shape;299;p2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00" name="Google Shape;300;p2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01" name="Google Shape;301;p23"/>
          <p:cNvSpPr/>
          <p:nvPr/>
        </p:nvSpPr>
        <p:spPr>
          <a:xfrm>
            <a:off x="572799" y="997850"/>
            <a:ext cx="5809339" cy="4192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1F497D"/>
                </a:solidFill>
                <a:latin typeface="Open Sans"/>
                <a:ea typeface="Open Sans"/>
                <a:cs typeface="Open Sans"/>
                <a:sym typeface="Open Sans"/>
              </a:rPr>
              <a:t>                   RAPORTAREA</a:t>
            </a:r>
            <a:endParaRPr sz="2400" b="1" i="0" u="none" strike="noStrike" cap="none" dirty="0">
              <a:solidFill>
                <a:srgbClr val="1F497D"/>
              </a:solidFill>
              <a:latin typeface="Open Sans"/>
              <a:ea typeface="Open Sans"/>
              <a:cs typeface="Open Sans"/>
              <a:sym typeface="Open Sans"/>
            </a:endParaRPr>
          </a:p>
          <a:p>
            <a:pPr marL="457200" marR="0" lvl="0" indent="0" algn="just" rtl="0">
              <a:spcBef>
                <a:spcPts val="0"/>
              </a:spcBef>
              <a:spcAft>
                <a:spcPts val="0"/>
              </a:spcAft>
              <a:buClr>
                <a:srgbClr val="000000"/>
              </a:buClr>
              <a:buSzPts val="1800"/>
              <a:buFont typeface="Arial"/>
              <a:buNone/>
            </a:pPr>
            <a:r>
              <a:rPr lang="en-US" sz="1800" b="1" i="0" u="none" strike="noStrike" cap="none" dirty="0">
                <a:solidFill>
                  <a:srgbClr val="1F497D"/>
                </a:solidFill>
                <a:latin typeface="Open Sans"/>
                <a:ea typeface="Open Sans"/>
                <a:cs typeface="Open Sans"/>
                <a:sym typeface="Open Sans"/>
              </a:rPr>
              <a:t>1. </a:t>
            </a:r>
            <a:r>
              <a:rPr lang="en-US" sz="1800" b="1" i="0" u="none" strike="noStrike" cap="none" dirty="0" err="1">
                <a:solidFill>
                  <a:srgbClr val="1F497D"/>
                </a:solidFill>
                <a:latin typeface="Open Sans"/>
                <a:ea typeface="Open Sans"/>
                <a:cs typeface="Open Sans"/>
                <a:sym typeface="Open Sans"/>
              </a:rPr>
              <a:t>Raportul</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partenerului</a:t>
            </a:r>
            <a:endParaRPr sz="1800" b="1" i="0" u="none" strike="noStrike" cap="none" dirty="0">
              <a:solidFill>
                <a:srgbClr val="1F497D"/>
              </a:solidFill>
              <a:latin typeface="Open Sans"/>
              <a:ea typeface="Open Sans"/>
              <a:cs typeface="Open Sans"/>
              <a:sym typeface="Open Sans"/>
            </a:endParaRPr>
          </a:p>
          <a:p>
            <a:pPr marL="114300" marR="0" lvl="0" indent="0" algn="just" rtl="0">
              <a:spcBef>
                <a:spcPts val="0"/>
              </a:spcBef>
              <a:spcAft>
                <a:spcPts val="0"/>
              </a:spcAft>
              <a:buClr>
                <a:srgbClr val="002060"/>
              </a:buClr>
              <a:buSzPts val="1800"/>
              <a:buFont typeface="Open Sans"/>
              <a:buNone/>
            </a:pPr>
            <a:r>
              <a:rPr lang="en-US" sz="1800" i="0" u="none" strike="noStrike" cap="none" dirty="0" err="1">
                <a:solidFill>
                  <a:srgbClr val="1F497D"/>
                </a:solidFill>
                <a:latin typeface="Open Sans"/>
                <a:ea typeface="Open Sans"/>
                <a:cs typeface="Open Sans"/>
                <a:sym typeface="Open Sans"/>
              </a:rPr>
              <a:t>Cuprinde</a:t>
            </a:r>
            <a:r>
              <a:rPr lang="en-US" sz="1800" i="0" u="none" strike="noStrike" cap="none" dirty="0">
                <a:solidFill>
                  <a:srgbClr val="1F497D"/>
                </a:solidFill>
                <a:latin typeface="Open Sans"/>
                <a:ea typeface="Open Sans"/>
                <a:cs typeface="Open Sans"/>
                <a:sym typeface="Open Sans"/>
              </a:rPr>
              <a:t>: activități, </a:t>
            </a:r>
            <a:r>
              <a:rPr lang="en-US" sz="1800" i="0" u="none" strike="noStrike" cap="none" dirty="0" err="1">
                <a:solidFill>
                  <a:srgbClr val="1F497D"/>
                </a:solidFill>
                <a:latin typeface="Open Sans"/>
                <a:ea typeface="Open Sans"/>
                <a:cs typeface="Open Sans"/>
                <a:sym typeface="Open Sans"/>
              </a:rPr>
              <a:t>rezultate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indicatori</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cheltuieli</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efectuate</a:t>
            </a:r>
            <a:r>
              <a:rPr lang="en-US" sz="1800" i="0" u="none" strike="noStrike" cap="none" dirty="0">
                <a:solidFill>
                  <a:srgbClr val="1F497D"/>
                </a:solidFill>
                <a:latin typeface="Open Sans"/>
                <a:ea typeface="Open Sans"/>
                <a:cs typeface="Open Sans"/>
                <a:sym typeface="Open Sans"/>
              </a:rPr>
              <a:t>, documente </a:t>
            </a:r>
            <a:r>
              <a:rPr lang="en-US" sz="1800" i="0" u="none" strike="noStrike" cap="none" dirty="0" err="1">
                <a:solidFill>
                  <a:srgbClr val="1F497D"/>
                </a:solidFill>
                <a:latin typeface="Open Sans"/>
                <a:ea typeface="Open Sans"/>
                <a:cs typeface="Open Sans"/>
                <a:sym typeface="Open Sans"/>
              </a:rPr>
              <a:t>suport</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secțiune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separată</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dedicată</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documentelor</a:t>
            </a:r>
            <a:r>
              <a:rPr lang="en-US" sz="1800" i="0" u="none" strike="noStrike" cap="none" dirty="0">
                <a:solidFill>
                  <a:srgbClr val="1F497D"/>
                </a:solidFill>
                <a:latin typeface="Open Sans"/>
                <a:ea typeface="Open Sans"/>
                <a:cs typeface="Open Sans"/>
                <a:sym typeface="Open Sans"/>
              </a:rPr>
              <a:t> cu </a:t>
            </a:r>
            <a:r>
              <a:rPr lang="en-US" sz="1800" i="0" u="none" strike="noStrike" cap="none" dirty="0" err="1">
                <a:solidFill>
                  <a:srgbClr val="1F497D"/>
                </a:solidFill>
                <a:latin typeface="Open Sans"/>
                <a:ea typeface="Open Sans"/>
                <a:cs typeface="Open Sans"/>
                <a:sym typeface="Open Sans"/>
              </a:rPr>
              <a:t>caracter</a:t>
            </a:r>
            <a:r>
              <a:rPr lang="en-US" sz="1800" i="0" u="none" strike="noStrike" cap="none" dirty="0">
                <a:solidFill>
                  <a:srgbClr val="1F497D"/>
                </a:solidFill>
                <a:latin typeface="Open Sans"/>
                <a:ea typeface="Open Sans"/>
                <a:cs typeface="Open Sans"/>
                <a:sym typeface="Open Sans"/>
              </a:rPr>
              <a:t> personal - </a:t>
            </a:r>
            <a:r>
              <a:rPr lang="en-US" sz="1800" i="0" u="none" strike="noStrike" cap="none" dirty="0" err="1">
                <a:solidFill>
                  <a:srgbClr val="1F497D"/>
                </a:solidFill>
                <a:latin typeface="Open Sans"/>
                <a:ea typeface="Open Sans"/>
                <a:cs typeface="Open Sans"/>
                <a:sym typeface="Open Sans"/>
              </a:rPr>
              <a:t>unde</a:t>
            </a:r>
            <a:r>
              <a:rPr lang="en-US" sz="1800" i="0" u="none" strike="noStrike" cap="none" dirty="0">
                <a:solidFill>
                  <a:srgbClr val="1F497D"/>
                </a:solidFill>
                <a:latin typeface="Open Sans"/>
                <a:ea typeface="Open Sans"/>
                <a:cs typeface="Open Sans"/>
                <a:sym typeface="Open Sans"/>
              </a:rPr>
              <a:t> se </a:t>
            </a:r>
            <a:r>
              <a:rPr lang="en-US" sz="1800" dirty="0" err="1">
                <a:solidFill>
                  <a:srgbClr val="1F497D"/>
                </a:solidFill>
                <a:latin typeface="Open Sans"/>
                <a:ea typeface="Open Sans"/>
                <a:cs typeface="Open Sans"/>
                <a:sym typeface="Open Sans"/>
              </a:rPr>
              <a:t>încarcă</a:t>
            </a:r>
            <a:r>
              <a:rPr lang="en-US" sz="1800" dirty="0">
                <a:solidFill>
                  <a:srgbClr val="1F497D"/>
                </a:solidFill>
                <a:latin typeface="Open Sans"/>
                <a:ea typeface="Open Sans"/>
                <a:cs typeface="Open Sans"/>
                <a:sym typeface="Open Sans"/>
              </a:rPr>
              <a:t> documentele </a:t>
            </a:r>
            <a:r>
              <a:rPr lang="en-US" sz="1800" dirty="0" err="1">
                <a:solidFill>
                  <a:srgbClr val="1F497D"/>
                </a:solidFill>
                <a:latin typeface="Open Sans"/>
                <a:ea typeface="Open Sans"/>
                <a:cs typeface="Open Sans"/>
                <a:sym typeface="Open Sans"/>
              </a:rPr>
              <a:t>ce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conțin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informații</a:t>
            </a:r>
            <a:r>
              <a:rPr lang="en-US" sz="1800" dirty="0">
                <a:solidFill>
                  <a:srgbClr val="1F497D"/>
                </a:solidFill>
                <a:latin typeface="Open Sans"/>
                <a:ea typeface="Open Sans"/>
                <a:cs typeface="Open Sans"/>
                <a:sym typeface="Open Sans"/>
              </a:rPr>
              <a:t> care cad sub </a:t>
            </a:r>
            <a:r>
              <a:rPr lang="en-US" sz="1800" dirty="0" err="1">
                <a:solidFill>
                  <a:srgbClr val="1F497D"/>
                </a:solidFill>
                <a:latin typeface="Open Sans"/>
                <a:ea typeface="Open Sans"/>
                <a:cs typeface="Open Sans"/>
                <a:sym typeface="Open Sans"/>
              </a:rPr>
              <a:t>incidența</a:t>
            </a:r>
            <a:r>
              <a:rPr lang="en-US" sz="1800" dirty="0">
                <a:solidFill>
                  <a:srgbClr val="1F497D"/>
                </a:solidFill>
                <a:latin typeface="Open Sans"/>
                <a:ea typeface="Open Sans"/>
                <a:cs typeface="Open Sans"/>
                <a:sym typeface="Open Sans"/>
              </a:rPr>
              <a:t> GDPR</a:t>
            </a:r>
            <a:r>
              <a:rPr lang="en-US" sz="1800" i="0" u="none" strike="noStrike" cap="none" dirty="0">
                <a:solidFill>
                  <a:srgbClr val="1F497D"/>
                </a:solidFill>
                <a:latin typeface="Open Sans"/>
                <a:ea typeface="Open Sans"/>
                <a:cs typeface="Open Sans"/>
                <a:sym typeface="Open Sans"/>
              </a:rPr>
              <a:t>) </a:t>
            </a:r>
            <a:endParaRPr sz="1800" i="0" u="none" strike="noStrike" cap="none" dirty="0">
              <a:solidFill>
                <a:srgbClr val="1F497D"/>
              </a:solidFill>
              <a:latin typeface="Open Sans"/>
              <a:ea typeface="Open Sans"/>
              <a:cs typeface="Open Sans"/>
              <a:sym typeface="Open Sans"/>
            </a:endParaRPr>
          </a:p>
          <a:p>
            <a:pPr marL="114300" marR="0" lvl="0" indent="0" algn="just" rtl="0">
              <a:spcBef>
                <a:spcPts val="0"/>
              </a:spcBef>
              <a:spcAft>
                <a:spcPts val="0"/>
              </a:spcAft>
              <a:buClr>
                <a:srgbClr val="002060"/>
              </a:buClr>
              <a:buSzPts val="1800"/>
              <a:buFont typeface="Open Sans"/>
              <a:buNone/>
            </a:pP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Tipuri</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114300" marR="0" lvl="0" indent="0" algn="just" rtl="0">
              <a:spcBef>
                <a:spcPts val="0"/>
              </a:spcBef>
              <a:spcAft>
                <a:spcPts val="0"/>
              </a:spcAft>
              <a:buClr>
                <a:srgbClr val="002060"/>
              </a:buClr>
              <a:buSzPts val="1800"/>
              <a:buFont typeface="Open Sans"/>
              <a:buNone/>
            </a:pPr>
            <a:r>
              <a:rPr lang="en-US" sz="1800" b="1" u="none" strike="noStrike" cap="none" dirty="0">
                <a:solidFill>
                  <a:srgbClr val="1F497D"/>
                </a:solidFill>
                <a:latin typeface="Open Sans"/>
                <a:ea typeface="Open Sans"/>
                <a:cs typeface="Open Sans"/>
                <a:sym typeface="Open Sans"/>
              </a:rPr>
              <a:t>Cu </a:t>
            </a:r>
            <a:r>
              <a:rPr lang="en-US" sz="1800" b="1" u="none" strike="noStrike" cap="none" dirty="0" err="1">
                <a:solidFill>
                  <a:srgbClr val="1F497D"/>
                </a:solidFill>
                <a:latin typeface="Open Sans"/>
                <a:ea typeface="Open Sans"/>
                <a:cs typeface="Open Sans"/>
                <a:sym typeface="Open Sans"/>
              </a:rPr>
              <a:t>cheltuieli</a:t>
            </a:r>
            <a:r>
              <a:rPr lang="en-US" sz="1800" b="1"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Către</a:t>
            </a:r>
            <a:r>
              <a:rPr lang="en-US" sz="1800" b="0" i="0" u="none" strike="noStrike" cap="none" dirty="0">
                <a:solidFill>
                  <a:srgbClr val="1F497D"/>
                </a:solidFill>
                <a:latin typeface="Open Sans"/>
                <a:ea typeface="Open Sans"/>
                <a:cs typeface="Open Sans"/>
                <a:sym typeface="Open Sans"/>
              </a:rPr>
              <a:t> CPN </a:t>
            </a:r>
            <a:r>
              <a:rPr lang="en-US" sz="1800" b="0" i="0" u="none" strike="noStrike" cap="none" dirty="0" err="1">
                <a:solidFill>
                  <a:srgbClr val="1F497D"/>
                </a:solidFill>
                <a:latin typeface="Open Sans"/>
                <a:ea typeface="Open Sans"/>
                <a:cs typeface="Open Sans"/>
                <a:sym typeface="Open Sans"/>
              </a:rPr>
              <a:t>spre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validare</a:t>
            </a:r>
            <a:r>
              <a:rPr lang="en-US" sz="1800" b="0" i="0" u="none" strike="noStrike" cap="none" dirty="0">
                <a:solidFill>
                  <a:srgbClr val="1F497D"/>
                </a:solidFill>
                <a:latin typeface="Open Sans"/>
                <a:ea typeface="Open Sans"/>
                <a:cs typeface="Open Sans"/>
                <a:sym typeface="Open Sans"/>
              </a:rPr>
              <a:t> - la 3 </a:t>
            </a:r>
            <a:r>
              <a:rPr lang="en-US" sz="1800" b="0" i="0" u="none" strike="noStrike" cap="none" dirty="0" err="1">
                <a:solidFill>
                  <a:srgbClr val="1F497D"/>
                </a:solidFill>
                <a:latin typeface="Open Sans"/>
                <a:ea typeface="Open Sans"/>
                <a:cs typeface="Open Sans"/>
                <a:sym typeface="Open Sans"/>
              </a:rPr>
              <a:t>sau</a:t>
            </a:r>
            <a:r>
              <a:rPr lang="en-US" sz="1800" b="0" i="0" u="none" strike="noStrike" cap="none" dirty="0">
                <a:solidFill>
                  <a:srgbClr val="1F497D"/>
                </a:solidFill>
                <a:latin typeface="Open Sans"/>
                <a:ea typeface="Open Sans"/>
                <a:cs typeface="Open Sans"/>
                <a:sym typeface="Open Sans"/>
              </a:rPr>
              <a:t> 4 </a:t>
            </a:r>
            <a:r>
              <a:rPr lang="en-US" sz="1800" b="0" i="0" u="none" strike="noStrike" cap="none" dirty="0" err="1">
                <a:solidFill>
                  <a:srgbClr val="1F497D"/>
                </a:solidFill>
                <a:latin typeface="Open Sans"/>
                <a:ea typeface="Open Sans"/>
                <a:cs typeface="Open Sans"/>
                <a:sym typeface="Open Sans"/>
              </a:rPr>
              <a:t>luni</a:t>
            </a:r>
            <a:r>
              <a:rPr lang="en-US" sz="1800" b="0" i="0" u="none" strike="noStrike" cap="none" dirty="0">
                <a:solidFill>
                  <a:srgbClr val="1F497D"/>
                </a:solidFill>
                <a:latin typeface="Open Sans"/>
                <a:ea typeface="Open Sans"/>
                <a:cs typeface="Open Sans"/>
                <a:sym typeface="Open Sans"/>
              </a:rPr>
              <a:t> </a:t>
            </a:r>
            <a:endParaRPr sz="1800" b="0" i="0" u="none" strike="noStrike" cap="none" dirty="0">
              <a:solidFill>
                <a:srgbClr val="1F497D"/>
              </a:solidFill>
              <a:latin typeface="Open Sans"/>
              <a:ea typeface="Open Sans"/>
              <a:cs typeface="Open Sans"/>
              <a:sym typeface="Open Sans"/>
            </a:endParaRPr>
          </a:p>
          <a:p>
            <a:pPr marL="114300" marR="0" lvl="0" indent="0" algn="just" rtl="0">
              <a:spcBef>
                <a:spcPts val="0"/>
              </a:spcBef>
              <a:spcAft>
                <a:spcPts val="0"/>
              </a:spcAft>
              <a:buClr>
                <a:srgbClr val="002060"/>
              </a:buClr>
              <a:buSzPts val="1800"/>
              <a:buFont typeface="Open Sans"/>
              <a:buNone/>
            </a:pPr>
            <a:r>
              <a:rPr lang="en-US" sz="1800" b="1" i="0" u="none" strike="noStrike" cap="none" dirty="0" err="1">
                <a:solidFill>
                  <a:srgbClr val="1F497D"/>
                </a:solidFill>
                <a:latin typeface="Open Sans"/>
                <a:ea typeface="Open Sans"/>
                <a:cs typeface="Open Sans"/>
                <a:sym typeface="Open Sans"/>
              </a:rPr>
              <a:t>Fără</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cheltuieli</a:t>
            </a:r>
            <a:r>
              <a:rPr lang="en-US" sz="1800" b="1" i="0" u="none" strike="noStrike" cap="none" dirty="0">
                <a:solidFill>
                  <a:srgbClr val="1F497D"/>
                </a:solidFill>
                <a:latin typeface="Open Sans"/>
                <a:ea typeface="Open Sans"/>
                <a:cs typeface="Open Sans"/>
                <a:sym typeface="Open Sans"/>
              </a:rPr>
              <a:t>: </a:t>
            </a:r>
            <a:r>
              <a:rPr lang="en-US" sz="1800" b="0" i="0" u="none" strike="noStrike" cap="none" dirty="0">
                <a:solidFill>
                  <a:srgbClr val="1F497D"/>
                </a:solidFill>
                <a:latin typeface="Open Sans"/>
                <a:ea typeface="Open Sans"/>
                <a:cs typeface="Open Sans"/>
                <a:sym typeface="Open Sans"/>
              </a:rPr>
              <a:t>Către BP pentru </a:t>
            </a:r>
            <a:r>
              <a:rPr lang="en-US" sz="1800" b="0" i="0" u="none" strike="noStrike" cap="none" dirty="0" err="1">
                <a:solidFill>
                  <a:srgbClr val="1F497D"/>
                </a:solidFill>
                <a:latin typeface="Open Sans"/>
                <a:ea typeface="Open Sans"/>
                <a:cs typeface="Open Sans"/>
                <a:sym typeface="Open Sans"/>
              </a:rPr>
              <a:t>includerea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informațiilor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Raportul</a:t>
            </a:r>
            <a:r>
              <a:rPr lang="en-US" sz="1800" b="0" i="0" u="none" strike="noStrike" cap="none" dirty="0">
                <a:solidFill>
                  <a:srgbClr val="1F497D"/>
                </a:solidFill>
                <a:latin typeface="Open Sans"/>
                <a:ea typeface="Open Sans"/>
                <a:cs typeface="Open Sans"/>
                <a:sym typeface="Open Sans"/>
              </a:rPr>
              <a:t> de proiect</a:t>
            </a:r>
            <a:endParaRPr sz="1800" b="0" i="0" u="none" strike="noStrike" cap="none" dirty="0">
              <a:solidFill>
                <a:srgbClr val="1F497D"/>
              </a:solidFill>
              <a:latin typeface="Open Sans"/>
              <a:ea typeface="Open Sans"/>
              <a:cs typeface="Open Sans"/>
              <a:sym typeface="Open Sans"/>
            </a:endParaRPr>
          </a:p>
          <a:p>
            <a:pPr marL="114300" marR="0" lvl="0" indent="0" algn="just" rtl="0">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Frecvență</a:t>
            </a:r>
            <a:r>
              <a:rPr lang="en-US" sz="1800" b="1"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114300" marR="0" lvl="0" indent="0" algn="just" rtl="0">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Minim 1 </a:t>
            </a:r>
            <a:r>
              <a:rPr lang="en-US" sz="1800" b="0" i="0" u="none" strike="noStrike" cap="none" dirty="0" err="1">
                <a:solidFill>
                  <a:srgbClr val="1F497D"/>
                </a:solidFill>
                <a:latin typeface="Open Sans"/>
                <a:ea typeface="Open Sans"/>
                <a:cs typeface="Open Sans"/>
                <a:sym typeface="Open Sans"/>
              </a:rPr>
              <a:t>raport</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partener</a:t>
            </a:r>
            <a:r>
              <a:rPr lang="en-US" sz="1800" b="0" i="0" u="none" strike="noStrike" cap="none" dirty="0">
                <a:solidFill>
                  <a:srgbClr val="1F497D"/>
                </a:solidFill>
                <a:latin typeface="Open Sans"/>
                <a:ea typeface="Open Sans"/>
                <a:cs typeface="Open Sans"/>
                <a:sym typeface="Open Sans"/>
              </a:rPr>
              <a:t>/</a:t>
            </a:r>
            <a:r>
              <a:rPr lang="en-US" sz="1800" b="0" i="0" u="none" strike="noStrike" cap="none" dirty="0" err="1">
                <a:solidFill>
                  <a:srgbClr val="1F497D"/>
                </a:solidFill>
                <a:latin typeface="Open Sans"/>
                <a:ea typeface="Open Sans"/>
                <a:cs typeface="Open Sans"/>
                <a:sym typeface="Open Sans"/>
              </a:rPr>
              <a:t>perioadă</a:t>
            </a:r>
            <a:r>
              <a:rPr lang="en-US" sz="1800" b="0" i="0" u="none" strike="noStrike" cap="none" dirty="0">
                <a:solidFill>
                  <a:srgbClr val="1F497D"/>
                </a:solidFill>
                <a:latin typeface="Open Sans"/>
                <a:ea typeface="Open Sans"/>
                <a:cs typeface="Open Sans"/>
                <a:sym typeface="Open Sans"/>
              </a:rPr>
              <a:t> de implementare.</a:t>
            </a:r>
            <a:endParaRPr sz="1800" b="0" i="0" u="none" strike="noStrike" cap="none" dirty="0">
              <a:solidFill>
                <a:srgbClr val="1F497D"/>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4"/>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07" name="Google Shape;307;p24"/>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08" name="Google Shape;308;p24"/>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09" name="Google Shape;309;p24"/>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10" name="Google Shape;310;p24"/>
          <p:cNvSpPr/>
          <p:nvPr/>
        </p:nvSpPr>
        <p:spPr>
          <a:xfrm>
            <a:off x="545200" y="1025425"/>
            <a:ext cx="5892922" cy="4645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1F497D"/>
                </a:solidFill>
                <a:latin typeface="Open Sans"/>
                <a:ea typeface="Open Sans"/>
                <a:cs typeface="Open Sans"/>
                <a:sym typeface="Open Sans"/>
              </a:rPr>
              <a:t>          RAPORTAREA</a:t>
            </a:r>
            <a:endParaRPr sz="2400" b="1"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ro-RO" sz="1800" dirty="0" smtClean="0">
                <a:solidFill>
                  <a:srgbClr val="1F497D"/>
                </a:solidFill>
                <a:latin typeface="Open Sans"/>
                <a:ea typeface="Open Sans"/>
                <a:cs typeface="Open Sans"/>
                <a:sym typeface="Open Sans"/>
              </a:rPr>
              <a:t>PB</a:t>
            </a:r>
            <a:r>
              <a:rPr lang="en-US" sz="1800" b="0" i="0" u="none" strike="noStrike" cap="none" dirty="0" smtClean="0">
                <a:solidFill>
                  <a:srgbClr val="1F497D"/>
                </a:solidFill>
                <a:latin typeface="Open Sans"/>
                <a:ea typeface="Open Sans"/>
                <a:cs typeface="Open Sans"/>
                <a:sym typeface="Open Sans"/>
              </a:rPr>
              <a:t> </a:t>
            </a:r>
            <a:r>
              <a:rPr lang="en-US" sz="1800" b="0" i="0" u="none" strike="noStrike" cap="none" dirty="0">
                <a:solidFill>
                  <a:srgbClr val="1F497D"/>
                </a:solidFill>
                <a:latin typeface="Open Sans"/>
                <a:ea typeface="Open Sans"/>
                <a:cs typeface="Open Sans"/>
                <a:sym typeface="Open Sans"/>
              </a:rPr>
              <a:t>a </a:t>
            </a:r>
            <a:r>
              <a:rPr lang="en-US" sz="1800" b="0" i="0" u="none" strike="noStrike" cap="none" dirty="0" err="1">
                <a:solidFill>
                  <a:srgbClr val="1F497D"/>
                </a:solidFill>
                <a:latin typeface="Open Sans"/>
                <a:ea typeface="Open Sans"/>
                <a:cs typeface="Open Sans"/>
                <a:sym typeface="Open Sans"/>
              </a:rPr>
              <a:t>uitat</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raporteze</a:t>
            </a:r>
            <a:r>
              <a:rPr lang="en-US" sz="1800" b="0" i="0" u="none" strike="noStrike" cap="none" dirty="0">
                <a:solidFill>
                  <a:srgbClr val="1F497D"/>
                </a:solidFill>
                <a:latin typeface="Open Sans"/>
                <a:ea typeface="Open Sans"/>
                <a:cs typeface="Open Sans"/>
                <a:sym typeface="Open Sans"/>
              </a:rPr>
              <a:t> o </a:t>
            </a:r>
            <a:r>
              <a:rPr lang="en-US" sz="1800" b="0" i="0" u="none" strike="noStrike" cap="none" dirty="0" err="1">
                <a:solidFill>
                  <a:srgbClr val="1F497D"/>
                </a:solidFill>
                <a:latin typeface="Open Sans"/>
                <a:ea typeface="Open Sans"/>
                <a:cs typeface="Open Sans"/>
                <a:sym typeface="Open Sans"/>
              </a:rPr>
              <a:t>cheltuială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Raportul</a:t>
            </a:r>
            <a:r>
              <a:rPr lang="en-US" sz="1800" b="0" i="0" u="none" strike="noStrike" cap="none" dirty="0">
                <a:solidFill>
                  <a:srgbClr val="1F497D"/>
                </a:solidFill>
                <a:latin typeface="Open Sans"/>
                <a:ea typeface="Open Sans"/>
                <a:cs typeface="Open Sans"/>
                <a:sym typeface="Open Sans"/>
              </a:rPr>
              <a:t> partenerului, o </a:t>
            </a:r>
            <a:r>
              <a:rPr lang="en-US" sz="1800" b="0" i="0" u="none" strike="noStrike" cap="none" dirty="0" err="1">
                <a:solidFill>
                  <a:srgbClr val="1F497D"/>
                </a:solidFill>
                <a:latin typeface="Open Sans"/>
                <a:ea typeface="Open Sans"/>
                <a:cs typeface="Open Sans"/>
                <a:sym typeface="Open Sans"/>
              </a:rPr>
              <a:t>poate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cere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mai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târziu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într</a:t>
            </a:r>
            <a:r>
              <a:rPr lang="en-US" sz="1800" b="0" i="0" u="none" strike="noStrike" cap="none" dirty="0">
                <a:solidFill>
                  <a:srgbClr val="1F497D"/>
                </a:solidFill>
                <a:latin typeface="Open Sans"/>
                <a:ea typeface="Open Sans"/>
                <a:cs typeface="Open Sans"/>
                <a:sym typeface="Open Sans"/>
              </a:rPr>
              <a:t>-un </a:t>
            </a:r>
            <a:r>
              <a:rPr lang="en-US" sz="1800" b="0" i="0" u="none" strike="noStrike" cap="none" dirty="0" err="1">
                <a:solidFill>
                  <a:srgbClr val="1F497D"/>
                </a:solidFill>
                <a:latin typeface="Open Sans"/>
                <a:ea typeface="Open Sans"/>
                <a:cs typeface="Open Sans"/>
                <a:sym typeface="Open Sans"/>
              </a:rPr>
              <a:t>nou</a:t>
            </a:r>
            <a:r>
              <a:rPr lang="en-US" sz="1800" b="0" i="0" u="none" strike="noStrike" cap="none" dirty="0">
                <a:solidFill>
                  <a:srgbClr val="1F497D"/>
                </a:solidFill>
                <a:latin typeface="Open Sans"/>
                <a:ea typeface="Open Sans"/>
                <a:cs typeface="Open Sans"/>
                <a:sym typeface="Open Sans"/>
              </a:rPr>
              <a:t> Raport </a:t>
            </a:r>
            <a:r>
              <a:rPr lang="en-US" sz="1800" b="0" i="0" u="none" strike="noStrike" cap="none" dirty="0" err="1">
                <a:solidFill>
                  <a:srgbClr val="1F497D"/>
                </a:solidFill>
                <a:latin typeface="Open Sans"/>
                <a:ea typeface="Open Sans"/>
                <a:cs typeface="Open Sans"/>
                <a:sym typeface="Open Sans"/>
              </a:rPr>
              <a:t>către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smtClean="0">
                <a:solidFill>
                  <a:srgbClr val="1F497D"/>
                </a:solidFill>
                <a:latin typeface="Open Sans"/>
                <a:ea typeface="Open Sans"/>
                <a:cs typeface="Open Sans"/>
                <a:sym typeface="Open Sans"/>
              </a:rPr>
              <a:t>CPN</a:t>
            </a:r>
            <a:r>
              <a:rPr lang="ro-RO" sz="1800" b="0" i="0" u="none" strike="noStrike" cap="none" dirty="0" smtClean="0">
                <a:solidFill>
                  <a:srgbClr val="1F497D"/>
                </a:solidFill>
                <a:latin typeface="Open Sans"/>
                <a:ea typeface="Open Sans"/>
                <a:cs typeface="Open Sans"/>
                <a:sym typeface="Open Sans"/>
              </a:rPr>
              <a:t>,</a:t>
            </a:r>
            <a:r>
              <a:rPr lang="en-US" sz="1800" b="0" i="0" u="none" strike="noStrike" cap="none" dirty="0" smtClean="0">
                <a:solidFill>
                  <a:srgbClr val="1F497D"/>
                </a:solidFill>
                <a:latin typeface="Open Sans"/>
                <a:ea typeface="Open Sans"/>
                <a:cs typeface="Open Sans"/>
                <a:sym typeface="Open Sans"/>
              </a:rPr>
              <a:t> </a:t>
            </a:r>
            <a:r>
              <a:rPr lang="en-US" sz="1800" b="0" i="0" u="none" strike="noStrike" cap="none" dirty="0" err="1" smtClean="0">
                <a:solidFill>
                  <a:srgbClr val="1F497D"/>
                </a:solidFill>
                <a:latin typeface="Open Sans"/>
                <a:ea typeface="Open Sans"/>
                <a:cs typeface="Open Sans"/>
                <a:sym typeface="Open Sans"/>
              </a:rPr>
              <a:t>dar</a:t>
            </a:r>
            <a:r>
              <a:rPr lang="en-US" sz="1800" b="0" i="0" u="none" strike="noStrike" cap="none" dirty="0" smtClean="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doar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după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obținerea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aprobării</a:t>
            </a:r>
            <a:r>
              <a:rPr lang="en-US" sz="1800" b="0" i="0" u="none" strike="noStrike" cap="none" dirty="0">
                <a:solidFill>
                  <a:srgbClr val="1F497D"/>
                </a:solidFill>
                <a:latin typeface="Open Sans"/>
                <a:ea typeface="Open Sans"/>
                <a:cs typeface="Open Sans"/>
                <a:sym typeface="Open Sans"/>
              </a:rPr>
              <a:t> SC de către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și </a:t>
            </a:r>
            <a:r>
              <a:rPr lang="en-US" sz="1800" b="0" i="0" u="none" strike="noStrike" cap="none" dirty="0" err="1">
                <a:solidFill>
                  <a:srgbClr val="1F497D"/>
                </a:solidFill>
                <a:latin typeface="Open Sans"/>
                <a:ea typeface="Open Sans"/>
                <a:cs typeface="Open Sans"/>
                <a:sym typeface="Open Sans"/>
              </a:rPr>
              <a:t>doar</a:t>
            </a:r>
            <a:r>
              <a:rPr lang="en-US" sz="1800" b="0" i="0" u="none" strike="noStrike" cap="none" dirty="0">
                <a:solidFill>
                  <a:srgbClr val="1F497D"/>
                </a:solidFill>
                <a:latin typeface="Open Sans"/>
                <a:ea typeface="Open Sans"/>
                <a:cs typeface="Open Sans"/>
                <a:sym typeface="Open Sans"/>
              </a:rPr>
              <a:t> prin </a:t>
            </a:r>
            <a:r>
              <a:rPr lang="en-US" sz="1800" b="0" i="0" u="none" strike="noStrike" cap="none" dirty="0" err="1">
                <a:solidFill>
                  <a:srgbClr val="1F497D"/>
                </a:solidFill>
                <a:latin typeface="Open Sans"/>
                <a:ea typeface="Open Sans"/>
                <a:cs typeface="Open Sans"/>
                <a:sym typeface="Open Sans"/>
              </a:rPr>
              <a:t>deschiderea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unui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nou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aferent</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perioadei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care </a:t>
            </a:r>
            <a:r>
              <a:rPr lang="en-US" sz="1800" b="0" i="0" u="none" strike="noStrike" cap="none" dirty="0" err="1">
                <a:solidFill>
                  <a:srgbClr val="1F497D"/>
                </a:solidFill>
                <a:latin typeface="Open Sans"/>
                <a:ea typeface="Open Sans"/>
                <a:cs typeface="Open Sans"/>
                <a:sym typeface="Open Sans"/>
              </a:rPr>
              <a:t>cheltuiala</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avut</a:t>
            </a:r>
            <a:r>
              <a:rPr lang="en-US" sz="1800" b="0" i="0" u="none" strike="noStrike" cap="none" dirty="0">
                <a:solidFill>
                  <a:srgbClr val="1F497D"/>
                </a:solidFill>
                <a:latin typeface="Open Sans"/>
                <a:ea typeface="Open Sans"/>
                <a:cs typeface="Open Sans"/>
                <a:sym typeface="Open Sans"/>
              </a:rPr>
              <a:t> loc;</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Cheltuiala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nevalidată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poate</a:t>
            </a:r>
            <a:r>
              <a:rPr lang="en-US" sz="1800" b="0" i="0" u="none" strike="noStrike" cap="none" dirty="0">
                <a:solidFill>
                  <a:srgbClr val="1F497D"/>
                </a:solidFill>
                <a:latin typeface="Open Sans"/>
                <a:ea typeface="Open Sans"/>
                <a:cs typeface="Open Sans"/>
                <a:sym typeface="Open Sans"/>
              </a:rPr>
              <a:t> fi </a:t>
            </a:r>
            <a:r>
              <a:rPr lang="en-US" sz="1800" b="0" i="0" u="none" strike="noStrike" cap="none" dirty="0" err="1">
                <a:solidFill>
                  <a:srgbClr val="1F497D"/>
                </a:solidFill>
                <a:latin typeface="Open Sans"/>
                <a:ea typeface="Open Sans"/>
                <a:cs typeface="Open Sans"/>
                <a:sym typeface="Open Sans"/>
              </a:rPr>
              <a:t>inclusă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într</a:t>
            </a:r>
            <a:r>
              <a:rPr lang="en-US" sz="1800" b="0" i="0" u="none" strike="noStrike" cap="none" dirty="0">
                <a:solidFill>
                  <a:srgbClr val="1F497D"/>
                </a:solidFill>
                <a:latin typeface="Open Sans"/>
                <a:ea typeface="Open Sans"/>
                <a:cs typeface="Open Sans"/>
                <a:sym typeface="Open Sans"/>
              </a:rPr>
              <a:t>-un Raport de proiect </a:t>
            </a:r>
            <a:r>
              <a:rPr lang="en-US" sz="1800" b="0" i="0" u="none" strike="noStrike" cap="none" dirty="0" err="1">
                <a:solidFill>
                  <a:srgbClr val="1F497D"/>
                </a:solidFill>
                <a:latin typeface="Open Sans"/>
                <a:ea typeface="Open Sans"/>
                <a:cs typeface="Open Sans"/>
                <a:sym typeface="Open Sans"/>
              </a:rPr>
              <a:t>depus</a:t>
            </a:r>
            <a:r>
              <a:rPr lang="en-US" sz="1800" b="0" i="0" u="none" strike="noStrike" cap="none" dirty="0">
                <a:solidFill>
                  <a:srgbClr val="1F497D"/>
                </a:solidFill>
                <a:latin typeface="Open Sans"/>
                <a:ea typeface="Open Sans"/>
                <a:cs typeface="Open Sans"/>
                <a:sym typeface="Open Sans"/>
              </a:rPr>
              <a:t> ulterior de către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condiția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obțină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validarea</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urma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unei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contestații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dacă</a:t>
            </a:r>
            <a:r>
              <a:rPr lang="en-US" sz="1800" b="0" i="0" u="none" strike="noStrike" cap="none" dirty="0">
                <a:solidFill>
                  <a:srgbClr val="1F497D"/>
                </a:solidFill>
                <a:latin typeface="Open Sans"/>
                <a:ea typeface="Open Sans"/>
                <a:cs typeface="Open Sans"/>
                <a:sym typeface="Open Sans"/>
              </a:rPr>
              <a:t> o </a:t>
            </a:r>
            <a:r>
              <a:rPr lang="en-US" sz="1800" b="0" i="0" u="none" strike="noStrike" cap="none" dirty="0" err="1">
                <a:solidFill>
                  <a:srgbClr val="1F497D"/>
                </a:solidFill>
                <a:latin typeface="Open Sans"/>
                <a:ea typeface="Open Sans"/>
                <a:cs typeface="Open Sans"/>
                <a:sym typeface="Open Sans"/>
              </a:rPr>
              <a:t>cheltuială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declarată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neeligibilă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devine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eligibilă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fi </a:t>
            </a:r>
            <a:r>
              <a:rPr lang="en-US" sz="1800" b="0" i="0" u="none" strike="noStrike" cap="none" dirty="0" err="1">
                <a:solidFill>
                  <a:srgbClr val="1F497D"/>
                </a:solidFill>
                <a:latin typeface="Open Sans"/>
                <a:ea typeface="Open Sans"/>
                <a:cs typeface="Open Sans"/>
                <a:sym typeface="Open Sans"/>
              </a:rPr>
              <a:t>solicitată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următorul</a:t>
            </a:r>
            <a:r>
              <a:rPr lang="en-US" sz="1800" b="0" i="0" u="none" strike="noStrike" cap="none" dirty="0">
                <a:solidFill>
                  <a:srgbClr val="1F497D"/>
                </a:solidFill>
                <a:latin typeface="Open Sans"/>
                <a:ea typeface="Open Sans"/>
                <a:cs typeface="Open Sans"/>
                <a:sym typeface="Open Sans"/>
              </a:rPr>
              <a:t> Raport al partenerului și </a:t>
            </a:r>
            <a:r>
              <a:rPr lang="en-US" sz="1800" b="0" i="0" u="none" strike="noStrike" cap="none" dirty="0" err="1">
                <a:solidFill>
                  <a:srgbClr val="1F497D"/>
                </a:solidFill>
                <a:latin typeface="Open Sans"/>
                <a:ea typeface="Open Sans"/>
                <a:cs typeface="Open Sans"/>
                <a:sym typeface="Open Sans"/>
              </a:rPr>
              <a:t>inclusă</a:t>
            </a:r>
            <a:r>
              <a:rPr lang="en-US" sz="1800" b="0" i="0" u="none" strike="noStrike" cap="none" dirty="0">
                <a:solidFill>
                  <a:srgbClr val="1F497D"/>
                </a:solidFill>
                <a:latin typeface="Open Sans"/>
                <a:ea typeface="Open Sans"/>
                <a:cs typeface="Open Sans"/>
                <a:sym typeface="Open Sans"/>
              </a:rPr>
              <a:t> de către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Raportul</a:t>
            </a:r>
            <a:r>
              <a:rPr lang="en-US" sz="1800" b="0" i="0" u="none" strike="noStrike" cap="none" dirty="0">
                <a:solidFill>
                  <a:srgbClr val="1F497D"/>
                </a:solidFill>
                <a:latin typeface="Open Sans"/>
                <a:ea typeface="Open Sans"/>
                <a:cs typeface="Open Sans"/>
                <a:sym typeface="Open Sans"/>
              </a:rPr>
              <a:t> de proiect, </a:t>
            </a:r>
            <a:r>
              <a:rPr lang="en-US" sz="1800" b="0" i="0" u="none" strike="noStrike" cap="none" dirty="0" err="1">
                <a:solidFill>
                  <a:srgbClr val="1F497D"/>
                </a:solidFill>
                <a:latin typeface="Open Sans"/>
                <a:ea typeface="Open Sans"/>
                <a:cs typeface="Open Sans"/>
                <a:sym typeface="Open Sans"/>
              </a:rPr>
              <a:t>după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obținerea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validării</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5"/>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16" name="Google Shape;316;p25"/>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17" name="Google Shape;317;p25"/>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18" name="Google Shape;318;p25"/>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19" name="Google Shape;319;p25"/>
          <p:cNvSpPr/>
          <p:nvPr/>
        </p:nvSpPr>
        <p:spPr>
          <a:xfrm>
            <a:off x="559000" y="1039250"/>
            <a:ext cx="5972429" cy="4192800"/>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002060"/>
                </a:solidFill>
                <a:latin typeface="Open Sans"/>
                <a:ea typeface="Open Sans"/>
                <a:cs typeface="Open Sans"/>
                <a:sym typeface="Open Sans"/>
              </a:rPr>
              <a:t>                </a:t>
            </a:r>
            <a:r>
              <a:rPr lang="en-US" sz="2400" b="1" i="0" u="none" strike="noStrike" cap="none" dirty="0">
                <a:solidFill>
                  <a:srgbClr val="1F497D"/>
                </a:solidFill>
                <a:latin typeface="Open Sans"/>
                <a:ea typeface="Open Sans"/>
                <a:cs typeface="Open Sans"/>
                <a:sym typeface="Open Sans"/>
              </a:rPr>
              <a:t>RAPORTAREA</a:t>
            </a:r>
            <a:endParaRPr sz="2400" b="1" i="0" u="none" strike="noStrike" cap="none" dirty="0">
              <a:solidFill>
                <a:srgbClr val="1F497D"/>
              </a:solidFill>
              <a:latin typeface="Open Sans"/>
              <a:ea typeface="Open Sans"/>
              <a:cs typeface="Open Sans"/>
              <a:sym typeface="Open Sans"/>
            </a:endParaRPr>
          </a:p>
          <a:p>
            <a:pPr marL="101600" marR="0" lvl="0" indent="0" algn="just" rtl="0">
              <a:lnSpc>
                <a:spcPct val="115000"/>
              </a:lnSpc>
              <a:spcBef>
                <a:spcPts val="0"/>
              </a:spcBef>
              <a:spcAft>
                <a:spcPts val="0"/>
              </a:spcAft>
              <a:buClr>
                <a:srgbClr val="002060"/>
              </a:buClr>
              <a:buSzPts val="1800"/>
              <a:buFont typeface="Open Sans"/>
              <a:buNone/>
            </a:pPr>
            <a:r>
              <a:rPr lang="en-US" sz="1800" b="1" i="0" u="none" strike="noStrike" cap="none" dirty="0">
                <a:solidFill>
                  <a:srgbClr val="1F497D"/>
                </a:solidFill>
                <a:latin typeface="Open Sans"/>
                <a:ea typeface="Open Sans"/>
                <a:cs typeface="Open Sans"/>
                <a:sym typeface="Open Sans"/>
              </a:rPr>
              <a:t>2. </a:t>
            </a:r>
            <a:r>
              <a:rPr lang="en-US" sz="1800" b="1" i="0" u="none" strike="noStrike" cap="none" dirty="0" err="1">
                <a:solidFill>
                  <a:srgbClr val="1F497D"/>
                </a:solidFill>
                <a:latin typeface="Open Sans"/>
                <a:ea typeface="Open Sans"/>
                <a:cs typeface="Open Sans"/>
                <a:sym typeface="Open Sans"/>
              </a:rPr>
              <a:t>Raportul</a:t>
            </a:r>
            <a:r>
              <a:rPr lang="en-US" sz="1800" b="1" i="0" u="none" strike="noStrike" cap="none" dirty="0">
                <a:solidFill>
                  <a:srgbClr val="1F497D"/>
                </a:solidFill>
                <a:latin typeface="Open Sans"/>
                <a:ea typeface="Open Sans"/>
                <a:cs typeface="Open Sans"/>
                <a:sym typeface="Open Sans"/>
              </a:rPr>
              <a:t> de </a:t>
            </a:r>
            <a:r>
              <a:rPr lang="en-US" sz="1800" b="1" i="0" u="none" strike="noStrike" cap="none" dirty="0" err="1">
                <a:solidFill>
                  <a:srgbClr val="1F497D"/>
                </a:solidFill>
                <a:latin typeface="Open Sans"/>
                <a:ea typeface="Open Sans"/>
                <a:cs typeface="Open Sans"/>
                <a:sym typeface="Open Sans"/>
              </a:rPr>
              <a:t>progres</a:t>
            </a:r>
            <a:r>
              <a:rPr lang="en-US" sz="1800" b="1" i="0" u="none" strike="noStrike" cap="none" dirty="0">
                <a:solidFill>
                  <a:srgbClr val="1F497D"/>
                </a:solidFill>
                <a:latin typeface="Open Sans"/>
                <a:ea typeface="Open Sans"/>
                <a:cs typeface="Open Sans"/>
                <a:sym typeface="Open Sans"/>
              </a:rPr>
              <a:t> al </a:t>
            </a:r>
            <a:r>
              <a:rPr lang="en-US" sz="1800" b="1" i="0" u="none" strike="noStrike" cap="none" dirty="0" err="1">
                <a:solidFill>
                  <a:srgbClr val="1F497D"/>
                </a:solidFill>
                <a:latin typeface="Open Sans"/>
                <a:ea typeface="Open Sans"/>
                <a:cs typeface="Open Sans"/>
                <a:sym typeface="Open Sans"/>
              </a:rPr>
              <a:t>proiectului</a:t>
            </a:r>
            <a:r>
              <a:rPr lang="en-US" sz="1800" b="1" i="0" u="none" strike="noStrike" cap="none" dirty="0">
                <a:solidFill>
                  <a:srgbClr val="1F497D"/>
                </a:solidFill>
                <a:latin typeface="Open Sans"/>
                <a:ea typeface="Open Sans"/>
                <a:cs typeface="Open Sans"/>
                <a:sym typeface="Open Sans"/>
              </a:rPr>
              <a:t>  </a:t>
            </a:r>
            <a:endParaRPr sz="1800" b="1" i="0" u="none" strike="noStrike" cap="none" dirty="0">
              <a:solidFill>
                <a:srgbClr val="1F497D"/>
              </a:solidFill>
              <a:latin typeface="Open Sans"/>
              <a:ea typeface="Open Sans"/>
              <a:cs typeface="Open Sans"/>
              <a:sym typeface="Open Sans"/>
            </a:endParaRPr>
          </a:p>
          <a:p>
            <a:pPr marL="101600" marR="0" lvl="0" indent="0" algn="just" rtl="0">
              <a:lnSpc>
                <a:spcPct val="115000"/>
              </a:lnSpc>
              <a:spcBef>
                <a:spcPts val="0"/>
              </a:spcBef>
              <a:spcAft>
                <a:spcPts val="0"/>
              </a:spcAft>
              <a:buClr>
                <a:srgbClr val="002060"/>
              </a:buClr>
              <a:buSzPts val="1800"/>
              <a:buFont typeface="Open Sans"/>
              <a:buNone/>
            </a:pPr>
            <a:r>
              <a:rPr lang="en-US" sz="1800" b="0" i="0" u="none" strike="noStrike" cap="none" dirty="0" err="1">
                <a:solidFill>
                  <a:srgbClr val="1F497D"/>
                </a:solidFill>
                <a:latin typeface="Open Sans"/>
                <a:ea typeface="Open Sans"/>
                <a:cs typeface="Open Sans"/>
                <a:sym typeface="Open Sans"/>
              </a:rPr>
              <a:t>Cuprinde</a:t>
            </a:r>
            <a:r>
              <a:rPr lang="en-US" sz="1800" b="0" i="0" u="none" strike="noStrike" cap="none" dirty="0">
                <a:solidFill>
                  <a:srgbClr val="1F497D"/>
                </a:solidFill>
                <a:latin typeface="Open Sans"/>
                <a:ea typeface="Open Sans"/>
                <a:cs typeface="Open Sans"/>
                <a:sym typeface="Open Sans"/>
              </a:rPr>
              <a:t>: activități, </a:t>
            </a:r>
            <a:r>
              <a:rPr lang="en-US" sz="1800" b="0" i="0" u="none" strike="noStrike" cap="none" dirty="0" err="1">
                <a:solidFill>
                  <a:srgbClr val="1F497D"/>
                </a:solidFill>
                <a:latin typeface="Open Sans"/>
                <a:ea typeface="Open Sans"/>
                <a:cs typeface="Open Sans"/>
                <a:sym typeface="Open Sans"/>
              </a:rPr>
              <a:t>rezultate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cheltuieli</a:t>
            </a:r>
            <a:r>
              <a:rPr lang="en-US" sz="1800" b="0" i="0" u="none" strike="noStrike" cap="none" dirty="0">
                <a:solidFill>
                  <a:srgbClr val="1F497D"/>
                </a:solidFill>
                <a:latin typeface="Open Sans"/>
                <a:ea typeface="Open Sans"/>
                <a:cs typeface="Open Sans"/>
                <a:sym typeface="Open Sans"/>
              </a:rPr>
              <a:t> validate;</a:t>
            </a:r>
            <a:endParaRPr sz="1800" b="0" i="0" u="none" strike="noStrike" cap="none" dirty="0">
              <a:solidFill>
                <a:srgbClr val="1F497D"/>
              </a:solidFill>
              <a:latin typeface="Open Sans"/>
              <a:ea typeface="Open Sans"/>
              <a:cs typeface="Open Sans"/>
              <a:sym typeface="Open Sans"/>
            </a:endParaRPr>
          </a:p>
          <a:p>
            <a:pPr marL="101600" marR="0" lvl="0" indent="0" algn="just" rtl="0">
              <a:lnSpc>
                <a:spcPct val="115000"/>
              </a:lnSpc>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Se </a:t>
            </a:r>
            <a:r>
              <a:rPr lang="en-US" sz="1800" b="0" i="0" u="none" strike="noStrike" cap="none" dirty="0" err="1">
                <a:solidFill>
                  <a:srgbClr val="1F497D"/>
                </a:solidFill>
                <a:latin typeface="Open Sans"/>
                <a:ea typeface="Open Sans"/>
                <a:cs typeface="Open Sans"/>
                <a:sym typeface="Open Sans"/>
              </a:rPr>
              <a:t>trimite</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către</a:t>
            </a:r>
            <a:r>
              <a:rPr lang="en-US" sz="1800" b="0" i="0" u="none" strike="noStrike" cap="none" dirty="0">
                <a:solidFill>
                  <a:srgbClr val="1F497D"/>
                </a:solidFill>
                <a:latin typeface="Open Sans"/>
                <a:ea typeface="Open Sans"/>
                <a:cs typeface="Open Sans"/>
                <a:sym typeface="Open Sans"/>
              </a:rPr>
              <a:t>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către</a:t>
            </a:r>
            <a:r>
              <a:rPr lang="en-US" sz="1800" b="0" i="0" u="none" strike="noStrike" cap="none" dirty="0">
                <a:solidFill>
                  <a:srgbClr val="1F497D"/>
                </a:solidFill>
                <a:latin typeface="Open Sans"/>
                <a:ea typeface="Open Sans"/>
                <a:cs typeface="Open Sans"/>
                <a:sym typeface="Open Sans"/>
              </a:rPr>
              <a:t> SC </a:t>
            </a:r>
            <a:r>
              <a:rPr lang="en-US" sz="1800" b="0" i="0" u="none" strike="noStrike" cap="none" dirty="0" err="1">
                <a:solidFill>
                  <a:srgbClr val="1F497D"/>
                </a:solidFill>
                <a:latin typeface="Open Sans"/>
                <a:ea typeface="Open Sans"/>
                <a:cs typeface="Open Sans"/>
                <a:sym typeface="Open Sans"/>
              </a:rPr>
              <a:t>spre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verificare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max. 3 </a:t>
            </a:r>
            <a:r>
              <a:rPr lang="en-US" sz="1800" b="0" i="0" u="none" strike="noStrike" cap="none" dirty="0" err="1">
                <a:solidFill>
                  <a:srgbClr val="1F497D"/>
                </a:solidFill>
                <a:latin typeface="Open Sans"/>
                <a:ea typeface="Open Sans"/>
                <a:cs typeface="Open Sans"/>
                <a:sym typeface="Open Sans"/>
              </a:rPr>
              <a:t>luni</a:t>
            </a:r>
            <a:r>
              <a:rPr lang="en-US" sz="1800" b="0" i="0" u="none" strike="noStrike" cap="none" dirty="0">
                <a:solidFill>
                  <a:srgbClr val="1F497D"/>
                </a:solidFill>
                <a:latin typeface="Open Sans"/>
                <a:ea typeface="Open Sans"/>
                <a:cs typeface="Open Sans"/>
                <a:sym typeface="Open Sans"/>
              </a:rPr>
              <a:t> de la </a:t>
            </a:r>
            <a:r>
              <a:rPr lang="en-US" sz="1800" b="0" i="0" u="none" strike="noStrike" cap="none" dirty="0" err="1">
                <a:solidFill>
                  <a:srgbClr val="1F497D"/>
                </a:solidFill>
                <a:latin typeface="Open Sans"/>
                <a:ea typeface="Open Sans"/>
                <a:cs typeface="Open Sans"/>
                <a:sym typeface="Open Sans"/>
              </a:rPr>
              <a:t>finalizarea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perioadei</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raportare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228600" algn="just" rtl="0">
              <a:lnSpc>
                <a:spcPct val="115000"/>
              </a:lnSpc>
              <a:spcBef>
                <a:spcPts val="0"/>
              </a:spcBef>
              <a:spcAft>
                <a:spcPts val="0"/>
              </a:spcAft>
              <a:buClr>
                <a:srgbClr val="0F2A75"/>
              </a:buClr>
              <a:buSzPts val="2000"/>
              <a:buFont typeface="Open Sans"/>
              <a:buNone/>
            </a:pPr>
            <a:endParaRPr sz="1800" b="0" i="0" u="none" strike="noStrike" cap="none" dirty="0">
              <a:solidFill>
                <a:srgbClr val="1F497D"/>
              </a:solidFill>
              <a:latin typeface="Open Sans"/>
              <a:ea typeface="Open Sans"/>
              <a:cs typeface="Open Sans"/>
              <a:sym typeface="Open Sans"/>
            </a:endParaRPr>
          </a:p>
          <a:p>
            <a:pPr marL="101600" marR="0" lvl="0" indent="0" algn="just" rtl="0">
              <a:lnSpc>
                <a:spcPct val="115000"/>
              </a:lnSpc>
              <a:spcBef>
                <a:spcPts val="0"/>
              </a:spcBef>
              <a:spcAft>
                <a:spcPts val="0"/>
              </a:spcAft>
              <a:buClr>
                <a:srgbClr val="002060"/>
              </a:buClr>
              <a:buSzPts val="1800"/>
              <a:buFont typeface="Open Sans"/>
              <a:buNone/>
            </a:pPr>
            <a:r>
              <a:rPr lang="en-US" sz="1800" b="1" i="0" u="none" strike="noStrike" cap="none" dirty="0" err="1">
                <a:solidFill>
                  <a:srgbClr val="1F497D"/>
                </a:solidFill>
                <a:latin typeface="Open Sans"/>
                <a:ea typeface="Open Sans"/>
                <a:cs typeface="Open Sans"/>
                <a:sym typeface="Open Sans"/>
              </a:rPr>
              <a:t>Rapoarte</a:t>
            </a:r>
            <a:r>
              <a:rPr lang="en-US" sz="1800" b="1" i="0" u="none" strike="noStrike" cap="none" dirty="0">
                <a:solidFill>
                  <a:srgbClr val="1F497D"/>
                </a:solidFill>
                <a:latin typeface="Open Sans"/>
                <a:ea typeface="Open Sans"/>
                <a:cs typeface="Open Sans"/>
                <a:sym typeface="Open Sans"/>
              </a:rPr>
              <a:t> de </a:t>
            </a:r>
            <a:r>
              <a:rPr lang="en-US" sz="1800" b="1" i="0" u="none" strike="noStrike" cap="none" dirty="0" err="1">
                <a:solidFill>
                  <a:srgbClr val="1F497D"/>
                </a:solidFill>
                <a:latin typeface="Open Sans"/>
                <a:ea typeface="Open Sans"/>
                <a:cs typeface="Open Sans"/>
                <a:sym typeface="Open Sans"/>
              </a:rPr>
              <a:t>progres</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intermediare</a:t>
            </a:r>
            <a:endParaRPr sz="1800" b="1"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Cheltuieli</a:t>
            </a:r>
            <a:r>
              <a:rPr lang="en-US" sz="1800" b="0" i="0" u="none" strike="noStrike" cap="none" dirty="0">
                <a:solidFill>
                  <a:srgbClr val="1F497D"/>
                </a:solidFill>
                <a:latin typeface="Open Sans"/>
                <a:ea typeface="Open Sans"/>
                <a:cs typeface="Open Sans"/>
                <a:sym typeface="Open Sans"/>
              </a:rPr>
              <a:t> de minim €10.000 FEDR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orice</a:t>
            </a:r>
            <a:r>
              <a:rPr lang="en-US" sz="1800" b="0" i="0" u="none" strike="noStrike" cap="none" dirty="0">
                <a:solidFill>
                  <a:srgbClr val="1F497D"/>
                </a:solidFill>
                <a:latin typeface="Open Sans"/>
                <a:ea typeface="Open Sans"/>
                <a:cs typeface="Open Sans"/>
                <a:sym typeface="Open Sans"/>
              </a:rPr>
              <a:t> moment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unul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sau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mai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mulți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beneficiari</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aprobarea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prealabilă</a:t>
            </a:r>
            <a:r>
              <a:rPr lang="en-US" sz="1800" b="0" i="0" u="none" strike="noStrike" cap="none" dirty="0">
                <a:solidFill>
                  <a:srgbClr val="1F497D"/>
                </a:solidFill>
                <a:latin typeface="Open Sans"/>
                <a:ea typeface="Open Sans"/>
                <a:cs typeface="Open Sans"/>
                <a:sym typeface="Open Sans"/>
              </a:rPr>
              <a:t> a SC;</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b="0" i="0" u="none" strike="noStrike" cap="none" dirty="0" err="1">
                <a:solidFill>
                  <a:srgbClr val="1F497D"/>
                </a:solidFill>
                <a:latin typeface="Open Sans"/>
                <a:ea typeface="Open Sans"/>
                <a:cs typeface="Open Sans"/>
                <a:sym typeface="Open Sans"/>
              </a:rPr>
              <a:t>Oricând</a:t>
            </a:r>
            <a:r>
              <a:rPr lang="en-US" sz="1800" b="0" i="0" u="none" strike="noStrike" cap="none" dirty="0">
                <a:solidFill>
                  <a:srgbClr val="1F497D"/>
                </a:solidFill>
                <a:latin typeface="Open Sans"/>
                <a:ea typeface="Open Sans"/>
                <a:cs typeface="Open Sans"/>
                <a:sym typeface="Open Sans"/>
              </a:rPr>
              <a:t> AM </a:t>
            </a:r>
            <a:r>
              <a:rPr lang="en-US" sz="1800" b="0" i="0" u="none" strike="noStrike" cap="none" dirty="0" err="1">
                <a:solidFill>
                  <a:srgbClr val="1F497D"/>
                </a:solidFill>
                <a:latin typeface="Open Sans"/>
                <a:ea typeface="Open Sans"/>
                <a:cs typeface="Open Sans"/>
                <a:sym typeface="Open Sans"/>
              </a:rPr>
              <a:t>solicită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realizarea</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rapoarte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55600" algn="just" rtl="0">
              <a:lnSpc>
                <a:spcPct val="115000"/>
              </a:lnSpc>
              <a:spcBef>
                <a:spcPts val="0"/>
              </a:spcBef>
              <a:spcAft>
                <a:spcPts val="0"/>
              </a:spcAft>
              <a:buClr>
                <a:srgbClr val="0F2A75"/>
              </a:buClr>
              <a:buSzPts val="2000"/>
              <a:buFont typeface="Open Sans"/>
              <a:buChar char="●"/>
            </a:pPr>
            <a:r>
              <a:rPr lang="en-US" sz="1800" dirty="0" err="1">
                <a:solidFill>
                  <a:srgbClr val="1F497D"/>
                </a:solidFill>
                <a:latin typeface="Open Sans"/>
                <a:ea typeface="Open Sans"/>
                <a:cs typeface="Open Sans"/>
                <a:sym typeface="Open Sans"/>
              </a:rPr>
              <a:t>Î</a:t>
            </a:r>
            <a:r>
              <a:rPr lang="en-US" sz="1800" b="0" i="0" u="none" strike="noStrike" cap="none" dirty="0" err="1">
                <a:solidFill>
                  <a:srgbClr val="1F497D"/>
                </a:solidFill>
                <a:latin typeface="Open Sans"/>
                <a:ea typeface="Open Sans"/>
                <a:cs typeface="Open Sans"/>
                <a:sym typeface="Open Sans"/>
              </a:rPr>
              <a:t>ntr</a:t>
            </a:r>
            <a:r>
              <a:rPr lang="en-US" sz="1800" b="0" i="0" u="none" strike="noStrike" cap="none" dirty="0">
                <a:solidFill>
                  <a:srgbClr val="1F497D"/>
                </a:solidFill>
                <a:latin typeface="Open Sans"/>
                <a:ea typeface="Open Sans"/>
                <a:cs typeface="Open Sans"/>
                <a:sym typeface="Open Sans"/>
              </a:rPr>
              <a:t>-o </a:t>
            </a:r>
            <a:r>
              <a:rPr lang="en-US" sz="1800" b="0" i="0" u="none" strike="noStrike" cap="none" dirty="0" err="1">
                <a:solidFill>
                  <a:srgbClr val="1F497D"/>
                </a:solidFill>
                <a:latin typeface="Open Sans"/>
                <a:ea typeface="Open Sans"/>
                <a:cs typeface="Open Sans"/>
                <a:sym typeface="Open Sans"/>
              </a:rPr>
              <a:t>perioadă</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raportare</a:t>
            </a:r>
            <a:r>
              <a:rPr lang="en-US" sz="1800" b="0" i="0" u="none" strike="noStrike" cap="none" dirty="0">
                <a:solidFill>
                  <a:srgbClr val="1F497D"/>
                </a:solidFill>
                <a:latin typeface="Open Sans"/>
                <a:ea typeface="Open Sans"/>
                <a:cs typeface="Open Sans"/>
                <a:sym typeface="Open Sans"/>
              </a:rPr>
              <a:t>, pot </a:t>
            </a:r>
            <a:r>
              <a:rPr lang="en-US" sz="1800" b="0" i="0" u="none" strike="noStrike" cap="none" dirty="0" err="1">
                <a:solidFill>
                  <a:srgbClr val="1F497D"/>
                </a:solidFill>
                <a:latin typeface="Open Sans"/>
                <a:ea typeface="Open Sans"/>
                <a:cs typeface="Open Sans"/>
                <a:sym typeface="Open Sans"/>
              </a:rPr>
              <a:t>exista</a:t>
            </a:r>
            <a:r>
              <a:rPr lang="en-US" sz="1800" b="0" i="0" u="none" strike="noStrike" cap="none" dirty="0">
                <a:solidFill>
                  <a:srgbClr val="1F497D"/>
                </a:solidFill>
                <a:latin typeface="Open Sans"/>
                <a:ea typeface="Open Sans"/>
                <a:cs typeface="Open Sans"/>
                <a:sym typeface="Open Sans"/>
              </a:rPr>
              <a:t> maximum 2 </a:t>
            </a:r>
            <a:r>
              <a:rPr lang="en-US" sz="1800" b="0" i="0" u="none" strike="noStrike" cap="none" dirty="0" err="1">
                <a:solidFill>
                  <a:srgbClr val="1F497D"/>
                </a:solidFill>
                <a:latin typeface="Open Sans"/>
                <a:ea typeface="Open Sans"/>
                <a:cs typeface="Open Sans"/>
                <a:sym typeface="Open Sans"/>
              </a:rPr>
              <a:t>Rapoarte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intermediare</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progres</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câte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cel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puțin</a:t>
            </a:r>
            <a:r>
              <a:rPr lang="en-US" sz="1800" b="0" i="0" u="none" strike="noStrike" cap="none" dirty="0">
                <a:solidFill>
                  <a:srgbClr val="1F497D"/>
                </a:solidFill>
                <a:latin typeface="Open Sans"/>
                <a:ea typeface="Open Sans"/>
                <a:cs typeface="Open Sans"/>
                <a:sym typeface="Open Sans"/>
              </a:rPr>
              <a:t> 10.000 Euro FEDR </a:t>
            </a:r>
            <a:r>
              <a:rPr lang="en-US" sz="1800" b="0" i="0" u="none" strike="noStrike" cap="none" dirty="0" err="1">
                <a:solidFill>
                  <a:srgbClr val="1F497D"/>
                </a:solidFill>
                <a:latin typeface="Open Sans"/>
                <a:ea typeface="Open Sans"/>
                <a:cs typeface="Open Sans"/>
                <a:sym typeface="Open Sans"/>
              </a:rPr>
              <a:t>fiecare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228600" algn="just" rtl="0">
              <a:lnSpc>
                <a:spcPct val="150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6"/>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25" name="Google Shape;325;p26"/>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26" name="Google Shape;326;p26"/>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27" name="Google Shape;327;p26"/>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28" name="Google Shape;328;p26"/>
          <p:cNvSpPr/>
          <p:nvPr/>
        </p:nvSpPr>
        <p:spPr>
          <a:xfrm>
            <a:off x="572801" y="990600"/>
            <a:ext cx="6107918" cy="4269025"/>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1F497D"/>
                </a:solidFill>
                <a:latin typeface="Open Sans"/>
                <a:ea typeface="Open Sans"/>
                <a:cs typeface="Open Sans"/>
                <a:sym typeface="Open Sans"/>
              </a:rPr>
              <a:t>               RAPORTAREA</a:t>
            </a:r>
            <a:endParaRPr sz="2400" b="1" i="0" u="none" strike="noStrike" cap="none" dirty="0">
              <a:solidFill>
                <a:srgbClr val="1F497D"/>
              </a:solidFill>
              <a:latin typeface="Open Sans"/>
              <a:ea typeface="Open Sans"/>
              <a:cs typeface="Open Sans"/>
              <a:sym typeface="Open Sans"/>
            </a:endParaRPr>
          </a:p>
          <a:p>
            <a:pPr marL="0" marR="0" lvl="0" indent="0" algn="just" rtl="0">
              <a:lnSpc>
                <a:spcPct val="115000"/>
              </a:lnSpc>
              <a:spcBef>
                <a:spcPts val="0"/>
              </a:spcBef>
              <a:spcAft>
                <a:spcPts val="0"/>
              </a:spcAft>
              <a:buClr>
                <a:schemeClr val="dk1"/>
              </a:buClr>
              <a:buSzPts val="1100"/>
              <a:buFont typeface="Arial"/>
              <a:buNone/>
            </a:pPr>
            <a:r>
              <a:rPr lang="en-US" sz="1800" b="1" i="0" u="none" strike="noStrike" cap="none" dirty="0">
                <a:solidFill>
                  <a:srgbClr val="1F497D"/>
                </a:solidFill>
                <a:latin typeface="Open Sans"/>
                <a:ea typeface="Open Sans"/>
                <a:cs typeface="Open Sans"/>
                <a:sym typeface="Open Sans"/>
              </a:rPr>
              <a:t>3. Raport final  	    </a:t>
            </a:r>
            <a:endParaRPr sz="1800" b="1" i="0" u="none" strike="noStrike" cap="none" dirty="0">
              <a:solidFill>
                <a:srgbClr val="1F497D"/>
              </a:solidFill>
              <a:latin typeface="Open Sans"/>
              <a:ea typeface="Open Sans"/>
              <a:cs typeface="Open Sans"/>
              <a:sym typeface="Open Sans"/>
            </a:endParaRPr>
          </a:p>
          <a:p>
            <a:pPr marL="285750" marR="0" lvl="0" indent="-285750" algn="just" rtl="0">
              <a:lnSpc>
                <a:spcPct val="115000"/>
              </a:lnSpc>
              <a:spcBef>
                <a:spcPts val="0"/>
              </a:spcBef>
              <a:spcAft>
                <a:spcPts val="0"/>
              </a:spcAft>
              <a:buClr>
                <a:schemeClr val="dk1"/>
              </a:buClr>
              <a:buSzPts val="1100"/>
              <a:buFontTx/>
              <a:buChar char="-"/>
            </a:pPr>
            <a:r>
              <a:rPr lang="en-US" sz="1800" b="0" i="0" u="none" strike="noStrike" cap="none" dirty="0">
                <a:solidFill>
                  <a:srgbClr val="1F497D"/>
                </a:solidFill>
                <a:latin typeface="Open Sans"/>
                <a:ea typeface="Open Sans"/>
                <a:cs typeface="Open Sans"/>
                <a:sym typeface="Open Sans"/>
              </a:rPr>
              <a:t>Se </a:t>
            </a:r>
            <a:r>
              <a:rPr lang="en-US" sz="1800" b="0" i="0" u="none" strike="noStrike" cap="none" dirty="0" err="1">
                <a:solidFill>
                  <a:srgbClr val="1F497D"/>
                </a:solidFill>
                <a:latin typeface="Open Sans"/>
                <a:ea typeface="Open Sans"/>
                <a:cs typeface="Open Sans"/>
                <a:sym typeface="Open Sans"/>
              </a:rPr>
              <a:t>transmite</a:t>
            </a:r>
            <a:r>
              <a:rPr lang="en-US" sz="1800" b="0" i="0" u="none" strike="noStrike" cap="none" dirty="0">
                <a:solidFill>
                  <a:srgbClr val="1F497D"/>
                </a:solidFill>
                <a:latin typeface="Open Sans"/>
                <a:ea typeface="Open Sans"/>
                <a:cs typeface="Open Sans"/>
                <a:sym typeface="Open Sans"/>
              </a:rPr>
              <a:t> de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către</a:t>
            </a:r>
            <a:r>
              <a:rPr lang="en-US" sz="1800" b="0" i="0" u="none" strike="noStrike" cap="none" dirty="0">
                <a:solidFill>
                  <a:srgbClr val="1F497D"/>
                </a:solidFill>
                <a:latin typeface="Open Sans"/>
                <a:ea typeface="Open Sans"/>
                <a:cs typeface="Open Sans"/>
                <a:sym typeface="Open Sans"/>
              </a:rPr>
              <a:t> SC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max. 5 </a:t>
            </a:r>
            <a:r>
              <a:rPr lang="en-US" sz="1800" b="0" i="0" u="none" strike="noStrike" cap="none" dirty="0" err="1">
                <a:solidFill>
                  <a:srgbClr val="1F497D"/>
                </a:solidFill>
                <a:latin typeface="Open Sans"/>
                <a:ea typeface="Open Sans"/>
                <a:cs typeface="Open Sans"/>
                <a:sym typeface="Open Sans"/>
              </a:rPr>
              <a:t>luni</a:t>
            </a:r>
            <a:r>
              <a:rPr lang="en-US" sz="1800" b="0" i="0" u="none" strike="noStrike" cap="none" dirty="0">
                <a:solidFill>
                  <a:srgbClr val="1F497D"/>
                </a:solidFill>
                <a:latin typeface="Open Sans"/>
                <a:ea typeface="Open Sans"/>
                <a:cs typeface="Open Sans"/>
                <a:sym typeface="Open Sans"/>
              </a:rPr>
              <a:t> de la </a:t>
            </a:r>
            <a:r>
              <a:rPr lang="en-US" sz="1800" b="0" i="0" u="none" strike="noStrike" cap="none" dirty="0" err="1">
                <a:solidFill>
                  <a:srgbClr val="1F497D"/>
                </a:solidFill>
                <a:latin typeface="Open Sans"/>
                <a:ea typeface="Open Sans"/>
                <a:cs typeface="Open Sans"/>
                <a:sym typeface="Open Sans"/>
              </a:rPr>
              <a:t>finalizarea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perioadei</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implementare</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a:t>
            </a:r>
          </a:p>
          <a:p>
            <a:pPr marL="285750" marR="0" lvl="0" indent="-285750" algn="just" rtl="0">
              <a:lnSpc>
                <a:spcPct val="115000"/>
              </a:lnSpc>
              <a:spcBef>
                <a:spcPts val="0"/>
              </a:spcBef>
              <a:spcAft>
                <a:spcPts val="0"/>
              </a:spcAft>
              <a:buClr>
                <a:schemeClr val="dk1"/>
              </a:buClr>
              <a:buSzPts val="1100"/>
              <a:buFontTx/>
              <a:buChar char="-"/>
            </a:pPr>
            <a:r>
              <a:rPr lang="en-US" sz="1800" b="0" i="0" u="none" strike="noStrike" cap="none" dirty="0" err="1">
                <a:solidFill>
                  <a:srgbClr val="1F497D"/>
                </a:solidFill>
                <a:latin typeface="Open Sans"/>
                <a:ea typeface="Open Sans"/>
                <a:cs typeface="Open Sans"/>
                <a:sym typeface="Open Sans"/>
              </a:rPr>
              <a:t>Raportul</a:t>
            </a:r>
            <a:r>
              <a:rPr lang="en-US" sz="1800" b="0" i="0" u="none" strike="noStrike" cap="none" dirty="0">
                <a:solidFill>
                  <a:srgbClr val="1F497D"/>
                </a:solidFill>
                <a:latin typeface="Open Sans"/>
                <a:ea typeface="Open Sans"/>
                <a:cs typeface="Open Sans"/>
                <a:sym typeface="Open Sans"/>
              </a:rPr>
              <a:t> final de </a:t>
            </a:r>
            <a:r>
              <a:rPr lang="en-US" sz="1800" b="0" i="0" u="none" strike="noStrike" cap="none" dirty="0" err="1">
                <a:solidFill>
                  <a:srgbClr val="1F497D"/>
                </a:solidFill>
                <a:latin typeface="Open Sans"/>
                <a:ea typeface="Open Sans"/>
                <a:cs typeface="Open Sans"/>
                <a:sym typeface="Open Sans"/>
              </a:rPr>
              <a:t>progres</a:t>
            </a:r>
            <a:r>
              <a:rPr lang="en-US" sz="1800" b="0" i="0" u="none" strike="noStrike" cap="none" dirty="0">
                <a:solidFill>
                  <a:srgbClr val="1F497D"/>
                </a:solidFill>
                <a:latin typeface="Open Sans"/>
                <a:ea typeface="Open Sans"/>
                <a:cs typeface="Open Sans"/>
                <a:sym typeface="Open Sans"/>
              </a:rPr>
              <a:t> al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conține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informații</a:t>
            </a:r>
            <a:r>
              <a:rPr lang="en-US" sz="1800" b="0" i="0" u="none" strike="noStrike" cap="none" dirty="0">
                <a:solidFill>
                  <a:srgbClr val="1F497D"/>
                </a:solidFill>
                <a:latin typeface="Open Sans"/>
                <a:ea typeface="Open Sans"/>
                <a:cs typeface="Open Sans"/>
                <a:sym typeface="Open Sans"/>
              </a:rPr>
              <a:t> cum </a:t>
            </a:r>
            <a:r>
              <a:rPr lang="en-US" sz="1800" b="0" i="0" u="none" strike="noStrike" cap="none" dirty="0" err="1">
                <a:solidFill>
                  <a:srgbClr val="1F497D"/>
                </a:solidFill>
                <a:latin typeface="Open Sans"/>
                <a:ea typeface="Open Sans"/>
                <a:cs typeface="Open Sans"/>
                <a:sym typeface="Open Sans"/>
              </a:rPr>
              <a:t>ar</a:t>
            </a:r>
            <a:r>
              <a:rPr lang="en-US" sz="1800" b="0" i="0" u="none" strike="noStrike" cap="none" dirty="0">
                <a:solidFill>
                  <a:srgbClr val="1F497D"/>
                </a:solidFill>
                <a:latin typeface="Open Sans"/>
                <a:ea typeface="Open Sans"/>
                <a:cs typeface="Open Sans"/>
                <a:sym typeface="Open Sans"/>
              </a:rPr>
              <a:t> fi: </a:t>
            </a:r>
            <a:r>
              <a:rPr lang="en-US" sz="1800" b="0" i="0" u="none" strike="noStrike" cap="none" dirty="0" err="1">
                <a:solidFill>
                  <a:srgbClr val="1F497D"/>
                </a:solidFill>
                <a:latin typeface="Open Sans"/>
                <a:ea typeface="Open Sans"/>
                <a:cs typeface="Open Sans"/>
                <a:sym typeface="Open Sans"/>
              </a:rPr>
              <a:t>realizări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locație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obiective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realizare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rezultate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atinse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resurse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utilizate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probleme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întâmpinate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etc</a:t>
            </a:r>
            <a:r>
              <a:rPr lang="en-US" sz="1800" dirty="0">
                <a:solidFill>
                  <a:srgbClr val="1F497D"/>
                </a:solidFill>
                <a:latin typeface="Open Sans"/>
                <a:ea typeface="Open Sans"/>
                <a:cs typeface="Open Sans"/>
                <a:sym typeface="Open Sans"/>
              </a:rPr>
              <a:t>;</a:t>
            </a:r>
            <a:endParaRPr lang="en-US" sz="1800" b="0" i="0" u="none" strike="noStrike" cap="none" dirty="0">
              <a:solidFill>
                <a:srgbClr val="1F497D"/>
              </a:solidFill>
              <a:latin typeface="Open Sans"/>
              <a:ea typeface="Open Sans"/>
              <a:cs typeface="Open Sans"/>
              <a:sym typeface="Open Sans"/>
            </a:endParaRPr>
          </a:p>
          <a:p>
            <a:pPr marL="285750" marR="0" lvl="0" indent="-285750" algn="just" rtl="0">
              <a:lnSpc>
                <a:spcPct val="115000"/>
              </a:lnSpc>
              <a:spcBef>
                <a:spcPts val="0"/>
              </a:spcBef>
              <a:spcAft>
                <a:spcPts val="0"/>
              </a:spcAft>
              <a:buClr>
                <a:schemeClr val="dk1"/>
              </a:buClr>
              <a:buSzPts val="1100"/>
              <a:buFontTx/>
              <a:buChar char="-"/>
            </a:pPr>
            <a:r>
              <a:rPr lang="en-US" sz="1800" b="0" i="0" u="none" strike="noStrike" cap="none" dirty="0" err="1">
                <a:solidFill>
                  <a:srgbClr val="1F497D"/>
                </a:solidFill>
                <a:latin typeface="Open Sans"/>
                <a:ea typeface="Open Sans"/>
                <a:cs typeface="Open Sans"/>
                <a:sym typeface="Open Sans"/>
              </a:rPr>
              <a:t>Completarea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datelor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întreaga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perioadă</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implementare</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 se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prezenta</a:t>
            </a:r>
            <a:r>
              <a:rPr lang="en-US" sz="1800" b="0" i="0" u="none" strike="noStrike" cap="none" dirty="0">
                <a:solidFill>
                  <a:srgbClr val="1F497D"/>
                </a:solidFill>
                <a:latin typeface="Open Sans"/>
                <a:ea typeface="Open Sans"/>
                <a:cs typeface="Open Sans"/>
                <a:sym typeface="Open Sans"/>
              </a:rPr>
              <a:t> pe </a:t>
            </a:r>
            <a:r>
              <a:rPr lang="en-US" sz="1800" b="0" i="0" u="none" strike="noStrike" cap="none" dirty="0" err="1">
                <a:solidFill>
                  <a:srgbClr val="1F497D"/>
                </a:solidFill>
                <a:latin typeface="Open Sans"/>
                <a:ea typeface="Open Sans"/>
                <a:cs typeface="Open Sans"/>
                <a:sym typeface="Open Sans"/>
              </a:rPr>
              <a:t>suport</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hârtie</a:t>
            </a:r>
            <a:r>
              <a:rPr lang="en-US" sz="1800" b="0" i="0" u="none" strike="noStrike" cap="none" dirty="0">
                <a:solidFill>
                  <a:srgbClr val="1F497D"/>
                </a:solidFill>
                <a:latin typeface="Open Sans"/>
                <a:ea typeface="Open Sans"/>
                <a:cs typeface="Open Sans"/>
                <a:sym typeface="Open Sans"/>
              </a:rPr>
              <a:t>;</a:t>
            </a:r>
          </a:p>
          <a:p>
            <a:pPr marL="285750" marR="0" lvl="0" indent="-285750" algn="just" rtl="0">
              <a:lnSpc>
                <a:spcPct val="115000"/>
              </a:lnSpc>
              <a:spcBef>
                <a:spcPts val="0"/>
              </a:spcBef>
              <a:spcAft>
                <a:spcPts val="0"/>
              </a:spcAft>
              <a:buClr>
                <a:schemeClr val="dk1"/>
              </a:buClr>
              <a:buSzPts val="1100"/>
              <a:buFontTx/>
              <a:buChar char="-"/>
            </a:pPr>
            <a:r>
              <a:rPr lang="en-US" sz="1800" b="0" i="0" u="none" strike="noStrike" cap="none" dirty="0" err="1">
                <a:solidFill>
                  <a:srgbClr val="1F497D"/>
                </a:solidFill>
                <a:latin typeface="Open Sans"/>
                <a:ea typeface="Open Sans"/>
                <a:cs typeface="Open Sans"/>
                <a:sym typeface="Open Sans"/>
              </a:rPr>
              <a:t>Baza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evaluarea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progresului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atingerea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scopului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obiectivelor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Programului</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0" marR="0" lvl="0" indent="0" algn="just" rtl="0">
              <a:lnSpc>
                <a:spcPct val="115000"/>
              </a:lnSpc>
              <a:spcBef>
                <a:spcPts val="0"/>
              </a:spcBef>
              <a:spcAft>
                <a:spcPts val="0"/>
              </a:spcAft>
              <a:buClr>
                <a:srgbClr val="000000"/>
              </a:buClr>
              <a:buSzPts val="1800"/>
              <a:buFont typeface="Arial"/>
              <a:buNone/>
            </a:pPr>
            <a:endParaRPr sz="1800" b="1" i="0" u="none" strike="noStrike" cap="none" dirty="0">
              <a:solidFill>
                <a:srgbClr val="0F2A75"/>
              </a:solidFill>
              <a:latin typeface="Open Sans"/>
              <a:ea typeface="Open Sans"/>
              <a:cs typeface="Open Sans"/>
              <a:sym typeface="Open Sans"/>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dirty="0">
              <a:solidFill>
                <a:schemeClr val="dk1"/>
              </a:solidFill>
              <a:latin typeface="Open Sans"/>
              <a:ea typeface="Open Sans"/>
              <a:cs typeface="Open Sans"/>
              <a:sym typeface="Open Sans"/>
            </a:endParaRPr>
          </a:p>
          <a:p>
            <a:pPr marL="457200" marR="0" lvl="0" indent="-228600" algn="just" rtl="0">
              <a:lnSpc>
                <a:spcPct val="150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7"/>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34" name="Google Shape;334;p27"/>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35" name="Google Shape;335;p27"/>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36" name="Google Shape;336;p27"/>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37" name="Google Shape;337;p27"/>
          <p:cNvSpPr txBox="1"/>
          <p:nvPr/>
        </p:nvSpPr>
        <p:spPr>
          <a:xfrm>
            <a:off x="-241178" y="941405"/>
            <a:ext cx="9144000" cy="551214"/>
          </a:xfrm>
          <a:prstGeom prst="rect">
            <a:avLst/>
          </a:prstGeom>
          <a:noFill/>
          <a:ln>
            <a:noFill/>
          </a:ln>
        </p:spPr>
        <p:txBody>
          <a:bodyPr spcFirstLastPara="1" wrap="square" lIns="91425" tIns="91425" rIns="91425" bIns="91425" anchor="t" anchorCtr="0">
            <a:noAutofit/>
          </a:bodyPr>
          <a:lstStyle/>
          <a:p>
            <a:pPr marL="457200" marR="0" lvl="0" indent="0" algn="ctr" rtl="0">
              <a:lnSpc>
                <a:spcPct val="150000"/>
              </a:lnSpc>
              <a:spcBef>
                <a:spcPts val="0"/>
              </a:spcBef>
              <a:spcAft>
                <a:spcPts val="0"/>
              </a:spcAft>
              <a:buClr>
                <a:srgbClr val="002060"/>
              </a:buClr>
              <a:buSzPts val="2400"/>
              <a:buFont typeface="Open Sans"/>
              <a:buNone/>
            </a:pPr>
            <a:r>
              <a:rPr lang="en-US" sz="2400" b="1" i="0" u="none" strike="noStrike" cap="none" dirty="0">
                <a:solidFill>
                  <a:srgbClr val="1F497D"/>
                </a:solidFill>
                <a:latin typeface="Open Sans"/>
                <a:ea typeface="Open Sans"/>
                <a:cs typeface="Open Sans"/>
                <a:sym typeface="Open Sans"/>
              </a:rPr>
              <a:t>VERIFICAREA ȘI PLĂȚILE RAPOARTELOR DE PRO</a:t>
            </a:r>
            <a:r>
              <a:rPr lang="en-US" sz="2400" b="1" dirty="0">
                <a:solidFill>
                  <a:srgbClr val="1F497D"/>
                </a:solidFill>
                <a:latin typeface="Open Sans"/>
                <a:ea typeface="Open Sans"/>
                <a:cs typeface="Open Sans"/>
                <a:sym typeface="Open Sans"/>
              </a:rPr>
              <a:t>IECT</a:t>
            </a:r>
            <a:endParaRPr sz="2400" b="1" i="0" u="none" strike="noStrike" cap="none" dirty="0">
              <a:solidFill>
                <a:srgbClr val="1F497D"/>
              </a:solidFill>
              <a:latin typeface="Open Sans"/>
              <a:ea typeface="Open Sans"/>
              <a:cs typeface="Open Sans"/>
              <a:sym typeface="Open Sans"/>
            </a:endParaRPr>
          </a:p>
        </p:txBody>
      </p:sp>
      <p:sp>
        <p:nvSpPr>
          <p:cNvPr id="338" name="Google Shape;338;p27"/>
          <p:cNvSpPr/>
          <p:nvPr/>
        </p:nvSpPr>
        <p:spPr>
          <a:xfrm>
            <a:off x="559000" y="1563600"/>
            <a:ext cx="8208900" cy="4192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1. SC </a:t>
            </a:r>
            <a:r>
              <a:rPr lang="en-US" sz="1800" b="0" i="0" u="none" strike="noStrike" cap="none" dirty="0" err="1">
                <a:solidFill>
                  <a:srgbClr val="1F497D"/>
                </a:solidFill>
                <a:latin typeface="Open Sans"/>
                <a:ea typeface="Open Sans"/>
                <a:cs typeface="Open Sans"/>
                <a:sym typeface="Open Sans"/>
              </a:rPr>
              <a:t>verifică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fiecare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a:t>
            </a:r>
            <a:r>
              <a:rPr lang="en-US" sz="1800" b="0" i="0" u="none" strike="noStrike" cap="none" dirty="0">
                <a:solidFill>
                  <a:srgbClr val="1F497D"/>
                </a:solidFill>
                <a:latin typeface="Open Sans"/>
                <a:ea typeface="Open Sans"/>
                <a:cs typeface="Open Sans"/>
                <a:sym typeface="Open Sans"/>
              </a:rPr>
              <a:t> de proiect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termen</a:t>
            </a:r>
            <a:r>
              <a:rPr lang="en-US" sz="1800" b="0" i="0" u="none" strike="noStrike" cap="none" dirty="0">
                <a:solidFill>
                  <a:srgbClr val="1F497D"/>
                </a:solidFill>
                <a:latin typeface="Open Sans"/>
                <a:ea typeface="Open Sans"/>
                <a:cs typeface="Open Sans"/>
                <a:sym typeface="Open Sans"/>
              </a:rPr>
              <a:t> de 20 de </a:t>
            </a:r>
            <a:r>
              <a:rPr lang="en-US" sz="1800" b="0" i="0" u="none" strike="noStrike" cap="none" dirty="0" err="1">
                <a:solidFill>
                  <a:srgbClr val="1F497D"/>
                </a:solidFill>
                <a:latin typeface="Open Sans"/>
                <a:ea typeface="Open Sans"/>
                <a:cs typeface="Open Sans"/>
                <a:sym typeface="Open Sans"/>
              </a:rPr>
              <a:t>zile</a:t>
            </a:r>
            <a:r>
              <a:rPr lang="en-US" sz="1800" b="0" i="0" u="none" strike="noStrike" cap="none" dirty="0">
                <a:solidFill>
                  <a:srgbClr val="1F497D"/>
                </a:solidFill>
                <a:latin typeface="Open Sans"/>
                <a:ea typeface="Open Sans"/>
                <a:cs typeface="Open Sans"/>
                <a:sym typeface="Open Sans"/>
              </a:rPr>
              <a:t> +</a:t>
            </a:r>
            <a:endParaRPr sz="1800" b="0"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este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întors</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sau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există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solicitări</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clarificări</a:t>
            </a:r>
            <a:r>
              <a:rPr lang="en-US" sz="1800" b="0" i="0" u="none" strike="noStrike" cap="none" dirty="0">
                <a:solidFill>
                  <a:srgbClr val="1F497D"/>
                </a:solidFill>
                <a:latin typeface="Open Sans"/>
                <a:ea typeface="Open Sans"/>
                <a:cs typeface="Open Sans"/>
                <a:sym typeface="Open Sans"/>
              </a:rPr>
              <a:t> la care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are </a:t>
            </a:r>
            <a:r>
              <a:rPr lang="en-US" sz="1800" b="0" i="0" u="none" strike="noStrike" cap="none" dirty="0" err="1">
                <a:solidFill>
                  <a:srgbClr val="1F497D"/>
                </a:solidFill>
                <a:latin typeface="Open Sans"/>
                <a:ea typeface="Open Sans"/>
                <a:cs typeface="Open Sans"/>
                <a:sym typeface="Open Sans"/>
              </a:rPr>
              <a:t>termen</a:t>
            </a:r>
            <a:r>
              <a:rPr lang="en-US" sz="1800" b="0" i="0" u="none" strike="noStrike" cap="none" dirty="0">
                <a:solidFill>
                  <a:srgbClr val="1F497D"/>
                </a:solidFill>
                <a:latin typeface="Open Sans"/>
                <a:ea typeface="Open Sans"/>
                <a:cs typeface="Open Sans"/>
                <a:sym typeface="Open Sans"/>
              </a:rPr>
              <a:t> </a:t>
            </a:r>
            <a:r>
              <a:rPr lang="en-US" sz="1800" b="1" i="0" u="none" strike="noStrike" cap="none" dirty="0">
                <a:solidFill>
                  <a:srgbClr val="1F497D"/>
                </a:solidFill>
                <a:latin typeface="Open Sans"/>
                <a:ea typeface="Open Sans"/>
                <a:cs typeface="Open Sans"/>
                <a:sym typeface="Open Sans"/>
              </a:rPr>
              <a:t>5 </a:t>
            </a:r>
            <a:r>
              <a:rPr lang="en-US" sz="1800" b="1" i="0" u="none" strike="noStrike" cap="none" dirty="0" err="1">
                <a:solidFill>
                  <a:srgbClr val="1F497D"/>
                </a:solidFill>
                <a:latin typeface="Open Sans"/>
                <a:ea typeface="Open Sans"/>
                <a:cs typeface="Open Sans"/>
                <a:sym typeface="Open Sans"/>
              </a:rPr>
              <a:t>zile</a:t>
            </a:r>
            <a:r>
              <a:rPr lang="en-US" sz="1800" b="0" i="0" u="none" strike="noStrike" cap="none" dirty="0">
                <a:solidFill>
                  <a:srgbClr val="1F497D"/>
                </a:solidFill>
                <a:latin typeface="Open Sans"/>
                <a:ea typeface="Open Sans"/>
                <a:cs typeface="Open Sans"/>
                <a:sym typeface="Open Sans"/>
              </a:rPr>
              <a:t> </a:t>
            </a:r>
            <a:r>
              <a:rPr lang="en-US" sz="1800" b="1" dirty="0" err="1">
                <a:solidFill>
                  <a:srgbClr val="1F497D"/>
                </a:solidFill>
                <a:latin typeface="Open Sans"/>
                <a:ea typeface="Open Sans"/>
                <a:cs typeface="Open Sans"/>
                <a:sym typeface="Open Sans"/>
              </a:rPr>
              <a:t>lucrătoare</a:t>
            </a:r>
            <a:r>
              <a:rPr lang="en-US" sz="1800" b="1"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răspundă</a:t>
            </a:r>
            <a:endParaRPr sz="1800" b="0"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suspendat</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dacă</a:t>
            </a:r>
            <a:r>
              <a:rPr lang="en-US" sz="1800" b="0" i="0" u="none" strike="noStrike" cap="none" dirty="0">
                <a:solidFill>
                  <a:srgbClr val="1F497D"/>
                </a:solidFill>
                <a:latin typeface="Open Sans"/>
                <a:ea typeface="Open Sans"/>
                <a:cs typeface="Open Sans"/>
                <a:sym typeface="Open Sans"/>
              </a:rPr>
              <a:t> SC decide </a:t>
            </a:r>
            <a:r>
              <a:rPr lang="en-US" sz="1800" b="0" i="0" u="none" strike="noStrike" cap="none" dirty="0" err="1">
                <a:solidFill>
                  <a:srgbClr val="1F497D"/>
                </a:solidFill>
                <a:latin typeface="Open Sans"/>
                <a:ea typeface="Open Sans"/>
                <a:cs typeface="Open Sans"/>
                <a:sym typeface="Open Sans"/>
              </a:rPr>
              <a:t>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facă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verificări</a:t>
            </a:r>
            <a:r>
              <a:rPr lang="en-US" sz="1800" b="0" i="0" u="none" strike="noStrike" cap="none" dirty="0">
                <a:solidFill>
                  <a:srgbClr val="1F497D"/>
                </a:solidFill>
                <a:latin typeface="Open Sans"/>
                <a:ea typeface="Open Sans"/>
                <a:cs typeface="Open Sans"/>
                <a:sym typeface="Open Sans"/>
              </a:rPr>
              <a:t> la </a:t>
            </a:r>
            <a:r>
              <a:rPr lang="en-US" sz="1800" b="0" i="0" u="none" strike="noStrike" cap="none" dirty="0" err="1">
                <a:solidFill>
                  <a:srgbClr val="1F497D"/>
                </a:solidFill>
                <a:latin typeface="Open Sans"/>
                <a:ea typeface="Open Sans"/>
                <a:cs typeface="Open Sans"/>
                <a:sym typeface="Open Sans"/>
              </a:rPr>
              <a:t>fața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locului</a:t>
            </a:r>
            <a:r>
              <a:rPr lang="en-US" sz="1800" b="0" i="0" u="none" strike="noStrike" cap="none" dirty="0">
                <a:solidFill>
                  <a:srgbClr val="1F497D"/>
                </a:solidFill>
                <a:latin typeface="Open Sans"/>
                <a:ea typeface="Open Sans"/>
                <a:cs typeface="Open Sans"/>
                <a:sym typeface="Open Sans"/>
              </a:rPr>
              <a:t> </a:t>
            </a:r>
            <a:endParaRPr sz="1800" b="0"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2. </a:t>
            </a:r>
            <a:r>
              <a:rPr lang="en-US" sz="1800" b="0" i="0" u="none" strike="noStrike" cap="none" dirty="0" err="1">
                <a:solidFill>
                  <a:srgbClr val="1F497D"/>
                </a:solidFill>
                <a:latin typeface="Open Sans"/>
                <a:ea typeface="Open Sans"/>
                <a:cs typeface="Open Sans"/>
                <a:sym typeface="Open Sans"/>
              </a:rPr>
              <a:t>Raportul</a:t>
            </a:r>
            <a:r>
              <a:rPr lang="en-US" sz="1800" b="0" i="0" u="none" strike="noStrike" cap="none" dirty="0">
                <a:solidFill>
                  <a:srgbClr val="1F497D"/>
                </a:solidFill>
                <a:latin typeface="Open Sans"/>
                <a:ea typeface="Open Sans"/>
                <a:cs typeface="Open Sans"/>
                <a:sym typeface="Open Sans"/>
              </a:rPr>
              <a:t> de proiect </a:t>
            </a:r>
            <a:r>
              <a:rPr lang="en-US" sz="1800" b="0" i="0" u="none" strike="noStrike" cap="none" dirty="0" err="1">
                <a:solidFill>
                  <a:srgbClr val="1F497D"/>
                </a:solidFill>
                <a:latin typeface="Open Sans"/>
                <a:ea typeface="Open Sans"/>
                <a:cs typeface="Open Sans"/>
                <a:sym typeface="Open Sans"/>
              </a:rPr>
              <a:t>trimis</a:t>
            </a:r>
            <a:r>
              <a:rPr lang="en-US" sz="1800" b="0" i="0" u="none" strike="noStrike" cap="none" dirty="0">
                <a:solidFill>
                  <a:srgbClr val="1F497D"/>
                </a:solidFill>
                <a:latin typeface="Open Sans"/>
                <a:ea typeface="Open Sans"/>
                <a:cs typeface="Open Sans"/>
                <a:sym typeface="Open Sans"/>
              </a:rPr>
              <a:t> la AM prin eMS, care </a:t>
            </a:r>
            <a:r>
              <a:rPr lang="en-US" sz="1800" b="0" i="0" u="none" strike="noStrike" cap="none" dirty="0" err="1">
                <a:solidFill>
                  <a:srgbClr val="1F497D"/>
                </a:solidFill>
                <a:latin typeface="Open Sans"/>
                <a:ea typeface="Open Sans"/>
                <a:cs typeface="Open Sans"/>
                <a:sym typeface="Open Sans"/>
              </a:rPr>
              <a:t>verifică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Cererea</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rambursare</a:t>
            </a:r>
            <a:r>
              <a:rPr lang="en-US" sz="1800" b="0" i="0" u="none" strike="noStrike" cap="none" dirty="0">
                <a:solidFill>
                  <a:srgbClr val="1F497D"/>
                </a:solidFill>
                <a:latin typeface="Open Sans"/>
                <a:ea typeface="Open Sans"/>
                <a:cs typeface="Open Sans"/>
                <a:sym typeface="Open Sans"/>
              </a:rPr>
              <a:t> (30 </a:t>
            </a:r>
            <a:r>
              <a:rPr lang="en-US" sz="1800" b="0" i="0" u="none" strike="noStrike" cap="none" dirty="0" err="1">
                <a:solidFill>
                  <a:srgbClr val="1F497D"/>
                </a:solidFill>
                <a:latin typeface="Open Sans"/>
                <a:ea typeface="Open Sans"/>
                <a:cs typeface="Open Sans"/>
                <a:sym typeface="Open Sans"/>
              </a:rPr>
              <a:t>zile</a:t>
            </a:r>
            <a:r>
              <a:rPr lang="en-US" sz="1800" b="0" i="0" u="none" strike="noStrike" cap="none" dirty="0">
                <a:solidFill>
                  <a:srgbClr val="1F497D"/>
                </a:solidFill>
                <a:latin typeface="Open Sans"/>
                <a:ea typeface="Open Sans"/>
                <a:cs typeface="Open Sans"/>
                <a:sym typeface="Open Sans"/>
              </a:rPr>
              <a:t>) și </a:t>
            </a:r>
            <a:r>
              <a:rPr lang="en-US" sz="1800" b="0" i="0" u="none" strike="noStrike" cap="none" dirty="0" err="1">
                <a:solidFill>
                  <a:srgbClr val="1F497D"/>
                </a:solidFill>
                <a:latin typeface="Open Sans"/>
                <a:ea typeface="Open Sans"/>
                <a:cs typeface="Open Sans"/>
                <a:sym typeface="Open Sans"/>
              </a:rPr>
              <a:t>autorizează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plata</a:t>
            </a:r>
            <a:r>
              <a:rPr lang="en-US" sz="1800" b="0" i="0" u="none" strike="noStrike" cap="none" dirty="0">
                <a:solidFill>
                  <a:srgbClr val="1F497D"/>
                </a:solidFill>
                <a:latin typeface="Open Sans"/>
                <a:ea typeface="Open Sans"/>
                <a:cs typeface="Open Sans"/>
                <a:sym typeface="Open Sans"/>
              </a:rPr>
              <a:t> - Plata se </a:t>
            </a:r>
            <a:r>
              <a:rPr lang="en-US" sz="1800" b="0" i="0" u="none" strike="noStrike" cap="none" dirty="0" err="1">
                <a:solidFill>
                  <a:srgbClr val="1F497D"/>
                </a:solidFill>
                <a:latin typeface="Open Sans"/>
                <a:ea typeface="Open Sans"/>
                <a:cs typeface="Open Sans"/>
                <a:sym typeface="Open Sans"/>
              </a:rPr>
              <a:t>efectuează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termen</a:t>
            </a:r>
            <a:r>
              <a:rPr lang="en-US" sz="1800" b="0" i="0" u="none" strike="noStrike" cap="none" dirty="0">
                <a:solidFill>
                  <a:srgbClr val="1F497D"/>
                </a:solidFill>
                <a:latin typeface="Open Sans"/>
                <a:ea typeface="Open Sans"/>
                <a:cs typeface="Open Sans"/>
                <a:sym typeface="Open Sans"/>
              </a:rPr>
              <a:t> de </a:t>
            </a:r>
            <a:r>
              <a:rPr lang="en-US" sz="1800" b="1" i="0" u="none" strike="noStrike" cap="none" dirty="0">
                <a:solidFill>
                  <a:srgbClr val="1F497D"/>
                </a:solidFill>
                <a:latin typeface="Open Sans"/>
                <a:ea typeface="Open Sans"/>
                <a:cs typeface="Open Sans"/>
                <a:sym typeface="Open Sans"/>
              </a:rPr>
              <a:t>maximum 10 </a:t>
            </a:r>
            <a:r>
              <a:rPr lang="en-US" sz="1800" b="1" i="0" u="none" strike="noStrike" cap="none" dirty="0" err="1">
                <a:solidFill>
                  <a:srgbClr val="1F497D"/>
                </a:solidFill>
                <a:latin typeface="Open Sans"/>
                <a:ea typeface="Open Sans"/>
                <a:cs typeface="Open Sans"/>
                <a:sym typeface="Open Sans"/>
              </a:rPr>
              <a:t>zile</a:t>
            </a:r>
            <a:r>
              <a:rPr lang="en-US" sz="1800" b="1" i="0" u="none" strike="noStrike" cap="none" dirty="0">
                <a:solidFill>
                  <a:srgbClr val="1F497D"/>
                </a:solidFill>
                <a:latin typeface="Open Sans"/>
                <a:ea typeface="Open Sans"/>
                <a:cs typeface="Open Sans"/>
                <a:sym typeface="Open Sans"/>
              </a:rPr>
              <a:t> </a:t>
            </a:r>
            <a:r>
              <a:rPr lang="en-US" sz="1800" b="1" i="0" u="none" strike="noStrike" cap="none" dirty="0" err="1">
                <a:solidFill>
                  <a:srgbClr val="1F497D"/>
                </a:solidFill>
                <a:latin typeface="Open Sans"/>
                <a:ea typeface="Open Sans"/>
                <a:cs typeface="Open Sans"/>
                <a:sym typeface="Open Sans"/>
              </a:rPr>
              <a:t>lucrătoare</a:t>
            </a:r>
            <a:r>
              <a:rPr lang="en-US" sz="1800" b="1" i="0" u="none" strike="noStrike" cap="none" dirty="0">
                <a:solidFill>
                  <a:srgbClr val="1F497D"/>
                </a:solidFill>
                <a:latin typeface="Open Sans"/>
                <a:ea typeface="Open Sans"/>
                <a:cs typeface="Open Sans"/>
                <a:sym typeface="Open Sans"/>
              </a:rPr>
              <a:t> </a:t>
            </a:r>
            <a:r>
              <a:rPr lang="en-US" sz="1800" b="0" i="0" u="none" strike="noStrike" cap="none" dirty="0">
                <a:solidFill>
                  <a:srgbClr val="1F497D"/>
                </a:solidFill>
                <a:latin typeface="Open Sans"/>
                <a:ea typeface="Open Sans"/>
                <a:cs typeface="Open Sans"/>
                <a:sym typeface="Open Sans"/>
              </a:rPr>
              <a:t>de la </a:t>
            </a:r>
            <a:r>
              <a:rPr lang="en-US" sz="1800" b="0" i="0" u="none" strike="noStrike" cap="none" dirty="0" err="1">
                <a:solidFill>
                  <a:srgbClr val="1F497D"/>
                </a:solidFill>
                <a:latin typeface="Open Sans"/>
                <a:ea typeface="Open Sans"/>
                <a:cs typeface="Open Sans"/>
                <a:sym typeface="Open Sans"/>
              </a:rPr>
              <a:t>finalizarea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procesului</a:t>
            </a:r>
            <a:r>
              <a:rPr lang="en-US" sz="1800" b="0" i="0" u="none" strike="noStrike" cap="none" dirty="0">
                <a:solidFill>
                  <a:srgbClr val="1F497D"/>
                </a:solidFill>
                <a:latin typeface="Open Sans"/>
                <a:ea typeface="Open Sans"/>
                <a:cs typeface="Open Sans"/>
                <a:sym typeface="Open Sans"/>
              </a:rPr>
              <a:t> de aprobare</a:t>
            </a:r>
            <a:endParaRPr sz="1800" b="0"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3. </a:t>
            </a:r>
            <a:r>
              <a:rPr lang="en-US" sz="1800" b="0" i="0" u="none" strike="noStrike" cap="none" dirty="0" err="1">
                <a:solidFill>
                  <a:srgbClr val="1F497D"/>
                </a:solidFill>
                <a:latin typeface="Open Sans"/>
                <a:ea typeface="Open Sans"/>
                <a:cs typeface="Open Sans"/>
                <a:sym typeface="Open Sans"/>
              </a:rPr>
              <a:t>Sumele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aferente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cofinanțării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naționale</a:t>
            </a:r>
            <a:r>
              <a:rPr lang="en-US" sz="1800" b="0" i="0" u="none" strike="noStrike" cap="none" dirty="0">
                <a:solidFill>
                  <a:srgbClr val="1F497D"/>
                </a:solidFill>
                <a:latin typeface="Open Sans"/>
                <a:ea typeface="Open Sans"/>
                <a:cs typeface="Open Sans"/>
                <a:sym typeface="Open Sans"/>
              </a:rPr>
              <a:t> sunt </a:t>
            </a:r>
            <a:r>
              <a:rPr lang="en-US" sz="1800" b="0" i="0" u="none" strike="noStrike" cap="none" dirty="0" err="1">
                <a:solidFill>
                  <a:srgbClr val="1F497D"/>
                </a:solidFill>
                <a:latin typeface="Open Sans"/>
                <a:ea typeface="Open Sans"/>
                <a:cs typeface="Open Sans"/>
                <a:sym typeface="Open Sans"/>
              </a:rPr>
              <a:t>deduse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până</a:t>
            </a:r>
            <a:r>
              <a:rPr lang="en-US" sz="1800" b="0" i="0" u="none" strike="noStrike" cap="none" dirty="0">
                <a:solidFill>
                  <a:srgbClr val="1F497D"/>
                </a:solidFill>
                <a:latin typeface="Open Sans"/>
                <a:ea typeface="Open Sans"/>
                <a:cs typeface="Open Sans"/>
                <a:sym typeface="Open Sans"/>
              </a:rPr>
              <a:t> la </a:t>
            </a:r>
            <a:r>
              <a:rPr lang="en-US" sz="1800" b="0" i="0" u="none" strike="noStrike" cap="none" dirty="0" err="1">
                <a:solidFill>
                  <a:srgbClr val="1F497D"/>
                </a:solidFill>
                <a:latin typeface="Open Sans"/>
                <a:ea typeface="Open Sans"/>
                <a:cs typeface="Open Sans"/>
                <a:sym typeface="Open Sans"/>
              </a:rPr>
              <a:t>recuperarea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integrală</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avans</a:t>
            </a:r>
            <a:r>
              <a:rPr lang="ro-RO" sz="1800" b="0" i="0" u="none" strike="noStrike" cap="none" dirty="0">
                <a:solidFill>
                  <a:srgbClr val="1F497D"/>
                </a:solidFill>
                <a:latin typeface="Open Sans"/>
                <a:ea typeface="Open Sans"/>
                <a:cs typeface="Open Sans"/>
                <a:sym typeface="Open Sans"/>
              </a:rPr>
              <a:t>ului primit</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800" b="0" i="0" u="none" strike="noStrike" cap="none" dirty="0">
                <a:solidFill>
                  <a:srgbClr val="1F497D"/>
                </a:solidFill>
                <a:latin typeface="Open Sans"/>
                <a:ea typeface="Open Sans"/>
                <a:cs typeface="Open Sans"/>
                <a:sym typeface="Open Sans"/>
              </a:rPr>
              <a:t>4.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transfera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către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parteneri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sumele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aferente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rapoartelor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termen</a:t>
            </a:r>
            <a:r>
              <a:rPr lang="en-US" sz="1800" b="0" i="0" u="none" strike="noStrike" cap="none" dirty="0">
                <a:solidFill>
                  <a:srgbClr val="1F497D"/>
                </a:solidFill>
                <a:latin typeface="Open Sans"/>
                <a:ea typeface="Open Sans"/>
                <a:cs typeface="Open Sans"/>
                <a:sym typeface="Open Sans"/>
              </a:rPr>
              <a:t> de </a:t>
            </a:r>
            <a:r>
              <a:rPr lang="en-US" sz="1800" b="1" i="0" u="none" strike="noStrike" cap="none" dirty="0">
                <a:solidFill>
                  <a:srgbClr val="1F497D"/>
                </a:solidFill>
                <a:latin typeface="Open Sans"/>
                <a:ea typeface="Open Sans"/>
                <a:cs typeface="Open Sans"/>
                <a:sym typeface="Open Sans"/>
              </a:rPr>
              <a:t>5 </a:t>
            </a:r>
            <a:r>
              <a:rPr lang="en-US" sz="1800" b="1" i="0" u="none" strike="noStrike" cap="none" dirty="0" err="1">
                <a:solidFill>
                  <a:srgbClr val="1F497D"/>
                </a:solidFill>
                <a:latin typeface="Open Sans"/>
                <a:ea typeface="Open Sans"/>
                <a:cs typeface="Open Sans"/>
                <a:sym typeface="Open Sans"/>
              </a:rPr>
              <a:t>zile</a:t>
            </a:r>
            <a:r>
              <a:rPr lang="en-US" sz="1800" b="1" i="0" u="none" strike="noStrike" cap="none" dirty="0">
                <a:solidFill>
                  <a:srgbClr val="1F497D"/>
                </a:solidFill>
                <a:latin typeface="Open Sans"/>
                <a:ea typeface="Open Sans"/>
                <a:cs typeface="Open Sans"/>
                <a:sym typeface="Open Sans"/>
              </a:rPr>
              <a:t> </a:t>
            </a:r>
            <a:r>
              <a:rPr lang="en-US" sz="1800" b="1" dirty="0" err="1">
                <a:solidFill>
                  <a:srgbClr val="1F497D"/>
                </a:solidFill>
                <a:latin typeface="Open Sans"/>
                <a:ea typeface="Open Sans"/>
                <a:cs typeface="Open Sans"/>
                <a:sym typeface="Open Sans"/>
              </a:rPr>
              <a:t>lucrătoare</a:t>
            </a:r>
            <a:endParaRPr sz="1800" b="1"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2060"/>
              </a:buClr>
              <a:buSzPts val="1800"/>
              <a:buFont typeface="Open Sans"/>
              <a:buNone/>
            </a:pPr>
            <a:r>
              <a:rPr lang="en-US" sz="1800" b="0" i="0" u="none" strike="noStrike" cap="none" dirty="0">
                <a:solidFill>
                  <a:srgbClr val="1F497D"/>
                </a:solidFill>
                <a:latin typeface="Open Sans"/>
                <a:ea typeface="Open Sans"/>
                <a:cs typeface="Open Sans"/>
                <a:sym typeface="Open Sans"/>
              </a:rPr>
              <a:t>5. Raport final - </a:t>
            </a:r>
            <a:r>
              <a:rPr lang="en-US" sz="1800" b="0" i="0" u="none" strike="noStrike" cap="none" dirty="0" err="1">
                <a:solidFill>
                  <a:srgbClr val="1F497D"/>
                </a:solidFill>
                <a:latin typeface="Open Sans"/>
                <a:ea typeface="Open Sans"/>
                <a:cs typeface="Open Sans"/>
                <a:sym typeface="Open Sans"/>
              </a:rPr>
              <a:t>aceeași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procedură</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excepția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plata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finală</a:t>
            </a:r>
            <a:r>
              <a:rPr lang="en-US" sz="1800" b="0" i="0" u="none" strike="noStrike" cap="none" dirty="0">
                <a:solidFill>
                  <a:srgbClr val="1F497D"/>
                </a:solidFill>
                <a:latin typeface="Open Sans"/>
                <a:ea typeface="Open Sans"/>
                <a:cs typeface="Open Sans"/>
                <a:sym typeface="Open Sans"/>
              </a:rPr>
              <a:t> se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face </a:t>
            </a:r>
            <a:r>
              <a:rPr lang="en-US" sz="1800" b="0" i="0" u="none" strike="noStrike" cap="none" dirty="0" err="1">
                <a:solidFill>
                  <a:srgbClr val="1F497D"/>
                </a:solidFill>
                <a:latin typeface="Open Sans"/>
                <a:ea typeface="Open Sans"/>
                <a:cs typeface="Open Sans"/>
                <a:sym typeface="Open Sans"/>
              </a:rPr>
              <a:t>doar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după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întreaga</a:t>
            </a:r>
            <a:r>
              <a:rPr lang="en-US" sz="1800" b="0" i="0" u="none" strike="noStrike" cap="none" dirty="0">
                <a:solidFill>
                  <a:srgbClr val="1F497D"/>
                </a:solidFill>
                <a:latin typeface="Open Sans"/>
                <a:ea typeface="Open Sans"/>
                <a:cs typeface="Open Sans"/>
                <a:sym typeface="Open Sans"/>
              </a:rPr>
              <a:t> valoare a </a:t>
            </a:r>
            <a:r>
              <a:rPr lang="en-US" sz="1800" b="0" i="0" u="none" strike="noStrike" cap="none" dirty="0" err="1">
                <a:solidFill>
                  <a:srgbClr val="1F497D"/>
                </a:solidFill>
                <a:latin typeface="Open Sans"/>
                <a:ea typeface="Open Sans"/>
                <a:cs typeface="Open Sans"/>
                <a:sym typeface="Open Sans"/>
              </a:rPr>
              <a:t>cofinanțării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naționale</a:t>
            </a:r>
            <a:r>
              <a:rPr lang="en-US" sz="1800" b="0" i="0" u="none" strike="noStrike" cap="none" dirty="0">
                <a:solidFill>
                  <a:srgbClr val="1F497D"/>
                </a:solidFill>
                <a:latin typeface="Open Sans"/>
                <a:ea typeface="Open Sans"/>
                <a:cs typeface="Open Sans"/>
                <a:sym typeface="Open Sans"/>
              </a:rPr>
              <a:t> din </a:t>
            </a:r>
            <a:r>
              <a:rPr lang="en-US" sz="1800" b="0" i="0" u="none" strike="noStrike" cap="none" dirty="0" err="1">
                <a:solidFill>
                  <a:srgbClr val="1F497D"/>
                </a:solidFill>
                <a:latin typeface="Open Sans"/>
                <a:ea typeface="Open Sans"/>
                <a:cs typeface="Open Sans"/>
                <a:sym typeface="Open Sans"/>
              </a:rPr>
              <a:t>avans</a:t>
            </a:r>
            <a:r>
              <a:rPr lang="en-US" sz="1800" b="0" i="0" u="none" strike="noStrike" cap="none" dirty="0">
                <a:solidFill>
                  <a:srgbClr val="1F497D"/>
                </a:solidFill>
                <a:latin typeface="Open Sans"/>
                <a:ea typeface="Open Sans"/>
                <a:cs typeface="Open Sans"/>
                <a:sym typeface="Open Sans"/>
              </a:rPr>
              <a:t> și </a:t>
            </a:r>
            <a:r>
              <a:rPr lang="en-US" sz="1800" b="0" i="0" u="none" strike="noStrike" cap="none" dirty="0" err="1">
                <a:solidFill>
                  <a:srgbClr val="1F497D"/>
                </a:solidFill>
                <a:latin typeface="Open Sans"/>
                <a:ea typeface="Open Sans"/>
                <a:cs typeface="Open Sans"/>
                <a:sym typeface="Open Sans"/>
              </a:rPr>
              <a:t>alte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datorii</a:t>
            </a:r>
            <a:r>
              <a:rPr lang="en-US" sz="1800" b="0" i="0" u="none" strike="noStrike" cap="none" dirty="0">
                <a:solidFill>
                  <a:srgbClr val="1F497D"/>
                </a:solidFill>
                <a:latin typeface="Open Sans"/>
                <a:ea typeface="Open Sans"/>
                <a:cs typeface="Open Sans"/>
                <a:sym typeface="Open Sans"/>
              </a:rPr>
              <a:t> au </a:t>
            </a:r>
            <a:r>
              <a:rPr lang="en-US" sz="1800" b="0" i="0" u="none" strike="noStrike" cap="none" dirty="0" err="1">
                <a:solidFill>
                  <a:srgbClr val="1F497D"/>
                </a:solidFill>
                <a:latin typeface="Open Sans"/>
                <a:ea typeface="Open Sans"/>
                <a:cs typeface="Open Sans"/>
                <a:sym typeface="Open Sans"/>
              </a:rPr>
              <a:t>fost</a:t>
            </a:r>
            <a:r>
              <a:rPr lang="en-US" sz="1800" b="0" i="0" u="none" strike="noStrike" cap="none" dirty="0">
                <a:solidFill>
                  <a:srgbClr val="1F497D"/>
                </a:solidFill>
                <a:latin typeface="Open Sans"/>
                <a:ea typeface="Open Sans"/>
                <a:cs typeface="Open Sans"/>
                <a:sym typeface="Open Sans"/>
              </a:rPr>
              <a:t> recuperate</a:t>
            </a:r>
            <a:endParaRPr sz="1800" b="0" i="0" u="none" strike="noStrike" cap="none" dirty="0">
              <a:solidFill>
                <a:srgbClr val="1F497D"/>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sz="2000" b="1" i="0" u="none" strike="noStrike" cap="none" dirty="0">
              <a:solidFill>
                <a:srgbClr val="0F2A7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chemeClr val="dk1"/>
              </a:solidFill>
              <a:latin typeface="Open Sans"/>
              <a:ea typeface="Open Sans"/>
              <a:cs typeface="Open Sans"/>
              <a:sym typeface="Open Sans"/>
            </a:endParaRPr>
          </a:p>
          <a:p>
            <a:pPr marL="457200" marR="0" lvl="0" indent="-228600" algn="l" rtl="0">
              <a:lnSpc>
                <a:spcPct val="150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8"/>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44" name="Google Shape;344;p28"/>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45" name="Google Shape;345;p28"/>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46" name="Google Shape;346;p28"/>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47" name="Google Shape;347;p28"/>
          <p:cNvSpPr/>
          <p:nvPr/>
        </p:nvSpPr>
        <p:spPr>
          <a:xfrm>
            <a:off x="390617" y="977707"/>
            <a:ext cx="7781783" cy="47244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ro-RO" sz="2400" b="1" i="0" u="none" strike="noStrike" cap="none" dirty="0">
                <a:solidFill>
                  <a:srgbClr val="1F497D"/>
                </a:solidFill>
                <a:latin typeface="Open Sans"/>
                <a:ea typeface="Open Sans"/>
                <a:cs typeface="Open Sans"/>
                <a:sym typeface="Open Sans"/>
              </a:rPr>
              <a:t>  </a:t>
            </a:r>
            <a:r>
              <a:rPr lang="en-US" sz="2400" b="1" i="0" u="none" strike="noStrike" cap="none" dirty="0">
                <a:solidFill>
                  <a:srgbClr val="1F497D"/>
                </a:solidFill>
                <a:latin typeface="Open Sans"/>
                <a:ea typeface="Open Sans"/>
                <a:cs typeface="Open Sans"/>
                <a:sym typeface="Open Sans"/>
              </a:rPr>
              <a:t>II. Tips &amp; Hints</a:t>
            </a:r>
          </a:p>
          <a:p>
            <a:pPr marL="101600" lvl="0" algn="just">
              <a:buClr>
                <a:schemeClr val="dk2"/>
              </a:buClr>
              <a:buSzPts val="2000"/>
            </a:pPr>
            <a:r>
              <a:rPr lang="en-US" sz="1800" b="1" dirty="0" err="1">
                <a:solidFill>
                  <a:srgbClr val="1F497D"/>
                </a:solidFill>
                <a:latin typeface="Open Sans"/>
                <a:sym typeface="Calibri"/>
              </a:rPr>
              <a:t>Cheltuieli</a:t>
            </a:r>
            <a:endParaRPr lang="en-US" sz="1800" b="1" dirty="0">
              <a:solidFill>
                <a:srgbClr val="1F497D"/>
              </a:solidFill>
              <a:latin typeface="Open Sans"/>
              <a:sym typeface="Calibri"/>
            </a:endParaRPr>
          </a:p>
          <a:p>
            <a:pPr marL="101600" lvl="0" algn="just">
              <a:buClr>
                <a:schemeClr val="dk2"/>
              </a:buClr>
              <a:buSzPts val="2000"/>
            </a:pPr>
            <a:endParaRPr lang="en-US" sz="1800" b="1" dirty="0">
              <a:solidFill>
                <a:srgbClr val="1F497D"/>
              </a:solidFill>
              <a:latin typeface="Open Sans"/>
              <a:sym typeface="Calibri"/>
            </a:endParaRPr>
          </a:p>
          <a:p>
            <a:pPr marL="387350" indent="-285750" algn="just">
              <a:buClr>
                <a:schemeClr val="dk2"/>
              </a:buClr>
              <a:buSzPts val="2000"/>
              <a:buFont typeface="Wingdings" panose="05000000000000000000" pitchFamily="2" charset="2"/>
              <a:buChar char="ü"/>
            </a:pPr>
            <a:r>
              <a:rPr lang="en-US" sz="1800" dirty="0" err="1">
                <a:solidFill>
                  <a:srgbClr val="1F497D"/>
                </a:solidFill>
                <a:latin typeface="Open Sans"/>
                <a:sym typeface="Calibri"/>
              </a:rPr>
              <a:t>Imediat</a:t>
            </a:r>
            <a:r>
              <a:rPr lang="en-US" sz="1800" dirty="0">
                <a:solidFill>
                  <a:srgbClr val="1F497D"/>
                </a:solidFill>
                <a:latin typeface="Open Sans"/>
                <a:sym typeface="Calibri"/>
              </a:rPr>
              <a:t> </a:t>
            </a:r>
            <a:r>
              <a:rPr lang="en-US" sz="1800" dirty="0" err="1">
                <a:solidFill>
                  <a:srgbClr val="1F497D"/>
                </a:solidFill>
                <a:latin typeface="Open Sans"/>
                <a:sym typeface="Calibri"/>
              </a:rPr>
              <a:t>ce</a:t>
            </a:r>
            <a:r>
              <a:rPr lang="en-US" sz="1800" dirty="0">
                <a:solidFill>
                  <a:srgbClr val="1F497D"/>
                </a:solidFill>
                <a:latin typeface="Open Sans"/>
                <a:sym typeface="Calibri"/>
              </a:rPr>
              <a:t> s-au </a:t>
            </a:r>
            <a:r>
              <a:rPr lang="en-US" sz="1800" dirty="0" err="1">
                <a:solidFill>
                  <a:srgbClr val="1F497D"/>
                </a:solidFill>
                <a:latin typeface="Open Sans"/>
                <a:sym typeface="Calibri"/>
              </a:rPr>
              <a:t>efectuat</a:t>
            </a:r>
            <a:r>
              <a:rPr lang="en-US" sz="1800" dirty="0">
                <a:solidFill>
                  <a:srgbClr val="1F497D"/>
                </a:solidFill>
                <a:latin typeface="Open Sans"/>
                <a:sym typeface="Calibri"/>
              </a:rPr>
              <a:t> </a:t>
            </a:r>
            <a:r>
              <a:rPr lang="en-US" sz="1800" dirty="0" err="1">
                <a:solidFill>
                  <a:srgbClr val="1F497D"/>
                </a:solidFill>
                <a:latin typeface="Open Sans"/>
                <a:sym typeface="Calibri"/>
              </a:rPr>
              <a:t>cheltuieli</a:t>
            </a:r>
            <a:r>
              <a:rPr lang="en-US" sz="1800" dirty="0">
                <a:solidFill>
                  <a:srgbClr val="1F497D"/>
                </a:solidFill>
                <a:latin typeface="Open Sans"/>
                <a:sym typeface="Calibri"/>
              </a:rPr>
              <a:t> </a:t>
            </a:r>
            <a:r>
              <a:rPr lang="en-US" sz="1800" dirty="0" err="1">
                <a:solidFill>
                  <a:srgbClr val="1F497D"/>
                </a:solidFill>
                <a:latin typeface="Open Sans"/>
                <a:sym typeface="Calibri"/>
              </a:rPr>
              <a:t>în</a:t>
            </a:r>
            <a:r>
              <a:rPr lang="en-US" sz="1800" dirty="0">
                <a:solidFill>
                  <a:srgbClr val="1F497D"/>
                </a:solidFill>
                <a:latin typeface="Open Sans"/>
                <a:sym typeface="Calibri"/>
              </a:rPr>
              <a:t> valoare de min. </a:t>
            </a:r>
            <a:r>
              <a:rPr lang="en-US" sz="1800" b="1" dirty="0">
                <a:solidFill>
                  <a:srgbClr val="1F497D"/>
                </a:solidFill>
                <a:latin typeface="Open Sans"/>
                <a:sym typeface="Calibri"/>
              </a:rPr>
              <a:t>10.000 Euro </a:t>
            </a:r>
            <a:r>
              <a:rPr lang="en-US" sz="1800" dirty="0">
                <a:solidFill>
                  <a:srgbClr val="1F497D"/>
                </a:solidFill>
                <a:latin typeface="Open Sans"/>
                <a:sym typeface="Calibri"/>
              </a:rPr>
              <a:t>FEDR </a:t>
            </a:r>
            <a:r>
              <a:rPr lang="en-US" sz="1800" dirty="0" smtClean="0">
                <a:solidFill>
                  <a:srgbClr val="1F497D"/>
                </a:solidFill>
                <a:latin typeface="Open Sans"/>
                <a:sym typeface="Calibri"/>
              </a:rPr>
              <a:t>(la </a:t>
            </a:r>
            <a:r>
              <a:rPr lang="en-US" sz="1800" dirty="0" err="1">
                <a:solidFill>
                  <a:srgbClr val="1F497D"/>
                </a:solidFill>
                <a:latin typeface="Open Sans"/>
                <a:sym typeface="Calibri"/>
              </a:rPr>
              <a:t>nivel</a:t>
            </a:r>
            <a:r>
              <a:rPr lang="en-US" sz="1800" dirty="0">
                <a:solidFill>
                  <a:srgbClr val="1F497D"/>
                </a:solidFill>
                <a:latin typeface="Open Sans"/>
                <a:sym typeface="Calibri"/>
              </a:rPr>
              <a:t> de </a:t>
            </a:r>
            <a:r>
              <a:rPr lang="en-US" sz="1800" dirty="0" err="1" smtClean="0">
                <a:solidFill>
                  <a:srgbClr val="1F497D"/>
                </a:solidFill>
                <a:latin typeface="Open Sans"/>
                <a:sym typeface="Calibri"/>
              </a:rPr>
              <a:t>proiect</a:t>
            </a:r>
            <a:r>
              <a:rPr lang="en-US" sz="1800" dirty="0" smtClean="0">
                <a:solidFill>
                  <a:srgbClr val="1F497D"/>
                </a:solidFill>
                <a:latin typeface="Open Sans"/>
                <a:sym typeface="Calibri"/>
              </a:rPr>
              <a:t>), </a:t>
            </a:r>
            <a:r>
              <a:rPr lang="en-US" sz="1800" dirty="0" err="1">
                <a:solidFill>
                  <a:srgbClr val="1F497D"/>
                </a:solidFill>
                <a:latin typeface="Open Sans"/>
                <a:sym typeface="Calibri"/>
              </a:rPr>
              <a:t>fiecare</a:t>
            </a:r>
            <a:r>
              <a:rPr lang="en-US" sz="1800" dirty="0">
                <a:solidFill>
                  <a:srgbClr val="1F497D"/>
                </a:solidFill>
                <a:latin typeface="Open Sans"/>
                <a:sym typeface="Calibri"/>
              </a:rPr>
              <a:t> </a:t>
            </a:r>
            <a:r>
              <a:rPr lang="en-US" sz="1800" dirty="0" err="1">
                <a:solidFill>
                  <a:srgbClr val="1F497D"/>
                </a:solidFill>
                <a:latin typeface="Open Sans"/>
                <a:sym typeface="Calibri"/>
              </a:rPr>
              <a:t>partener</a:t>
            </a:r>
            <a:r>
              <a:rPr lang="en-US" sz="1800" dirty="0">
                <a:solidFill>
                  <a:srgbClr val="1F497D"/>
                </a:solidFill>
                <a:latin typeface="Open Sans"/>
                <a:sym typeface="Calibri"/>
              </a:rPr>
              <a:t> </a:t>
            </a:r>
            <a:r>
              <a:rPr lang="en-US" sz="1800" dirty="0" err="1">
                <a:solidFill>
                  <a:srgbClr val="1F497D"/>
                </a:solidFill>
                <a:latin typeface="Open Sans"/>
                <a:sym typeface="Calibri"/>
              </a:rPr>
              <a:t>poate</a:t>
            </a:r>
            <a:r>
              <a:rPr lang="en-US" sz="1800" dirty="0">
                <a:solidFill>
                  <a:srgbClr val="1F497D"/>
                </a:solidFill>
                <a:latin typeface="Open Sans"/>
                <a:sym typeface="Calibri"/>
              </a:rPr>
              <a:t> </a:t>
            </a:r>
            <a:r>
              <a:rPr lang="en-US" sz="1800" dirty="0" err="1">
                <a:solidFill>
                  <a:srgbClr val="1F497D"/>
                </a:solidFill>
                <a:latin typeface="Open Sans"/>
                <a:sym typeface="Calibri"/>
              </a:rPr>
              <a:t>să</a:t>
            </a:r>
            <a:r>
              <a:rPr lang="en-US" sz="1800" dirty="0">
                <a:solidFill>
                  <a:srgbClr val="1F497D"/>
                </a:solidFill>
                <a:latin typeface="Open Sans"/>
                <a:sym typeface="Calibri"/>
              </a:rPr>
              <a:t> </a:t>
            </a:r>
            <a:r>
              <a:rPr lang="en-US" sz="1800" dirty="0" err="1">
                <a:solidFill>
                  <a:srgbClr val="1F497D"/>
                </a:solidFill>
                <a:latin typeface="Open Sans"/>
                <a:sym typeface="Calibri"/>
              </a:rPr>
              <a:t>depună</a:t>
            </a:r>
            <a:r>
              <a:rPr lang="en-US" sz="1800" dirty="0">
                <a:solidFill>
                  <a:srgbClr val="1F497D"/>
                </a:solidFill>
                <a:latin typeface="Open Sans"/>
                <a:sym typeface="Calibri"/>
              </a:rPr>
              <a:t> un </a:t>
            </a:r>
            <a:r>
              <a:rPr lang="en-US" sz="1800" dirty="0" err="1">
                <a:solidFill>
                  <a:srgbClr val="1F497D"/>
                </a:solidFill>
                <a:latin typeface="Open Sans"/>
                <a:sym typeface="Calibri"/>
              </a:rPr>
              <a:t>raport</a:t>
            </a:r>
            <a:r>
              <a:rPr lang="en-US" sz="1800" dirty="0">
                <a:solidFill>
                  <a:srgbClr val="1F497D"/>
                </a:solidFill>
                <a:latin typeface="Open Sans"/>
                <a:sym typeface="Calibri"/>
              </a:rPr>
              <a:t> </a:t>
            </a:r>
            <a:r>
              <a:rPr lang="en-US" sz="1800" dirty="0" err="1">
                <a:solidFill>
                  <a:srgbClr val="1F497D"/>
                </a:solidFill>
                <a:latin typeface="Open Sans"/>
                <a:sym typeface="Calibri"/>
              </a:rPr>
              <a:t>intermediar</a:t>
            </a:r>
            <a:r>
              <a:rPr lang="en-US" sz="1800" dirty="0">
                <a:solidFill>
                  <a:srgbClr val="1F497D"/>
                </a:solidFill>
                <a:latin typeface="Open Sans"/>
                <a:sym typeface="Calibri"/>
              </a:rPr>
              <a:t> către CPN;</a:t>
            </a:r>
          </a:p>
          <a:p>
            <a:pPr marL="387350" indent="-285750" algn="just">
              <a:buClr>
                <a:schemeClr val="dk2"/>
              </a:buClr>
              <a:buSzPts val="2000"/>
              <a:buFont typeface="Wingdings" panose="05000000000000000000" pitchFamily="2" charset="2"/>
              <a:buChar char="ü"/>
            </a:pPr>
            <a:endParaRPr lang="en-US" sz="1800" dirty="0">
              <a:solidFill>
                <a:srgbClr val="1F497D"/>
              </a:solidFill>
              <a:latin typeface="Open Sans"/>
              <a:sym typeface="Calibri"/>
            </a:endParaRPr>
          </a:p>
          <a:p>
            <a:pPr marL="387350" lvl="0" indent="-285750" algn="just">
              <a:buClr>
                <a:schemeClr val="dk2"/>
              </a:buClr>
              <a:buSzPts val="2000"/>
              <a:buFont typeface="Wingdings" panose="05000000000000000000" pitchFamily="2" charset="2"/>
              <a:buChar char="ü"/>
            </a:pPr>
            <a:r>
              <a:rPr lang="en-US" sz="1800" dirty="0" err="1">
                <a:solidFill>
                  <a:srgbClr val="1F497D"/>
                </a:solidFill>
                <a:latin typeface="Open Sans"/>
                <a:sym typeface="Calibri"/>
              </a:rPr>
              <a:t>În</a:t>
            </a:r>
            <a:r>
              <a:rPr lang="en-US" sz="1800" dirty="0">
                <a:solidFill>
                  <a:srgbClr val="1F497D"/>
                </a:solidFill>
                <a:latin typeface="Open Sans"/>
                <a:sym typeface="Calibri"/>
              </a:rPr>
              <a:t> cazul </a:t>
            </a:r>
            <a:r>
              <a:rPr lang="en-US" sz="1800" dirty="0" err="1">
                <a:solidFill>
                  <a:srgbClr val="1F497D"/>
                </a:solidFill>
                <a:latin typeface="Open Sans"/>
                <a:sym typeface="Calibri"/>
              </a:rPr>
              <a:t>beneficiarilor</a:t>
            </a:r>
            <a:r>
              <a:rPr lang="en-US" sz="1800" dirty="0">
                <a:solidFill>
                  <a:srgbClr val="1F497D"/>
                </a:solidFill>
                <a:latin typeface="Open Sans"/>
                <a:sym typeface="Calibri"/>
              </a:rPr>
              <a:t> </a:t>
            </a:r>
            <a:r>
              <a:rPr lang="en-US" sz="1800" dirty="0" err="1">
                <a:solidFill>
                  <a:srgbClr val="1F497D"/>
                </a:solidFill>
                <a:latin typeface="Open Sans"/>
                <a:sym typeface="Calibri"/>
              </a:rPr>
              <a:t>români</a:t>
            </a:r>
            <a:r>
              <a:rPr lang="en-US" sz="1800" dirty="0">
                <a:solidFill>
                  <a:srgbClr val="1F497D"/>
                </a:solidFill>
                <a:latin typeface="Open Sans"/>
                <a:sym typeface="Calibri"/>
              </a:rPr>
              <a:t>, </a:t>
            </a:r>
            <a:r>
              <a:rPr lang="en-US" sz="1800" dirty="0" err="1">
                <a:solidFill>
                  <a:srgbClr val="1F497D"/>
                </a:solidFill>
                <a:latin typeface="Open Sans"/>
                <a:sym typeface="Calibri"/>
              </a:rPr>
              <a:t>vă</a:t>
            </a:r>
            <a:r>
              <a:rPr lang="en-US" sz="1800" dirty="0">
                <a:solidFill>
                  <a:srgbClr val="1F497D"/>
                </a:solidFill>
                <a:latin typeface="Open Sans"/>
                <a:sym typeface="Calibri"/>
              </a:rPr>
              <a:t> </a:t>
            </a:r>
            <a:r>
              <a:rPr lang="en-US" sz="1800" dirty="0" err="1">
                <a:solidFill>
                  <a:srgbClr val="1F497D"/>
                </a:solidFill>
                <a:latin typeface="Open Sans"/>
                <a:sym typeface="Calibri"/>
              </a:rPr>
              <a:t>rugăm</a:t>
            </a:r>
            <a:r>
              <a:rPr lang="en-US" sz="1800" dirty="0">
                <a:solidFill>
                  <a:srgbClr val="1F497D"/>
                </a:solidFill>
                <a:latin typeface="Open Sans"/>
                <a:sym typeface="Calibri"/>
              </a:rPr>
              <a:t> </a:t>
            </a:r>
            <a:r>
              <a:rPr lang="en-US" sz="1800" dirty="0" err="1">
                <a:solidFill>
                  <a:srgbClr val="1F497D"/>
                </a:solidFill>
                <a:latin typeface="Open Sans"/>
                <a:sym typeface="Calibri"/>
              </a:rPr>
              <a:t>să</a:t>
            </a:r>
            <a:r>
              <a:rPr lang="en-US" sz="1800" dirty="0">
                <a:solidFill>
                  <a:srgbClr val="1F497D"/>
                </a:solidFill>
                <a:latin typeface="Open Sans"/>
                <a:sym typeface="Calibri"/>
              </a:rPr>
              <a:t> </a:t>
            </a:r>
            <a:r>
              <a:rPr lang="en-US" sz="1800" dirty="0" err="1">
                <a:solidFill>
                  <a:srgbClr val="1F497D"/>
                </a:solidFill>
                <a:latin typeface="Open Sans"/>
                <a:sym typeface="Calibri"/>
              </a:rPr>
              <a:t>țineți</a:t>
            </a:r>
            <a:r>
              <a:rPr lang="en-US" sz="1800" dirty="0">
                <a:solidFill>
                  <a:srgbClr val="1F497D"/>
                </a:solidFill>
                <a:latin typeface="Open Sans"/>
                <a:sym typeface="Calibri"/>
              </a:rPr>
              <a:t> </a:t>
            </a:r>
            <a:r>
              <a:rPr lang="en-US" sz="1800" dirty="0" err="1">
                <a:solidFill>
                  <a:srgbClr val="1F497D"/>
                </a:solidFill>
                <a:latin typeface="Open Sans"/>
                <a:sym typeface="Calibri"/>
              </a:rPr>
              <a:t>cont</a:t>
            </a:r>
            <a:r>
              <a:rPr lang="en-US" sz="1800" dirty="0">
                <a:solidFill>
                  <a:srgbClr val="1F497D"/>
                </a:solidFill>
                <a:latin typeface="Open Sans"/>
                <a:sym typeface="Calibri"/>
              </a:rPr>
              <a:t> de </a:t>
            </a:r>
            <a:r>
              <a:rPr lang="en-US" sz="1800" dirty="0" err="1">
                <a:solidFill>
                  <a:srgbClr val="1F497D"/>
                </a:solidFill>
                <a:latin typeface="Open Sans"/>
                <a:sym typeface="Calibri"/>
              </a:rPr>
              <a:t>posibilitatea</a:t>
            </a:r>
            <a:r>
              <a:rPr lang="en-US" sz="1800" dirty="0">
                <a:solidFill>
                  <a:srgbClr val="1F497D"/>
                </a:solidFill>
                <a:latin typeface="Open Sans"/>
                <a:sym typeface="Calibri"/>
              </a:rPr>
              <a:t> </a:t>
            </a:r>
            <a:r>
              <a:rPr lang="en-US" sz="1800" dirty="0" err="1">
                <a:solidFill>
                  <a:srgbClr val="1F497D"/>
                </a:solidFill>
                <a:latin typeface="Open Sans"/>
                <a:sym typeface="Calibri"/>
              </a:rPr>
              <a:t>efectuării</a:t>
            </a:r>
            <a:r>
              <a:rPr lang="en-US" sz="1800" dirty="0">
                <a:solidFill>
                  <a:srgbClr val="1F497D"/>
                </a:solidFill>
                <a:latin typeface="Open Sans"/>
                <a:sym typeface="Calibri"/>
              </a:rPr>
              <a:t> </a:t>
            </a:r>
            <a:r>
              <a:rPr lang="en-US" sz="1800" dirty="0" err="1">
                <a:solidFill>
                  <a:srgbClr val="1F497D"/>
                </a:solidFill>
                <a:latin typeface="Open Sans"/>
                <a:sym typeface="Calibri"/>
              </a:rPr>
              <a:t>plăților</a:t>
            </a:r>
            <a:r>
              <a:rPr lang="en-US" sz="1800" dirty="0">
                <a:solidFill>
                  <a:srgbClr val="1F497D"/>
                </a:solidFill>
                <a:latin typeface="Open Sans"/>
                <a:sym typeface="Calibri"/>
              </a:rPr>
              <a:t> </a:t>
            </a:r>
            <a:r>
              <a:rPr lang="en-US" sz="1800" dirty="0" err="1">
                <a:solidFill>
                  <a:srgbClr val="1F497D"/>
                </a:solidFill>
                <a:latin typeface="Open Sans"/>
                <a:sym typeface="Calibri"/>
              </a:rPr>
              <a:t>în</a:t>
            </a:r>
            <a:r>
              <a:rPr lang="en-US" sz="1800" dirty="0">
                <a:solidFill>
                  <a:srgbClr val="1F497D"/>
                </a:solidFill>
                <a:latin typeface="Open Sans"/>
                <a:sym typeface="Calibri"/>
              </a:rPr>
              <a:t> </a:t>
            </a:r>
            <a:r>
              <a:rPr lang="en-US" sz="1800" b="1" dirty="0" err="1">
                <a:solidFill>
                  <a:srgbClr val="1F497D"/>
                </a:solidFill>
                <a:latin typeface="Open Sans"/>
                <a:sym typeface="Calibri"/>
              </a:rPr>
              <a:t>avans</a:t>
            </a:r>
            <a:r>
              <a:rPr lang="en-US" sz="1800" dirty="0">
                <a:solidFill>
                  <a:srgbClr val="1F497D"/>
                </a:solidFill>
                <a:latin typeface="Open Sans"/>
                <a:sym typeface="Calibri"/>
              </a:rPr>
              <a:t> (cu </a:t>
            </a:r>
            <a:r>
              <a:rPr lang="en-US" sz="1800" dirty="0" err="1">
                <a:solidFill>
                  <a:srgbClr val="1F497D"/>
                </a:solidFill>
                <a:latin typeface="Open Sans"/>
                <a:sym typeface="Calibri"/>
              </a:rPr>
              <a:t>condiția</a:t>
            </a:r>
            <a:r>
              <a:rPr lang="en-US" sz="1800" dirty="0">
                <a:solidFill>
                  <a:srgbClr val="1F497D"/>
                </a:solidFill>
                <a:latin typeface="Open Sans"/>
                <a:sym typeface="Calibri"/>
              </a:rPr>
              <a:t> </a:t>
            </a:r>
            <a:r>
              <a:rPr lang="en-US" sz="1800" dirty="0" err="1">
                <a:solidFill>
                  <a:srgbClr val="1F497D"/>
                </a:solidFill>
                <a:latin typeface="Open Sans"/>
                <a:sym typeface="Calibri"/>
              </a:rPr>
              <a:t>existenței</a:t>
            </a:r>
            <a:r>
              <a:rPr lang="en-US" sz="1800" dirty="0">
                <a:solidFill>
                  <a:srgbClr val="1F497D"/>
                </a:solidFill>
                <a:latin typeface="Open Sans"/>
                <a:sym typeface="Calibri"/>
              </a:rPr>
              <a:t> </a:t>
            </a:r>
            <a:r>
              <a:rPr lang="en-US" sz="1800" dirty="0" err="1">
                <a:solidFill>
                  <a:srgbClr val="1F497D"/>
                </a:solidFill>
                <a:latin typeface="Open Sans"/>
                <a:sym typeface="Calibri"/>
              </a:rPr>
              <a:t>unor</a:t>
            </a:r>
            <a:r>
              <a:rPr lang="en-US" sz="1800" dirty="0">
                <a:solidFill>
                  <a:srgbClr val="1F497D"/>
                </a:solidFill>
                <a:latin typeface="Open Sans"/>
                <a:sym typeface="Calibri"/>
              </a:rPr>
              <a:t> </a:t>
            </a:r>
            <a:r>
              <a:rPr lang="en-US" sz="1800" dirty="0" err="1">
                <a:solidFill>
                  <a:srgbClr val="1F497D"/>
                </a:solidFill>
                <a:latin typeface="Open Sans"/>
                <a:sym typeface="Calibri"/>
              </a:rPr>
              <a:t>asemenea</a:t>
            </a:r>
            <a:r>
              <a:rPr lang="en-US" sz="1800" dirty="0">
                <a:solidFill>
                  <a:srgbClr val="1F497D"/>
                </a:solidFill>
                <a:latin typeface="Open Sans"/>
                <a:sym typeface="Calibri"/>
              </a:rPr>
              <a:t> </a:t>
            </a:r>
            <a:r>
              <a:rPr lang="en-US" sz="1800" dirty="0" err="1">
                <a:solidFill>
                  <a:srgbClr val="1F497D"/>
                </a:solidFill>
                <a:latin typeface="Open Sans"/>
                <a:sym typeface="Calibri"/>
              </a:rPr>
              <a:t>prevederi</a:t>
            </a:r>
            <a:r>
              <a:rPr lang="en-US" sz="1800" dirty="0">
                <a:solidFill>
                  <a:srgbClr val="1F497D"/>
                </a:solidFill>
                <a:latin typeface="Open Sans"/>
                <a:sym typeface="Calibri"/>
              </a:rPr>
              <a:t> </a:t>
            </a:r>
            <a:r>
              <a:rPr lang="en-US" sz="1800" dirty="0" err="1">
                <a:solidFill>
                  <a:srgbClr val="1F497D"/>
                </a:solidFill>
                <a:latin typeface="Open Sans"/>
                <a:sym typeface="Calibri"/>
              </a:rPr>
              <a:t>în</a:t>
            </a:r>
            <a:r>
              <a:rPr lang="en-US" sz="1800" dirty="0">
                <a:solidFill>
                  <a:srgbClr val="1F497D"/>
                </a:solidFill>
                <a:latin typeface="Open Sans"/>
                <a:sym typeface="Calibri"/>
              </a:rPr>
              <a:t> </a:t>
            </a:r>
            <a:r>
              <a:rPr lang="en-US" sz="1800" dirty="0" err="1">
                <a:solidFill>
                  <a:srgbClr val="1F497D"/>
                </a:solidFill>
                <a:latin typeface="Open Sans"/>
                <a:sym typeface="Calibri"/>
              </a:rPr>
              <a:t>contractul</a:t>
            </a:r>
            <a:r>
              <a:rPr lang="en-US" sz="1800" dirty="0">
                <a:solidFill>
                  <a:srgbClr val="1F497D"/>
                </a:solidFill>
                <a:latin typeface="Open Sans"/>
                <a:sym typeface="Calibri"/>
              </a:rPr>
              <a:t> </a:t>
            </a:r>
            <a:r>
              <a:rPr lang="en-US" sz="1800" dirty="0" err="1">
                <a:solidFill>
                  <a:srgbClr val="1F497D"/>
                </a:solidFill>
                <a:latin typeface="Open Sans"/>
                <a:sym typeface="Calibri"/>
              </a:rPr>
              <a:t>semnat</a:t>
            </a:r>
            <a:r>
              <a:rPr lang="en-US" sz="1800" dirty="0">
                <a:solidFill>
                  <a:srgbClr val="1F497D"/>
                </a:solidFill>
                <a:latin typeface="Open Sans"/>
                <a:sym typeface="Calibri"/>
              </a:rPr>
              <a:t> cu </a:t>
            </a:r>
            <a:r>
              <a:rPr lang="en-US" sz="1800" dirty="0" err="1">
                <a:solidFill>
                  <a:srgbClr val="1F497D"/>
                </a:solidFill>
                <a:latin typeface="Open Sans"/>
                <a:sym typeface="Calibri"/>
              </a:rPr>
              <a:t>prestatorul</a:t>
            </a:r>
            <a:r>
              <a:rPr lang="en-US" sz="1800" dirty="0">
                <a:solidFill>
                  <a:srgbClr val="1F497D"/>
                </a:solidFill>
                <a:latin typeface="Open Sans"/>
                <a:sym typeface="Calibri"/>
              </a:rPr>
              <a:t> de </a:t>
            </a:r>
            <a:r>
              <a:rPr lang="en-US" sz="1800" dirty="0" err="1">
                <a:solidFill>
                  <a:srgbClr val="1F497D"/>
                </a:solidFill>
                <a:latin typeface="Open Sans"/>
                <a:sym typeface="Calibri"/>
              </a:rPr>
              <a:t>servicii</a:t>
            </a:r>
            <a:r>
              <a:rPr lang="en-US" sz="1800" dirty="0">
                <a:solidFill>
                  <a:srgbClr val="1F497D"/>
                </a:solidFill>
                <a:latin typeface="Open Sans"/>
                <a:sym typeface="Calibri"/>
              </a:rPr>
              <a:t>, </a:t>
            </a:r>
            <a:r>
              <a:rPr lang="en-US" sz="1800" dirty="0" err="1">
                <a:solidFill>
                  <a:srgbClr val="1F497D"/>
                </a:solidFill>
                <a:latin typeface="Open Sans"/>
                <a:sym typeface="Calibri"/>
              </a:rPr>
              <a:t>echipamente</a:t>
            </a:r>
            <a:r>
              <a:rPr lang="en-US" sz="1800" dirty="0">
                <a:solidFill>
                  <a:srgbClr val="1F497D"/>
                </a:solidFill>
                <a:latin typeface="Open Sans"/>
                <a:sym typeface="Calibri"/>
              </a:rPr>
              <a:t> </a:t>
            </a:r>
            <a:r>
              <a:rPr lang="en-US" sz="1800" dirty="0" err="1">
                <a:solidFill>
                  <a:srgbClr val="1F497D"/>
                </a:solidFill>
                <a:latin typeface="Open Sans"/>
                <a:sym typeface="Calibri"/>
              </a:rPr>
              <a:t>sau</a:t>
            </a:r>
            <a:r>
              <a:rPr lang="en-US" sz="1800" dirty="0">
                <a:solidFill>
                  <a:srgbClr val="1F497D"/>
                </a:solidFill>
                <a:latin typeface="Open Sans"/>
                <a:sym typeface="Calibri"/>
              </a:rPr>
              <a:t> </a:t>
            </a:r>
            <a:r>
              <a:rPr lang="en-US" sz="1800" dirty="0" err="1">
                <a:solidFill>
                  <a:srgbClr val="1F497D"/>
                </a:solidFill>
                <a:latin typeface="Open Sans"/>
                <a:sym typeface="Calibri"/>
              </a:rPr>
              <a:t>lucrări</a:t>
            </a:r>
            <a:r>
              <a:rPr lang="en-US" sz="1800" dirty="0">
                <a:solidFill>
                  <a:srgbClr val="1F497D"/>
                </a:solidFill>
                <a:latin typeface="Open Sans"/>
                <a:sym typeface="Calibri"/>
              </a:rPr>
              <a:t>).</a:t>
            </a:r>
          </a:p>
          <a:p>
            <a:pPr marL="457200" lvl="0" indent="-355600" algn="just">
              <a:buClr>
                <a:schemeClr val="dk2"/>
              </a:buClr>
              <a:buSzPts val="2000"/>
              <a:buFont typeface="Open Sans"/>
              <a:buChar char="-"/>
            </a:pPr>
            <a:endParaRPr lang="en-US" sz="1800" dirty="0">
              <a:solidFill>
                <a:srgbClr val="002060"/>
              </a:solidFill>
              <a:latin typeface="Open Sans"/>
              <a:sym typeface="Calibri"/>
            </a:endParaRPr>
          </a:p>
          <a:p>
            <a:pPr marL="457200" marR="0" lvl="0" indent="-355600" algn="l" rtl="0">
              <a:spcBef>
                <a:spcPts val="0"/>
              </a:spcBef>
              <a:spcAft>
                <a:spcPts val="0"/>
              </a:spcAft>
              <a:buClr>
                <a:schemeClr val="dk2"/>
              </a:buClr>
              <a:buSzPts val="2000"/>
              <a:buFont typeface="Open Sans"/>
              <a:buChar char="-"/>
            </a:pPr>
            <a:endParaRPr lang="en-US"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97" name="Google Shape;97;p2"/>
          <p:cNvPicPr preferRelativeResize="0"/>
          <p:nvPr/>
        </p:nvPicPr>
        <p:blipFill rotWithShape="1">
          <a:blip r:embed="rId3">
            <a:alphaModFix/>
          </a:blip>
          <a:srcRect/>
          <a:stretch/>
        </p:blipFill>
        <p:spPr>
          <a:xfrm>
            <a:off x="756" y="567"/>
            <a:ext cx="9143244" cy="6857433"/>
          </a:xfrm>
          <a:prstGeom prst="rect">
            <a:avLst/>
          </a:prstGeom>
          <a:noFill/>
          <a:ln>
            <a:noFill/>
          </a:ln>
        </p:spPr>
      </p:pic>
      <p:pic>
        <p:nvPicPr>
          <p:cNvPr id="98" name="Google Shape;98;p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99" name="Google Shape;99;p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100" name="Google Shape;100;p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101" name="Google Shape;101;p2"/>
          <p:cNvSpPr/>
          <p:nvPr/>
        </p:nvSpPr>
        <p:spPr>
          <a:xfrm>
            <a:off x="309676" y="1607667"/>
            <a:ext cx="7286660" cy="39364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1F497D"/>
              </a:solidFill>
              <a:latin typeface="Open Sans"/>
              <a:ea typeface="Open Sans"/>
              <a:cs typeface="Open Sans"/>
              <a:sym typeface="Open Sans"/>
            </a:endParaRPr>
          </a:p>
          <a:p>
            <a:pPr marL="514350" marR="0" lvl="0" indent="-514350" algn="l" rtl="0">
              <a:lnSpc>
                <a:spcPct val="150000"/>
              </a:lnSpc>
              <a:spcBef>
                <a:spcPts val="0"/>
              </a:spcBef>
              <a:spcAft>
                <a:spcPts val="0"/>
              </a:spcAft>
              <a:buClr>
                <a:schemeClr val="dk2"/>
              </a:buClr>
              <a:buSzPts val="2000"/>
              <a:buFont typeface="Open Sans"/>
              <a:buAutoNum type="romanUcPeriod"/>
            </a:pPr>
            <a:r>
              <a:rPr lang="ro-RO"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Informații generale</a:t>
            </a:r>
          </a:p>
          <a:p>
            <a:pPr marL="514350" marR="0" lvl="0" indent="-514350" algn="l" rtl="0">
              <a:lnSpc>
                <a:spcPct val="150000"/>
              </a:lnSpc>
              <a:spcBef>
                <a:spcPts val="0"/>
              </a:spcBef>
              <a:spcAft>
                <a:spcPts val="0"/>
              </a:spcAft>
              <a:buClr>
                <a:schemeClr val="dk2"/>
              </a:buClr>
              <a:buSzPts val="2000"/>
              <a:buFont typeface="Open Sans"/>
              <a:buAutoNum type="romanUcPeriod"/>
            </a:pPr>
            <a:r>
              <a:rPr lang="en-US"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Tips &amp; Hints</a:t>
            </a:r>
            <a:endParaRPr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Arial"/>
            </a:endParaRPr>
          </a:p>
          <a:p>
            <a:pPr marL="400050" marR="0" lvl="0" indent="-400050" algn="l" rtl="0">
              <a:lnSpc>
                <a:spcPct val="150000"/>
              </a:lnSpc>
              <a:spcBef>
                <a:spcPts val="0"/>
              </a:spcBef>
              <a:spcAft>
                <a:spcPts val="0"/>
              </a:spcAft>
              <a:buClr>
                <a:schemeClr val="dk2"/>
              </a:buClr>
              <a:buSzPts val="2000"/>
              <a:buFont typeface="Open Sans"/>
              <a:buAutoNum type="romanUcPeriod"/>
            </a:pPr>
            <a:r>
              <a:rPr lang="en-US"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2200" b="0" i="0" u="none" strike="noStrike" cap="none" dirty="0" err="1" smtClean="0">
                <a:solidFill>
                  <a:srgbClr val="1F497D"/>
                </a:solidFill>
                <a:latin typeface="Open Sans" panose="020B0604020202020204" charset="0"/>
                <a:ea typeface="Open Sans" panose="020B0604020202020204" charset="0"/>
                <a:cs typeface="Open Sans" panose="020B0604020202020204" charset="0"/>
                <a:sym typeface="Open Sans"/>
              </a:rPr>
              <a:t>Gre</a:t>
            </a:r>
            <a:r>
              <a:rPr lang="ro-RO" sz="22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ș</a:t>
            </a:r>
            <a:r>
              <a:rPr lang="en-US" sz="2200" b="0" i="0" u="none" strike="noStrike" cap="none" dirty="0" err="1" smtClean="0">
                <a:solidFill>
                  <a:srgbClr val="1F497D"/>
                </a:solidFill>
                <a:latin typeface="Open Sans" panose="020B0604020202020204" charset="0"/>
                <a:ea typeface="Open Sans" panose="020B0604020202020204" charset="0"/>
                <a:cs typeface="Open Sans" panose="020B0604020202020204" charset="0"/>
                <a:sym typeface="Open Sans"/>
              </a:rPr>
              <a:t>eli</a:t>
            </a:r>
            <a:r>
              <a:rPr lang="en-US" sz="2200" b="0" i="0" u="none" strike="noStrike" cap="none" dirty="0" smtClean="0">
                <a:solidFill>
                  <a:srgbClr val="1F497D"/>
                </a:solidFill>
                <a:latin typeface="Open Sans" panose="020B0604020202020204" charset="0"/>
                <a:ea typeface="Open Sans" panose="020B0604020202020204" charset="0"/>
                <a:cs typeface="Open Sans" panose="020B0604020202020204" charset="0"/>
                <a:sym typeface="Open Sans"/>
              </a:rPr>
              <a:t> </a:t>
            </a:r>
            <a:r>
              <a:rPr lang="en-US" sz="22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frecvente</a:t>
            </a:r>
            <a:endParaRPr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a:p>
            <a:pPr marL="400050" marR="0" lvl="0" indent="-400050" algn="l" rtl="0">
              <a:lnSpc>
                <a:spcPct val="150000"/>
              </a:lnSpc>
              <a:spcBef>
                <a:spcPts val="0"/>
              </a:spcBef>
              <a:spcAft>
                <a:spcPts val="0"/>
              </a:spcAft>
              <a:buClr>
                <a:schemeClr val="dk2"/>
              </a:buClr>
              <a:buSzPts val="2000"/>
              <a:buFont typeface="Open Sans"/>
              <a:buAutoNum type="romanUcPeriod"/>
            </a:pPr>
            <a:r>
              <a:rPr lang="en-US"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De </a:t>
            </a:r>
            <a:r>
              <a:rPr lang="en-US" sz="22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evitat</a:t>
            </a:r>
            <a:endParaRPr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a:p>
            <a:pPr marL="400050" marR="0" lvl="0" indent="-400050" algn="l" rtl="0">
              <a:lnSpc>
                <a:spcPct val="150000"/>
              </a:lnSpc>
              <a:spcBef>
                <a:spcPts val="0"/>
              </a:spcBef>
              <a:spcAft>
                <a:spcPts val="0"/>
              </a:spcAft>
              <a:buClr>
                <a:schemeClr val="dk2"/>
              </a:buClr>
              <a:buSzPts val="2000"/>
              <a:buFont typeface="Open Sans"/>
              <a:buAutoNum type="romanUcPeriod"/>
            </a:pPr>
            <a:r>
              <a:rPr lang="en-US"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22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Instrucțiuni</a:t>
            </a:r>
            <a:r>
              <a:rPr lang="en-US"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AM</a:t>
            </a:r>
            <a:endParaRPr lang="ro-RO"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a:p>
            <a:pPr marL="400050" marR="0" lvl="0" indent="-400050" algn="l" rtl="0">
              <a:lnSpc>
                <a:spcPct val="150000"/>
              </a:lnSpc>
              <a:spcBef>
                <a:spcPts val="0"/>
              </a:spcBef>
              <a:spcAft>
                <a:spcPts val="0"/>
              </a:spcAft>
              <a:buClr>
                <a:schemeClr val="dk2"/>
              </a:buClr>
              <a:buSzPts val="2000"/>
              <a:buFont typeface="Open Sans"/>
              <a:buAutoNum type="romanUcPeriod"/>
            </a:pPr>
            <a:r>
              <a:rPr lang="ro-RO" sz="2200" dirty="0">
                <a:solidFill>
                  <a:srgbClr val="1F497D"/>
                </a:solidFill>
                <a:latin typeface="Open Sans" panose="020B0604020202020204" charset="0"/>
                <a:ea typeface="Open Sans" panose="020B0604020202020204" charset="0"/>
                <a:cs typeface="Open Sans" panose="020B0604020202020204" charset="0"/>
                <a:sym typeface="Open Sans"/>
              </a:rPr>
              <a:t>  Obligații privind informarea și comunicarea </a:t>
            </a:r>
            <a:endParaRPr sz="22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a:p>
            <a:pPr marL="457200" marR="0" lvl="0" indent="0" algn="l" rtl="0">
              <a:lnSpc>
                <a:spcPct val="150000"/>
              </a:lnSpc>
              <a:spcBef>
                <a:spcPts val="0"/>
              </a:spcBef>
              <a:spcAft>
                <a:spcPts val="0"/>
              </a:spcAft>
              <a:buClr>
                <a:srgbClr val="000000"/>
              </a:buClr>
              <a:buSzPts val="1400"/>
              <a:buFont typeface="Arial"/>
              <a:buNone/>
            </a:pPr>
            <a:endParaRPr sz="2200" b="0" i="0" u="none" strike="noStrike" cap="none" dirty="0">
              <a:solidFill>
                <a:srgbClr val="000000"/>
              </a:solidFil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9"/>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53" name="Google Shape;353;p29"/>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54" name="Google Shape;354;p29"/>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55" name="Google Shape;355;p29"/>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56" name="Google Shape;356;p29"/>
          <p:cNvSpPr/>
          <p:nvPr/>
        </p:nvSpPr>
        <p:spPr>
          <a:xfrm>
            <a:off x="301847" y="968828"/>
            <a:ext cx="8399002" cy="458288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 </a:t>
            </a:r>
          </a:p>
          <a:p>
            <a:pPr marL="114300" lvl="0" algn="just">
              <a:lnSpc>
                <a:spcPct val="115000"/>
              </a:lnSpc>
              <a:buClr>
                <a:schemeClr val="dk2"/>
              </a:buClr>
              <a:buSzPts val="1800"/>
            </a:pPr>
            <a:r>
              <a:rPr lang="en-GB" sz="1800" b="1" dirty="0">
                <a:solidFill>
                  <a:srgbClr val="1F497D"/>
                </a:solidFill>
                <a:latin typeface="Open Sans"/>
                <a:ea typeface="Open Sans"/>
                <a:cs typeface="Open Sans"/>
                <a:sym typeface="Open Sans"/>
              </a:rPr>
              <a:t>Raport de partener</a:t>
            </a:r>
          </a:p>
          <a:p>
            <a:pPr marL="4000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Documentele legate de progresul activităților trebuie încărcate în secțiunea „Add deliverable” din cadrul Raportului de partener</a:t>
            </a:r>
            <a:r>
              <a:rPr lang="en-US" sz="1800" dirty="0">
                <a:solidFill>
                  <a:srgbClr val="1F497D"/>
                </a:solidFill>
                <a:latin typeface="Open Sans"/>
                <a:sym typeface="Calibri"/>
              </a:rPr>
              <a:t>;</a:t>
            </a:r>
          </a:p>
          <a:p>
            <a:pPr marL="400050" indent="-285750" algn="just">
              <a:lnSpc>
                <a:spcPct val="115000"/>
              </a:lnSpc>
              <a:buClr>
                <a:schemeClr val="dk2"/>
              </a:buClr>
              <a:buSzPts val="1800"/>
              <a:buFont typeface="Wingdings" panose="05000000000000000000" pitchFamily="2" charset="2"/>
              <a:buChar char="ü"/>
            </a:pPr>
            <a:endParaRPr lang="en-GB" sz="1800" dirty="0">
              <a:solidFill>
                <a:srgbClr val="1F497D"/>
              </a:solidFill>
              <a:latin typeface="Open Sans"/>
              <a:ea typeface="Open Sans"/>
              <a:cs typeface="Open Sans"/>
              <a:sym typeface="Open Sans"/>
            </a:endParaRPr>
          </a:p>
          <a:p>
            <a:pPr marL="4000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Fiecare </a:t>
            </a:r>
            <a:r>
              <a:rPr lang="en-GB" sz="1800" dirty="0" err="1">
                <a:solidFill>
                  <a:srgbClr val="1F497D"/>
                </a:solidFill>
                <a:latin typeface="Open Sans"/>
                <a:ea typeface="Open Sans"/>
                <a:cs typeface="Open Sans"/>
                <a:sym typeface="Open Sans"/>
              </a:rPr>
              <a:t>cheltuială</a:t>
            </a:r>
            <a:r>
              <a:rPr lang="en-GB" sz="1800" dirty="0">
                <a:solidFill>
                  <a:srgbClr val="1F497D"/>
                </a:solidFill>
                <a:latin typeface="Open Sans"/>
                <a:ea typeface="Open Sans"/>
                <a:cs typeface="Open Sans"/>
                <a:sym typeface="Open Sans"/>
              </a:rPr>
              <a:t> </a:t>
            </a:r>
            <a:r>
              <a:rPr lang="en-GB" sz="1800" dirty="0" smtClean="0">
                <a:solidFill>
                  <a:srgbClr val="1F497D"/>
                </a:solidFill>
                <a:latin typeface="Open Sans"/>
                <a:ea typeface="Open Sans"/>
                <a:cs typeface="Open Sans"/>
                <a:sym typeface="Open Sans"/>
              </a:rPr>
              <a:t>din </a:t>
            </a:r>
            <a:r>
              <a:rPr lang="en-GB" sz="1800" dirty="0">
                <a:solidFill>
                  <a:srgbClr val="1F497D"/>
                </a:solidFill>
                <a:latin typeface="Open Sans"/>
                <a:ea typeface="Open Sans"/>
                <a:cs typeface="Open Sans"/>
                <a:sym typeface="Open Sans"/>
              </a:rPr>
              <a:t>“Lista de cheltuieli/List of expenditures” trebuie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fie legată de o </a:t>
            </a:r>
            <a:r>
              <a:rPr lang="en-GB" sz="1800" dirty="0" err="1">
                <a:solidFill>
                  <a:srgbClr val="1F497D"/>
                </a:solidFill>
                <a:latin typeface="Open Sans"/>
                <a:ea typeface="Open Sans"/>
                <a:cs typeface="Open Sans"/>
                <a:sym typeface="Open Sans"/>
              </a:rPr>
              <a:t>linie</a:t>
            </a:r>
            <a:r>
              <a:rPr lang="en-GB" sz="1800" dirty="0">
                <a:solidFill>
                  <a:srgbClr val="1F497D"/>
                </a:solidFill>
                <a:latin typeface="Open Sans"/>
                <a:ea typeface="Open Sans"/>
                <a:cs typeface="Open Sans"/>
                <a:sym typeface="Open Sans"/>
              </a:rPr>
              <a:t> bugetară, de un pachet de activități și de o procedură de </a:t>
            </a:r>
            <a:r>
              <a:rPr lang="en-GB" sz="1800" dirty="0" err="1" smtClean="0">
                <a:solidFill>
                  <a:srgbClr val="1F497D"/>
                </a:solidFill>
                <a:latin typeface="Open Sans"/>
                <a:ea typeface="Open Sans"/>
                <a:cs typeface="Open Sans"/>
                <a:sym typeface="Open Sans"/>
              </a:rPr>
              <a:t>achiziție</a:t>
            </a:r>
            <a:r>
              <a:rPr lang="ro-RO" sz="1800" smtClean="0">
                <a:solidFill>
                  <a:srgbClr val="1F497D"/>
                </a:solidFill>
                <a:latin typeface="Open Sans"/>
                <a:ea typeface="Open Sans"/>
                <a:cs typeface="Open Sans"/>
                <a:sym typeface="Open Sans"/>
              </a:rPr>
              <a:t> </a:t>
            </a:r>
            <a:r>
              <a:rPr lang="en-GB" sz="1800" smtClean="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excluzând</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cele</a:t>
            </a:r>
            <a:r>
              <a:rPr lang="en-GB" sz="1800" dirty="0">
                <a:solidFill>
                  <a:srgbClr val="1F497D"/>
                </a:solidFill>
                <a:latin typeface="Open Sans"/>
                <a:ea typeface="Open Sans"/>
                <a:cs typeface="Open Sans"/>
                <a:sym typeface="Open Sans"/>
              </a:rPr>
              <a:t> de staff costs, travel costs) </a:t>
            </a:r>
            <a:r>
              <a:rPr lang="en-GB" sz="1800" dirty="0">
                <a:solidFill>
                  <a:srgbClr val="1F497D"/>
                </a:solidFill>
                <a:latin typeface="Open Sans"/>
                <a:ea typeface="Open Sans"/>
                <a:cs typeface="Open Sans"/>
                <a:sym typeface="Open Sans"/>
              </a:rPr>
              <a:t>din secțiunea ”Project procurements”/Supplementary Information și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conțină obligatoriu o </a:t>
            </a:r>
            <a:r>
              <a:rPr lang="en-GB" sz="1800" dirty="0" err="1">
                <a:solidFill>
                  <a:srgbClr val="1F497D"/>
                </a:solidFill>
                <a:latin typeface="Open Sans"/>
                <a:ea typeface="Open Sans"/>
                <a:cs typeface="Open Sans"/>
                <a:sym typeface="Open Sans"/>
              </a:rPr>
              <a:t>scurtă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descriere</a:t>
            </a:r>
            <a:r>
              <a:rPr lang="en-GB" sz="1800" dirty="0">
                <a:solidFill>
                  <a:srgbClr val="1F497D"/>
                </a:solidFill>
                <a:latin typeface="Open Sans"/>
                <a:ea typeface="Open Sans"/>
                <a:cs typeface="Open Sans"/>
                <a:sym typeface="Open Sans"/>
              </a:rPr>
              <a:t> în secțiunea </a:t>
            </a:r>
            <a:r>
              <a:rPr lang="en-GB" sz="1800" dirty="0" err="1">
                <a:solidFill>
                  <a:srgbClr val="1F497D"/>
                </a:solidFill>
                <a:latin typeface="Open Sans"/>
                <a:ea typeface="Open Sans"/>
                <a:cs typeface="Open Sans"/>
                <a:sym typeface="Open Sans"/>
              </a:rPr>
              <a:t>dedicată</a:t>
            </a:r>
            <a:r>
              <a:rPr lang="en-GB" sz="1800" dirty="0">
                <a:solidFill>
                  <a:srgbClr val="1F497D"/>
                </a:solidFill>
                <a:latin typeface="Open Sans"/>
                <a:ea typeface="Open Sans"/>
                <a:cs typeface="Open Sans"/>
                <a:sym typeface="Open Sans"/>
              </a:rPr>
              <a:t> ”Description of the expenditure”, prin care se </a:t>
            </a:r>
            <a:r>
              <a:rPr lang="en-GB" sz="1800" dirty="0" err="1">
                <a:solidFill>
                  <a:srgbClr val="1F497D"/>
                </a:solidFill>
                <a:latin typeface="Open Sans"/>
                <a:ea typeface="Open Sans"/>
                <a:cs typeface="Open Sans"/>
                <a:sym typeface="Open Sans"/>
              </a:rPr>
              <a:t>explică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legătura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dintre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aceasta</a:t>
            </a:r>
            <a:r>
              <a:rPr lang="en-GB" sz="1800" dirty="0">
                <a:solidFill>
                  <a:srgbClr val="1F497D"/>
                </a:solidFill>
                <a:latin typeface="Open Sans"/>
                <a:ea typeface="Open Sans"/>
                <a:cs typeface="Open Sans"/>
                <a:sym typeface="Open Sans"/>
              </a:rPr>
              <a:t> și activitatea/</a:t>
            </a:r>
            <a:r>
              <a:rPr lang="en-GB" sz="1800" dirty="0" err="1">
                <a:solidFill>
                  <a:srgbClr val="1F497D"/>
                </a:solidFill>
                <a:latin typeface="Open Sans"/>
                <a:ea typeface="Open Sans"/>
                <a:cs typeface="Open Sans"/>
                <a:sym typeface="Open Sans"/>
              </a:rPr>
              <a:t>subactivitatea</a:t>
            </a:r>
            <a:r>
              <a:rPr lang="en-GB" sz="1800" dirty="0">
                <a:solidFill>
                  <a:srgbClr val="1F497D"/>
                </a:solidFill>
                <a:latin typeface="Open Sans"/>
                <a:ea typeface="Open Sans"/>
                <a:cs typeface="Open Sans"/>
                <a:sym typeface="Open Sans"/>
              </a:rPr>
              <a:t> din proiect;</a:t>
            </a:r>
          </a:p>
          <a:p>
            <a:pPr marL="400050" lvl="0" indent="-285750" algn="just">
              <a:lnSpc>
                <a:spcPct val="115000"/>
              </a:lnSpc>
              <a:buClr>
                <a:schemeClr val="dk2"/>
              </a:buClr>
              <a:buSzPts val="1800"/>
              <a:buFont typeface="Wingdings" panose="05000000000000000000" pitchFamily="2" charset="2"/>
              <a:buChar char="ü"/>
            </a:pPr>
            <a:endParaRPr lang="en-GB" sz="1800" dirty="0">
              <a:solidFill>
                <a:srgbClr val="1F497D"/>
              </a:solidFill>
              <a:latin typeface="Open Sans"/>
              <a:ea typeface="Open Sans"/>
              <a:cs typeface="Open Sans"/>
              <a:sym typeface="Open Sans"/>
            </a:endParaRPr>
          </a:p>
          <a:p>
            <a:pPr marL="4000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Serviciile de contabilitate se decontează la </a:t>
            </a:r>
            <a:r>
              <a:rPr lang="en-GB" sz="1800" dirty="0" err="1">
                <a:solidFill>
                  <a:srgbClr val="1F497D"/>
                </a:solidFill>
                <a:latin typeface="Open Sans"/>
                <a:ea typeface="Open Sans"/>
                <a:cs typeface="Open Sans"/>
                <a:sym typeface="Open Sans"/>
              </a:rPr>
              <a:t>capitolul</a:t>
            </a:r>
            <a:r>
              <a:rPr lang="en-GB" sz="1800" dirty="0">
                <a:solidFill>
                  <a:srgbClr val="1F497D"/>
                </a:solidFill>
                <a:latin typeface="Open Sans"/>
                <a:ea typeface="Open Sans"/>
                <a:cs typeface="Open Sans"/>
                <a:sym typeface="Open Sans"/>
              </a:rPr>
              <a:t> de Cheltuieli administrative;</a:t>
            </a:r>
          </a:p>
          <a:p>
            <a:pPr marL="457200" marR="0" lvl="0" indent="-342900" algn="l" rtl="0">
              <a:lnSpc>
                <a:spcPct val="115000"/>
              </a:lnSpc>
              <a:spcBef>
                <a:spcPts val="0"/>
              </a:spcBef>
              <a:spcAft>
                <a:spcPts val="0"/>
              </a:spcAft>
              <a:buClr>
                <a:schemeClr val="dk2"/>
              </a:buClr>
              <a:buSzPts val="1800"/>
              <a:buFont typeface="Open Sans"/>
              <a:buChar char="-"/>
            </a:pPr>
            <a:endParaRPr sz="1800" b="0" i="0" u="none" strike="noStrike" cap="none" dirty="0">
              <a:solidFill>
                <a:srgbClr val="002060"/>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362" name="Google Shape;362;p30"/>
          <p:cNvPicPr preferRelativeResize="0"/>
          <p:nvPr/>
        </p:nvPicPr>
        <p:blipFill rotWithShape="1">
          <a:blip r:embed="rId3">
            <a:alphaModFix/>
          </a:blip>
          <a:srcRect/>
          <a:stretch/>
        </p:blipFill>
        <p:spPr>
          <a:xfrm>
            <a:off x="15727" y="-22191"/>
            <a:ext cx="9143244" cy="6857433"/>
          </a:xfrm>
          <a:prstGeom prst="rect">
            <a:avLst/>
          </a:prstGeom>
          <a:noFill/>
          <a:ln>
            <a:noFill/>
          </a:ln>
        </p:spPr>
      </p:pic>
      <p:pic>
        <p:nvPicPr>
          <p:cNvPr id="363" name="Google Shape;363;p30"/>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64" name="Google Shape;364;p30"/>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65" name="Google Shape;365;p30"/>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66" name="Google Shape;366;p30"/>
          <p:cNvSpPr/>
          <p:nvPr/>
        </p:nvSpPr>
        <p:spPr>
          <a:xfrm>
            <a:off x="359229" y="986828"/>
            <a:ext cx="8341620" cy="456488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466725"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ea typeface="Open Sans"/>
              <a:cs typeface="Open Sans"/>
              <a:sym typeface="Open Sans"/>
            </a:endParaRPr>
          </a:p>
          <a:p>
            <a:pPr marL="466725" indent="-285750" algn="just">
              <a:lnSpc>
                <a:spcPct val="115000"/>
              </a:lnSpc>
              <a:buClr>
                <a:schemeClr val="dk2"/>
              </a:buClr>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Pentru </a:t>
            </a:r>
            <a:r>
              <a:rPr lang="en-US" sz="1800" dirty="0" err="1">
                <a:solidFill>
                  <a:srgbClr val="1F497D"/>
                </a:solidFill>
                <a:latin typeface="Open Sans"/>
                <a:ea typeface="Open Sans"/>
                <a:cs typeface="Open Sans"/>
                <a:sym typeface="Open Sans"/>
              </a:rPr>
              <a:t>Raportul</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partener</a:t>
            </a:r>
            <a:r>
              <a:rPr lang="en-US" sz="1800" dirty="0">
                <a:solidFill>
                  <a:srgbClr val="1F497D"/>
                </a:solidFill>
                <a:latin typeface="Open Sans"/>
                <a:ea typeface="Open Sans"/>
                <a:cs typeface="Open Sans"/>
                <a:sym typeface="Open Sans"/>
              </a:rPr>
              <a:t>, documentele justificative pentru </a:t>
            </a:r>
            <a:r>
              <a:rPr lang="en-US" sz="1800" dirty="0" err="1">
                <a:solidFill>
                  <a:srgbClr val="1F497D"/>
                </a:solidFill>
                <a:latin typeface="Open Sans"/>
                <a:ea typeface="Open Sans"/>
                <a:cs typeface="Open Sans"/>
                <a:sym typeface="Open Sans"/>
              </a:rPr>
              <a:t>cheltuieli</a:t>
            </a:r>
            <a:r>
              <a:rPr lang="en-US" sz="1800" dirty="0">
                <a:solidFill>
                  <a:srgbClr val="1F497D"/>
                </a:solidFill>
                <a:latin typeface="Open Sans"/>
                <a:ea typeface="Open Sans"/>
                <a:cs typeface="Open Sans"/>
                <a:sym typeface="Open Sans"/>
              </a:rPr>
              <a:t> (strict documentele </a:t>
            </a:r>
            <a:r>
              <a:rPr lang="en-US" sz="1800" dirty="0" err="1">
                <a:solidFill>
                  <a:srgbClr val="1F497D"/>
                </a:solidFill>
                <a:latin typeface="Open Sans"/>
                <a:ea typeface="Open Sans"/>
                <a:cs typeface="Open Sans"/>
                <a:sym typeface="Open Sans"/>
              </a:rPr>
              <a:t>financiare</a:t>
            </a:r>
            <a:r>
              <a:rPr lang="en-US" sz="1800" dirty="0">
                <a:solidFill>
                  <a:srgbClr val="1F497D"/>
                </a:solidFill>
                <a:latin typeface="Open Sans"/>
                <a:ea typeface="Open Sans"/>
                <a:cs typeface="Open Sans"/>
                <a:sym typeface="Open Sans"/>
              </a:rPr>
              <a:t> legate de </a:t>
            </a:r>
            <a:r>
              <a:rPr lang="en-US" sz="1800" dirty="0" err="1">
                <a:solidFill>
                  <a:srgbClr val="1F497D"/>
                </a:solidFill>
                <a:latin typeface="Open Sans"/>
                <a:ea typeface="Open Sans"/>
                <a:cs typeface="Open Sans"/>
                <a:sym typeface="Open Sans"/>
              </a:rPr>
              <a:t>plată</a:t>
            </a:r>
            <a:r>
              <a:rPr lang="en-US" sz="1800" dirty="0">
                <a:solidFill>
                  <a:srgbClr val="1F497D"/>
                </a:solidFill>
                <a:latin typeface="Open Sans"/>
                <a:ea typeface="Open Sans"/>
                <a:cs typeface="Open Sans"/>
                <a:sym typeface="Open Sans"/>
              </a:rPr>
              <a:t>) se </a:t>
            </a:r>
            <a:r>
              <a:rPr lang="en-US" sz="1800" dirty="0" err="1">
                <a:solidFill>
                  <a:srgbClr val="1F497D"/>
                </a:solidFill>
                <a:latin typeface="Open Sans"/>
                <a:ea typeface="Open Sans"/>
                <a:cs typeface="Open Sans"/>
                <a:sym typeface="Open Sans"/>
              </a:rPr>
              <a:t>vor</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încărca</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“Upload”, </a:t>
            </a:r>
            <a:r>
              <a:rPr lang="en-US" sz="1800" dirty="0" err="1">
                <a:solidFill>
                  <a:srgbClr val="1F497D"/>
                </a:solidFill>
                <a:latin typeface="Open Sans"/>
                <a:ea typeface="Open Sans"/>
                <a:cs typeface="Open Sans"/>
                <a:sym typeface="Open Sans"/>
              </a:rPr>
              <a:t>aferentă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fiecărei</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cheltuieli</a:t>
            </a:r>
            <a:r>
              <a:rPr lang="en-US" sz="1800" dirty="0">
                <a:solidFill>
                  <a:srgbClr val="1F497D"/>
                </a:solidFill>
                <a:latin typeface="Open Sans"/>
                <a:sym typeface="Calibri"/>
              </a:rPr>
              <a:t>;</a:t>
            </a:r>
          </a:p>
          <a:p>
            <a:pPr marL="466725"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ea typeface="Open Sans"/>
              <a:cs typeface="Open Sans"/>
              <a:sym typeface="Open Sans"/>
            </a:endParaRPr>
          </a:p>
          <a:p>
            <a:pPr marL="466725" indent="-285750" algn="just">
              <a:lnSpc>
                <a:spcPct val="115000"/>
              </a:lnSpc>
              <a:buClr>
                <a:schemeClr val="dk2"/>
              </a:buClr>
              <a:buSzPts val="1800"/>
              <a:buFont typeface="Wingdings" panose="05000000000000000000" pitchFamily="2" charset="2"/>
              <a:buChar char="ü"/>
            </a:pPr>
            <a:r>
              <a:rPr lang="en-US" sz="1800" dirty="0" err="1">
                <a:solidFill>
                  <a:srgbClr val="1F497D"/>
                </a:solidFill>
                <a:latin typeface="Open Sans"/>
                <a:ea typeface="Open Sans"/>
                <a:cs typeface="Open Sans"/>
                <a:sym typeface="Open Sans"/>
              </a:rPr>
              <a:t>Rapoartele</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partener</a:t>
            </a:r>
            <a:r>
              <a:rPr lang="en-US" sz="1800" dirty="0">
                <a:solidFill>
                  <a:srgbClr val="1F497D"/>
                </a:solidFill>
                <a:latin typeface="Open Sans"/>
                <a:ea typeface="Open Sans"/>
                <a:cs typeface="Open Sans"/>
                <a:sym typeface="Open Sans"/>
              </a:rPr>
              <a:t> pot include și </a:t>
            </a:r>
            <a:r>
              <a:rPr lang="en-US" sz="1800" dirty="0" err="1">
                <a:solidFill>
                  <a:srgbClr val="1F497D"/>
                </a:solidFill>
                <a:latin typeface="Open Sans"/>
                <a:ea typeface="Open Sans"/>
                <a:cs typeface="Open Sans"/>
                <a:sym typeface="Open Sans"/>
              </a:rPr>
              <a:t>cheltuielile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plătite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termen</a:t>
            </a:r>
            <a:r>
              <a:rPr lang="en-US" sz="1800" dirty="0">
                <a:solidFill>
                  <a:srgbClr val="1F497D"/>
                </a:solidFill>
                <a:latin typeface="Open Sans"/>
                <a:ea typeface="Open Sans"/>
                <a:cs typeface="Open Sans"/>
                <a:sym typeface="Open Sans"/>
              </a:rPr>
              <a:t> de 15 </a:t>
            </a:r>
            <a:r>
              <a:rPr lang="en-US" sz="1800" dirty="0" err="1">
                <a:solidFill>
                  <a:srgbClr val="1F497D"/>
                </a:solidFill>
                <a:latin typeface="Open Sans"/>
                <a:ea typeface="Open Sans"/>
                <a:cs typeface="Open Sans"/>
                <a:sym typeface="Open Sans"/>
              </a:rPr>
              <a:t>zile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după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încheierea</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perioadei</a:t>
            </a:r>
            <a:r>
              <a:rPr lang="en-US" sz="1800" dirty="0">
                <a:solidFill>
                  <a:srgbClr val="1F497D"/>
                </a:solidFill>
                <a:latin typeface="Open Sans"/>
                <a:ea typeface="Open Sans"/>
                <a:cs typeface="Open Sans"/>
                <a:sym typeface="Open Sans"/>
              </a:rPr>
              <a:t> de implementare</a:t>
            </a:r>
            <a:r>
              <a:rPr lang="en-US" sz="1800" dirty="0">
                <a:solidFill>
                  <a:srgbClr val="1F497D"/>
                </a:solidFill>
                <a:latin typeface="Open Sans"/>
                <a:sym typeface="Calibri"/>
              </a:rPr>
              <a:t>;</a:t>
            </a:r>
          </a:p>
          <a:p>
            <a:pPr marL="466725"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ea typeface="Open Sans"/>
              <a:cs typeface="Open Sans"/>
              <a:sym typeface="Open Sans"/>
            </a:endParaRPr>
          </a:p>
          <a:p>
            <a:pPr marL="466725" lvl="0" indent="-285750" algn="just">
              <a:lnSpc>
                <a:spcPct val="115000"/>
              </a:lnSpc>
              <a:buClr>
                <a:schemeClr val="dk2"/>
              </a:buClr>
              <a:buSzPts val="1800"/>
              <a:buFont typeface="Wingdings" panose="05000000000000000000" pitchFamily="2" charset="2"/>
              <a:buChar char="ü"/>
            </a:pPr>
            <a:r>
              <a:rPr lang="en-US" sz="1800" dirty="0" err="1">
                <a:solidFill>
                  <a:srgbClr val="1F497D"/>
                </a:solidFill>
                <a:latin typeface="Open Sans"/>
                <a:ea typeface="Open Sans"/>
                <a:cs typeface="Open Sans"/>
                <a:sym typeface="Open Sans"/>
              </a:rPr>
              <a:t>Pe</a:t>
            </a:r>
            <a:r>
              <a:rPr lang="en-US" sz="1800" dirty="0">
                <a:solidFill>
                  <a:srgbClr val="1F497D"/>
                </a:solidFill>
                <a:latin typeface="Open Sans"/>
                <a:ea typeface="Open Sans"/>
                <a:cs typeface="Open Sans"/>
                <a:sym typeface="Open Sans"/>
              </a:rPr>
              <a:t> o </a:t>
            </a:r>
            <a:r>
              <a:rPr lang="en-US" sz="1800" dirty="0" err="1">
                <a:solidFill>
                  <a:srgbClr val="1F497D"/>
                </a:solidFill>
                <a:latin typeface="Open Sans"/>
                <a:ea typeface="Open Sans"/>
                <a:cs typeface="Open Sans"/>
                <a:sym typeface="Open Sans"/>
              </a:rPr>
              <a:t>perioadă</a:t>
            </a:r>
            <a:r>
              <a:rPr lang="en-US" sz="1800" dirty="0">
                <a:solidFill>
                  <a:srgbClr val="1F497D"/>
                </a:solidFill>
                <a:latin typeface="Open Sans"/>
                <a:ea typeface="Open Sans"/>
                <a:cs typeface="Open Sans"/>
                <a:sym typeface="Open Sans"/>
              </a:rPr>
              <a:t> de implementare, se pot </a:t>
            </a:r>
            <a:r>
              <a:rPr lang="en-US" sz="1800" dirty="0" err="1">
                <a:solidFill>
                  <a:srgbClr val="1F497D"/>
                </a:solidFill>
                <a:latin typeface="Open Sans"/>
                <a:ea typeface="Open Sans"/>
                <a:cs typeface="Open Sans"/>
                <a:sym typeface="Open Sans"/>
              </a:rPr>
              <a:t>depune</a:t>
            </a:r>
            <a:r>
              <a:rPr lang="en-US" sz="1800" dirty="0">
                <a:solidFill>
                  <a:srgbClr val="1F497D"/>
                </a:solidFill>
                <a:latin typeface="Open Sans"/>
                <a:ea typeface="Open Sans"/>
                <a:cs typeface="Open Sans"/>
                <a:sym typeface="Open Sans"/>
              </a:rPr>
              <a:t> maximum 3 </a:t>
            </a:r>
            <a:r>
              <a:rPr lang="en-US" sz="1800" dirty="0" err="1">
                <a:solidFill>
                  <a:srgbClr val="1F497D"/>
                </a:solidFill>
                <a:latin typeface="Open Sans"/>
                <a:ea typeface="Open Sans"/>
                <a:cs typeface="Open Sans"/>
                <a:sym typeface="Open Sans"/>
              </a:rPr>
              <a:t>rapoarte</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partener</a:t>
            </a:r>
            <a:r>
              <a:rPr lang="en-US" sz="1800" dirty="0">
                <a:solidFill>
                  <a:srgbClr val="1F497D"/>
                </a:solidFill>
                <a:latin typeface="Open Sans"/>
                <a:ea typeface="Open Sans"/>
                <a:cs typeface="Open Sans"/>
                <a:sym typeface="Open Sans"/>
              </a:rPr>
              <a:t>.</a:t>
            </a: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1"/>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72" name="Google Shape;372;p3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73" name="Google Shape;373;p3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74" name="Google Shape;374;p3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75" name="Google Shape;375;p31"/>
          <p:cNvSpPr/>
          <p:nvPr/>
        </p:nvSpPr>
        <p:spPr>
          <a:xfrm>
            <a:off x="479393" y="990596"/>
            <a:ext cx="8302467"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457200" lvl="0" indent="-228600">
              <a:lnSpc>
                <a:spcPct val="115000"/>
              </a:lnSpc>
              <a:buClr>
                <a:schemeClr val="dk2"/>
              </a:buClr>
              <a:buSzPts val="1800"/>
            </a:pPr>
            <a:r>
              <a:rPr lang="en-US" sz="1800" b="1" dirty="0">
                <a:solidFill>
                  <a:srgbClr val="1F497D"/>
                </a:solidFill>
                <a:latin typeface="Open Sans"/>
                <a:ea typeface="Open Sans"/>
                <a:cs typeface="Open Sans"/>
                <a:sym typeface="Open Sans"/>
              </a:rPr>
              <a:t>Raport de proiect</a:t>
            </a: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Documentele justificative depuse către CPN nu trebuie atașate și la Raportul de proiect</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Justificarea (inclusiv documente justificative) grupului țintă va fi raportat</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Atașarea documentelor justificative în secțiunea </a:t>
            </a:r>
            <a:r>
              <a:rPr lang="en-US" sz="1800" dirty="0">
                <a:solidFill>
                  <a:srgbClr val="1F497D"/>
                </a:solidFill>
                <a:latin typeface="Open Sans"/>
                <a:ea typeface="Open Sans"/>
                <a:cs typeface="Open Sans"/>
                <a:sym typeface="Open Sans"/>
              </a:rPr>
              <a:t>“</a:t>
            </a:r>
            <a:r>
              <a:rPr lang="en-GB" sz="1800" dirty="0">
                <a:solidFill>
                  <a:srgbClr val="1F497D"/>
                </a:solidFill>
                <a:latin typeface="Open Sans"/>
                <a:ea typeface="Open Sans"/>
                <a:cs typeface="Open Sans"/>
                <a:sym typeface="Open Sans"/>
              </a:rPr>
              <a:t>Deliverable Evidence”</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Atașarea certificatelor CPN semnate pentru fiecare partener (chiar dacă sunt cheltuieli în </a:t>
            </a:r>
            <a:r>
              <a:rPr lang="en-US" sz="1800" dirty="0">
                <a:solidFill>
                  <a:srgbClr val="1F497D"/>
                </a:solidFill>
                <a:latin typeface="Open Sans"/>
                <a:ea typeface="Open Sans"/>
                <a:cs typeface="Open Sans"/>
                <a:sym typeface="Open Sans"/>
              </a:rPr>
              <a:t>“</a:t>
            </a:r>
            <a:r>
              <a:rPr lang="en-GB" sz="1800" dirty="0">
                <a:solidFill>
                  <a:srgbClr val="1F497D"/>
                </a:solidFill>
                <a:latin typeface="Open Sans"/>
                <a:ea typeface="Open Sans"/>
                <a:cs typeface="Open Sans"/>
                <a:sym typeface="Open Sans"/>
              </a:rPr>
              <a:t>sitting duck”)</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002060"/>
              </a:solidFill>
              <a:latin typeface="Open Sans"/>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1"/>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72" name="Google Shape;372;p31"/>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73" name="Google Shape;373;p31"/>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74" name="Google Shape;374;p31"/>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75" name="Google Shape;375;p31"/>
          <p:cNvSpPr/>
          <p:nvPr/>
        </p:nvSpPr>
        <p:spPr>
          <a:xfrm>
            <a:off x="479393" y="990596"/>
            <a:ext cx="8302467"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457200" lvl="0" indent="-228600">
              <a:lnSpc>
                <a:spcPct val="115000"/>
              </a:lnSpc>
              <a:buClr>
                <a:schemeClr val="dk2"/>
              </a:buClr>
              <a:buSzPts val="1800"/>
            </a:pPr>
            <a:r>
              <a:rPr lang="en-US" sz="1800" b="1" dirty="0">
                <a:solidFill>
                  <a:srgbClr val="1F497D"/>
                </a:solidFill>
                <a:latin typeface="Open Sans"/>
                <a:ea typeface="Open Sans"/>
                <a:cs typeface="Open Sans"/>
                <a:sym typeface="Open Sans"/>
              </a:rPr>
              <a:t>Raport de proiect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err="1">
                <a:solidFill>
                  <a:srgbClr val="1F497D"/>
                </a:solidFill>
                <a:latin typeface="Open Sans"/>
                <a:ea typeface="Open Sans"/>
                <a:cs typeface="Open Sans"/>
                <a:sym typeface="Open Sans"/>
              </a:rPr>
              <a:t>Toate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documentele</a:t>
            </a:r>
            <a:r>
              <a:rPr lang="en-GB" sz="1800" dirty="0">
                <a:solidFill>
                  <a:srgbClr val="1F497D"/>
                </a:solidFill>
                <a:latin typeface="Open Sans"/>
                <a:ea typeface="Open Sans"/>
                <a:cs typeface="Open Sans"/>
                <a:sym typeface="Open Sans"/>
              </a:rPr>
              <a:t> încărcate în eMS trebuie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aibă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denumirea</a:t>
            </a:r>
            <a:r>
              <a:rPr lang="en-GB" sz="1800" dirty="0">
                <a:solidFill>
                  <a:srgbClr val="1F497D"/>
                </a:solidFill>
                <a:latin typeface="Open Sans"/>
                <a:ea typeface="Open Sans"/>
                <a:cs typeface="Open Sans"/>
                <a:sym typeface="Open Sans"/>
              </a:rPr>
              <a:t> în </a:t>
            </a:r>
            <a:r>
              <a:rPr lang="en-GB" sz="1800" dirty="0" err="1">
                <a:solidFill>
                  <a:srgbClr val="1F497D"/>
                </a:solidFill>
                <a:latin typeface="Open Sans"/>
                <a:ea typeface="Open Sans"/>
                <a:cs typeface="Open Sans"/>
                <a:sym typeface="Open Sans"/>
              </a:rPr>
              <a:t>limba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engleză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limba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oficială</a:t>
            </a:r>
            <a:r>
              <a:rPr lang="en-GB" sz="1800" dirty="0">
                <a:solidFill>
                  <a:srgbClr val="1F497D"/>
                </a:solidFill>
                <a:latin typeface="Open Sans"/>
                <a:ea typeface="Open Sans"/>
                <a:cs typeface="Open Sans"/>
                <a:sym typeface="Open Sans"/>
              </a:rPr>
              <a:t> a Programului) care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reflecte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conținutul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acestora</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respecte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condițiile</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mărime</a:t>
            </a:r>
            <a:r>
              <a:rPr lang="en-GB" sz="1800" dirty="0">
                <a:solidFill>
                  <a:srgbClr val="1F497D"/>
                </a:solidFill>
                <a:latin typeface="Open Sans"/>
                <a:ea typeface="Open Sans"/>
                <a:cs typeface="Open Sans"/>
                <a:sym typeface="Open Sans"/>
              </a:rPr>
              <a:t> la </a:t>
            </a:r>
            <a:r>
              <a:rPr lang="en-GB" sz="1800" dirty="0" err="1">
                <a:solidFill>
                  <a:srgbClr val="1F497D"/>
                </a:solidFill>
                <a:latin typeface="Open Sans"/>
                <a:ea typeface="Open Sans"/>
                <a:cs typeface="Open Sans"/>
                <a:sym typeface="Open Sans"/>
              </a:rPr>
              <a:t>scanare</a:t>
            </a:r>
            <a:r>
              <a:rPr lang="en-GB" sz="1800" dirty="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încărcare</a:t>
            </a:r>
            <a:r>
              <a:rPr lang="en-GB" sz="1800" dirty="0">
                <a:solidFill>
                  <a:srgbClr val="1F497D"/>
                </a:solidFill>
                <a:latin typeface="Open Sans"/>
                <a:ea typeface="Open Sans"/>
                <a:cs typeface="Open Sans"/>
                <a:sym typeface="Open Sans"/>
              </a:rPr>
              <a:t> în eMS</a:t>
            </a:r>
            <a:r>
              <a:rPr lang="en-US" sz="1800" dirty="0">
                <a:solidFill>
                  <a:srgbClr val="1F497D"/>
                </a:solidFill>
                <a:latin typeface="Open Sans"/>
                <a:sym typeface="Calibri"/>
              </a:rPr>
              <a:t>;</a:t>
            </a:r>
          </a:p>
          <a:p>
            <a:pPr marL="514350" indent="-285750" algn="just">
              <a:lnSpc>
                <a:spcPct val="115000"/>
              </a:lnSpc>
              <a:buClr>
                <a:schemeClr val="dk2"/>
              </a:buClr>
              <a:buSzPts val="1800"/>
              <a:buFont typeface="Wingdings" panose="05000000000000000000" pitchFamily="2" charset="2"/>
              <a:buChar char="ü"/>
            </a:pPr>
            <a:endParaRPr lang="en-US" sz="1800" dirty="0">
              <a:solidFill>
                <a:srgbClr val="1F497D"/>
              </a:solidFill>
              <a:latin typeface="Open Sans"/>
              <a:sym typeface="Calibri"/>
            </a:endParaRPr>
          </a:p>
          <a:p>
            <a:pPr marL="51435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Fiecare </a:t>
            </a:r>
            <a:r>
              <a:rPr lang="en-GB" sz="1800" dirty="0" err="1">
                <a:solidFill>
                  <a:srgbClr val="1F497D"/>
                </a:solidFill>
                <a:latin typeface="Open Sans"/>
                <a:ea typeface="Open Sans"/>
                <a:cs typeface="Open Sans"/>
                <a:sym typeface="Open Sans"/>
              </a:rPr>
              <a:t>câmp</a:t>
            </a:r>
            <a:r>
              <a:rPr lang="en-GB" sz="1800" dirty="0">
                <a:solidFill>
                  <a:srgbClr val="1F497D"/>
                </a:solidFill>
                <a:latin typeface="Open Sans"/>
                <a:ea typeface="Open Sans"/>
                <a:cs typeface="Open Sans"/>
                <a:sym typeface="Open Sans"/>
              </a:rPr>
              <a:t> din eMS se </a:t>
            </a:r>
            <a:r>
              <a:rPr lang="en-GB" sz="1800" dirty="0" err="1">
                <a:solidFill>
                  <a:srgbClr val="1F497D"/>
                </a:solidFill>
                <a:latin typeface="Open Sans"/>
                <a:ea typeface="Open Sans"/>
                <a:cs typeface="Open Sans"/>
                <a:sym typeface="Open Sans"/>
              </a:rPr>
              <a:t>completează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iar</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unde</a:t>
            </a:r>
            <a:r>
              <a:rPr lang="en-GB" sz="1800" dirty="0">
                <a:solidFill>
                  <a:srgbClr val="1F497D"/>
                </a:solidFill>
                <a:latin typeface="Open Sans"/>
                <a:ea typeface="Open Sans"/>
                <a:cs typeface="Open Sans"/>
                <a:sym typeface="Open Sans"/>
              </a:rPr>
              <a:t> nu sunt </a:t>
            </a:r>
            <a:r>
              <a:rPr lang="en-GB" sz="1800" dirty="0" err="1">
                <a:solidFill>
                  <a:srgbClr val="1F497D"/>
                </a:solidFill>
                <a:latin typeface="Open Sans"/>
                <a:ea typeface="Open Sans"/>
                <a:cs typeface="Open Sans"/>
                <a:sym typeface="Open Sans"/>
              </a:rPr>
              <a:t>informații</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introdus</a:t>
            </a:r>
            <a:r>
              <a:rPr lang="en-GB" sz="1800" dirty="0">
                <a:solidFill>
                  <a:srgbClr val="1F497D"/>
                </a:solidFill>
                <a:latin typeface="Open Sans"/>
                <a:ea typeface="Open Sans"/>
                <a:cs typeface="Open Sans"/>
                <a:sym typeface="Open Sans"/>
              </a:rPr>
              <a:t> se </a:t>
            </a:r>
            <a:r>
              <a:rPr lang="en-GB" sz="1800" dirty="0" err="1">
                <a:solidFill>
                  <a:srgbClr val="1F497D"/>
                </a:solidFill>
                <a:latin typeface="Open Sans"/>
                <a:ea typeface="Open Sans"/>
                <a:cs typeface="Open Sans"/>
                <a:sym typeface="Open Sans"/>
              </a:rPr>
              <a:t>menționează</a:t>
            </a:r>
            <a:r>
              <a:rPr lang="en-GB" sz="1800" dirty="0">
                <a:solidFill>
                  <a:srgbClr val="1F497D"/>
                </a:solidFill>
                <a:latin typeface="Open Sans"/>
                <a:ea typeface="Open Sans"/>
                <a:cs typeface="Open Sans"/>
                <a:sym typeface="Open Sans"/>
              </a:rPr>
              <a:t>  "not relevant" </a:t>
            </a:r>
            <a:r>
              <a:rPr lang="en-GB" sz="1800" dirty="0" err="1">
                <a:solidFill>
                  <a:srgbClr val="1F497D"/>
                </a:solidFill>
                <a:latin typeface="Open Sans"/>
                <a:ea typeface="Open Sans"/>
                <a:cs typeface="Open Sans"/>
                <a:sym typeface="Open Sans"/>
              </a:rPr>
              <a:t>sau</a:t>
            </a:r>
            <a:r>
              <a:rPr lang="en-GB" sz="1800" dirty="0">
                <a:solidFill>
                  <a:srgbClr val="1F497D"/>
                </a:solidFill>
                <a:latin typeface="Open Sans"/>
                <a:ea typeface="Open Sans"/>
                <a:cs typeface="Open Sans"/>
                <a:sym typeface="Open Sans"/>
              </a:rPr>
              <a:t> "not applicable“.</a:t>
            </a:r>
          </a:p>
          <a:p>
            <a:pPr marL="457200" lvl="0" indent="-228600">
              <a:lnSpc>
                <a:spcPct val="115000"/>
              </a:lnSpc>
              <a:buClr>
                <a:schemeClr val="dk2"/>
              </a:buClr>
              <a:buSzPts val="1800"/>
            </a:pPr>
            <a:endParaRPr sz="1800" b="1" i="0" u="none" strike="noStrike" cap="none"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257356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81" name="Google Shape;381;p3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82" name="Google Shape;382;p3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83" name="Google Shape;383;p3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84" name="Google Shape;384;p32"/>
          <p:cNvSpPr/>
          <p:nvPr/>
        </p:nvSpPr>
        <p:spPr>
          <a:xfrm>
            <a:off x="538000" y="990600"/>
            <a:ext cx="8216100"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Căsuța  "fully implemented" se </a:t>
            </a:r>
            <a:r>
              <a:rPr lang="en-GB" sz="1800" dirty="0" err="1">
                <a:solidFill>
                  <a:srgbClr val="1F497D"/>
                </a:solidFill>
                <a:latin typeface="Open Sans"/>
                <a:ea typeface="Open Sans"/>
                <a:cs typeface="Open Sans"/>
                <a:sym typeface="Open Sans"/>
              </a:rPr>
              <a:t>bifează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doar</a:t>
            </a:r>
            <a:r>
              <a:rPr lang="en-GB" sz="1800" dirty="0">
                <a:solidFill>
                  <a:srgbClr val="1F497D"/>
                </a:solidFill>
                <a:latin typeface="Open Sans"/>
                <a:ea typeface="Open Sans"/>
                <a:cs typeface="Open Sans"/>
                <a:sym typeface="Open Sans"/>
              </a:rPr>
              <a:t> la </a:t>
            </a:r>
            <a:r>
              <a:rPr lang="en-GB" sz="1800" dirty="0" err="1">
                <a:solidFill>
                  <a:srgbClr val="1F497D"/>
                </a:solidFill>
                <a:latin typeface="Open Sans"/>
                <a:ea typeface="Open Sans"/>
                <a:cs typeface="Open Sans"/>
                <a:sym typeface="Open Sans"/>
              </a:rPr>
              <a:t>ultimul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raport</a:t>
            </a:r>
            <a:r>
              <a:rPr lang="en-GB" sz="1800" dirty="0">
                <a:solidFill>
                  <a:srgbClr val="1F497D"/>
                </a:solidFill>
                <a:latin typeface="Open Sans"/>
                <a:ea typeface="Open Sans"/>
                <a:cs typeface="Open Sans"/>
                <a:sym typeface="Open Sans"/>
              </a:rPr>
              <a:t> de proiect;</a:t>
            </a:r>
          </a:p>
          <a:p>
            <a:pPr marL="514350" lvl="0" indent="-285750" algn="just">
              <a:lnSpc>
                <a:spcPct val="115000"/>
              </a:lnSpc>
              <a:buClr>
                <a:schemeClr val="dk2"/>
              </a:buClr>
              <a:buSzPts val="1800"/>
              <a:buFont typeface="Wingdings" panose="05000000000000000000" pitchFamily="2" charset="2"/>
              <a:buChar char="ü"/>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Rapoartele de proiect intermediare în cadrul </a:t>
            </a:r>
            <a:r>
              <a:rPr lang="en-GB" sz="1800" dirty="0" err="1">
                <a:solidFill>
                  <a:srgbClr val="1F497D"/>
                </a:solidFill>
                <a:latin typeface="Open Sans"/>
                <a:ea typeface="Open Sans"/>
                <a:cs typeface="Open Sans"/>
                <a:sym typeface="Open Sans"/>
              </a:rPr>
              <a:t>unei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perioade</a:t>
            </a:r>
            <a:r>
              <a:rPr lang="en-GB" sz="1800" dirty="0">
                <a:solidFill>
                  <a:srgbClr val="1F497D"/>
                </a:solidFill>
                <a:latin typeface="Open Sans"/>
                <a:ea typeface="Open Sans"/>
                <a:cs typeface="Open Sans"/>
                <a:sym typeface="Open Sans"/>
              </a:rPr>
              <a:t> de implementare pot fi </a:t>
            </a:r>
            <a:r>
              <a:rPr lang="en-GB" sz="1800" dirty="0" err="1">
                <a:solidFill>
                  <a:srgbClr val="1F497D"/>
                </a:solidFill>
                <a:latin typeface="Open Sans"/>
                <a:ea typeface="Open Sans"/>
                <a:cs typeface="Open Sans"/>
                <a:sym typeface="Open Sans"/>
              </a:rPr>
              <a:t>doar</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financiare</a:t>
            </a:r>
            <a:r>
              <a:rPr lang="en-GB" sz="1800" dirty="0">
                <a:solidFill>
                  <a:srgbClr val="1F497D"/>
                </a:solidFill>
                <a:latin typeface="Open Sans"/>
                <a:ea typeface="Open Sans"/>
                <a:cs typeface="Open Sans"/>
                <a:sym typeface="Open Sans"/>
              </a:rPr>
              <a:t> și conțin </a:t>
            </a:r>
            <a:r>
              <a:rPr lang="en-GB" sz="1800" dirty="0" err="1">
                <a:solidFill>
                  <a:srgbClr val="1F497D"/>
                </a:solidFill>
                <a:latin typeface="Open Sans"/>
                <a:ea typeface="Open Sans"/>
                <a:cs typeface="Open Sans"/>
                <a:sym typeface="Open Sans"/>
              </a:rPr>
              <a:t>doar</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certificatele</a:t>
            </a:r>
            <a:r>
              <a:rPr lang="en-GB" sz="1800" dirty="0">
                <a:solidFill>
                  <a:srgbClr val="1F497D"/>
                </a:solidFill>
                <a:latin typeface="Open Sans"/>
                <a:ea typeface="Open Sans"/>
                <a:cs typeface="Open Sans"/>
                <a:sym typeface="Open Sans"/>
              </a:rPr>
              <a:t> CPN;</a:t>
            </a:r>
          </a:p>
          <a:p>
            <a:pPr marL="514350" lvl="0" indent="-285750" algn="just">
              <a:lnSpc>
                <a:spcPct val="115000"/>
              </a:lnSpc>
              <a:buClr>
                <a:schemeClr val="dk2"/>
              </a:buClr>
              <a:buSzPts val="1800"/>
              <a:buFont typeface="Wingdings" panose="05000000000000000000" pitchFamily="2" charset="2"/>
              <a:buChar char="ü"/>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err="1">
                <a:solidFill>
                  <a:srgbClr val="1F497D"/>
                </a:solidFill>
                <a:latin typeface="Open Sans"/>
                <a:ea typeface="Open Sans"/>
                <a:cs typeface="Open Sans"/>
                <a:sym typeface="Open Sans"/>
              </a:rPr>
              <a:t>Ultimul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raport</a:t>
            </a:r>
            <a:r>
              <a:rPr lang="en-GB" sz="1800" dirty="0">
                <a:solidFill>
                  <a:srgbClr val="1F497D"/>
                </a:solidFill>
                <a:latin typeface="Open Sans"/>
                <a:ea typeface="Open Sans"/>
                <a:cs typeface="Open Sans"/>
                <a:sym typeface="Open Sans"/>
              </a:rPr>
              <a:t> de proiect conține obligatoriu și descrierea progresului </a:t>
            </a:r>
            <a:r>
              <a:rPr lang="en-GB" sz="1800" dirty="0" err="1">
                <a:solidFill>
                  <a:srgbClr val="1F497D"/>
                </a:solidFill>
                <a:latin typeface="Open Sans"/>
                <a:ea typeface="Open Sans"/>
                <a:cs typeface="Open Sans"/>
                <a:sym typeface="Open Sans"/>
              </a:rPr>
              <a:t>tehnic</a:t>
            </a:r>
            <a:r>
              <a:rPr lang="en-GB" sz="1800" dirty="0">
                <a:solidFill>
                  <a:srgbClr val="1F497D"/>
                </a:solidFill>
                <a:latin typeface="Open Sans"/>
                <a:ea typeface="Open Sans"/>
                <a:cs typeface="Open Sans"/>
                <a:sym typeface="Open Sans"/>
              </a:rPr>
              <a:t> al proiectului;</a:t>
            </a:r>
          </a:p>
          <a:p>
            <a:pPr marL="514350" lvl="0" indent="-285750" algn="just">
              <a:lnSpc>
                <a:spcPct val="115000"/>
              </a:lnSpc>
              <a:buClr>
                <a:schemeClr val="dk2"/>
              </a:buClr>
              <a:buSzPts val="1800"/>
              <a:buFont typeface="Wingdings" panose="05000000000000000000" pitchFamily="2" charset="2"/>
              <a:buChar char="ü"/>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Raportul de proiect se </a:t>
            </a:r>
            <a:r>
              <a:rPr lang="en-GB" sz="1800" dirty="0" err="1">
                <a:solidFill>
                  <a:srgbClr val="1F497D"/>
                </a:solidFill>
                <a:latin typeface="Open Sans"/>
                <a:ea typeface="Open Sans"/>
                <a:cs typeface="Open Sans"/>
                <a:sym typeface="Open Sans"/>
              </a:rPr>
              <a:t>printează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semnează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înregistrează</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încarcă</a:t>
            </a:r>
            <a:r>
              <a:rPr lang="en-GB" sz="1800" dirty="0">
                <a:solidFill>
                  <a:srgbClr val="1F497D"/>
                </a:solidFill>
                <a:latin typeface="Open Sans"/>
                <a:ea typeface="Open Sans"/>
                <a:cs typeface="Open Sans"/>
                <a:sym typeface="Open Sans"/>
              </a:rPr>
              <a:t> în secțiunea  "Attachments" a </a:t>
            </a:r>
            <a:r>
              <a:rPr lang="en-GB" sz="1800" dirty="0" err="1">
                <a:solidFill>
                  <a:srgbClr val="1F497D"/>
                </a:solidFill>
                <a:latin typeface="Open Sans"/>
                <a:ea typeface="Open Sans"/>
                <a:cs typeface="Open Sans"/>
                <a:sym typeface="Open Sans"/>
              </a:rPr>
              <a:t>raportului</a:t>
            </a:r>
            <a:r>
              <a:rPr lang="en-GB" sz="1800" dirty="0">
                <a:solidFill>
                  <a:srgbClr val="1F497D"/>
                </a:solidFill>
                <a:latin typeface="Open Sans"/>
                <a:ea typeface="Open Sans"/>
                <a:cs typeface="Open Sans"/>
                <a:sym typeface="Open Sans"/>
              </a:rPr>
              <a:t>;</a:t>
            </a:r>
            <a:endParaRPr sz="1800" b="1" i="0" u="none" strike="noStrike" cap="none" dirty="0">
              <a:solidFill>
                <a:srgbClr val="1F497D"/>
              </a:solidFill>
              <a:latin typeface="Open Sans"/>
              <a:ea typeface="Open Sans"/>
              <a:cs typeface="Open Sans"/>
              <a:sym typeface="Open Sans"/>
            </a:endParaRPr>
          </a:p>
          <a:p>
            <a:pPr marL="228600" marR="0" lvl="0" algn="l" rtl="0">
              <a:lnSpc>
                <a:spcPct val="115000"/>
              </a:lnSpc>
              <a:spcBef>
                <a:spcPts val="0"/>
              </a:spcBef>
              <a:spcAft>
                <a:spcPts val="0"/>
              </a:spcAft>
              <a:buClr>
                <a:schemeClr val="dk2"/>
              </a:buClr>
              <a:buSzPts val="1800"/>
            </a:pPr>
            <a:endParaRPr sz="1800" b="0" i="0" u="none" strike="noStrike" cap="none"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81" name="Google Shape;381;p3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82" name="Google Shape;382;p3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83" name="Google Shape;383;p3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84" name="Google Shape;384;p32"/>
          <p:cNvSpPr/>
          <p:nvPr/>
        </p:nvSpPr>
        <p:spPr>
          <a:xfrm>
            <a:off x="538000" y="990600"/>
            <a:ext cx="8216100"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Mod de </a:t>
            </a:r>
            <a:r>
              <a:rPr lang="en-GB" sz="1800" dirty="0" err="1">
                <a:solidFill>
                  <a:srgbClr val="1F497D"/>
                </a:solidFill>
                <a:latin typeface="Open Sans"/>
                <a:ea typeface="Open Sans"/>
                <a:cs typeface="Open Sans"/>
                <a:sym typeface="Open Sans"/>
              </a:rPr>
              <a:t>interpretare</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stabilire</a:t>
            </a:r>
            <a:r>
              <a:rPr lang="en-GB" sz="1800" dirty="0">
                <a:solidFill>
                  <a:srgbClr val="1F497D"/>
                </a:solidFill>
                <a:latin typeface="Open Sans"/>
                <a:ea typeface="Open Sans"/>
                <a:cs typeface="Open Sans"/>
                <a:sym typeface="Open Sans"/>
              </a:rPr>
              <a:t> al </a:t>
            </a:r>
            <a:r>
              <a:rPr lang="en-GB" sz="1800" dirty="0" err="1">
                <a:solidFill>
                  <a:srgbClr val="1F497D"/>
                </a:solidFill>
                <a:latin typeface="Open Sans"/>
                <a:ea typeface="Open Sans"/>
                <a:cs typeface="Open Sans"/>
                <a:sym typeface="Open Sans"/>
              </a:rPr>
              <a:t>statusului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unei</a:t>
            </a:r>
            <a:r>
              <a:rPr lang="en-GB" sz="1800" dirty="0">
                <a:solidFill>
                  <a:srgbClr val="1F497D"/>
                </a:solidFill>
                <a:latin typeface="Open Sans"/>
                <a:ea typeface="Open Sans"/>
                <a:cs typeface="Open Sans"/>
                <a:sym typeface="Open Sans"/>
              </a:rPr>
              <a:t> activități/</a:t>
            </a:r>
            <a:r>
              <a:rPr lang="en-GB" sz="1800" dirty="0" err="1">
                <a:solidFill>
                  <a:srgbClr val="1F497D"/>
                </a:solidFill>
                <a:latin typeface="Open Sans"/>
                <a:ea typeface="Open Sans"/>
                <a:cs typeface="Open Sans"/>
                <a:sym typeface="Open Sans"/>
              </a:rPr>
              <a:t>subactivități</a:t>
            </a:r>
            <a:r>
              <a:rPr lang="en-GB" sz="1800" dirty="0">
                <a:solidFill>
                  <a:srgbClr val="1F497D"/>
                </a:solidFill>
                <a:latin typeface="Open Sans"/>
                <a:ea typeface="Open Sans"/>
                <a:cs typeface="Open Sans"/>
                <a:sym typeface="Open Sans"/>
              </a:rPr>
              <a:t> raportat la "Start date" și "End date„ în </a:t>
            </a:r>
            <a:r>
              <a:rPr lang="en-GB" sz="1800" dirty="0" err="1">
                <a:solidFill>
                  <a:srgbClr val="1F497D"/>
                </a:solidFill>
                <a:latin typeface="Open Sans"/>
                <a:ea typeface="Open Sans"/>
                <a:cs typeface="Open Sans"/>
                <a:sym typeface="Open Sans"/>
              </a:rPr>
              <a:t>raportul</a:t>
            </a:r>
            <a:r>
              <a:rPr lang="en-GB" sz="1800" dirty="0">
                <a:solidFill>
                  <a:srgbClr val="1F497D"/>
                </a:solidFill>
                <a:latin typeface="Open Sans"/>
                <a:ea typeface="Open Sans"/>
                <a:cs typeface="Open Sans"/>
                <a:sym typeface="Open Sans"/>
              </a:rPr>
              <a:t> de proiect;</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"Not stated"- activitatea are "Start date"-ul  în </a:t>
            </a:r>
            <a:r>
              <a:rPr lang="en-GB" sz="1800" dirty="0" err="1">
                <a:solidFill>
                  <a:srgbClr val="1F497D"/>
                </a:solidFill>
                <a:latin typeface="Open Sans"/>
                <a:ea typeface="Open Sans"/>
                <a:cs typeface="Open Sans"/>
                <a:sym typeface="Open Sans"/>
              </a:rPr>
              <a:t>viitor</a:t>
            </a:r>
            <a:r>
              <a:rPr lang="en-GB" sz="1800" dirty="0">
                <a:solidFill>
                  <a:srgbClr val="1F497D"/>
                </a:solidFill>
                <a:latin typeface="Open Sans"/>
                <a:ea typeface="Open Sans"/>
                <a:cs typeface="Open Sans"/>
                <a:sym typeface="Open Sans"/>
              </a:rPr>
              <a:t>;</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"Proceeding according to workplan"- activitatea </a:t>
            </a:r>
            <a:r>
              <a:rPr lang="en-GB" sz="1800" dirty="0" err="1">
                <a:solidFill>
                  <a:srgbClr val="1F497D"/>
                </a:solidFill>
                <a:latin typeface="Open Sans"/>
                <a:ea typeface="Open Sans"/>
                <a:cs typeface="Open Sans"/>
                <a:sym typeface="Open Sans"/>
              </a:rPr>
              <a:t>este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între</a:t>
            </a:r>
            <a:r>
              <a:rPr lang="en-GB" sz="1800" dirty="0">
                <a:solidFill>
                  <a:srgbClr val="1F497D"/>
                </a:solidFill>
                <a:latin typeface="Open Sans"/>
                <a:ea typeface="Open Sans"/>
                <a:cs typeface="Open Sans"/>
                <a:sym typeface="Open Sans"/>
              </a:rPr>
              <a:t> "Start date" și "End date“;</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"Behind schedule"-  activitatea are "End date"-ul în </a:t>
            </a:r>
            <a:r>
              <a:rPr lang="en-GB" sz="1800" dirty="0" err="1">
                <a:solidFill>
                  <a:srgbClr val="1F497D"/>
                </a:solidFill>
                <a:latin typeface="Open Sans"/>
                <a:ea typeface="Open Sans"/>
                <a:cs typeface="Open Sans"/>
                <a:sym typeface="Open Sans"/>
              </a:rPr>
              <a:t>trecut</a:t>
            </a:r>
            <a:r>
              <a:rPr lang="en-GB" sz="1800" dirty="0">
                <a:solidFill>
                  <a:srgbClr val="1F497D"/>
                </a:solidFill>
                <a:latin typeface="Open Sans"/>
                <a:ea typeface="Open Sans"/>
                <a:cs typeface="Open Sans"/>
                <a:sym typeface="Open Sans"/>
              </a:rPr>
              <a:t>;</a:t>
            </a: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"Ahead schedule"-  activitatea a </a:t>
            </a:r>
            <a:r>
              <a:rPr lang="en-GB" sz="1800" dirty="0" err="1">
                <a:solidFill>
                  <a:srgbClr val="1F497D"/>
                </a:solidFill>
                <a:latin typeface="Open Sans"/>
                <a:ea typeface="Open Sans"/>
                <a:cs typeface="Open Sans"/>
                <a:sym typeface="Open Sans"/>
              </a:rPr>
              <a:t>început</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dar</a:t>
            </a:r>
            <a:r>
              <a:rPr lang="en-GB" sz="1800" dirty="0">
                <a:solidFill>
                  <a:srgbClr val="1F497D"/>
                </a:solidFill>
                <a:latin typeface="Open Sans"/>
                <a:ea typeface="Open Sans"/>
                <a:cs typeface="Open Sans"/>
                <a:sym typeface="Open Sans"/>
              </a:rPr>
              <a:t> are "Start date"-ul în </a:t>
            </a:r>
            <a:r>
              <a:rPr lang="en-GB" sz="1800" dirty="0" err="1">
                <a:solidFill>
                  <a:srgbClr val="1F497D"/>
                </a:solidFill>
                <a:latin typeface="Open Sans"/>
                <a:ea typeface="Open Sans"/>
                <a:cs typeface="Open Sans"/>
                <a:sym typeface="Open Sans"/>
              </a:rPr>
              <a:t>viitor</a:t>
            </a:r>
            <a:r>
              <a:rPr lang="en-GB" sz="1800" dirty="0">
                <a:solidFill>
                  <a:srgbClr val="1F497D"/>
                </a:solidFill>
                <a:latin typeface="Open Sans"/>
                <a:ea typeface="Open Sans"/>
                <a:cs typeface="Open Sans"/>
                <a:sym typeface="Open Sans"/>
              </a:rPr>
              <a:t>;</a:t>
            </a: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1" i="0" u="none" strike="noStrike" cap="none" dirty="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148663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2"/>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81" name="Google Shape;381;p32"/>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82" name="Google Shape;382;p32"/>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83" name="Google Shape;383;p32"/>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84" name="Google Shape;384;p32"/>
          <p:cNvSpPr/>
          <p:nvPr/>
        </p:nvSpPr>
        <p:spPr>
          <a:xfrm>
            <a:off x="538000" y="990600"/>
            <a:ext cx="8089952"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228600" lvl="0" algn="just">
              <a:lnSpc>
                <a:spcPct val="115000"/>
              </a:lnSpc>
              <a:buClr>
                <a:schemeClr val="dk2"/>
              </a:buClr>
              <a:buSzPts val="1800"/>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"Completed"- activitatea a </a:t>
            </a:r>
            <a:r>
              <a:rPr lang="en-GB" sz="1800" dirty="0" err="1">
                <a:solidFill>
                  <a:srgbClr val="1F497D"/>
                </a:solidFill>
                <a:latin typeface="Open Sans"/>
                <a:ea typeface="Open Sans"/>
                <a:cs typeface="Open Sans"/>
                <a:sym typeface="Open Sans"/>
              </a:rPr>
              <a:t>fost</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implementată</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finalizată</a:t>
            </a:r>
            <a:r>
              <a:rPr lang="en-GB" sz="1800" dirty="0">
                <a:solidFill>
                  <a:srgbClr val="1F497D"/>
                </a:solidFill>
                <a:latin typeface="Open Sans"/>
                <a:ea typeface="Open Sans"/>
                <a:cs typeface="Open Sans"/>
                <a:sym typeface="Open Sans"/>
              </a:rPr>
              <a:t> în </a:t>
            </a:r>
            <a:r>
              <a:rPr lang="en-GB" sz="1800" dirty="0" err="1">
                <a:solidFill>
                  <a:srgbClr val="1F497D"/>
                </a:solidFill>
                <a:latin typeface="Open Sans"/>
                <a:ea typeface="Open Sans"/>
                <a:cs typeface="Open Sans"/>
                <a:sym typeface="Open Sans"/>
              </a:rPr>
              <a:t>perioada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planificată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dintre</a:t>
            </a:r>
            <a:r>
              <a:rPr lang="en-GB" sz="1800" dirty="0">
                <a:solidFill>
                  <a:srgbClr val="1F497D"/>
                </a:solidFill>
                <a:latin typeface="Open Sans"/>
                <a:ea typeface="Open Sans"/>
                <a:cs typeface="Open Sans"/>
                <a:sym typeface="Open Sans"/>
              </a:rPr>
              <a:t> "Start date" și "End date”;</a:t>
            </a:r>
          </a:p>
          <a:p>
            <a:pPr marL="514350" lvl="0" indent="-285750" algn="just">
              <a:lnSpc>
                <a:spcPct val="115000"/>
              </a:lnSpc>
              <a:buClr>
                <a:schemeClr val="dk2"/>
              </a:buClr>
              <a:buSzPts val="1800"/>
              <a:buFont typeface="Wingdings" panose="05000000000000000000" pitchFamily="2" charset="2"/>
              <a:buChar char="ü"/>
            </a:pPr>
            <a:endParaRPr lang="en-GB" sz="1800" dirty="0">
              <a:solidFill>
                <a:srgbClr val="1F497D"/>
              </a:solidFill>
              <a:latin typeface="Open Sans"/>
              <a:ea typeface="Open Sans"/>
              <a:cs typeface="Open Sans"/>
              <a:sym typeface="Open Sans"/>
            </a:endParaRPr>
          </a:p>
          <a:p>
            <a:pPr marL="514350" lvl="0" indent="-285750" algn="just">
              <a:lnSpc>
                <a:spcPct val="115000"/>
              </a:lnSpc>
              <a:buClr>
                <a:schemeClr val="dk2"/>
              </a:buClr>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În cazul în care o </a:t>
            </a:r>
            <a:r>
              <a:rPr lang="en-GB" sz="1800" dirty="0" err="1">
                <a:solidFill>
                  <a:srgbClr val="1F497D"/>
                </a:solidFill>
                <a:latin typeface="Open Sans"/>
                <a:ea typeface="Open Sans"/>
                <a:cs typeface="Open Sans"/>
                <a:sym typeface="Open Sans"/>
              </a:rPr>
              <a:t>activitate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este</a:t>
            </a:r>
            <a:r>
              <a:rPr lang="en-GB" sz="1800" dirty="0">
                <a:solidFill>
                  <a:srgbClr val="1F497D"/>
                </a:solidFill>
                <a:latin typeface="Open Sans"/>
                <a:ea typeface="Open Sans"/>
                <a:cs typeface="Open Sans"/>
                <a:sym typeface="Open Sans"/>
              </a:rPr>
              <a:t> “according to workplan”, </a:t>
            </a:r>
            <a:r>
              <a:rPr lang="en-GB" sz="1800" dirty="0" err="1">
                <a:solidFill>
                  <a:srgbClr val="1F497D"/>
                </a:solidFill>
                <a:latin typeface="Open Sans"/>
                <a:ea typeface="Open Sans"/>
                <a:cs typeface="Open Sans"/>
                <a:sym typeface="Open Sans"/>
              </a:rPr>
              <a:t>dar</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bugetată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într</a:t>
            </a:r>
            <a:r>
              <a:rPr lang="en-GB" sz="1800" dirty="0">
                <a:solidFill>
                  <a:srgbClr val="1F497D"/>
                </a:solidFill>
                <a:latin typeface="Open Sans"/>
                <a:ea typeface="Open Sans"/>
                <a:cs typeface="Open Sans"/>
                <a:sym typeface="Open Sans"/>
              </a:rPr>
              <a:t>-o </a:t>
            </a:r>
            <a:r>
              <a:rPr lang="en-GB" sz="1800" dirty="0" err="1">
                <a:solidFill>
                  <a:srgbClr val="1F497D"/>
                </a:solidFill>
                <a:latin typeface="Open Sans"/>
                <a:ea typeface="Open Sans"/>
                <a:cs typeface="Open Sans"/>
                <a:sym typeface="Open Sans"/>
              </a:rPr>
              <a:t>perioadă</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raportare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anterioară</a:t>
            </a:r>
            <a:r>
              <a:rPr lang="en-GB" sz="1800" dirty="0">
                <a:solidFill>
                  <a:srgbClr val="1F497D"/>
                </a:solidFill>
                <a:latin typeface="Open Sans"/>
                <a:ea typeface="Open Sans"/>
                <a:cs typeface="Open Sans"/>
                <a:sym typeface="Open Sans"/>
              </a:rPr>
              <a:t>, se </a:t>
            </a:r>
            <a:r>
              <a:rPr lang="en-GB" sz="1800" dirty="0" err="1">
                <a:solidFill>
                  <a:srgbClr val="1F497D"/>
                </a:solidFill>
                <a:latin typeface="Open Sans"/>
                <a:ea typeface="Open Sans"/>
                <a:cs typeface="Open Sans"/>
                <a:sym typeface="Open Sans"/>
              </a:rPr>
              <a:t>descrie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motivul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întârzierii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plății</a:t>
            </a:r>
            <a:r>
              <a:rPr lang="en-GB" sz="1800" dirty="0">
                <a:solidFill>
                  <a:srgbClr val="1F497D"/>
                </a:solidFill>
                <a:latin typeface="Open Sans"/>
                <a:ea typeface="Open Sans"/>
                <a:cs typeface="Open Sans"/>
                <a:sym typeface="Open Sans"/>
              </a:rPr>
              <a:t> în </a:t>
            </a:r>
            <a:r>
              <a:rPr lang="en-GB" sz="1800" dirty="0" err="1">
                <a:solidFill>
                  <a:srgbClr val="1F497D"/>
                </a:solidFill>
                <a:latin typeface="Open Sans"/>
                <a:ea typeface="Open Sans"/>
                <a:cs typeface="Open Sans"/>
                <a:sym typeface="Open Sans"/>
              </a:rPr>
              <a:t>secțiunea</a:t>
            </a:r>
            <a:r>
              <a:rPr lang="en-GB" sz="1800" dirty="0">
                <a:solidFill>
                  <a:srgbClr val="1F497D"/>
                </a:solidFill>
                <a:latin typeface="Open Sans"/>
                <a:ea typeface="Open Sans"/>
                <a:cs typeface="Open Sans"/>
                <a:sym typeface="Open Sans"/>
              </a:rPr>
              <a:t> </a:t>
            </a:r>
            <a:r>
              <a:rPr lang="en-GB" sz="1800" dirty="0" smtClean="0">
                <a:solidFill>
                  <a:srgbClr val="1F497D"/>
                </a:solidFill>
                <a:latin typeface="Open Sans"/>
                <a:ea typeface="Open Sans"/>
                <a:cs typeface="Open Sans"/>
                <a:sym typeface="Open Sans"/>
              </a:rPr>
              <a:t>dedicate </a:t>
            </a:r>
            <a:r>
              <a:rPr lang="en-GB" sz="1800" dirty="0" err="1" smtClean="0">
                <a:solidFill>
                  <a:srgbClr val="1F497D"/>
                </a:solidFill>
                <a:latin typeface="Open Sans"/>
                <a:ea typeface="Open Sans"/>
                <a:cs typeface="Open Sans"/>
                <a:sym typeface="Open Sans"/>
              </a:rPr>
              <a:t>problemelor</a:t>
            </a:r>
            <a:r>
              <a:rPr lang="en-GB" sz="1800" dirty="0" smtClean="0">
                <a:solidFill>
                  <a:srgbClr val="1F497D"/>
                </a:solidFill>
                <a:latin typeface="Open Sans"/>
                <a:ea typeface="Open Sans"/>
                <a:cs typeface="Open Sans"/>
                <a:sym typeface="Open Sans"/>
              </a:rPr>
              <a:t>/</a:t>
            </a:r>
            <a:r>
              <a:rPr lang="en-GB" sz="1800" dirty="0" err="1" smtClean="0">
                <a:solidFill>
                  <a:srgbClr val="1F497D"/>
                </a:solidFill>
                <a:latin typeface="Open Sans"/>
                <a:ea typeface="Open Sans"/>
                <a:cs typeface="Open Sans"/>
                <a:sym typeface="Open Sans"/>
              </a:rPr>
              <a:t>devierilor</a:t>
            </a:r>
            <a:r>
              <a:rPr lang="en-GB" sz="1800" dirty="0" smtClean="0">
                <a:solidFill>
                  <a:srgbClr val="1F497D"/>
                </a:solidFill>
                <a:latin typeface="Open Sans"/>
                <a:ea typeface="Open Sans"/>
                <a:cs typeface="Open Sans"/>
                <a:sym typeface="Open Sans"/>
              </a:rPr>
              <a:t> </a:t>
            </a:r>
            <a:r>
              <a:rPr lang="en-GB" sz="1800" dirty="0">
                <a:solidFill>
                  <a:srgbClr val="1F497D"/>
                </a:solidFill>
                <a:latin typeface="Open Sans"/>
                <a:ea typeface="Open Sans"/>
                <a:cs typeface="Open Sans"/>
                <a:sym typeface="Open Sans"/>
              </a:rPr>
              <a:t>și </a:t>
            </a:r>
            <a:r>
              <a:rPr lang="en-GB" sz="1800" dirty="0" err="1">
                <a:solidFill>
                  <a:srgbClr val="1F497D"/>
                </a:solidFill>
                <a:latin typeface="Open Sans"/>
                <a:ea typeface="Open Sans"/>
                <a:cs typeface="Open Sans"/>
                <a:sym typeface="Open Sans"/>
              </a:rPr>
              <a:t>întârzierilor</a:t>
            </a:r>
            <a:r>
              <a:rPr lang="en-GB" sz="1800" dirty="0">
                <a:solidFill>
                  <a:srgbClr val="1F497D"/>
                </a:solidFill>
                <a:latin typeface="Open Sans"/>
                <a:ea typeface="Open Sans"/>
                <a:cs typeface="Open Sans"/>
                <a:sym typeface="Open Sans"/>
              </a:rPr>
              <a:t>.</a:t>
            </a: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1" i="0" u="none" strike="noStrike" cap="none" dirty="0">
              <a:solidFill>
                <a:schemeClr val="dk2"/>
              </a:solidFill>
              <a:latin typeface="Open Sans"/>
              <a:ea typeface="Open Sans"/>
              <a:cs typeface="Open Sans"/>
              <a:sym typeface="Open Sans"/>
            </a:endParaRPr>
          </a:p>
          <a:p>
            <a:pPr marL="457200" marR="0" lvl="0" indent="-228600" algn="l" rtl="0">
              <a:lnSpc>
                <a:spcPct val="115000"/>
              </a:lnSpc>
              <a:spcBef>
                <a:spcPts val="0"/>
              </a:spcBef>
              <a:spcAft>
                <a:spcPts val="0"/>
              </a:spcAft>
              <a:buClr>
                <a:schemeClr val="dk2"/>
              </a:buClr>
              <a:buSzPts val="1800"/>
              <a:buFont typeface="Open Sans"/>
              <a:buNone/>
            </a:pPr>
            <a:endParaRPr sz="1800" b="0" i="0" u="none" strike="noStrike" cap="none"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52308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0" name="Google Shape;390;p3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91" name="Google Shape;391;p3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92" name="Google Shape;392;p3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93" name="Google Shape;393;p33"/>
          <p:cNvSpPr/>
          <p:nvPr/>
        </p:nvSpPr>
        <p:spPr>
          <a:xfrm>
            <a:off x="538000" y="990600"/>
            <a:ext cx="8216100"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lvl="0">
              <a:lnSpc>
                <a:spcPct val="115000"/>
              </a:lnSpc>
              <a:buSzPts val="1800"/>
            </a:pPr>
            <a:r>
              <a:rPr lang="en-US" sz="1800" b="1" dirty="0">
                <a:solidFill>
                  <a:srgbClr val="1F497D"/>
                </a:solidFill>
                <a:latin typeface="Open Sans"/>
                <a:ea typeface="Open Sans"/>
                <a:cs typeface="Open Sans"/>
                <a:sym typeface="Open Sans"/>
              </a:rPr>
              <a:t>Generale</a:t>
            </a:r>
          </a:p>
          <a:p>
            <a:pPr marL="285750" lvl="0" indent="-285750" algn="just">
              <a:lnSpc>
                <a:spcPct val="115000"/>
              </a:lnSpc>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De urmărit site-ul Programului pentru noutăți;</a:t>
            </a:r>
          </a:p>
          <a:p>
            <a:pPr marL="285750" lvl="0" indent="-285750" algn="just">
              <a:lnSpc>
                <a:spcPct val="115000"/>
              </a:lnSpc>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De respectat și aplicat Instrucțiunile emise de AM;</a:t>
            </a:r>
          </a:p>
          <a:p>
            <a:pPr marL="285750" lvl="0" indent="-285750" algn="just">
              <a:lnSpc>
                <a:spcPct val="115000"/>
              </a:lnSpc>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De însușit și respectat Contractul de finanțare, Manualul eMS de </a:t>
            </a:r>
            <a:r>
              <a:rPr lang="en-US" sz="1800" dirty="0" err="1">
                <a:solidFill>
                  <a:srgbClr val="1F497D"/>
                </a:solidFill>
                <a:latin typeface="Open Sans"/>
                <a:ea typeface="Open Sans"/>
                <a:cs typeface="Open Sans"/>
                <a:sym typeface="Open Sans"/>
              </a:rPr>
              <a:t>raportare</a:t>
            </a:r>
            <a:r>
              <a:rPr lang="en-US" sz="1800" dirty="0">
                <a:solidFill>
                  <a:srgbClr val="1F497D"/>
                </a:solidFill>
                <a:latin typeface="Open Sans"/>
                <a:ea typeface="Open Sans"/>
                <a:cs typeface="Open Sans"/>
                <a:sym typeface="Open Sans"/>
              </a:rPr>
              <a:t> și Manualul de implementare a proiectelor;</a:t>
            </a:r>
          </a:p>
          <a:p>
            <a:pPr marL="285750" lvl="0" indent="-285750" algn="just">
              <a:lnSpc>
                <a:spcPct val="115000"/>
              </a:lnSpc>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De </a:t>
            </a:r>
            <a:r>
              <a:rPr lang="en-US" sz="1800" dirty="0" err="1">
                <a:solidFill>
                  <a:srgbClr val="1F497D"/>
                </a:solidFill>
                <a:latin typeface="Open Sans"/>
                <a:ea typeface="Open Sans"/>
                <a:cs typeface="Open Sans"/>
                <a:sym typeface="Open Sans"/>
              </a:rPr>
              <a:t>verificat</a:t>
            </a:r>
            <a:r>
              <a:rPr lang="en-US" sz="1800" dirty="0">
                <a:solidFill>
                  <a:srgbClr val="1F497D"/>
                </a:solidFill>
                <a:latin typeface="Open Sans"/>
                <a:ea typeface="Open Sans"/>
                <a:cs typeface="Open Sans"/>
                <a:sym typeface="Open Sans"/>
              </a:rPr>
              <a:t> Aplicația, pentru a se asigura </a:t>
            </a:r>
            <a:r>
              <a:rPr lang="en-US" sz="1800" dirty="0" err="1">
                <a:solidFill>
                  <a:srgbClr val="1F497D"/>
                </a:solidFill>
                <a:latin typeface="Open Sans"/>
                <a:ea typeface="Open Sans"/>
                <a:cs typeface="Open Sans"/>
                <a:sym typeface="Open Sans"/>
              </a:rPr>
              <a:t>că</a:t>
            </a:r>
            <a:r>
              <a:rPr lang="en-US" sz="1800" dirty="0">
                <a:solidFill>
                  <a:srgbClr val="1F497D"/>
                </a:solidFill>
                <a:latin typeface="Open Sans"/>
                <a:ea typeface="Open Sans"/>
                <a:cs typeface="Open Sans"/>
                <a:sym typeface="Open Sans"/>
              </a:rPr>
              <a:t> e completă, </a:t>
            </a:r>
            <a:r>
              <a:rPr lang="en-US" sz="1800" dirty="0" err="1">
                <a:solidFill>
                  <a:srgbClr val="1F497D"/>
                </a:solidFill>
                <a:latin typeface="Open Sans"/>
                <a:ea typeface="Open Sans"/>
                <a:cs typeface="Open Sans"/>
                <a:sym typeface="Open Sans"/>
              </a:rPr>
              <a:t>actualizată</a:t>
            </a:r>
            <a:r>
              <a:rPr lang="en-US" sz="1800" dirty="0">
                <a:solidFill>
                  <a:srgbClr val="1F497D"/>
                </a:solidFill>
                <a:latin typeface="Open Sans"/>
                <a:ea typeface="Open Sans"/>
                <a:cs typeface="Open Sans"/>
                <a:sym typeface="Open Sans"/>
              </a:rPr>
              <a:t> și </a:t>
            </a:r>
            <a:r>
              <a:rPr lang="en-US" sz="1800" dirty="0" err="1">
                <a:solidFill>
                  <a:srgbClr val="1F497D"/>
                </a:solidFill>
                <a:latin typeface="Open Sans"/>
                <a:ea typeface="Open Sans"/>
                <a:cs typeface="Open Sans"/>
                <a:sym typeface="Open Sans"/>
              </a:rPr>
              <a:t>că</a:t>
            </a:r>
            <a:r>
              <a:rPr lang="en-US" sz="1800" dirty="0">
                <a:solidFill>
                  <a:srgbClr val="1F497D"/>
                </a:solidFill>
                <a:latin typeface="Open Sans"/>
                <a:ea typeface="Open Sans"/>
                <a:cs typeface="Open Sans"/>
                <a:sym typeface="Open Sans"/>
              </a:rPr>
              <a:t> există </a:t>
            </a:r>
            <a:r>
              <a:rPr lang="en-US" sz="1800" dirty="0" err="1">
                <a:solidFill>
                  <a:srgbClr val="1F497D"/>
                </a:solidFill>
                <a:latin typeface="Open Sans"/>
                <a:ea typeface="Open Sans"/>
                <a:cs typeface="Open Sans"/>
                <a:sym typeface="Open Sans"/>
              </a:rPr>
              <a:t>coerență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între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pachete</a:t>
            </a:r>
            <a:r>
              <a:rPr lang="en-US" sz="1800" dirty="0">
                <a:solidFill>
                  <a:srgbClr val="1F497D"/>
                </a:solidFill>
                <a:latin typeface="Open Sans"/>
                <a:ea typeface="Open Sans"/>
                <a:cs typeface="Open Sans"/>
                <a:sym typeface="Open Sans"/>
              </a:rPr>
              <a:t> de activități, </a:t>
            </a:r>
            <a:r>
              <a:rPr lang="en-US" sz="1800" dirty="0" err="1">
                <a:solidFill>
                  <a:srgbClr val="1F497D"/>
                </a:solidFill>
                <a:latin typeface="Open Sans"/>
                <a:ea typeface="Open Sans"/>
                <a:cs typeface="Open Sans"/>
                <a:sym typeface="Open Sans"/>
              </a:rPr>
              <a:t>buget</a:t>
            </a:r>
            <a:r>
              <a:rPr lang="en-US" sz="1800" dirty="0">
                <a:solidFill>
                  <a:srgbClr val="1F497D"/>
                </a:solidFill>
                <a:latin typeface="Open Sans"/>
                <a:ea typeface="Open Sans"/>
                <a:cs typeface="Open Sans"/>
                <a:sym typeface="Open Sans"/>
              </a:rPr>
              <a:t> și descrierea </a:t>
            </a:r>
            <a:r>
              <a:rPr lang="en-US" sz="1800" dirty="0" err="1">
                <a:solidFill>
                  <a:srgbClr val="1F497D"/>
                </a:solidFill>
                <a:latin typeface="Open Sans"/>
                <a:ea typeface="Open Sans"/>
                <a:cs typeface="Open Sans"/>
                <a:sym typeface="Open Sans"/>
              </a:rPr>
              <a:t>liniei</a:t>
            </a:r>
            <a:r>
              <a:rPr lang="en-US" sz="1800" dirty="0">
                <a:solidFill>
                  <a:srgbClr val="1F497D"/>
                </a:solidFill>
                <a:latin typeface="Open Sans"/>
                <a:ea typeface="Open Sans"/>
                <a:cs typeface="Open Sans"/>
                <a:sym typeface="Open Sans"/>
              </a:rPr>
              <a:t> bugetare;</a:t>
            </a:r>
          </a:p>
          <a:p>
            <a:pPr marL="285750" lvl="0" indent="-285750" algn="just">
              <a:lnSpc>
                <a:spcPct val="115000"/>
              </a:lnSpc>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De </a:t>
            </a:r>
            <a:r>
              <a:rPr lang="en-US" sz="1800" dirty="0" err="1">
                <a:solidFill>
                  <a:srgbClr val="1F497D"/>
                </a:solidFill>
                <a:latin typeface="Open Sans"/>
                <a:ea typeface="Open Sans"/>
                <a:cs typeface="Open Sans"/>
                <a:sym typeface="Open Sans"/>
              </a:rPr>
              <a:t>alocat</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corect</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utilizatori</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eMS</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către</a:t>
            </a:r>
            <a:r>
              <a:rPr lang="en-US" sz="1800" dirty="0">
                <a:solidFill>
                  <a:srgbClr val="1F497D"/>
                </a:solidFill>
                <a:latin typeface="Open Sans"/>
                <a:ea typeface="Open Sans"/>
                <a:cs typeface="Open Sans"/>
                <a:sym typeface="Open Sans"/>
              </a:rPr>
              <a:t> B</a:t>
            </a:r>
            <a:r>
              <a:rPr lang="ro-RO" sz="1800" dirty="0">
                <a:solidFill>
                  <a:srgbClr val="1F497D"/>
                </a:solidFill>
                <a:latin typeface="Open Sans"/>
                <a:ea typeface="Open Sans"/>
                <a:cs typeface="Open Sans"/>
                <a:sym typeface="Open Sans"/>
              </a:rPr>
              <a:t>P</a:t>
            </a:r>
            <a:r>
              <a:rPr lang="en-US" sz="1800" dirty="0">
                <a:solidFill>
                  <a:srgbClr val="1F497D"/>
                </a:solidFill>
                <a:latin typeface="Open Sans"/>
                <a:ea typeface="Open Sans"/>
                <a:cs typeface="Open Sans"/>
                <a:sym typeface="Open Sans"/>
              </a:rPr>
              <a:t> pentru </a:t>
            </a:r>
            <a:r>
              <a:rPr lang="en-US" sz="1800" dirty="0" err="1">
                <a:solidFill>
                  <a:srgbClr val="1F497D"/>
                </a:solidFill>
                <a:latin typeface="Open Sans"/>
                <a:ea typeface="Open Sans"/>
                <a:cs typeface="Open Sans"/>
                <a:sym typeface="Open Sans"/>
              </a:rPr>
              <a:t>toți</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partenerii</a:t>
            </a:r>
            <a:r>
              <a:rPr lang="en-US" sz="1800" dirty="0">
                <a:solidFill>
                  <a:srgbClr val="1F497D"/>
                </a:solidFill>
                <a:latin typeface="Open Sans"/>
                <a:ea typeface="Open Sans"/>
                <a:cs typeface="Open Sans"/>
                <a:sym typeface="Open Sans"/>
              </a:rPr>
              <a:t>;</a:t>
            </a:r>
          </a:p>
          <a:p>
            <a:pPr marL="285750" lvl="0" indent="-285750" algn="just">
              <a:lnSpc>
                <a:spcPct val="115000"/>
              </a:lnSpc>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De </a:t>
            </a:r>
            <a:r>
              <a:rPr lang="en-US" sz="1800" dirty="0" err="1">
                <a:solidFill>
                  <a:srgbClr val="1F497D"/>
                </a:solidFill>
                <a:latin typeface="Open Sans"/>
                <a:ea typeface="Open Sans"/>
                <a:cs typeface="Open Sans"/>
                <a:sym typeface="Open Sans"/>
              </a:rPr>
              <a:t>verificat</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dacă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este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evidențiat</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responsabilul</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fiecărui</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pachet</a:t>
            </a:r>
            <a:r>
              <a:rPr lang="en-US" sz="1800" dirty="0">
                <a:solidFill>
                  <a:srgbClr val="1F497D"/>
                </a:solidFill>
                <a:latin typeface="Open Sans"/>
                <a:ea typeface="Open Sans"/>
                <a:cs typeface="Open Sans"/>
                <a:sym typeface="Open Sans"/>
              </a:rPr>
              <a:t> de activități;</a:t>
            </a:r>
          </a:p>
          <a:p>
            <a:pPr marL="285750" lvl="0" indent="-285750" algn="just">
              <a:lnSpc>
                <a:spcPct val="115000"/>
              </a:lnSpc>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De completat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"Supplementary information" se completează </a:t>
            </a:r>
            <a:r>
              <a:rPr lang="en-US" sz="1800" dirty="0" err="1">
                <a:solidFill>
                  <a:srgbClr val="1F497D"/>
                </a:solidFill>
                <a:latin typeface="Open Sans"/>
                <a:ea typeface="Open Sans"/>
                <a:cs typeface="Open Sans"/>
                <a:sym typeface="Open Sans"/>
              </a:rPr>
              <a:t>după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semnarea</a:t>
            </a:r>
            <a:r>
              <a:rPr lang="en-US" sz="1800" dirty="0">
                <a:solidFill>
                  <a:srgbClr val="1F497D"/>
                </a:solidFill>
                <a:latin typeface="Open Sans"/>
                <a:ea typeface="Open Sans"/>
                <a:cs typeface="Open Sans"/>
                <a:sym typeface="Open Sans"/>
              </a:rPr>
              <a:t> contractului de finanțare, </a:t>
            </a:r>
            <a:r>
              <a:rPr lang="en-US" sz="1800" dirty="0" err="1">
                <a:solidFill>
                  <a:srgbClr val="1F497D"/>
                </a:solidFill>
                <a:latin typeface="Open Sans"/>
                <a:ea typeface="Open Sans"/>
                <a:cs typeface="Open Sans"/>
                <a:sym typeface="Open Sans"/>
              </a:rPr>
              <a:t>dar</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mai</a:t>
            </a:r>
            <a:r>
              <a:rPr lang="en-US" sz="1800" dirty="0">
                <a:solidFill>
                  <a:srgbClr val="1F497D"/>
                </a:solidFill>
                <a:latin typeface="Open Sans"/>
                <a:ea typeface="Open Sans"/>
                <a:cs typeface="Open Sans"/>
                <a:sym typeface="Open Sans"/>
              </a:rPr>
              <a:t> ales </a:t>
            </a:r>
            <a:r>
              <a:rPr lang="en-US" sz="1800" dirty="0" err="1">
                <a:solidFill>
                  <a:srgbClr val="1F497D"/>
                </a:solidFill>
                <a:latin typeface="Open Sans"/>
                <a:ea typeface="Open Sans"/>
                <a:cs typeface="Open Sans"/>
                <a:sym typeface="Open Sans"/>
              </a:rPr>
              <a:t>înainte</a:t>
            </a:r>
            <a:r>
              <a:rPr lang="en-US" sz="1800" dirty="0">
                <a:solidFill>
                  <a:srgbClr val="1F497D"/>
                </a:solidFill>
                <a:latin typeface="Open Sans"/>
                <a:ea typeface="Open Sans"/>
                <a:cs typeface="Open Sans"/>
                <a:sym typeface="Open Sans"/>
              </a:rPr>
              <a:t> de depunerea </a:t>
            </a:r>
            <a:r>
              <a:rPr lang="en-US" sz="1800" dirty="0" err="1">
                <a:solidFill>
                  <a:srgbClr val="1F497D"/>
                </a:solidFill>
                <a:latin typeface="Open Sans"/>
                <a:ea typeface="Open Sans"/>
                <a:cs typeface="Open Sans"/>
                <a:sym typeface="Open Sans"/>
              </a:rPr>
              <a:t>primului</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raport</a:t>
            </a:r>
            <a:r>
              <a:rPr lang="en-US" sz="1800" dirty="0">
                <a:solidFill>
                  <a:srgbClr val="1F497D"/>
                </a:solidFill>
                <a:latin typeface="Open Sans"/>
                <a:ea typeface="Open Sans"/>
                <a:cs typeface="Open Sans"/>
                <a:sym typeface="Open Sans"/>
              </a:rPr>
              <a:t> de proiect;</a:t>
            </a: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0" name="Google Shape;390;p3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91" name="Google Shape;391;p3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92" name="Google Shape;392;p3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93" name="Google Shape;393;p33"/>
          <p:cNvSpPr/>
          <p:nvPr/>
        </p:nvSpPr>
        <p:spPr>
          <a:xfrm>
            <a:off x="537999" y="990600"/>
            <a:ext cx="8162849"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285750" lvl="0" indent="-285750" algn="just">
              <a:buSzPts val="1800"/>
              <a:buFont typeface="Wingdings" panose="05000000000000000000" pitchFamily="2" charset="2"/>
              <a:buChar char="ü"/>
            </a:pPr>
            <a:r>
              <a:rPr lang="en-US" sz="1800" dirty="0" err="1">
                <a:solidFill>
                  <a:srgbClr val="1F497D"/>
                </a:solidFill>
                <a:latin typeface="Open Sans"/>
                <a:ea typeface="Open Sans"/>
                <a:cs typeface="Open Sans"/>
                <a:sym typeface="Open Sans"/>
              </a:rPr>
              <a:t>Identific</a:t>
            </a:r>
            <a:r>
              <a:rPr lang="ro-RO" sz="1800" dirty="0">
                <a:solidFill>
                  <a:srgbClr val="1F497D"/>
                </a:solidFill>
                <a:latin typeface="Open Sans"/>
                <a:ea typeface="Open Sans"/>
                <a:cs typeface="Open Sans"/>
                <a:sym typeface="Open Sans"/>
              </a:rPr>
              <a:t>ă</a:t>
            </a:r>
            <a:r>
              <a:rPr lang="en-US" sz="1800" dirty="0">
                <a:solidFill>
                  <a:srgbClr val="1F497D"/>
                </a:solidFill>
                <a:latin typeface="Open Sans"/>
                <a:ea typeface="Open Sans"/>
                <a:cs typeface="Open Sans"/>
                <a:sym typeface="Open Sans"/>
              </a:rPr>
              <a:t>rile </a:t>
            </a:r>
            <a:r>
              <a:rPr lang="en-US" sz="1800" dirty="0" err="1">
                <a:solidFill>
                  <a:srgbClr val="1F497D"/>
                </a:solidFill>
                <a:latin typeface="Open Sans"/>
                <a:ea typeface="Open Sans"/>
                <a:cs typeface="Open Sans"/>
                <a:sym typeface="Open Sans"/>
              </a:rPr>
              <a:t>financiare</a:t>
            </a:r>
            <a:r>
              <a:rPr lang="en-US" sz="1800" dirty="0">
                <a:solidFill>
                  <a:srgbClr val="1F497D"/>
                </a:solidFill>
                <a:latin typeface="Open Sans"/>
                <a:ea typeface="Open Sans"/>
                <a:cs typeface="Open Sans"/>
                <a:sym typeface="Open Sans"/>
              </a:rPr>
              <a:t> se </a:t>
            </a:r>
            <a:r>
              <a:rPr lang="en-US" sz="1800" dirty="0" err="1">
                <a:solidFill>
                  <a:srgbClr val="1F497D"/>
                </a:solidFill>
                <a:latin typeface="Open Sans"/>
                <a:ea typeface="Open Sans"/>
                <a:cs typeface="Open Sans"/>
                <a:sym typeface="Open Sans"/>
              </a:rPr>
              <a:t>încarcă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“Supplementary information/Bank Information”;</a:t>
            </a:r>
          </a:p>
          <a:p>
            <a:pPr marL="285750" lvl="0" indent="-285750" algn="just">
              <a:buSzPts val="1800"/>
              <a:buFont typeface="Wingdings" panose="05000000000000000000" pitchFamily="2" charset="2"/>
              <a:buChar char="ü"/>
            </a:pPr>
            <a:r>
              <a:rPr lang="en-GB" sz="1800" dirty="0" err="1">
                <a:solidFill>
                  <a:srgbClr val="1F497D"/>
                </a:solidFill>
                <a:latin typeface="Open Sans"/>
                <a:ea typeface="Open Sans"/>
                <a:cs typeface="Open Sans"/>
                <a:sym typeface="Open Sans"/>
              </a:rPr>
              <a:t>Cererile</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solicitare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avans</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cofinanțare</a:t>
            </a:r>
            <a:r>
              <a:rPr lang="en-GB" sz="1800" dirty="0">
                <a:solidFill>
                  <a:srgbClr val="1F497D"/>
                </a:solidFill>
                <a:latin typeface="Open Sans"/>
                <a:ea typeface="Open Sans"/>
                <a:cs typeface="Open Sans"/>
                <a:sym typeface="Open Sans"/>
              </a:rPr>
              <a:t> se </a:t>
            </a:r>
            <a:r>
              <a:rPr lang="en-GB" sz="1800" dirty="0" err="1">
                <a:solidFill>
                  <a:srgbClr val="1F497D"/>
                </a:solidFill>
                <a:latin typeface="Open Sans"/>
                <a:ea typeface="Open Sans"/>
                <a:cs typeface="Open Sans"/>
                <a:sym typeface="Open Sans"/>
              </a:rPr>
              <a:t>încarcă</a:t>
            </a:r>
            <a:r>
              <a:rPr lang="en-GB" sz="1800" dirty="0">
                <a:solidFill>
                  <a:srgbClr val="1F497D"/>
                </a:solidFill>
                <a:latin typeface="Open Sans"/>
                <a:ea typeface="Open Sans"/>
                <a:cs typeface="Open Sans"/>
                <a:sym typeface="Open Sans"/>
              </a:rPr>
              <a:t> în secțiunea “Attachments” a proiectului;</a:t>
            </a:r>
          </a:p>
          <a:p>
            <a:pPr marL="285750" lvl="0" indent="-285750" algn="just">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Secțiunea "Supplementary information" trebuie </a:t>
            </a:r>
            <a:r>
              <a:rPr lang="en-GB" sz="1800" dirty="0" err="1">
                <a:solidFill>
                  <a:srgbClr val="1F497D"/>
                </a:solidFill>
                <a:latin typeface="Open Sans"/>
                <a:ea typeface="Open Sans"/>
                <a:cs typeface="Open Sans"/>
                <a:sym typeface="Open Sans"/>
              </a:rPr>
              <a:t>completată</a:t>
            </a:r>
            <a:r>
              <a:rPr lang="en-GB" sz="1800" dirty="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actualizată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continuu</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verificarea</a:t>
            </a:r>
            <a:r>
              <a:rPr lang="en-GB" sz="1800" dirty="0">
                <a:solidFill>
                  <a:srgbClr val="1F497D"/>
                </a:solidFill>
                <a:latin typeface="Open Sans"/>
                <a:ea typeface="Open Sans"/>
                <a:cs typeface="Open Sans"/>
                <a:sym typeface="Open Sans"/>
              </a:rPr>
              <a:t> ca </a:t>
            </a:r>
            <a:r>
              <a:rPr lang="en-GB" sz="1800" dirty="0" err="1">
                <a:solidFill>
                  <a:srgbClr val="1F497D"/>
                </a:solidFill>
                <a:latin typeface="Open Sans"/>
                <a:ea typeface="Open Sans"/>
                <a:cs typeface="Open Sans"/>
                <a:sym typeface="Open Sans"/>
              </a:rPr>
              <a:t>acestea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se </a:t>
            </a:r>
            <a:r>
              <a:rPr lang="en-GB" sz="1800" dirty="0" err="1">
                <a:solidFill>
                  <a:srgbClr val="1F497D"/>
                </a:solidFill>
                <a:latin typeface="Open Sans"/>
                <a:ea typeface="Open Sans"/>
                <a:cs typeface="Open Sans"/>
                <a:sym typeface="Open Sans"/>
              </a:rPr>
              <a:t>mențină</a:t>
            </a:r>
            <a:r>
              <a:rPr lang="en-GB" sz="1800" dirty="0">
                <a:solidFill>
                  <a:srgbClr val="1F497D"/>
                </a:solidFill>
                <a:latin typeface="Open Sans"/>
                <a:ea typeface="Open Sans"/>
                <a:cs typeface="Open Sans"/>
                <a:sym typeface="Open Sans"/>
              </a:rPr>
              <a:t> în </a:t>
            </a:r>
            <a:r>
              <a:rPr lang="en-GB" sz="1800" dirty="0" err="1">
                <a:solidFill>
                  <a:srgbClr val="1F497D"/>
                </a:solidFill>
                <a:latin typeface="Open Sans"/>
                <a:ea typeface="Open Sans"/>
                <a:cs typeface="Open Sans"/>
                <a:sym typeface="Open Sans"/>
              </a:rPr>
              <a:t>sistem</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după</a:t>
            </a:r>
            <a:r>
              <a:rPr lang="en-GB" sz="1800" dirty="0">
                <a:solidFill>
                  <a:srgbClr val="1F497D"/>
                </a:solidFill>
                <a:latin typeface="Open Sans"/>
                <a:ea typeface="Open Sans"/>
                <a:cs typeface="Open Sans"/>
                <a:sym typeface="Open Sans"/>
              </a:rPr>
              <a:t> o </a:t>
            </a:r>
            <a:r>
              <a:rPr lang="en-GB" sz="1800" dirty="0" err="1">
                <a:solidFill>
                  <a:srgbClr val="1F497D"/>
                </a:solidFill>
                <a:latin typeface="Open Sans"/>
                <a:ea typeface="Open Sans"/>
                <a:cs typeface="Open Sans"/>
                <a:sym typeface="Open Sans"/>
              </a:rPr>
              <a:t>modificare</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aplicație</a:t>
            </a:r>
            <a:r>
              <a:rPr lang="en-GB" sz="1800" dirty="0">
                <a:solidFill>
                  <a:srgbClr val="1F497D"/>
                </a:solidFill>
                <a:latin typeface="Open Sans"/>
                <a:ea typeface="Open Sans"/>
                <a:cs typeface="Open Sans"/>
                <a:sym typeface="Open Sans"/>
              </a:rPr>
              <a:t>);</a:t>
            </a:r>
          </a:p>
          <a:p>
            <a:pPr marL="285750" lvl="0" indent="-285750" algn="just">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Secțiunea ”Project Procurements” trebuie </a:t>
            </a:r>
            <a:r>
              <a:rPr lang="en-GB" sz="1800" dirty="0" err="1">
                <a:solidFill>
                  <a:srgbClr val="1F497D"/>
                </a:solidFill>
                <a:latin typeface="Open Sans"/>
                <a:ea typeface="Open Sans"/>
                <a:cs typeface="Open Sans"/>
                <a:sym typeface="Open Sans"/>
              </a:rPr>
              <a:t>completată</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actualizată</a:t>
            </a:r>
            <a:r>
              <a:rPr lang="en-GB" sz="1800" dirty="0">
                <a:solidFill>
                  <a:srgbClr val="1F497D"/>
                </a:solidFill>
                <a:latin typeface="Open Sans"/>
                <a:ea typeface="Open Sans"/>
                <a:cs typeface="Open Sans"/>
                <a:sym typeface="Open Sans"/>
              </a:rPr>
              <a:t> la fiecare </a:t>
            </a:r>
            <a:r>
              <a:rPr lang="en-GB" sz="1800" dirty="0" err="1">
                <a:solidFill>
                  <a:srgbClr val="1F497D"/>
                </a:solidFill>
                <a:latin typeface="Open Sans"/>
                <a:ea typeface="Open Sans"/>
                <a:cs typeface="Open Sans"/>
                <a:sym typeface="Open Sans"/>
              </a:rPr>
              <a:t>raport</a:t>
            </a:r>
            <a:r>
              <a:rPr lang="en-GB" sz="1800" dirty="0">
                <a:solidFill>
                  <a:srgbClr val="1F497D"/>
                </a:solidFill>
                <a:latin typeface="Open Sans"/>
                <a:ea typeface="Open Sans"/>
                <a:cs typeface="Open Sans"/>
                <a:sym typeface="Open Sans"/>
              </a:rPr>
              <a:t> de către fiecare partener;</a:t>
            </a:r>
          </a:p>
          <a:p>
            <a:pPr marL="285750" lvl="0" indent="-285750" algn="just">
              <a:buSzPts val="1800"/>
              <a:buFont typeface="Wingdings" panose="05000000000000000000" pitchFamily="2" charset="2"/>
              <a:buChar char="ü"/>
            </a:pPr>
            <a:r>
              <a:rPr lang="en-US" sz="1800" dirty="0" err="1">
                <a:solidFill>
                  <a:srgbClr val="1F497D"/>
                </a:solidFill>
                <a:latin typeface="Open Sans"/>
                <a:ea typeface="Open Sans"/>
                <a:cs typeface="Open Sans"/>
                <a:sym typeface="Open Sans"/>
              </a:rPr>
              <a:t>Fiecare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beneficiar</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trebuie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realizeze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termen</a:t>
            </a:r>
            <a:r>
              <a:rPr lang="en-US" sz="1800" dirty="0">
                <a:solidFill>
                  <a:srgbClr val="1F497D"/>
                </a:solidFill>
                <a:latin typeface="Open Sans"/>
                <a:ea typeface="Open Sans"/>
                <a:cs typeface="Open Sans"/>
                <a:sym typeface="Open Sans"/>
              </a:rPr>
              <a:t> de max 6 </a:t>
            </a:r>
            <a:r>
              <a:rPr lang="en-US" sz="1800" dirty="0" err="1">
                <a:solidFill>
                  <a:srgbClr val="1F497D"/>
                </a:solidFill>
                <a:latin typeface="Open Sans"/>
                <a:ea typeface="Open Sans"/>
                <a:cs typeface="Open Sans"/>
                <a:sym typeface="Open Sans"/>
              </a:rPr>
              <a:t>luni</a:t>
            </a:r>
            <a:r>
              <a:rPr lang="en-US" sz="1800" dirty="0">
                <a:solidFill>
                  <a:srgbClr val="1F497D"/>
                </a:solidFill>
                <a:latin typeface="Open Sans"/>
                <a:ea typeface="Open Sans"/>
                <a:cs typeface="Open Sans"/>
                <a:sym typeface="Open Sans"/>
              </a:rPr>
              <a:t> de la </a:t>
            </a:r>
            <a:r>
              <a:rPr lang="en-US" sz="1800" dirty="0" err="1">
                <a:solidFill>
                  <a:srgbClr val="1F497D"/>
                </a:solidFill>
                <a:latin typeface="Open Sans"/>
                <a:ea typeface="Open Sans"/>
                <a:cs typeface="Open Sans"/>
                <a:sym typeface="Open Sans"/>
              </a:rPr>
              <a:t>demararea</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proiectului</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cel</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puțin</a:t>
            </a:r>
            <a:r>
              <a:rPr lang="en-US" sz="1800" dirty="0">
                <a:solidFill>
                  <a:srgbClr val="1F497D"/>
                </a:solidFill>
                <a:latin typeface="Open Sans"/>
                <a:ea typeface="Open Sans"/>
                <a:cs typeface="Open Sans"/>
                <a:sym typeface="Open Sans"/>
              </a:rPr>
              <a:t> un poster de </a:t>
            </a:r>
            <a:r>
              <a:rPr lang="en-US" sz="1800" dirty="0" err="1">
                <a:solidFill>
                  <a:srgbClr val="1F497D"/>
                </a:solidFill>
                <a:latin typeface="Open Sans"/>
                <a:ea typeface="Open Sans"/>
                <a:cs typeface="Open Sans"/>
                <a:sym typeface="Open Sans"/>
              </a:rPr>
              <a:t>dimensiune</a:t>
            </a:r>
            <a:r>
              <a:rPr lang="en-US" sz="1800" dirty="0">
                <a:solidFill>
                  <a:srgbClr val="1F497D"/>
                </a:solidFill>
                <a:latin typeface="Open Sans"/>
                <a:ea typeface="Open Sans"/>
                <a:cs typeface="Open Sans"/>
                <a:sym typeface="Open Sans"/>
              </a:rPr>
              <a:t> A3 pe care </a:t>
            </a:r>
            <a:r>
              <a:rPr lang="en-US" sz="1800" dirty="0" err="1">
                <a:solidFill>
                  <a:srgbClr val="1F497D"/>
                </a:solidFill>
                <a:latin typeface="Open Sans"/>
                <a:ea typeface="Open Sans"/>
                <a:cs typeface="Open Sans"/>
                <a:sym typeface="Open Sans"/>
              </a:rPr>
              <a:t>să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îl</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afișeze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într</a:t>
            </a:r>
            <a:r>
              <a:rPr lang="en-US" sz="1800" dirty="0">
                <a:solidFill>
                  <a:srgbClr val="1F497D"/>
                </a:solidFill>
                <a:latin typeface="Open Sans"/>
                <a:ea typeface="Open Sans"/>
                <a:cs typeface="Open Sans"/>
                <a:sym typeface="Open Sans"/>
              </a:rPr>
              <a:t>-un loc </a:t>
            </a:r>
            <a:r>
              <a:rPr lang="en-US" sz="1800" dirty="0" err="1">
                <a:solidFill>
                  <a:srgbClr val="1F497D"/>
                </a:solidFill>
                <a:latin typeface="Open Sans"/>
                <a:ea typeface="Open Sans"/>
                <a:cs typeface="Open Sans"/>
                <a:sym typeface="Open Sans"/>
              </a:rPr>
              <a:t>vizibil</a:t>
            </a:r>
            <a:r>
              <a:rPr lang="en-US" sz="1800" dirty="0">
                <a:solidFill>
                  <a:srgbClr val="1F497D"/>
                </a:solidFill>
                <a:latin typeface="Open Sans"/>
                <a:ea typeface="Open Sans"/>
                <a:cs typeface="Open Sans"/>
                <a:sym typeface="Open Sans"/>
              </a:rPr>
              <a:t>;</a:t>
            </a:r>
          </a:p>
          <a:p>
            <a:pPr marL="285750" lvl="0" indent="-285750" algn="just">
              <a:buSzPts val="1800"/>
              <a:buFont typeface="Wingdings" panose="05000000000000000000" pitchFamily="2" charset="2"/>
              <a:buChar char="ü"/>
            </a:pPr>
            <a:r>
              <a:rPr lang="en-US" sz="1800" dirty="0">
                <a:solidFill>
                  <a:srgbClr val="1F497D"/>
                </a:solidFill>
                <a:latin typeface="Open Sans"/>
                <a:ea typeface="Open Sans"/>
                <a:cs typeface="Open Sans"/>
                <a:sym typeface="Open Sans"/>
              </a:rPr>
              <a:t>Actele adiționale la </a:t>
            </a:r>
            <a:r>
              <a:rPr lang="en-US" sz="1800" dirty="0" err="1">
                <a:solidFill>
                  <a:srgbClr val="1F497D"/>
                </a:solidFill>
                <a:latin typeface="Open Sans"/>
                <a:ea typeface="Open Sans"/>
                <a:cs typeface="Open Sans"/>
                <a:sym typeface="Open Sans"/>
              </a:rPr>
              <a:t>Contractele</a:t>
            </a:r>
            <a:r>
              <a:rPr lang="en-US" sz="1800" dirty="0">
                <a:solidFill>
                  <a:srgbClr val="1F497D"/>
                </a:solidFill>
                <a:latin typeface="Open Sans"/>
                <a:ea typeface="Open Sans"/>
                <a:cs typeface="Open Sans"/>
                <a:sym typeface="Open Sans"/>
              </a:rPr>
              <a:t> de Finanțare și </a:t>
            </a:r>
            <a:r>
              <a:rPr lang="en-US" sz="1800" dirty="0" err="1">
                <a:solidFill>
                  <a:srgbClr val="1F497D"/>
                </a:solidFill>
                <a:latin typeface="Open Sans"/>
                <a:ea typeface="Open Sans"/>
                <a:cs typeface="Open Sans"/>
                <a:sym typeface="Open Sans"/>
              </a:rPr>
              <a:t>Cofinanțare</a:t>
            </a:r>
            <a:r>
              <a:rPr lang="en-US" sz="1800" dirty="0">
                <a:solidFill>
                  <a:srgbClr val="1F497D"/>
                </a:solidFill>
                <a:latin typeface="Open Sans"/>
                <a:ea typeface="Open Sans"/>
                <a:cs typeface="Open Sans"/>
                <a:sym typeface="Open Sans"/>
              </a:rPr>
              <a:t>, semnate </a:t>
            </a: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urma</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unor</a:t>
            </a:r>
            <a:r>
              <a:rPr lang="en-US" sz="1800" dirty="0">
                <a:solidFill>
                  <a:srgbClr val="1F497D"/>
                </a:solidFill>
                <a:latin typeface="Open Sans"/>
                <a:ea typeface="Open Sans"/>
                <a:cs typeface="Open Sans"/>
                <a:sym typeface="Open Sans"/>
              </a:rPr>
              <a:t> modificări, </a:t>
            </a:r>
            <a:r>
              <a:rPr lang="en-US" sz="1800" dirty="0" err="1">
                <a:solidFill>
                  <a:srgbClr val="1F497D"/>
                </a:solidFill>
                <a:latin typeface="Open Sans"/>
                <a:ea typeface="Open Sans"/>
                <a:cs typeface="Open Sans"/>
                <a:sym typeface="Open Sans"/>
              </a:rPr>
              <a:t>trebuie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încărcate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”Attachments” a proiectului;</a:t>
            </a: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3982682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0" name="Google Shape;390;p3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391" name="Google Shape;391;p3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392" name="Google Shape;392;p3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393" name="Google Shape;393;p33"/>
          <p:cNvSpPr/>
          <p:nvPr/>
        </p:nvSpPr>
        <p:spPr>
          <a:xfrm>
            <a:off x="537999" y="990600"/>
            <a:ext cx="8162849" cy="474617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II. Tips &amp; Hints</a:t>
            </a:r>
            <a:endParaRPr sz="2400" b="1" i="0" u="none" strike="noStrike" cap="none" dirty="0">
              <a:solidFill>
                <a:srgbClr val="1F497D"/>
              </a:solidFill>
              <a:latin typeface="Open Sans"/>
              <a:ea typeface="Open Sans"/>
              <a:cs typeface="Open Sans"/>
              <a:sym typeface="Open Sans"/>
            </a:endParaRPr>
          </a:p>
          <a:p>
            <a:pPr marL="285750" lvl="0" indent="-285750" algn="just">
              <a:lnSpc>
                <a:spcPct val="150000"/>
              </a:lnSpc>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Dacă </a:t>
            </a:r>
            <a:r>
              <a:rPr lang="en-GB" sz="1800" dirty="0" err="1">
                <a:solidFill>
                  <a:srgbClr val="1F497D"/>
                </a:solidFill>
                <a:latin typeface="Open Sans"/>
                <a:ea typeface="Open Sans"/>
                <a:cs typeface="Open Sans"/>
                <a:sym typeface="Open Sans"/>
              </a:rPr>
              <a:t>solicită</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rambursare</a:t>
            </a:r>
            <a:r>
              <a:rPr lang="en-GB" sz="1800" dirty="0">
                <a:solidFill>
                  <a:srgbClr val="1F497D"/>
                </a:solidFill>
                <a:latin typeface="Open Sans"/>
                <a:ea typeface="Open Sans"/>
                <a:cs typeface="Open Sans"/>
                <a:sym typeface="Open Sans"/>
              </a:rPr>
              <a:t> FEDR (Raport de proiect)</a:t>
            </a:r>
            <a:r>
              <a:rPr lang="ro-RO" sz="1800" dirty="0">
                <a:solidFill>
                  <a:srgbClr val="1F497D"/>
                </a:solidFill>
                <a:latin typeface="Open Sans"/>
                <a:ea typeface="Open Sans"/>
                <a:cs typeface="Open Sans"/>
                <a:sym typeface="Open Sans"/>
              </a:rPr>
              <a:t>,</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beneficiarul</a:t>
            </a:r>
            <a:r>
              <a:rPr lang="en-GB" sz="1800" dirty="0">
                <a:solidFill>
                  <a:srgbClr val="1F497D"/>
                </a:solidFill>
                <a:latin typeface="Open Sans"/>
                <a:ea typeface="Open Sans"/>
                <a:cs typeface="Open Sans"/>
                <a:sym typeface="Open Sans"/>
              </a:rPr>
              <a:t> nu </a:t>
            </a:r>
            <a:r>
              <a:rPr lang="en-GB" sz="1800" dirty="0" err="1">
                <a:solidFill>
                  <a:srgbClr val="1F497D"/>
                </a:solidFill>
                <a:latin typeface="Open Sans"/>
                <a:ea typeface="Open Sans"/>
                <a:cs typeface="Open Sans"/>
                <a:sym typeface="Open Sans"/>
              </a:rPr>
              <a:t>mai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poate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primi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avansul</a:t>
            </a:r>
            <a:r>
              <a:rPr lang="en-GB" sz="1800" dirty="0">
                <a:solidFill>
                  <a:srgbClr val="1F497D"/>
                </a:solidFill>
                <a:latin typeface="Open Sans"/>
                <a:ea typeface="Open Sans"/>
                <a:cs typeface="Open Sans"/>
                <a:sym typeface="Open Sans"/>
              </a:rPr>
              <a:t> din co-</a:t>
            </a:r>
            <a:r>
              <a:rPr lang="en-GB" sz="1800" dirty="0" err="1">
                <a:solidFill>
                  <a:srgbClr val="1F497D"/>
                </a:solidFill>
                <a:latin typeface="Open Sans"/>
                <a:ea typeface="Open Sans"/>
                <a:cs typeface="Open Sans"/>
                <a:sym typeface="Open Sans"/>
              </a:rPr>
              <a:t>finanțarea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națională</a:t>
            </a:r>
            <a:r>
              <a:rPr lang="en-GB" sz="1800" dirty="0">
                <a:solidFill>
                  <a:srgbClr val="1F497D"/>
                </a:solidFill>
                <a:latin typeface="Open Sans"/>
                <a:ea typeface="Open Sans"/>
                <a:cs typeface="Open Sans"/>
                <a:sym typeface="Open Sans"/>
              </a:rPr>
              <a:t>;</a:t>
            </a:r>
          </a:p>
          <a:p>
            <a:pPr marL="285750" lvl="0" indent="-285750" algn="just">
              <a:lnSpc>
                <a:spcPct val="150000"/>
              </a:lnSpc>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În cazul </a:t>
            </a:r>
            <a:r>
              <a:rPr lang="en-GB" sz="1800" dirty="0" err="1">
                <a:solidFill>
                  <a:srgbClr val="1F497D"/>
                </a:solidFill>
                <a:latin typeface="Open Sans"/>
                <a:ea typeface="Open Sans"/>
                <a:cs typeface="Open Sans"/>
                <a:sym typeface="Open Sans"/>
              </a:rPr>
              <a:t>proiectelor</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finanțate</a:t>
            </a:r>
            <a:r>
              <a:rPr lang="en-GB" sz="1800" dirty="0">
                <a:solidFill>
                  <a:srgbClr val="1F497D"/>
                </a:solidFill>
                <a:latin typeface="Open Sans"/>
                <a:ea typeface="Open Sans"/>
                <a:cs typeface="Open Sans"/>
                <a:sym typeface="Open Sans"/>
              </a:rPr>
              <a:t> prin </a:t>
            </a:r>
            <a:r>
              <a:rPr lang="en-GB" sz="1800" dirty="0" err="1">
                <a:solidFill>
                  <a:srgbClr val="1F497D"/>
                </a:solidFill>
                <a:latin typeface="Open Sans"/>
                <a:ea typeface="Open Sans"/>
                <a:cs typeface="Open Sans"/>
                <a:sym typeface="Open Sans"/>
              </a:rPr>
              <a:t>mecanismul</a:t>
            </a:r>
            <a:r>
              <a:rPr lang="en-GB" sz="1800" dirty="0">
                <a:solidFill>
                  <a:srgbClr val="1F497D"/>
                </a:solidFill>
                <a:latin typeface="Open Sans"/>
                <a:ea typeface="Open Sans"/>
                <a:cs typeface="Open Sans"/>
                <a:sym typeface="Open Sans"/>
              </a:rPr>
              <a:t> de </a:t>
            </a:r>
            <a:r>
              <a:rPr lang="en-GB" sz="1800" dirty="0" err="1">
                <a:solidFill>
                  <a:srgbClr val="1F497D"/>
                </a:solidFill>
                <a:latin typeface="Open Sans"/>
                <a:ea typeface="Open Sans"/>
                <a:cs typeface="Open Sans"/>
                <a:sym typeface="Open Sans"/>
              </a:rPr>
              <a:t>supracontractare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beneficiarii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maghiari</a:t>
            </a:r>
            <a:r>
              <a:rPr lang="en-GB" sz="1800" dirty="0">
                <a:solidFill>
                  <a:srgbClr val="1F497D"/>
                </a:solidFill>
                <a:latin typeface="Open Sans"/>
                <a:ea typeface="Open Sans"/>
                <a:cs typeface="Open Sans"/>
                <a:sym typeface="Open Sans"/>
              </a:rPr>
              <a:t> nu </a:t>
            </a:r>
            <a:r>
              <a:rPr lang="en-GB" sz="1800" dirty="0" err="1">
                <a:solidFill>
                  <a:srgbClr val="1F497D"/>
                </a:solidFill>
                <a:latin typeface="Open Sans"/>
                <a:ea typeface="Open Sans"/>
                <a:cs typeface="Open Sans"/>
                <a:sym typeface="Open Sans"/>
              </a:rPr>
              <a:t>primesc</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avansul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aferent</a:t>
            </a:r>
            <a:r>
              <a:rPr lang="en-GB" sz="1800" dirty="0">
                <a:solidFill>
                  <a:srgbClr val="1F497D"/>
                </a:solidFill>
                <a:latin typeface="Open Sans"/>
                <a:ea typeface="Open Sans"/>
                <a:cs typeface="Open Sans"/>
                <a:sym typeface="Open Sans"/>
              </a:rPr>
              <a:t> FEDR de la </a:t>
            </a:r>
            <a:r>
              <a:rPr lang="en-GB" sz="1800" dirty="0" err="1">
                <a:solidFill>
                  <a:srgbClr val="1F497D"/>
                </a:solidFill>
                <a:latin typeface="Open Sans"/>
                <a:ea typeface="Open Sans"/>
                <a:cs typeface="Open Sans"/>
                <a:sym typeface="Open Sans"/>
              </a:rPr>
              <a:t>Trezoreria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Statului</a:t>
            </a:r>
            <a:r>
              <a:rPr lang="en-GB" sz="1800" dirty="0">
                <a:solidFill>
                  <a:srgbClr val="1F497D"/>
                </a:solidFill>
                <a:latin typeface="Open Sans"/>
                <a:ea typeface="Open Sans"/>
                <a:cs typeface="Open Sans"/>
                <a:sym typeface="Open Sans"/>
              </a:rPr>
              <a:t>;</a:t>
            </a:r>
          </a:p>
          <a:p>
            <a:pPr marL="285750" lvl="0" indent="-285750" algn="just">
              <a:lnSpc>
                <a:spcPct val="150000"/>
              </a:lnSpc>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În </a:t>
            </a:r>
            <a:r>
              <a:rPr lang="en-GB" sz="1800" dirty="0" err="1">
                <a:solidFill>
                  <a:srgbClr val="1F497D"/>
                </a:solidFill>
                <a:latin typeface="Open Sans"/>
                <a:ea typeface="Open Sans"/>
                <a:cs typeface="Open Sans"/>
                <a:sym typeface="Open Sans"/>
              </a:rPr>
              <a:t>momentul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înaintării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unei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solicitări</a:t>
            </a:r>
            <a:r>
              <a:rPr lang="en-GB" sz="1800" dirty="0">
                <a:solidFill>
                  <a:srgbClr val="1F497D"/>
                </a:solidFill>
                <a:latin typeface="Open Sans"/>
                <a:ea typeface="Open Sans"/>
                <a:cs typeface="Open Sans"/>
                <a:sym typeface="Open Sans"/>
              </a:rPr>
              <a:t> de modificări </a:t>
            </a:r>
            <a:r>
              <a:rPr lang="en-GB" sz="1800" dirty="0" err="1">
                <a:solidFill>
                  <a:srgbClr val="1F497D"/>
                </a:solidFill>
                <a:latin typeface="Open Sans"/>
                <a:ea typeface="Open Sans"/>
                <a:cs typeface="Open Sans"/>
                <a:sym typeface="Open Sans"/>
              </a:rPr>
              <a:t>să</a:t>
            </a:r>
            <a:r>
              <a:rPr lang="en-GB" sz="1800" dirty="0">
                <a:solidFill>
                  <a:srgbClr val="1F497D"/>
                </a:solidFill>
                <a:latin typeface="Open Sans"/>
                <a:ea typeface="Open Sans"/>
                <a:cs typeface="Open Sans"/>
                <a:sym typeface="Open Sans"/>
              </a:rPr>
              <a:t> se </a:t>
            </a:r>
            <a:r>
              <a:rPr lang="en-GB" sz="1800" dirty="0" err="1">
                <a:solidFill>
                  <a:srgbClr val="1F497D"/>
                </a:solidFill>
                <a:latin typeface="Open Sans"/>
                <a:ea typeface="Open Sans"/>
                <a:cs typeface="Open Sans"/>
                <a:sym typeface="Open Sans"/>
              </a:rPr>
              <a:t>completeze</a:t>
            </a:r>
            <a:r>
              <a:rPr lang="en-GB" sz="1800" dirty="0">
                <a:solidFill>
                  <a:srgbClr val="1F497D"/>
                </a:solidFill>
                <a:latin typeface="Open Sans"/>
                <a:ea typeface="Open Sans"/>
                <a:cs typeface="Open Sans"/>
                <a:sym typeface="Open Sans"/>
              </a:rPr>
              <a:t> secțiunea ”Comments” cu </a:t>
            </a:r>
            <a:r>
              <a:rPr lang="en-GB" sz="1800" dirty="0" err="1">
                <a:solidFill>
                  <a:srgbClr val="1F497D"/>
                </a:solidFill>
                <a:latin typeface="Open Sans"/>
                <a:ea typeface="Open Sans"/>
                <a:cs typeface="Open Sans"/>
                <a:sym typeface="Open Sans"/>
              </a:rPr>
              <a:t>informații</a:t>
            </a:r>
            <a:r>
              <a:rPr lang="en-GB" sz="1800" dirty="0">
                <a:solidFill>
                  <a:srgbClr val="1F497D"/>
                </a:solidFill>
                <a:latin typeface="Open Sans"/>
                <a:ea typeface="Open Sans"/>
                <a:cs typeface="Open Sans"/>
                <a:sym typeface="Open Sans"/>
              </a:rPr>
              <a:t> legate de </a:t>
            </a:r>
            <a:r>
              <a:rPr lang="en-GB" sz="1800" dirty="0" err="1">
                <a:solidFill>
                  <a:srgbClr val="1F497D"/>
                </a:solidFill>
                <a:latin typeface="Open Sans"/>
                <a:ea typeface="Open Sans"/>
                <a:cs typeface="Open Sans"/>
                <a:sym typeface="Open Sans"/>
              </a:rPr>
              <a:t>subiectul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modific</a:t>
            </a:r>
            <a:r>
              <a:rPr lang="en-US" sz="1800" dirty="0" err="1">
                <a:solidFill>
                  <a:srgbClr val="1F497D"/>
                </a:solidFill>
                <a:latin typeface="Open Sans"/>
                <a:ea typeface="Open Sans"/>
                <a:cs typeface="Open Sans"/>
                <a:sym typeface="Open Sans"/>
              </a:rPr>
              <a:t>ării</a:t>
            </a:r>
            <a:r>
              <a:rPr lang="en-US" sz="1800" dirty="0">
                <a:solidFill>
                  <a:srgbClr val="1F497D"/>
                </a:solidFill>
                <a:latin typeface="Open Sans"/>
                <a:ea typeface="Open Sans"/>
                <a:cs typeface="Open Sans"/>
                <a:sym typeface="Open Sans"/>
              </a:rPr>
              <a:t> solicitate</a:t>
            </a:r>
            <a:r>
              <a:rPr lang="en-GB" sz="1800" dirty="0">
                <a:solidFill>
                  <a:srgbClr val="1F497D"/>
                </a:solidFill>
                <a:latin typeface="Open Sans"/>
                <a:ea typeface="Open Sans"/>
                <a:cs typeface="Open Sans"/>
                <a:sym typeface="Open Sans"/>
              </a:rPr>
              <a:t>;</a:t>
            </a:r>
          </a:p>
          <a:p>
            <a:pPr marL="285750" lvl="0" indent="-285750" algn="just">
              <a:lnSpc>
                <a:spcPct val="150000"/>
              </a:lnSpc>
              <a:buSzPts val="1800"/>
              <a:buFont typeface="Wingdings" panose="05000000000000000000" pitchFamily="2" charset="2"/>
              <a:buChar char="ü"/>
            </a:pPr>
            <a:r>
              <a:rPr lang="en-GB" sz="1800" dirty="0">
                <a:solidFill>
                  <a:srgbClr val="1F497D"/>
                </a:solidFill>
                <a:latin typeface="Open Sans"/>
                <a:ea typeface="Open Sans"/>
                <a:cs typeface="Open Sans"/>
                <a:sym typeface="Open Sans"/>
              </a:rPr>
              <a:t>De </a:t>
            </a:r>
            <a:r>
              <a:rPr lang="en-GB" sz="1800" dirty="0" err="1">
                <a:solidFill>
                  <a:srgbClr val="1F497D"/>
                </a:solidFill>
                <a:latin typeface="Open Sans"/>
                <a:ea typeface="Open Sans"/>
                <a:cs typeface="Open Sans"/>
                <a:sym typeface="Open Sans"/>
              </a:rPr>
              <a:t>transmis</a:t>
            </a:r>
            <a:r>
              <a:rPr lang="en-GB" sz="1800" dirty="0">
                <a:solidFill>
                  <a:srgbClr val="1F497D"/>
                </a:solidFill>
                <a:latin typeface="Open Sans"/>
                <a:ea typeface="Open Sans"/>
                <a:cs typeface="Open Sans"/>
                <a:sym typeface="Open Sans"/>
              </a:rPr>
              <a:t> către SC </a:t>
            </a:r>
            <a:r>
              <a:rPr lang="en-GB" sz="1800" dirty="0" err="1">
                <a:solidFill>
                  <a:srgbClr val="1F497D"/>
                </a:solidFill>
                <a:latin typeface="Open Sans"/>
                <a:ea typeface="Open Sans"/>
                <a:cs typeface="Open Sans"/>
                <a:sym typeface="Open Sans"/>
              </a:rPr>
              <a:t>rapoarte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săptămânale</a:t>
            </a:r>
            <a:r>
              <a:rPr lang="en-GB" sz="1800" dirty="0">
                <a:solidFill>
                  <a:srgbClr val="1F497D"/>
                </a:solidFill>
                <a:latin typeface="Open Sans"/>
                <a:ea typeface="Open Sans"/>
                <a:cs typeface="Open Sans"/>
                <a:sym typeface="Open Sans"/>
              </a:rPr>
              <a:t> (în </a:t>
            </a:r>
            <a:r>
              <a:rPr lang="en-GB" sz="1800" dirty="0" err="1">
                <a:solidFill>
                  <a:srgbClr val="1F497D"/>
                </a:solidFill>
                <a:latin typeface="Open Sans"/>
                <a:ea typeface="Open Sans"/>
                <a:cs typeface="Open Sans"/>
                <a:sym typeface="Open Sans"/>
              </a:rPr>
              <a:t>afara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sistemului</a:t>
            </a:r>
            <a:r>
              <a:rPr lang="en-GB" sz="1800" dirty="0">
                <a:solidFill>
                  <a:srgbClr val="1F497D"/>
                </a:solidFill>
                <a:latin typeface="Open Sans"/>
                <a:ea typeface="Open Sans"/>
                <a:cs typeface="Open Sans"/>
                <a:sym typeface="Open Sans"/>
              </a:rPr>
              <a:t> eMS) </a:t>
            </a:r>
            <a:r>
              <a:rPr lang="en-GB" sz="1800" dirty="0" err="1">
                <a:solidFill>
                  <a:srgbClr val="1F497D"/>
                </a:solidFill>
                <a:latin typeface="Open Sans"/>
                <a:ea typeface="Open Sans"/>
                <a:cs typeface="Open Sans"/>
                <a:sym typeface="Open Sans"/>
              </a:rPr>
              <a:t>despre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stadiul</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implementării</a:t>
            </a:r>
            <a:r>
              <a:rPr lang="en-GB" sz="1800" dirty="0">
                <a:solidFill>
                  <a:srgbClr val="1F497D"/>
                </a:solidFill>
                <a:latin typeface="Open Sans"/>
                <a:ea typeface="Open Sans"/>
                <a:cs typeface="Open Sans"/>
                <a:sym typeface="Open Sans"/>
              </a:rPr>
              <a:t> proiectului cu </a:t>
            </a:r>
            <a:r>
              <a:rPr lang="en-GB" sz="1800" dirty="0" err="1">
                <a:solidFill>
                  <a:srgbClr val="1F497D"/>
                </a:solidFill>
                <a:latin typeface="Open Sans"/>
                <a:ea typeface="Open Sans"/>
                <a:cs typeface="Open Sans"/>
                <a:sym typeface="Open Sans"/>
              </a:rPr>
              <a:t>privire</a:t>
            </a:r>
            <a:r>
              <a:rPr lang="en-GB" sz="1800" dirty="0">
                <a:solidFill>
                  <a:srgbClr val="1F497D"/>
                </a:solidFill>
                <a:latin typeface="Open Sans"/>
                <a:ea typeface="Open Sans"/>
                <a:cs typeface="Open Sans"/>
                <a:sym typeface="Open Sans"/>
              </a:rPr>
              <a:t> la progresul achizițiilor, </a:t>
            </a:r>
            <a:r>
              <a:rPr lang="en-GB" sz="1800" dirty="0" err="1">
                <a:solidFill>
                  <a:srgbClr val="1F497D"/>
                </a:solidFill>
                <a:latin typeface="Open Sans"/>
                <a:ea typeface="Open Sans"/>
                <a:cs typeface="Open Sans"/>
                <a:sym typeface="Open Sans"/>
              </a:rPr>
              <a:t>plăților</a:t>
            </a:r>
            <a:r>
              <a:rPr lang="en-GB" sz="1800" dirty="0">
                <a:solidFill>
                  <a:srgbClr val="1F497D"/>
                </a:solidFill>
                <a:latin typeface="Open Sans"/>
                <a:ea typeface="Open Sans"/>
                <a:cs typeface="Open Sans"/>
                <a:sym typeface="Open Sans"/>
              </a:rPr>
              <a:t> și </a:t>
            </a:r>
            <a:r>
              <a:rPr lang="en-GB" sz="1800" dirty="0" err="1">
                <a:solidFill>
                  <a:srgbClr val="1F497D"/>
                </a:solidFill>
                <a:latin typeface="Open Sans"/>
                <a:ea typeface="Open Sans"/>
                <a:cs typeface="Open Sans"/>
                <a:sym typeface="Open Sans"/>
              </a:rPr>
              <a:t>livrabilelor</a:t>
            </a:r>
            <a:r>
              <a:rPr lang="en-GB" sz="1800" dirty="0">
                <a:solidFill>
                  <a:srgbClr val="1F497D"/>
                </a:solidFill>
                <a:latin typeface="Open Sans"/>
                <a:ea typeface="Open Sans"/>
                <a:cs typeface="Open Sans"/>
                <a:sym typeface="Open Sans"/>
              </a:rPr>
              <a:t>.</a:t>
            </a: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951750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3"/>
          <p:cNvPicPr preferRelativeResize="0"/>
          <p:nvPr/>
        </p:nvPicPr>
        <p:blipFill rotWithShape="1">
          <a:blip r:embed="rId3">
            <a:alphaModFix/>
          </a:blip>
          <a:srcRect/>
          <a:stretch/>
        </p:blipFill>
        <p:spPr>
          <a:xfrm>
            <a:off x="756" y="21865"/>
            <a:ext cx="9143244" cy="6857433"/>
          </a:xfrm>
          <a:prstGeom prst="rect">
            <a:avLst/>
          </a:prstGeom>
          <a:noFill/>
          <a:ln>
            <a:noFill/>
          </a:ln>
        </p:spPr>
      </p:pic>
      <p:pic>
        <p:nvPicPr>
          <p:cNvPr id="200" name="Google Shape;200;p1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01" name="Google Shape;201;p1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02" name="Google Shape;202;p1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03" name="Google Shape;203;p13"/>
          <p:cNvSpPr/>
          <p:nvPr/>
        </p:nvSpPr>
        <p:spPr>
          <a:xfrm>
            <a:off x="251520" y="1558191"/>
            <a:ext cx="8098118" cy="5072252"/>
          </a:xfrm>
          <a:prstGeom prst="rect">
            <a:avLst/>
          </a:prstGeom>
          <a:noFill/>
          <a:ln>
            <a:noFill/>
          </a:ln>
        </p:spPr>
        <p:txBody>
          <a:bodyPr spcFirstLastPara="1" wrap="square" lIns="91425" tIns="45700" rIns="91425" bIns="45700" anchor="t" anchorCtr="0">
            <a:noAutofit/>
          </a:bodyPr>
          <a:lstStyle/>
          <a:p>
            <a:pPr marL="914400" marR="0" lvl="0" indent="0" algn="l" rtl="0">
              <a:lnSpc>
                <a:spcPct val="150000"/>
              </a:lnSpc>
              <a:spcBef>
                <a:spcPts val="0"/>
              </a:spcBef>
              <a:spcAft>
                <a:spcPts val="0"/>
              </a:spcAft>
              <a:buClr>
                <a:srgbClr val="000000"/>
              </a:buClr>
              <a:buSzPts val="1700"/>
              <a:buFont typeface="Arial"/>
              <a:buNone/>
            </a:pPr>
            <a:r>
              <a:rPr lang="en-US" sz="1700" b="0" i="0" u="none" strike="noStrike" cap="none" dirty="0" smtClean="0">
                <a:solidFill>
                  <a:srgbClr val="1F497D"/>
                </a:solidFill>
                <a:latin typeface="Open Sans"/>
                <a:ea typeface="Open Sans"/>
                <a:cs typeface="Open Sans"/>
                <a:sym typeface="Open Sans"/>
              </a:rPr>
              <a:t>1</a:t>
            </a:r>
            <a:r>
              <a:rPr lang="en-US" sz="17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Introducere</a:t>
            </a:r>
            <a:endParaRPr sz="1800" b="0" i="0" u="none" strike="noStrike" cap="none" dirty="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a:solidFill>
                  <a:srgbClr val="1F497D"/>
                </a:solidFill>
                <a:latin typeface="Open Sans"/>
                <a:ea typeface="Open Sans"/>
                <a:cs typeface="Open Sans"/>
                <a:sym typeface="Open Sans"/>
              </a:rPr>
              <a:t>2. </a:t>
            </a:r>
            <a:r>
              <a:rPr lang="en-US" sz="1800" b="0" i="0" u="none" strike="noStrike" cap="none" dirty="0" err="1">
                <a:solidFill>
                  <a:srgbClr val="1F497D"/>
                </a:solidFill>
                <a:latin typeface="Open Sans"/>
                <a:ea typeface="Open Sans"/>
                <a:cs typeface="Open Sans"/>
                <a:sym typeface="Open Sans"/>
              </a:rPr>
              <a:t>Contractare</a:t>
            </a:r>
            <a:endParaRPr sz="1800" b="0" i="0" u="none" strike="noStrike" cap="none" dirty="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a:solidFill>
                  <a:srgbClr val="1F497D"/>
                </a:solidFill>
                <a:latin typeface="Open Sans"/>
                <a:ea typeface="Open Sans"/>
                <a:cs typeface="Open Sans"/>
                <a:sym typeface="Open Sans"/>
              </a:rPr>
              <a:t>3. Implementarea și </a:t>
            </a:r>
            <a:r>
              <a:rPr lang="en-US" sz="1800" b="0" i="0" u="none" strike="noStrike" cap="none" dirty="0" err="1">
                <a:solidFill>
                  <a:srgbClr val="1F497D"/>
                </a:solidFill>
                <a:latin typeface="Open Sans"/>
                <a:ea typeface="Open Sans"/>
                <a:cs typeface="Open Sans"/>
                <a:sym typeface="Open Sans"/>
              </a:rPr>
              <a:t>monitorizarea</a:t>
            </a:r>
            <a:r>
              <a:rPr lang="en-US" sz="1800" b="0" i="0" u="none" strike="noStrike" cap="none" dirty="0">
                <a:solidFill>
                  <a:srgbClr val="1F497D"/>
                </a:solidFill>
                <a:latin typeface="Open Sans"/>
                <a:ea typeface="Open Sans"/>
                <a:cs typeface="Open Sans"/>
                <a:sym typeface="Open Sans"/>
              </a:rPr>
              <a:t> proiectelor</a:t>
            </a:r>
            <a:endParaRPr sz="1800" b="0" i="0" u="none" strike="noStrike" cap="none" dirty="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a:solidFill>
                  <a:srgbClr val="1F497D"/>
                </a:solidFill>
                <a:latin typeface="Open Sans"/>
                <a:ea typeface="Open Sans"/>
                <a:cs typeface="Open Sans"/>
                <a:sym typeface="Open Sans"/>
              </a:rPr>
              <a:t>4. </a:t>
            </a:r>
            <a:r>
              <a:rPr lang="en-US" sz="1800" b="0" i="0" u="none" strike="noStrike" cap="none" dirty="0" err="1">
                <a:solidFill>
                  <a:srgbClr val="1F497D"/>
                </a:solidFill>
                <a:latin typeface="Open Sans"/>
                <a:ea typeface="Open Sans"/>
                <a:cs typeface="Open Sans"/>
                <a:sym typeface="Open Sans"/>
              </a:rPr>
              <a:t>Validarea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cheltuielilor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eligibile</a:t>
            </a:r>
            <a:endParaRPr sz="1800" b="0" i="0" u="none" strike="noStrike" cap="none" dirty="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smtClean="0">
                <a:solidFill>
                  <a:srgbClr val="1F497D"/>
                </a:solidFill>
                <a:latin typeface="Open Sans"/>
                <a:ea typeface="Open Sans"/>
                <a:cs typeface="Open Sans"/>
                <a:sym typeface="Open Sans"/>
              </a:rPr>
              <a:t>5. </a:t>
            </a:r>
            <a:r>
              <a:rPr lang="en-US" sz="1800" b="0" i="0" u="none" strike="noStrike" cap="none" dirty="0" err="1" smtClean="0">
                <a:solidFill>
                  <a:srgbClr val="1F497D"/>
                </a:solidFill>
                <a:latin typeface="Open Sans"/>
                <a:ea typeface="Open Sans"/>
                <a:cs typeface="Open Sans"/>
                <a:sym typeface="Open Sans"/>
              </a:rPr>
              <a:t>Ajutorul</a:t>
            </a:r>
            <a:r>
              <a:rPr lang="en-US" sz="1800" b="0" i="0" u="none" strike="noStrike" cap="none" dirty="0" smtClean="0">
                <a:solidFill>
                  <a:srgbClr val="1F497D"/>
                </a:solidFill>
                <a:latin typeface="Open Sans"/>
                <a:ea typeface="Open Sans"/>
                <a:cs typeface="Open Sans"/>
                <a:sym typeface="Open Sans"/>
              </a:rPr>
              <a:t> de stat       </a:t>
            </a:r>
            <a:endParaRPr sz="1800" b="0" i="0" u="none" strike="noStrike" cap="none" dirty="0" smtClean="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smtClean="0">
                <a:solidFill>
                  <a:srgbClr val="1F497D"/>
                </a:solidFill>
                <a:latin typeface="Open Sans"/>
                <a:ea typeface="Open Sans"/>
                <a:cs typeface="Open Sans"/>
                <a:sym typeface="Open Sans"/>
              </a:rPr>
              <a:t>6. </a:t>
            </a:r>
            <a:r>
              <a:rPr lang="en-US" sz="1800" b="0" i="0" u="none" strike="noStrike" cap="none" dirty="0" err="1" smtClean="0">
                <a:solidFill>
                  <a:srgbClr val="1F497D"/>
                </a:solidFill>
                <a:latin typeface="Open Sans"/>
                <a:ea typeface="Open Sans"/>
                <a:cs typeface="Open Sans"/>
                <a:sym typeface="Open Sans"/>
              </a:rPr>
              <a:t>Erori</a:t>
            </a:r>
            <a:r>
              <a:rPr lang="en-US" sz="1800" b="0" i="0" u="none" strike="noStrike" cap="none" dirty="0" smtClean="0">
                <a:solidFill>
                  <a:srgbClr val="1F497D"/>
                </a:solidFill>
                <a:latin typeface="Open Sans"/>
                <a:ea typeface="Open Sans"/>
                <a:cs typeface="Open Sans"/>
                <a:sym typeface="Open Sans"/>
              </a:rPr>
              <a:t> </a:t>
            </a:r>
            <a:r>
              <a:rPr lang="en-US" sz="1800" b="0" i="0" u="none" strike="noStrike" cap="none" dirty="0" err="1" smtClean="0">
                <a:solidFill>
                  <a:srgbClr val="1F497D"/>
                </a:solidFill>
                <a:latin typeface="Open Sans"/>
                <a:ea typeface="Open Sans"/>
                <a:cs typeface="Open Sans"/>
                <a:sym typeface="Open Sans"/>
              </a:rPr>
              <a:t>frecvente</a:t>
            </a:r>
            <a:endParaRPr sz="1800" b="0" i="0" u="none" strike="noStrike" cap="none" dirty="0" smtClean="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smtClean="0">
                <a:solidFill>
                  <a:srgbClr val="1F497D"/>
                </a:solidFill>
                <a:latin typeface="Open Sans"/>
                <a:ea typeface="Open Sans"/>
                <a:cs typeface="Open Sans"/>
                <a:sym typeface="Open Sans"/>
              </a:rPr>
              <a:t>7</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Nereguli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fraude</a:t>
            </a:r>
            <a:endParaRPr sz="1800" b="0" i="0" u="none" strike="noStrike" cap="none" dirty="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a:solidFill>
                  <a:srgbClr val="1F497D"/>
                </a:solidFill>
                <a:latin typeface="Open Sans"/>
                <a:ea typeface="Open Sans"/>
                <a:cs typeface="Open Sans"/>
                <a:sym typeface="Open Sans"/>
              </a:rPr>
              <a:t>8. </a:t>
            </a:r>
            <a:r>
              <a:rPr lang="en-US" sz="1800" b="0" i="0" u="none" strike="noStrike" cap="none" dirty="0" err="1">
                <a:solidFill>
                  <a:srgbClr val="1F497D"/>
                </a:solidFill>
                <a:latin typeface="Open Sans"/>
                <a:ea typeface="Open Sans"/>
                <a:cs typeface="Open Sans"/>
                <a:sym typeface="Open Sans"/>
              </a:rPr>
              <a:t>Glosar</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termeni</a:t>
            </a:r>
            <a:endParaRPr sz="1800" b="0" i="0" u="none" strike="noStrike" cap="none" dirty="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a:solidFill>
                  <a:srgbClr val="1F497D"/>
                </a:solidFill>
                <a:latin typeface="Open Sans"/>
                <a:ea typeface="Open Sans"/>
                <a:cs typeface="Open Sans"/>
                <a:sym typeface="Open Sans"/>
              </a:rPr>
              <a:t>9. </a:t>
            </a:r>
            <a:r>
              <a:rPr lang="en-US" sz="1800" b="0" i="0" u="none" strike="noStrike" cap="none" dirty="0" err="1">
                <a:solidFill>
                  <a:srgbClr val="1F497D"/>
                </a:solidFill>
                <a:latin typeface="Open Sans"/>
                <a:ea typeface="Open Sans"/>
                <a:cs typeface="Open Sans"/>
                <a:sym typeface="Open Sans"/>
              </a:rPr>
              <a:t>Cadrul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smtClean="0">
                <a:solidFill>
                  <a:srgbClr val="1F497D"/>
                </a:solidFill>
                <a:latin typeface="Open Sans"/>
                <a:ea typeface="Open Sans"/>
                <a:cs typeface="Open Sans"/>
                <a:sym typeface="Open Sans"/>
              </a:rPr>
              <a:t>legislativ</a:t>
            </a:r>
            <a:endParaRPr lang="en-US" sz="1800" dirty="0">
              <a:solidFill>
                <a:srgbClr val="1F497D"/>
              </a:solidFill>
              <a:latin typeface="Open Sans"/>
              <a:ea typeface="Open Sans"/>
              <a:cs typeface="Open Sans"/>
              <a:sym typeface="Open Sans"/>
            </a:endParaRPr>
          </a:p>
          <a:p>
            <a:pPr marL="914400" marR="0" lvl="0" indent="0" algn="l" rtl="0">
              <a:lnSpc>
                <a:spcPct val="150000"/>
              </a:lnSpc>
              <a:spcBef>
                <a:spcPts val="0"/>
              </a:spcBef>
              <a:spcAft>
                <a:spcPts val="0"/>
              </a:spcAft>
              <a:buClr>
                <a:srgbClr val="000000"/>
              </a:buClr>
              <a:buSzPts val="1700"/>
              <a:buFont typeface="Arial"/>
              <a:buNone/>
            </a:pPr>
            <a:r>
              <a:rPr lang="en-US" sz="1800" b="0" i="0" u="none" strike="noStrike" cap="none" dirty="0">
                <a:solidFill>
                  <a:srgbClr val="1F497D"/>
                </a:solidFill>
                <a:latin typeface="Open Sans"/>
                <a:ea typeface="Open Sans"/>
                <a:cs typeface="Open Sans"/>
                <a:sym typeface="Open Sans"/>
              </a:rPr>
              <a:t>10. </a:t>
            </a:r>
            <a:r>
              <a:rPr lang="en-US" sz="1800" b="0" i="0" u="none" strike="noStrike" cap="none" dirty="0" err="1">
                <a:solidFill>
                  <a:srgbClr val="1F497D"/>
                </a:solidFill>
                <a:latin typeface="Open Sans"/>
                <a:ea typeface="Open Sans"/>
                <a:cs typeface="Open Sans"/>
                <a:sym typeface="Open Sans"/>
              </a:rPr>
              <a:t>Anexe</a:t>
            </a:r>
            <a:endParaRPr sz="1800" b="0" i="0" u="none" strike="noStrike" cap="none" dirty="0">
              <a:solidFill>
                <a:srgbClr val="1F497D"/>
              </a:solidFill>
              <a:latin typeface="Open Sans"/>
              <a:ea typeface="Open Sans"/>
              <a:cs typeface="Open Sans"/>
              <a:sym typeface="Open Sans"/>
            </a:endParaRPr>
          </a:p>
        </p:txBody>
      </p:sp>
      <p:sp>
        <p:nvSpPr>
          <p:cNvPr id="2" name="Rectangle 1"/>
          <p:cNvSpPr/>
          <p:nvPr/>
        </p:nvSpPr>
        <p:spPr>
          <a:xfrm>
            <a:off x="1007698" y="997218"/>
            <a:ext cx="7304815" cy="553998"/>
          </a:xfrm>
          <a:prstGeom prst="rect">
            <a:avLst/>
          </a:prstGeom>
        </p:spPr>
        <p:txBody>
          <a:bodyPr wrap="square">
            <a:spAutoFit/>
          </a:bodyPr>
          <a:lstStyle/>
          <a:p>
            <a:pPr marL="914400">
              <a:lnSpc>
                <a:spcPct val="150000"/>
              </a:lnSpc>
              <a:buSzPts val="1700"/>
            </a:pPr>
            <a:r>
              <a:rPr lang="en-US" sz="2000" b="1" dirty="0" smtClean="0">
                <a:solidFill>
                  <a:srgbClr val="1F497D"/>
                </a:solidFill>
                <a:latin typeface="Open Sans"/>
                <a:ea typeface="Open Sans"/>
                <a:cs typeface="Open Sans"/>
                <a:sym typeface="Open Sans"/>
              </a:rPr>
              <a:t>MANUALUL DE IMPLEMENTARE A PROIECTULUI</a:t>
            </a:r>
            <a:endParaRPr lang="en-US" sz="2000" dirty="0">
              <a:solidFill>
                <a:srgbClr val="1F497D"/>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34"/>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399" name="Google Shape;399;p34"/>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400" name="Google Shape;400;p34"/>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401" name="Google Shape;401;p34"/>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402" name="Google Shape;402;p34"/>
          <p:cNvSpPr/>
          <p:nvPr/>
        </p:nvSpPr>
        <p:spPr>
          <a:xfrm>
            <a:off x="537999" y="983424"/>
            <a:ext cx="7738254" cy="4760427"/>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1F497D"/>
                </a:solidFill>
                <a:latin typeface="Open Sans"/>
                <a:ea typeface="Open Sans"/>
                <a:cs typeface="Open Sans"/>
                <a:sym typeface="Open Sans"/>
              </a:rPr>
              <a:t>III. </a:t>
            </a:r>
            <a:r>
              <a:rPr lang="en-US" sz="2400" b="1" i="0" u="none" strike="noStrike" cap="none" dirty="0" err="1">
                <a:solidFill>
                  <a:srgbClr val="1F497D"/>
                </a:solidFill>
                <a:latin typeface="Open Sans"/>
                <a:ea typeface="Open Sans"/>
                <a:cs typeface="Open Sans"/>
                <a:sym typeface="Open Sans"/>
              </a:rPr>
              <a:t>Greșeli</a:t>
            </a:r>
            <a:r>
              <a:rPr lang="en-US" sz="2400" b="1" i="0" u="none" strike="noStrike" cap="none" dirty="0">
                <a:solidFill>
                  <a:srgbClr val="1F497D"/>
                </a:solidFill>
                <a:latin typeface="Open Sans"/>
                <a:ea typeface="Open Sans"/>
                <a:cs typeface="Open Sans"/>
                <a:sym typeface="Open Sans"/>
              </a:rPr>
              <a:t> </a:t>
            </a:r>
            <a:r>
              <a:rPr lang="en-US" sz="2400" b="1" i="0" u="none" strike="noStrike" cap="none" dirty="0" err="1">
                <a:solidFill>
                  <a:srgbClr val="1F497D"/>
                </a:solidFill>
                <a:latin typeface="Open Sans"/>
                <a:ea typeface="Open Sans"/>
                <a:cs typeface="Open Sans"/>
                <a:sym typeface="Open Sans"/>
              </a:rPr>
              <a:t>frecvente</a:t>
            </a:r>
            <a:endParaRPr sz="2400" b="1" i="0" u="none" strike="noStrike" cap="none" dirty="0">
              <a:solidFill>
                <a:srgbClr val="1F497D"/>
              </a:solidFill>
              <a:latin typeface="Open Sans"/>
              <a:ea typeface="Open Sans"/>
              <a:cs typeface="Open Sans"/>
              <a:sym typeface="Open Sans"/>
            </a:endParaRPr>
          </a:p>
          <a:p>
            <a:pPr marL="514350" lvl="0" indent="-285750">
              <a:lnSpc>
                <a:spcPct val="150000"/>
              </a:lnSpc>
              <a:buClr>
                <a:schemeClr val="dk2"/>
              </a:buClr>
              <a:buSzPts val="2000"/>
              <a:buFont typeface="Wingdings" panose="05000000000000000000" pitchFamily="2" charset="2"/>
              <a:buChar char="ü"/>
            </a:pPr>
            <a:r>
              <a:rPr lang="en-GB" sz="1800" dirty="0" err="1">
                <a:solidFill>
                  <a:srgbClr val="1F497D"/>
                </a:solidFill>
                <a:latin typeface="Open Sans"/>
                <a:ea typeface="Open Sans"/>
                <a:cs typeface="Open Sans"/>
                <a:sym typeface="Open Sans"/>
              </a:rPr>
              <a:t>Cheltuiala</a:t>
            </a:r>
            <a:r>
              <a:rPr lang="en-GB" sz="1800" dirty="0">
                <a:solidFill>
                  <a:srgbClr val="1F497D"/>
                </a:solidFill>
                <a:latin typeface="Open Sans"/>
                <a:ea typeface="Open Sans"/>
                <a:cs typeface="Open Sans"/>
                <a:sym typeface="Open Sans"/>
              </a:rPr>
              <a:t> nu </a:t>
            </a:r>
            <a:r>
              <a:rPr lang="en-GB" sz="1800" dirty="0" err="1">
                <a:solidFill>
                  <a:srgbClr val="1F497D"/>
                </a:solidFill>
                <a:latin typeface="Open Sans"/>
                <a:ea typeface="Open Sans"/>
                <a:cs typeface="Open Sans"/>
                <a:sym typeface="Open Sans"/>
              </a:rPr>
              <a:t>este</a:t>
            </a:r>
            <a:r>
              <a:rPr lang="en-GB" sz="1800" dirty="0">
                <a:solidFill>
                  <a:srgbClr val="1F497D"/>
                </a:solidFill>
                <a:latin typeface="Open Sans"/>
                <a:ea typeface="Open Sans"/>
                <a:cs typeface="Open Sans"/>
                <a:sym typeface="Open Sans"/>
              </a:rPr>
              <a:t> legată de o </a:t>
            </a:r>
            <a:r>
              <a:rPr lang="en-GB" sz="1800" dirty="0" err="1">
                <a:solidFill>
                  <a:srgbClr val="1F497D"/>
                </a:solidFill>
                <a:latin typeface="Open Sans"/>
                <a:ea typeface="Open Sans"/>
                <a:cs typeface="Open Sans"/>
                <a:sym typeface="Open Sans"/>
              </a:rPr>
              <a:t>activitate</a:t>
            </a:r>
            <a:r>
              <a:rPr lang="en-GB" sz="1800" dirty="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achiziție</a:t>
            </a:r>
            <a:r>
              <a:rPr lang="en-GB" sz="1800" dirty="0">
                <a:solidFill>
                  <a:srgbClr val="1F497D"/>
                </a:solidFill>
                <a:latin typeface="Open Sans"/>
                <a:ea typeface="Open Sans"/>
                <a:cs typeface="Open Sans"/>
                <a:sym typeface="Open Sans"/>
              </a:rPr>
              <a:t>;</a:t>
            </a:r>
          </a:p>
          <a:p>
            <a:pPr marL="514350" lvl="0" indent="-285750">
              <a:lnSpc>
                <a:spcPct val="150000"/>
              </a:lnSpc>
              <a:buClr>
                <a:schemeClr val="dk2"/>
              </a:buClr>
              <a:buSzPts val="2000"/>
              <a:buFont typeface="Wingdings" panose="05000000000000000000" pitchFamily="2" charset="2"/>
              <a:buChar char="ü"/>
            </a:pPr>
            <a:r>
              <a:rPr lang="en-GB" sz="1800" dirty="0">
                <a:solidFill>
                  <a:srgbClr val="1F497D"/>
                </a:solidFill>
                <a:latin typeface="Open Sans"/>
                <a:ea typeface="Open Sans"/>
                <a:cs typeface="Open Sans"/>
                <a:sym typeface="Open Sans"/>
              </a:rPr>
              <a:t>Nu </a:t>
            </a:r>
            <a:r>
              <a:rPr lang="en-GB" sz="1800" dirty="0" err="1">
                <a:solidFill>
                  <a:srgbClr val="1F497D"/>
                </a:solidFill>
                <a:latin typeface="Open Sans"/>
                <a:ea typeface="Open Sans"/>
                <a:cs typeface="Open Sans"/>
                <a:sym typeface="Open Sans"/>
              </a:rPr>
              <a:t>este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descrisă</a:t>
            </a:r>
            <a:r>
              <a:rPr lang="en-GB" sz="1800" dirty="0">
                <a:solidFill>
                  <a:srgbClr val="1F497D"/>
                </a:solidFill>
                <a:latin typeface="Open Sans"/>
                <a:ea typeface="Open Sans"/>
                <a:cs typeface="Open Sans"/>
                <a:sym typeface="Open Sans"/>
              </a:rPr>
              <a:t> fiecare </a:t>
            </a:r>
            <a:r>
              <a:rPr lang="en-GB" sz="1800" dirty="0" err="1">
                <a:solidFill>
                  <a:srgbClr val="1F497D"/>
                </a:solidFill>
                <a:latin typeface="Open Sans"/>
                <a:ea typeface="Open Sans"/>
                <a:cs typeface="Open Sans"/>
                <a:sym typeface="Open Sans"/>
              </a:rPr>
              <a:t>subactivitate</a:t>
            </a:r>
            <a:r>
              <a:rPr lang="en-GB" sz="1800" dirty="0">
                <a:solidFill>
                  <a:srgbClr val="1F497D"/>
                </a:solidFill>
                <a:latin typeface="Open Sans"/>
                <a:ea typeface="Open Sans"/>
                <a:cs typeface="Open Sans"/>
                <a:sym typeface="Open Sans"/>
              </a:rPr>
              <a:t>;</a:t>
            </a:r>
          </a:p>
          <a:p>
            <a:pPr marL="514350" lvl="0" indent="-285750">
              <a:lnSpc>
                <a:spcPct val="150000"/>
              </a:lnSpc>
              <a:buClr>
                <a:schemeClr val="dk2"/>
              </a:buClr>
              <a:buSzPts val="2000"/>
              <a:buFont typeface="Wingdings" panose="05000000000000000000" pitchFamily="2" charset="2"/>
              <a:buChar char="ü"/>
            </a:pPr>
            <a:r>
              <a:rPr lang="en-GB" sz="1800" dirty="0">
                <a:solidFill>
                  <a:srgbClr val="1F497D"/>
                </a:solidFill>
                <a:latin typeface="Open Sans"/>
                <a:ea typeface="Open Sans"/>
                <a:cs typeface="Open Sans"/>
                <a:sym typeface="Open Sans"/>
              </a:rPr>
              <a:t>Nu sunt </a:t>
            </a:r>
            <a:r>
              <a:rPr lang="en-GB" sz="1800" dirty="0" err="1">
                <a:solidFill>
                  <a:srgbClr val="1F497D"/>
                </a:solidFill>
                <a:latin typeface="Open Sans"/>
                <a:ea typeface="Open Sans"/>
                <a:cs typeface="Open Sans"/>
                <a:sym typeface="Open Sans"/>
              </a:rPr>
              <a:t>completate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toate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câmpurile</a:t>
            </a:r>
            <a:r>
              <a:rPr lang="en-GB" sz="1800" dirty="0">
                <a:solidFill>
                  <a:srgbClr val="1F497D"/>
                </a:solidFill>
                <a:latin typeface="Open Sans"/>
                <a:ea typeface="Open Sans"/>
                <a:cs typeface="Open Sans"/>
                <a:sym typeface="Open Sans"/>
              </a:rPr>
              <a:t> din </a:t>
            </a:r>
            <a:r>
              <a:rPr lang="en-GB" sz="1800" dirty="0" err="1">
                <a:solidFill>
                  <a:srgbClr val="1F497D"/>
                </a:solidFill>
                <a:latin typeface="Open Sans"/>
                <a:ea typeface="Open Sans"/>
                <a:cs typeface="Open Sans"/>
                <a:sym typeface="Open Sans"/>
              </a:rPr>
              <a:t>rapoarte</a:t>
            </a:r>
            <a:r>
              <a:rPr lang="en-GB" sz="1800" dirty="0">
                <a:solidFill>
                  <a:srgbClr val="1F497D"/>
                </a:solidFill>
                <a:latin typeface="Open Sans"/>
                <a:ea typeface="Open Sans"/>
                <a:cs typeface="Open Sans"/>
                <a:sym typeface="Open Sans"/>
              </a:rPr>
              <a:t>;</a:t>
            </a:r>
          </a:p>
          <a:p>
            <a:pPr marL="514350" lvl="0" indent="-285750">
              <a:lnSpc>
                <a:spcPct val="150000"/>
              </a:lnSpc>
              <a:buClr>
                <a:schemeClr val="dk2"/>
              </a:buClr>
              <a:buSzPts val="2000"/>
              <a:buFont typeface="Wingdings" panose="05000000000000000000" pitchFamily="2" charset="2"/>
              <a:buChar char="ü"/>
            </a:pPr>
            <a:r>
              <a:rPr lang="en-GB" sz="1800" dirty="0">
                <a:solidFill>
                  <a:srgbClr val="1F497D"/>
                </a:solidFill>
                <a:latin typeface="Open Sans"/>
                <a:ea typeface="Open Sans"/>
                <a:cs typeface="Open Sans"/>
                <a:sym typeface="Open Sans"/>
              </a:rPr>
              <a:t>Nu sunt atașate documente justificative pentru </a:t>
            </a:r>
            <a:r>
              <a:rPr lang="en-GB" sz="1800" dirty="0" err="1">
                <a:solidFill>
                  <a:srgbClr val="1F497D"/>
                </a:solidFill>
                <a:latin typeface="Open Sans"/>
                <a:ea typeface="Open Sans"/>
                <a:cs typeface="Open Sans"/>
                <a:sym typeface="Open Sans"/>
              </a:rPr>
              <a:t>indicatorii</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atinși</a:t>
            </a:r>
            <a:r>
              <a:rPr lang="en-GB" sz="1800" dirty="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livrabilele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menționate</a:t>
            </a:r>
            <a:r>
              <a:rPr lang="en-GB" sz="1800" dirty="0">
                <a:solidFill>
                  <a:srgbClr val="1F497D"/>
                </a:solidFill>
                <a:latin typeface="Open Sans"/>
                <a:ea typeface="Open Sans"/>
                <a:cs typeface="Open Sans"/>
                <a:sym typeface="Open Sans"/>
              </a:rPr>
              <a:t>;</a:t>
            </a:r>
          </a:p>
          <a:p>
            <a:pPr marL="514350" lvl="0" indent="-285750">
              <a:lnSpc>
                <a:spcPct val="150000"/>
              </a:lnSpc>
              <a:buClr>
                <a:schemeClr val="dk2"/>
              </a:buClr>
              <a:buSzPts val="2000"/>
              <a:buFont typeface="Wingdings" panose="05000000000000000000" pitchFamily="2" charset="2"/>
              <a:buChar char="ü"/>
            </a:pPr>
            <a:r>
              <a:rPr lang="en-GB" sz="1800" dirty="0">
                <a:solidFill>
                  <a:srgbClr val="1F497D"/>
                </a:solidFill>
                <a:latin typeface="Open Sans"/>
                <a:ea typeface="Open Sans"/>
                <a:cs typeface="Open Sans"/>
                <a:sym typeface="Open Sans"/>
              </a:rPr>
              <a:t>Raportul nu </a:t>
            </a:r>
            <a:r>
              <a:rPr lang="en-GB" sz="1800" dirty="0" err="1">
                <a:solidFill>
                  <a:srgbClr val="1F497D"/>
                </a:solidFill>
                <a:latin typeface="Open Sans"/>
                <a:ea typeface="Open Sans"/>
                <a:cs typeface="Open Sans"/>
                <a:sym typeface="Open Sans"/>
              </a:rPr>
              <a:t>este</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semnat</a:t>
            </a:r>
            <a:r>
              <a:rPr lang="en-GB" sz="1800" dirty="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scanat</a:t>
            </a:r>
            <a:r>
              <a:rPr lang="en-GB" sz="1800" dirty="0">
                <a:solidFill>
                  <a:srgbClr val="1F497D"/>
                </a:solidFill>
                <a:latin typeface="Open Sans"/>
                <a:ea typeface="Open Sans"/>
                <a:cs typeface="Open Sans"/>
                <a:sym typeface="Open Sans"/>
              </a:rPr>
              <a:t>/</a:t>
            </a:r>
            <a:r>
              <a:rPr lang="en-GB" sz="1800" dirty="0" err="1">
                <a:solidFill>
                  <a:srgbClr val="1F497D"/>
                </a:solidFill>
                <a:latin typeface="Open Sans"/>
                <a:ea typeface="Open Sans"/>
                <a:cs typeface="Open Sans"/>
                <a:sym typeface="Open Sans"/>
              </a:rPr>
              <a:t>încărcat</a:t>
            </a:r>
            <a:r>
              <a:rPr lang="en-GB" sz="1800" dirty="0">
                <a:solidFill>
                  <a:srgbClr val="1F497D"/>
                </a:solidFill>
                <a:latin typeface="Open Sans"/>
                <a:ea typeface="Open Sans"/>
                <a:cs typeface="Open Sans"/>
                <a:sym typeface="Open Sans"/>
              </a:rPr>
              <a:t>;</a:t>
            </a:r>
          </a:p>
          <a:p>
            <a:pPr marL="514350" lvl="0" indent="-285750">
              <a:lnSpc>
                <a:spcPct val="150000"/>
              </a:lnSpc>
              <a:buClr>
                <a:schemeClr val="dk2"/>
              </a:buClr>
              <a:buSzPts val="2000"/>
              <a:buFont typeface="Wingdings" panose="05000000000000000000" pitchFamily="2" charset="2"/>
              <a:buChar char="ü"/>
            </a:pPr>
            <a:r>
              <a:rPr lang="en-GB" sz="1800" dirty="0" err="1">
                <a:solidFill>
                  <a:srgbClr val="1F497D"/>
                </a:solidFill>
                <a:latin typeface="Open Sans"/>
                <a:ea typeface="Open Sans"/>
                <a:cs typeface="Open Sans"/>
                <a:sym typeface="Open Sans"/>
              </a:rPr>
              <a:t>Lipsește</a:t>
            </a:r>
            <a:r>
              <a:rPr lang="en-GB" sz="1800" dirty="0">
                <a:solidFill>
                  <a:srgbClr val="1F497D"/>
                </a:solidFill>
                <a:latin typeface="Open Sans"/>
                <a:ea typeface="Open Sans"/>
                <a:cs typeface="Open Sans"/>
                <a:sym typeface="Open Sans"/>
              </a:rPr>
              <a:t> identificarea </a:t>
            </a:r>
            <a:r>
              <a:rPr lang="en-GB" sz="1800" dirty="0" err="1">
                <a:solidFill>
                  <a:srgbClr val="1F497D"/>
                </a:solidFill>
                <a:latin typeface="Open Sans"/>
                <a:ea typeface="Open Sans"/>
                <a:cs typeface="Open Sans"/>
                <a:sym typeface="Open Sans"/>
              </a:rPr>
              <a:t>financiară</a:t>
            </a:r>
            <a:r>
              <a:rPr lang="en-GB" sz="1800" dirty="0">
                <a:solidFill>
                  <a:srgbClr val="1F497D"/>
                </a:solidFill>
                <a:latin typeface="Open Sans"/>
                <a:ea typeface="Open Sans"/>
                <a:cs typeface="Open Sans"/>
                <a:sym typeface="Open Sans"/>
              </a:rPr>
              <a:t> în </a:t>
            </a:r>
            <a:r>
              <a:rPr lang="en-GB" sz="1800" dirty="0" err="1">
                <a:solidFill>
                  <a:srgbClr val="1F497D"/>
                </a:solidFill>
                <a:latin typeface="Open Sans"/>
                <a:ea typeface="Open Sans"/>
                <a:cs typeface="Open Sans"/>
                <a:sym typeface="Open Sans"/>
              </a:rPr>
              <a:t>limba</a:t>
            </a:r>
            <a:r>
              <a:rPr lang="en-GB" sz="1800" dirty="0">
                <a:solidFill>
                  <a:srgbClr val="1F497D"/>
                </a:solidFill>
                <a:latin typeface="Open Sans"/>
                <a:ea typeface="Open Sans"/>
                <a:cs typeface="Open Sans"/>
                <a:sym typeface="Open Sans"/>
              </a:rPr>
              <a:t> </a:t>
            </a:r>
            <a:r>
              <a:rPr lang="en-GB" sz="1800" dirty="0" err="1">
                <a:solidFill>
                  <a:srgbClr val="1F497D"/>
                </a:solidFill>
                <a:latin typeface="Open Sans"/>
                <a:ea typeface="Open Sans"/>
                <a:cs typeface="Open Sans"/>
                <a:sym typeface="Open Sans"/>
              </a:rPr>
              <a:t>engleză</a:t>
            </a:r>
            <a:r>
              <a:rPr lang="en-GB" sz="1800" dirty="0">
                <a:solidFill>
                  <a:srgbClr val="1F497D"/>
                </a:solidFill>
                <a:latin typeface="Open Sans"/>
                <a:ea typeface="Open Sans"/>
                <a:cs typeface="Open Sans"/>
                <a:sym typeface="Open Sans"/>
              </a:rPr>
              <a:t>;</a:t>
            </a:r>
          </a:p>
          <a:p>
            <a:pPr marL="514350" lvl="0" indent="-285750">
              <a:lnSpc>
                <a:spcPct val="150000"/>
              </a:lnSpc>
              <a:buClr>
                <a:schemeClr val="dk2"/>
              </a:buClr>
              <a:buSzPts val="2000"/>
              <a:buFont typeface="Wingdings" panose="05000000000000000000" pitchFamily="2" charset="2"/>
              <a:buChar char="ü"/>
            </a:pPr>
            <a:r>
              <a:rPr lang="en-GB" sz="1800" dirty="0">
                <a:solidFill>
                  <a:srgbClr val="1F497D"/>
                </a:solidFill>
                <a:latin typeface="Open Sans"/>
                <a:ea typeface="Open Sans"/>
                <a:cs typeface="Open Sans"/>
                <a:sym typeface="Open Sans"/>
              </a:rPr>
              <a:t>Nu e </a:t>
            </a:r>
            <a:r>
              <a:rPr lang="en-GB" sz="1800" dirty="0" err="1">
                <a:solidFill>
                  <a:srgbClr val="1F497D"/>
                </a:solidFill>
                <a:latin typeface="Open Sans"/>
                <a:ea typeface="Open Sans"/>
                <a:cs typeface="Open Sans"/>
                <a:sym typeface="Open Sans"/>
              </a:rPr>
              <a:t>completată</a:t>
            </a:r>
            <a:r>
              <a:rPr lang="en-GB" sz="1800" dirty="0">
                <a:solidFill>
                  <a:srgbClr val="1F497D"/>
                </a:solidFill>
                <a:latin typeface="Open Sans"/>
                <a:ea typeface="Open Sans"/>
                <a:cs typeface="Open Sans"/>
                <a:sym typeface="Open Sans"/>
              </a:rPr>
              <a:t> / </a:t>
            </a:r>
            <a:r>
              <a:rPr lang="en-GB" sz="1800" dirty="0" err="1">
                <a:solidFill>
                  <a:srgbClr val="1F497D"/>
                </a:solidFill>
                <a:latin typeface="Open Sans"/>
                <a:ea typeface="Open Sans"/>
                <a:cs typeface="Open Sans"/>
                <a:sym typeface="Open Sans"/>
              </a:rPr>
              <a:t>actualizată</a:t>
            </a:r>
            <a:r>
              <a:rPr lang="en-GB" sz="1800" dirty="0">
                <a:solidFill>
                  <a:srgbClr val="1F497D"/>
                </a:solidFill>
                <a:latin typeface="Open Sans"/>
                <a:ea typeface="Open Sans"/>
                <a:cs typeface="Open Sans"/>
                <a:sym typeface="Open Sans"/>
              </a:rPr>
              <a:t> secțiunea ”Supplementary information”; </a:t>
            </a:r>
            <a:endParaRPr lang="ro-RO" sz="1800" dirty="0">
              <a:solidFill>
                <a:srgbClr val="1F497D"/>
              </a:solidFill>
              <a:latin typeface="Open Sans"/>
              <a:ea typeface="Open Sans"/>
              <a:cs typeface="Open Sans"/>
              <a:sym typeface="Open Sans"/>
            </a:endParaRPr>
          </a:p>
          <a:p>
            <a:pPr marL="514350" lvl="0" indent="-285750">
              <a:lnSpc>
                <a:spcPct val="150000"/>
              </a:lnSpc>
              <a:buClr>
                <a:schemeClr val="dk2"/>
              </a:buClr>
              <a:buSzPts val="2000"/>
              <a:buFont typeface="Wingdings" panose="05000000000000000000" pitchFamily="2" charset="2"/>
              <a:buChar char="ü"/>
            </a:pPr>
            <a:r>
              <a:rPr lang="ro-RO" sz="1800" dirty="0">
                <a:solidFill>
                  <a:srgbClr val="1F497D"/>
                </a:solidFill>
                <a:latin typeface="Open Sans"/>
                <a:ea typeface="Open Sans"/>
                <a:cs typeface="Open Sans"/>
                <a:sym typeface="Open Sans"/>
              </a:rPr>
              <a:t>Documentele suport ale raportului trebuie atasate la raport și nu la proiect, secțiunea</a:t>
            </a:r>
            <a:r>
              <a:rPr lang="en-US" sz="1800" dirty="0">
                <a:solidFill>
                  <a:srgbClr val="1F497D"/>
                </a:solidFill>
                <a:latin typeface="Open Sans"/>
                <a:ea typeface="Open Sans"/>
                <a:cs typeface="Open Sans"/>
                <a:sym typeface="Open Sans"/>
              </a:rPr>
              <a:t> “Attachments”.</a:t>
            </a:r>
            <a:endParaRPr lang="en-GB" sz="1800" dirty="0">
              <a:solidFill>
                <a:srgbClr val="1F497D"/>
              </a:solidFill>
              <a:latin typeface="Open Sans"/>
              <a:ea typeface="Open Sans"/>
              <a:cs typeface="Open Sans"/>
              <a:sym typeface="Open Sans"/>
            </a:endParaRPr>
          </a:p>
          <a:p>
            <a:pPr marL="457200" marR="0" lvl="0" indent="-228600" algn="l" rtl="0">
              <a:lnSpc>
                <a:spcPct val="150000"/>
              </a:lnSpc>
              <a:spcBef>
                <a:spcPts val="0"/>
              </a:spcBef>
              <a:spcAft>
                <a:spcPts val="0"/>
              </a:spcAft>
              <a:buClr>
                <a:schemeClr val="dk2"/>
              </a:buClr>
              <a:buSzPts val="2000"/>
              <a:buFont typeface="Open Sans"/>
              <a:buNone/>
            </a:pPr>
            <a:endParaRPr sz="20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35"/>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408" name="Google Shape;408;p35"/>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409" name="Google Shape;409;p35"/>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410" name="Google Shape;410;p35"/>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411" name="Google Shape;411;p35"/>
          <p:cNvSpPr/>
          <p:nvPr/>
        </p:nvSpPr>
        <p:spPr>
          <a:xfrm>
            <a:off x="408993" y="1003177"/>
            <a:ext cx="8291855" cy="4041049"/>
          </a:xfrm>
          <a:prstGeom prst="rect">
            <a:avLst/>
          </a:prstGeom>
          <a:noFill/>
          <a:ln>
            <a:noFill/>
          </a:ln>
        </p:spPr>
        <p:txBody>
          <a:bodyPr spcFirstLastPara="1" wrap="square" lIns="91425" tIns="45700" rIns="91425" bIns="45700" anchor="t" anchorCtr="0">
            <a:noAutofit/>
          </a:bodyPr>
          <a:lstStyle/>
          <a:p>
            <a:pPr marL="457200" marR="0" lvl="0" indent="0" algn="ctr" rtl="0">
              <a:lnSpc>
                <a:spcPct val="150000"/>
              </a:lnSpc>
              <a:spcBef>
                <a:spcPts val="0"/>
              </a:spcBef>
              <a:spcAft>
                <a:spcPts val="0"/>
              </a:spcAft>
              <a:buClr>
                <a:srgbClr val="000000"/>
              </a:buClr>
              <a:buSzPts val="2400"/>
              <a:buFont typeface="Arial"/>
              <a:buNone/>
            </a:pPr>
            <a:r>
              <a:rPr lang="en-US" sz="2400" b="1" i="0" u="none" strike="noStrike" cap="none" dirty="0">
                <a:solidFill>
                  <a:srgbClr val="1F497D"/>
                </a:solidFill>
                <a:latin typeface="Open Sans"/>
                <a:ea typeface="Open Sans"/>
                <a:cs typeface="Open Sans"/>
                <a:sym typeface="Open Sans"/>
              </a:rPr>
              <a:t>IV. De </a:t>
            </a:r>
            <a:r>
              <a:rPr lang="en-US" sz="2400" b="1" i="0" u="none" strike="noStrike" cap="none" dirty="0" err="1">
                <a:solidFill>
                  <a:srgbClr val="1F497D"/>
                </a:solidFill>
                <a:latin typeface="Open Sans"/>
                <a:ea typeface="Open Sans"/>
                <a:cs typeface="Open Sans"/>
                <a:sym typeface="Open Sans"/>
              </a:rPr>
              <a:t>evitat</a:t>
            </a:r>
            <a:endParaRPr lang="en-US" sz="2400" b="1" i="0" u="none" strike="noStrike" cap="none" dirty="0">
              <a:solidFill>
                <a:srgbClr val="1F497D"/>
              </a:solidFill>
              <a:latin typeface="Open Sans"/>
              <a:ea typeface="Open Sans"/>
              <a:cs typeface="Open Sans"/>
              <a:sym typeface="Open Sans"/>
            </a:endParaRPr>
          </a:p>
          <a:p>
            <a:pPr marL="457200" marR="0" lvl="0" indent="-342900" algn="l" rtl="0">
              <a:lnSpc>
                <a:spcPct val="150000"/>
              </a:lnSpc>
              <a:spcBef>
                <a:spcPts val="0"/>
              </a:spcBef>
              <a:spcAft>
                <a:spcPts val="0"/>
              </a:spcAft>
              <a:buClr>
                <a:schemeClr val="dk2"/>
              </a:buClr>
              <a:buSzPts val="1800"/>
              <a:buFont typeface="Wingdings" panose="05000000000000000000" pitchFamily="2" charset="2"/>
              <a:buChar char="ü"/>
            </a:pPr>
            <a:r>
              <a:rPr lang="en-US" sz="2000" b="0" i="0" u="none" strike="noStrike" cap="none" dirty="0">
                <a:solidFill>
                  <a:srgbClr val="1F497D"/>
                </a:solidFill>
                <a:latin typeface="Open Sans"/>
                <a:ea typeface="Open Sans"/>
                <a:cs typeface="Open Sans"/>
                <a:sym typeface="Open Sans"/>
              </a:rPr>
              <a:t>Încărcarea </a:t>
            </a:r>
            <a:r>
              <a:rPr lang="en-US" sz="1800" b="0" i="0" u="none" strike="noStrike" cap="none" dirty="0" err="1">
                <a:solidFill>
                  <a:srgbClr val="1F497D"/>
                </a:solidFill>
                <a:latin typeface="Open Sans"/>
                <a:ea typeface="Open Sans"/>
                <a:cs typeface="Open Sans"/>
                <a:sym typeface="Open Sans"/>
              </a:rPr>
              <a:t>unui</a:t>
            </a:r>
            <a:r>
              <a:rPr lang="en-US" sz="1800" b="0" i="0" u="none" strike="noStrike" cap="none" dirty="0">
                <a:solidFill>
                  <a:srgbClr val="1F497D"/>
                </a:solidFill>
                <a:latin typeface="Open Sans"/>
                <a:ea typeface="Open Sans"/>
                <a:cs typeface="Open Sans"/>
                <a:sym typeface="Open Sans"/>
              </a:rPr>
              <a:t> document de </a:t>
            </a:r>
            <a:r>
              <a:rPr lang="en-US" sz="1800" b="0" i="0" u="none" strike="noStrike" cap="none" dirty="0" err="1">
                <a:solidFill>
                  <a:srgbClr val="1F497D"/>
                </a:solidFill>
                <a:latin typeface="Open Sans"/>
                <a:ea typeface="Open Sans"/>
                <a:cs typeface="Open Sans"/>
                <a:sym typeface="Open Sans"/>
              </a:rPr>
              <a:t>mai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multe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ori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cadrul </a:t>
            </a:r>
            <a:r>
              <a:rPr lang="en-US" sz="1800" b="0" i="0" u="none" strike="noStrike" cap="none" dirty="0" err="1">
                <a:solidFill>
                  <a:srgbClr val="1F497D"/>
                </a:solidFill>
                <a:latin typeface="Open Sans"/>
                <a:ea typeface="Open Sans"/>
                <a:cs typeface="Open Sans"/>
                <a:sym typeface="Open Sans"/>
              </a:rPr>
              <a:t>unui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a:t>
            </a:r>
            <a:r>
              <a:rPr lang="en-US" sz="1800" b="0" i="0" u="none" strike="noStrike" cap="none" dirty="0">
                <a:solidFill>
                  <a:srgbClr val="1F497D"/>
                </a:solidFill>
                <a:latin typeface="Open Sans"/>
                <a:ea typeface="Open Sans"/>
                <a:cs typeface="Open Sans"/>
                <a:sym typeface="Open Sans"/>
              </a:rPr>
              <a:t>;</a:t>
            </a:r>
          </a:p>
          <a:p>
            <a:pPr marL="400050" marR="0" lvl="0" indent="-285750" algn="l" rtl="0">
              <a:lnSpc>
                <a:spcPct val="150000"/>
              </a:lnSpc>
              <a:spcBef>
                <a:spcPts val="0"/>
              </a:spcBef>
              <a:spcAft>
                <a:spcPts val="0"/>
              </a:spcAft>
              <a:buClr>
                <a:schemeClr val="dk2"/>
              </a:buClr>
              <a:buSzPts val="1800"/>
              <a:buFont typeface="Wingdings" panose="05000000000000000000" pitchFamily="2" charset="2"/>
              <a:buChar char="ü"/>
            </a:pPr>
            <a:r>
              <a:rPr lang="en-US" sz="1800" b="0" i="0" u="none" strike="noStrike" cap="none" dirty="0">
                <a:solidFill>
                  <a:srgbClr val="1F497D"/>
                </a:solidFill>
                <a:latin typeface="Open Sans"/>
                <a:ea typeface="Open Sans"/>
                <a:cs typeface="Open Sans"/>
                <a:sym typeface="Open Sans"/>
              </a:rPr>
              <a:t>Încărcarea </a:t>
            </a:r>
            <a:r>
              <a:rPr lang="en-US" sz="1800" b="0" i="0" u="none" strike="noStrike" cap="none" dirty="0" err="1">
                <a:solidFill>
                  <a:srgbClr val="1F497D"/>
                </a:solidFill>
                <a:latin typeface="Open Sans"/>
                <a:ea typeface="Open Sans"/>
                <a:cs typeface="Open Sans"/>
                <a:sym typeface="Open Sans"/>
              </a:rPr>
              <a:t>unor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documente</a:t>
            </a:r>
            <a:r>
              <a:rPr lang="en-US" sz="1800" b="0" i="0" u="none" strike="noStrike" cap="none" dirty="0">
                <a:solidFill>
                  <a:srgbClr val="1F497D"/>
                </a:solidFill>
                <a:latin typeface="Open Sans"/>
                <a:ea typeface="Open Sans"/>
                <a:cs typeface="Open Sans"/>
                <a:sym typeface="Open Sans"/>
              </a:rPr>
              <a:t> care nu au </a:t>
            </a:r>
            <a:r>
              <a:rPr lang="en-US" sz="1800" b="0" i="0" u="none" strike="noStrike" cap="none" dirty="0" err="1">
                <a:solidFill>
                  <a:srgbClr val="1F497D"/>
                </a:solidFill>
                <a:latin typeface="Open Sans"/>
                <a:ea typeface="Open Sans"/>
                <a:cs typeface="Open Sans"/>
                <a:sym typeface="Open Sans"/>
              </a:rPr>
              <a:t>legătură</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activitatea</a:t>
            </a:r>
            <a:r>
              <a:rPr lang="en-US" sz="1800" b="0" i="0" u="none" strike="noStrike" cap="none" dirty="0">
                <a:solidFill>
                  <a:srgbClr val="1F497D"/>
                </a:solidFill>
                <a:latin typeface="Open Sans"/>
                <a:ea typeface="Open Sans"/>
                <a:cs typeface="Open Sans"/>
                <a:sym typeface="Open Sans"/>
              </a:rPr>
              <a:t>/</a:t>
            </a:r>
            <a:r>
              <a:rPr lang="en-US" sz="1800" b="0" i="0" u="none" strike="noStrike" cap="none" dirty="0" err="1">
                <a:solidFill>
                  <a:srgbClr val="1F497D"/>
                </a:solidFill>
                <a:latin typeface="Open Sans"/>
                <a:ea typeface="Open Sans"/>
                <a:cs typeface="Open Sans"/>
                <a:sym typeface="Open Sans"/>
              </a:rPr>
              <a:t>cheltuiala</a:t>
            </a:r>
            <a:r>
              <a:rPr lang="en-US" sz="1800" b="0" i="0" u="none" strike="noStrike" cap="none" dirty="0">
                <a:solidFill>
                  <a:srgbClr val="1F497D"/>
                </a:solidFill>
                <a:latin typeface="Open Sans"/>
                <a:ea typeface="Open Sans"/>
                <a:cs typeface="Open Sans"/>
                <a:sym typeface="Open Sans"/>
              </a:rPr>
              <a:t> respective;</a:t>
            </a:r>
          </a:p>
          <a:p>
            <a:pPr marL="400050" marR="0" lvl="0" indent="-285750" algn="l" rtl="0">
              <a:lnSpc>
                <a:spcPct val="150000"/>
              </a:lnSpc>
              <a:spcBef>
                <a:spcPts val="0"/>
              </a:spcBef>
              <a:spcAft>
                <a:spcPts val="0"/>
              </a:spcAft>
              <a:buClr>
                <a:schemeClr val="dk2"/>
              </a:buClr>
              <a:buSzPts val="1800"/>
              <a:buFont typeface="Wingdings" panose="05000000000000000000" pitchFamily="2" charset="2"/>
              <a:buChar char="ü"/>
            </a:pPr>
            <a:r>
              <a:rPr lang="en-US" sz="1800" b="0" i="0" u="none" strike="noStrike" cap="none" dirty="0" err="1">
                <a:solidFill>
                  <a:srgbClr val="1F497D"/>
                </a:solidFill>
                <a:latin typeface="Open Sans"/>
                <a:ea typeface="Open Sans"/>
                <a:cs typeface="Open Sans"/>
                <a:sym typeface="Open Sans"/>
              </a:rPr>
              <a:t>Nepreluarea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rapoartele</a:t>
            </a:r>
            <a:r>
              <a:rPr lang="en-US" sz="1800" b="0" i="0" u="none" strike="noStrike" cap="none" dirty="0">
                <a:solidFill>
                  <a:srgbClr val="1F497D"/>
                </a:solidFill>
                <a:latin typeface="Open Sans"/>
                <a:ea typeface="Open Sans"/>
                <a:cs typeface="Open Sans"/>
                <a:sym typeface="Open Sans"/>
              </a:rPr>
              <a:t> de proiect, a </a:t>
            </a:r>
            <a:r>
              <a:rPr lang="en-US" sz="1800" b="0" i="0" u="none" strike="noStrike" cap="none" dirty="0" err="1">
                <a:solidFill>
                  <a:srgbClr val="1F497D"/>
                </a:solidFill>
                <a:latin typeface="Open Sans"/>
                <a:ea typeface="Open Sans"/>
                <a:cs typeface="Open Sans"/>
                <a:sym typeface="Open Sans"/>
              </a:rPr>
              <a:t>informațiilor</a:t>
            </a:r>
            <a:r>
              <a:rPr lang="en-US" sz="1800" b="0" i="0" u="none" strike="noStrike" cap="none" dirty="0">
                <a:solidFill>
                  <a:srgbClr val="1F497D"/>
                </a:solidFill>
                <a:latin typeface="Open Sans"/>
                <a:ea typeface="Open Sans"/>
                <a:cs typeface="Open Sans"/>
                <a:sym typeface="Open Sans"/>
              </a:rPr>
              <a:t> din </a:t>
            </a:r>
            <a:r>
              <a:rPr lang="en-US" sz="1800" b="0" i="0" u="none" strike="noStrike" cap="none" dirty="0" err="1">
                <a:solidFill>
                  <a:srgbClr val="1F497D"/>
                </a:solidFill>
                <a:latin typeface="Open Sans"/>
                <a:ea typeface="Open Sans"/>
                <a:cs typeface="Open Sans"/>
                <a:sym typeface="Open Sans"/>
              </a:rPr>
              <a:t>toate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rapoartele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partenerilor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depuse</a:t>
            </a:r>
            <a:r>
              <a:rPr lang="en-US" sz="1800" b="0" i="0" u="none" strike="noStrike" cap="none" dirty="0">
                <a:solidFill>
                  <a:srgbClr val="1F497D"/>
                </a:solidFill>
                <a:latin typeface="Open Sans"/>
                <a:ea typeface="Open Sans"/>
                <a:cs typeface="Open Sans"/>
                <a:sym typeface="Open Sans"/>
              </a:rPr>
              <a:t>/validate de CPN;</a:t>
            </a:r>
          </a:p>
          <a:p>
            <a:pPr marL="400050" marR="0" lvl="0" indent="-285750" algn="l" rtl="0">
              <a:lnSpc>
                <a:spcPct val="150000"/>
              </a:lnSpc>
              <a:spcBef>
                <a:spcPts val="0"/>
              </a:spcBef>
              <a:spcAft>
                <a:spcPts val="0"/>
              </a:spcAft>
              <a:buClr>
                <a:schemeClr val="dk2"/>
              </a:buClr>
              <a:buSzPts val="1800"/>
              <a:buFont typeface="Wingdings" panose="05000000000000000000" pitchFamily="2" charset="2"/>
              <a:buChar char="ü"/>
            </a:pPr>
            <a:r>
              <a:rPr lang="en-US" sz="1800" b="0" i="0" u="none" strike="noStrike" cap="none" dirty="0" err="1">
                <a:solidFill>
                  <a:srgbClr val="1F497D"/>
                </a:solidFill>
                <a:latin typeface="Open Sans"/>
                <a:ea typeface="Open Sans"/>
                <a:cs typeface="Open Sans"/>
                <a:sym typeface="Open Sans"/>
              </a:rPr>
              <a:t>Scanarea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documentelor</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denumiri</a:t>
            </a:r>
            <a:r>
              <a:rPr lang="en-US" sz="1800" b="0" i="0" u="none" strike="noStrike" cap="none" dirty="0">
                <a:solidFill>
                  <a:srgbClr val="1F497D"/>
                </a:solidFill>
                <a:latin typeface="Open Sans"/>
                <a:ea typeface="Open Sans"/>
                <a:cs typeface="Open Sans"/>
                <a:sym typeface="Open Sans"/>
              </a:rPr>
              <a:t> care nu au </a:t>
            </a:r>
            <a:r>
              <a:rPr lang="en-US" sz="1800" b="0" i="0" u="none" strike="noStrike" cap="none" dirty="0" err="1">
                <a:solidFill>
                  <a:srgbClr val="1F497D"/>
                </a:solidFill>
                <a:latin typeface="Open Sans"/>
                <a:ea typeface="Open Sans"/>
                <a:cs typeface="Open Sans"/>
                <a:sym typeface="Open Sans"/>
              </a:rPr>
              <a:t>legătură</a:t>
            </a:r>
            <a:r>
              <a:rPr lang="en-US" sz="1800" b="0" i="0" u="none" strike="noStrike" cap="none" dirty="0">
                <a:solidFill>
                  <a:srgbClr val="1F497D"/>
                </a:solidFill>
                <a:latin typeface="Open Sans"/>
                <a:ea typeface="Open Sans"/>
                <a:cs typeface="Open Sans"/>
                <a:sym typeface="Open Sans"/>
              </a:rPr>
              <a:t> cu </a:t>
            </a:r>
            <a:r>
              <a:rPr lang="en-US" sz="1800" b="0" i="0" u="none" strike="noStrike" cap="none" dirty="0" err="1">
                <a:solidFill>
                  <a:srgbClr val="1F497D"/>
                </a:solidFill>
                <a:latin typeface="Open Sans"/>
                <a:ea typeface="Open Sans"/>
                <a:cs typeface="Open Sans"/>
                <a:sym typeface="Open Sans"/>
              </a:rPr>
              <a:t>conținutul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acestora</a:t>
            </a:r>
            <a:r>
              <a:rPr lang="en-US" sz="1800" b="0" i="0" u="none" strike="noStrike" cap="none" dirty="0">
                <a:solidFill>
                  <a:srgbClr val="1F497D"/>
                </a:solidFill>
                <a:latin typeface="Open Sans"/>
                <a:ea typeface="Open Sans"/>
                <a:cs typeface="Open Sans"/>
                <a:sym typeface="Open Sans"/>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36"/>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417" name="Google Shape;417;p36"/>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418" name="Google Shape;418;p36"/>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419" name="Google Shape;419;p36"/>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420" name="Google Shape;420;p36"/>
          <p:cNvSpPr/>
          <p:nvPr/>
        </p:nvSpPr>
        <p:spPr>
          <a:xfrm>
            <a:off x="538000" y="1025449"/>
            <a:ext cx="8437324" cy="478752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V. </a:t>
            </a:r>
            <a:r>
              <a:rPr lang="en-US" sz="2400" b="1" i="0" u="none" strike="noStrike" cap="none" dirty="0" err="1">
                <a:solidFill>
                  <a:srgbClr val="1F497D"/>
                </a:solidFill>
                <a:latin typeface="Open Sans"/>
                <a:ea typeface="Open Sans"/>
                <a:cs typeface="Open Sans"/>
                <a:sym typeface="Open Sans"/>
              </a:rPr>
              <a:t>Instrucțiuni</a:t>
            </a:r>
            <a:r>
              <a:rPr lang="en-US" sz="2400" b="1" i="0" u="none" strike="noStrike" cap="none" dirty="0">
                <a:solidFill>
                  <a:srgbClr val="1F497D"/>
                </a:solidFill>
                <a:latin typeface="Open Sans"/>
                <a:ea typeface="Open Sans"/>
                <a:cs typeface="Open Sans"/>
                <a:sym typeface="Open Sans"/>
              </a:rPr>
              <a:t> AM</a:t>
            </a:r>
            <a:endParaRPr sz="2400" b="1" i="0" u="none" strike="noStrike" cap="none" dirty="0">
              <a:solidFill>
                <a:srgbClr val="1F497D"/>
              </a:solidFill>
              <a:latin typeface="Open Sans"/>
              <a:ea typeface="Open Sans"/>
              <a:cs typeface="Open Sans"/>
              <a:sym typeface="Open Sans"/>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en-US" sz="1800" b="0" i="0" u="none" strike="noStrike" cap="none" dirty="0" err="1">
                <a:solidFill>
                  <a:srgbClr val="1F497D"/>
                </a:solidFill>
                <a:latin typeface="Open Sans"/>
                <a:ea typeface="Open Sans"/>
                <a:cs typeface="Open Sans"/>
                <a:sym typeface="Open Sans"/>
              </a:rPr>
              <a:t>Instrucțiunea</a:t>
            </a:r>
            <a:r>
              <a:rPr lang="en-US" sz="1800" b="0" i="0" u="none" strike="noStrike" cap="none" dirty="0">
                <a:solidFill>
                  <a:srgbClr val="1F497D"/>
                </a:solidFill>
                <a:latin typeface="Open Sans"/>
                <a:ea typeface="Open Sans"/>
                <a:cs typeface="Open Sans"/>
                <a:sym typeface="Open Sans"/>
              </a:rPr>
              <a:t> 1/27.07.2018 (</a:t>
            </a:r>
            <a:r>
              <a:rPr lang="en-US" sz="1800" b="0" i="0" u="none" strike="noStrike" cap="none" dirty="0" err="1">
                <a:solidFill>
                  <a:srgbClr val="1F497D"/>
                </a:solidFill>
                <a:latin typeface="Open Sans"/>
                <a:ea typeface="Open Sans"/>
                <a:cs typeface="Open Sans"/>
                <a:sym typeface="Open Sans"/>
              </a:rPr>
              <a:t>depunere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rapoarte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pâna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data de 30.09.2018);</a:t>
            </a:r>
            <a:endParaRPr sz="1800" b="0" i="0" u="none" strike="noStrike" cap="none" dirty="0">
              <a:solidFill>
                <a:srgbClr val="1F497D"/>
              </a:solidFill>
              <a:latin typeface="Open Sans"/>
              <a:ea typeface="Open Sans"/>
              <a:cs typeface="Open Sans"/>
              <a:sym typeface="Open Sans"/>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en-US" sz="1800" b="0" i="0" u="none" strike="noStrike" cap="none" dirty="0" err="1">
                <a:solidFill>
                  <a:srgbClr val="1F497D"/>
                </a:solidFill>
                <a:latin typeface="Open Sans"/>
                <a:ea typeface="Open Sans"/>
                <a:cs typeface="Open Sans"/>
                <a:sym typeface="Open Sans"/>
              </a:rPr>
              <a:t>Instrucțiunea</a:t>
            </a:r>
            <a:r>
              <a:rPr lang="en-US" sz="1800" b="0" i="0" u="none" strike="noStrike" cap="none" dirty="0">
                <a:solidFill>
                  <a:srgbClr val="1F497D"/>
                </a:solidFill>
                <a:latin typeface="Open Sans"/>
                <a:ea typeface="Open Sans"/>
                <a:cs typeface="Open Sans"/>
                <a:sym typeface="Open Sans"/>
              </a:rPr>
              <a:t> 2/14.09.2018 (</a:t>
            </a:r>
            <a:r>
              <a:rPr lang="en-US" sz="1800" b="0" i="0" u="none" strike="noStrike" cap="none" dirty="0" err="1">
                <a:solidFill>
                  <a:srgbClr val="1F497D"/>
                </a:solidFill>
                <a:latin typeface="Open Sans"/>
                <a:ea typeface="Open Sans"/>
                <a:cs typeface="Open Sans"/>
                <a:sym typeface="Open Sans"/>
              </a:rPr>
              <a:t>cheltuielile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plătite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până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31.12.2018 </a:t>
            </a:r>
            <a:r>
              <a:rPr lang="en-US" sz="1800" b="0" i="0" u="none" strike="noStrike" cap="none" dirty="0" err="1">
                <a:solidFill>
                  <a:srgbClr val="1F497D"/>
                </a:solidFill>
                <a:latin typeface="Open Sans"/>
                <a:ea typeface="Open Sans"/>
                <a:cs typeface="Open Sans"/>
                <a:sym typeface="Open Sans"/>
              </a:rPr>
              <a:t>trebuie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raportate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până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21.01.2019);</a:t>
            </a:r>
            <a:endParaRPr sz="1800" b="0" i="0" u="none" strike="noStrike" cap="none" dirty="0">
              <a:solidFill>
                <a:srgbClr val="1F497D"/>
              </a:solidFill>
              <a:latin typeface="Open Sans"/>
              <a:ea typeface="Open Sans"/>
              <a:cs typeface="Open Sans"/>
              <a:sym typeface="Open Sans"/>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en-US" sz="1800" b="0" i="0" u="none" strike="noStrike" cap="none" dirty="0" err="1">
                <a:solidFill>
                  <a:srgbClr val="1F497D"/>
                </a:solidFill>
                <a:latin typeface="Open Sans"/>
                <a:ea typeface="Open Sans"/>
                <a:cs typeface="Open Sans"/>
                <a:sym typeface="Open Sans"/>
              </a:rPr>
              <a:t>Instrucțiunea</a:t>
            </a:r>
            <a:r>
              <a:rPr lang="en-US" sz="1800" b="0" i="0" u="none" strike="noStrike" cap="none" dirty="0">
                <a:solidFill>
                  <a:srgbClr val="1F497D"/>
                </a:solidFill>
                <a:latin typeface="Open Sans"/>
                <a:ea typeface="Open Sans"/>
                <a:cs typeface="Open Sans"/>
                <a:sym typeface="Open Sans"/>
              </a:rPr>
              <a:t> 3/19.09.2018 (</a:t>
            </a:r>
            <a:r>
              <a:rPr lang="en-US" sz="1800" b="0" i="0" u="none" strike="noStrike" cap="none" dirty="0" err="1">
                <a:solidFill>
                  <a:srgbClr val="1F497D"/>
                </a:solidFill>
                <a:latin typeface="Open Sans"/>
                <a:ea typeface="Open Sans"/>
                <a:cs typeface="Open Sans"/>
                <a:sym typeface="Open Sans"/>
              </a:rPr>
              <a:t>remediere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sistem</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calcul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eMS</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en-US" sz="1800" b="0" i="0" u="none" strike="noStrike" cap="none" dirty="0" err="1">
                <a:solidFill>
                  <a:srgbClr val="1F497D"/>
                </a:solidFill>
                <a:latin typeface="Open Sans"/>
                <a:ea typeface="Open Sans"/>
                <a:cs typeface="Open Sans"/>
                <a:sym typeface="Open Sans"/>
              </a:rPr>
              <a:t>Instrucțiunea</a:t>
            </a:r>
            <a:r>
              <a:rPr lang="en-US" sz="1800" b="0" i="0" u="none" strike="noStrike" cap="none" dirty="0">
                <a:solidFill>
                  <a:srgbClr val="1F497D"/>
                </a:solidFill>
                <a:latin typeface="Open Sans"/>
                <a:ea typeface="Open Sans"/>
                <a:cs typeface="Open Sans"/>
                <a:sym typeface="Open Sans"/>
              </a:rPr>
              <a:t> 4/24.09.2018 (</a:t>
            </a:r>
            <a:r>
              <a:rPr lang="en-US" sz="1800" b="0" i="0" u="none" strike="noStrike" cap="none" dirty="0" err="1">
                <a:solidFill>
                  <a:srgbClr val="1F497D"/>
                </a:solidFill>
                <a:latin typeface="Open Sans"/>
                <a:ea typeface="Open Sans"/>
                <a:cs typeface="Open Sans"/>
                <a:sym typeface="Open Sans"/>
              </a:rPr>
              <a:t>suma</a:t>
            </a:r>
            <a:r>
              <a:rPr lang="en-US" sz="1800" b="0" i="0" u="none" strike="noStrike" cap="none" dirty="0">
                <a:solidFill>
                  <a:srgbClr val="1F497D"/>
                </a:solidFill>
                <a:latin typeface="Open Sans"/>
                <a:ea typeface="Open Sans"/>
                <a:cs typeface="Open Sans"/>
                <a:sym typeface="Open Sans"/>
              </a:rPr>
              <a:t> de la </a:t>
            </a:r>
            <a:r>
              <a:rPr lang="en-US" sz="1800" b="0" i="0" u="none" strike="noStrike" cap="none" dirty="0" err="1">
                <a:solidFill>
                  <a:srgbClr val="1F497D"/>
                </a:solidFill>
                <a:latin typeface="Open Sans"/>
                <a:ea typeface="Open Sans"/>
                <a:cs typeface="Open Sans"/>
                <a:sym typeface="Open Sans"/>
              </a:rPr>
              <a:t>jumătatea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perioadei</a:t>
            </a:r>
            <a:r>
              <a:rPr lang="en-US" sz="1800" b="0" i="0" u="none" strike="noStrike" cap="none" dirty="0">
                <a:solidFill>
                  <a:srgbClr val="1F497D"/>
                </a:solidFill>
                <a:latin typeface="Open Sans"/>
                <a:ea typeface="Open Sans"/>
                <a:cs typeface="Open Sans"/>
                <a:sym typeface="Open Sans"/>
              </a:rPr>
              <a:t> se </a:t>
            </a:r>
            <a:r>
              <a:rPr lang="en-US" sz="1800" b="0" i="0" u="none" strike="noStrike" cap="none" dirty="0" err="1">
                <a:solidFill>
                  <a:srgbClr val="1F497D"/>
                </a:solidFill>
                <a:latin typeface="Open Sans"/>
                <a:ea typeface="Open Sans"/>
                <a:cs typeface="Open Sans"/>
                <a:sym typeface="Open Sans"/>
              </a:rPr>
              <a:t>interpretează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suma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poate</a:t>
            </a:r>
            <a:r>
              <a:rPr lang="en-US" sz="1800" b="0" i="0" u="none" strike="noStrike" cap="none" dirty="0">
                <a:solidFill>
                  <a:srgbClr val="1F497D"/>
                </a:solidFill>
                <a:latin typeface="Open Sans"/>
                <a:ea typeface="Open Sans"/>
                <a:cs typeface="Open Sans"/>
                <a:sym typeface="Open Sans"/>
              </a:rPr>
              <a:t> fi </a:t>
            </a:r>
            <a:r>
              <a:rPr lang="en-US" sz="1800" b="0" i="0" u="none" strike="noStrike" cap="none" dirty="0" err="1">
                <a:solidFill>
                  <a:srgbClr val="1F497D"/>
                </a:solidFill>
                <a:latin typeface="Open Sans"/>
                <a:ea typeface="Open Sans"/>
                <a:cs typeface="Open Sans"/>
                <a:sym typeface="Open Sans"/>
              </a:rPr>
              <a:t>mai</a:t>
            </a:r>
            <a:r>
              <a:rPr lang="en-US" sz="1800" b="0" i="0" u="none" strike="noStrike" cap="none" dirty="0">
                <a:solidFill>
                  <a:srgbClr val="1F497D"/>
                </a:solidFill>
                <a:latin typeface="Open Sans"/>
                <a:ea typeface="Open Sans"/>
                <a:cs typeface="Open Sans"/>
                <a:sym typeface="Open Sans"/>
              </a:rPr>
              <a:t> mare);</a:t>
            </a:r>
            <a:endParaRPr sz="1800" b="0" i="0" u="none" strike="noStrike" cap="none" dirty="0">
              <a:solidFill>
                <a:srgbClr val="1F497D"/>
              </a:solidFill>
              <a:latin typeface="Open Sans"/>
              <a:ea typeface="Open Sans"/>
              <a:cs typeface="Open Sans"/>
              <a:sym typeface="Open Sans"/>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en-US" sz="1800" i="0" u="none" strike="noStrike" cap="none" dirty="0" err="1">
                <a:solidFill>
                  <a:srgbClr val="1F497D"/>
                </a:solidFill>
                <a:latin typeface="Open Sans"/>
                <a:ea typeface="Open Sans"/>
                <a:cs typeface="Open Sans"/>
                <a:sym typeface="Open Sans"/>
              </a:rPr>
              <a:t>Instrucțiunea</a:t>
            </a:r>
            <a:r>
              <a:rPr lang="en-US" sz="1800" i="0" u="none" strike="noStrike" cap="none" dirty="0">
                <a:solidFill>
                  <a:srgbClr val="1F497D"/>
                </a:solidFill>
                <a:latin typeface="Open Sans"/>
                <a:ea typeface="Open Sans"/>
                <a:cs typeface="Open Sans"/>
                <a:sym typeface="Open Sans"/>
              </a:rPr>
              <a:t> 5/29.01.2019 (</a:t>
            </a:r>
            <a:r>
              <a:rPr lang="en-US" sz="1800" i="0" u="none" strike="noStrike" cap="none" dirty="0" err="1">
                <a:solidFill>
                  <a:srgbClr val="1F497D"/>
                </a:solidFill>
                <a:latin typeface="Open Sans"/>
                <a:ea typeface="Open Sans"/>
                <a:cs typeface="Open Sans"/>
                <a:sym typeface="Open Sans"/>
              </a:rPr>
              <a:t>beneficiarii</a:t>
            </a:r>
            <a:r>
              <a:rPr lang="en-US" sz="1800" i="0" u="none" strike="noStrike" cap="none" dirty="0">
                <a:solidFill>
                  <a:srgbClr val="1F497D"/>
                </a:solidFill>
                <a:latin typeface="Open Sans"/>
                <a:ea typeface="Open Sans"/>
                <a:cs typeface="Open Sans"/>
                <a:sym typeface="Open Sans"/>
              </a:rPr>
              <a:t> pot face </a:t>
            </a:r>
            <a:r>
              <a:rPr lang="en-US" sz="1800" i="0" u="none" strike="noStrike" cap="none" dirty="0" err="1">
                <a:solidFill>
                  <a:srgbClr val="1F497D"/>
                </a:solidFill>
                <a:latin typeface="Open Sans"/>
                <a:ea typeface="Open Sans"/>
                <a:cs typeface="Open Sans"/>
                <a:sym typeface="Open Sans"/>
              </a:rPr>
              <a:t>schimbări</a:t>
            </a:r>
            <a:r>
              <a:rPr lang="en-US" sz="1800" i="0" u="none" strike="noStrike" cap="none" dirty="0">
                <a:solidFill>
                  <a:srgbClr val="1F497D"/>
                </a:solidFill>
                <a:latin typeface="Open Sans"/>
                <a:ea typeface="Open Sans"/>
                <a:cs typeface="Open Sans"/>
                <a:sym typeface="Open Sans"/>
              </a:rPr>
              <a:t> pe propria </a:t>
            </a:r>
            <a:r>
              <a:rPr lang="en-US" sz="1800" i="0" u="none" strike="noStrike" cap="none" dirty="0" err="1">
                <a:solidFill>
                  <a:srgbClr val="1F497D"/>
                </a:solidFill>
                <a:latin typeface="Open Sans"/>
                <a:ea typeface="Open Sans"/>
                <a:cs typeface="Open Sans"/>
                <a:sym typeface="Open Sans"/>
              </a:rPr>
              <a:t>răspundere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înainte</a:t>
            </a:r>
            <a:r>
              <a:rPr lang="en-US" sz="1800" i="0" u="none" strike="noStrike" cap="none" dirty="0">
                <a:solidFill>
                  <a:srgbClr val="1F497D"/>
                </a:solidFill>
                <a:latin typeface="Open Sans"/>
                <a:ea typeface="Open Sans"/>
                <a:cs typeface="Open Sans"/>
                <a:sym typeface="Open Sans"/>
              </a:rPr>
              <a:t> ca </a:t>
            </a:r>
            <a:r>
              <a:rPr lang="en-US" sz="1800" i="0" u="none" strike="noStrike" cap="none" dirty="0" err="1">
                <a:solidFill>
                  <a:srgbClr val="1F497D"/>
                </a:solidFill>
                <a:latin typeface="Open Sans"/>
                <a:ea typeface="Open Sans"/>
                <a:cs typeface="Open Sans"/>
                <a:sym typeface="Open Sans"/>
              </a:rPr>
              <a:t>acestea</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sa</a:t>
            </a:r>
            <a:r>
              <a:rPr lang="en-US" sz="1800" i="0" u="none" strike="noStrike" cap="none" dirty="0">
                <a:solidFill>
                  <a:srgbClr val="1F497D"/>
                </a:solidFill>
                <a:latin typeface="Open Sans"/>
                <a:ea typeface="Open Sans"/>
                <a:cs typeface="Open Sans"/>
                <a:sym typeface="Open Sans"/>
              </a:rPr>
              <a:t> fie </a:t>
            </a:r>
            <a:r>
              <a:rPr lang="en-US" sz="1800" i="0" u="none" strike="noStrike" cap="none" dirty="0" err="1">
                <a:solidFill>
                  <a:srgbClr val="1F497D"/>
                </a:solidFill>
                <a:latin typeface="Open Sans"/>
                <a:ea typeface="Open Sans"/>
                <a:cs typeface="Open Sans"/>
                <a:sym typeface="Open Sans"/>
              </a:rPr>
              <a:t>aprobate</a:t>
            </a:r>
            <a:r>
              <a:rPr lang="en-US" sz="1800" i="0" u="none" strike="noStrike" cap="none" dirty="0">
                <a:solidFill>
                  <a:srgbClr val="1F497D"/>
                </a:solidFill>
                <a:latin typeface="Open Sans"/>
                <a:ea typeface="Open Sans"/>
                <a:cs typeface="Open Sans"/>
                <a:sym typeface="Open Sans"/>
              </a:rPr>
              <a:t> de JS/AM) – </a:t>
            </a:r>
            <a:r>
              <a:rPr lang="en-US" sz="1800" i="0" u="none" strike="noStrike" cap="none" dirty="0" err="1" smtClean="0">
                <a:solidFill>
                  <a:srgbClr val="1F497D"/>
                </a:solidFill>
                <a:latin typeface="Open Sans"/>
                <a:ea typeface="Open Sans"/>
                <a:cs typeface="Open Sans"/>
                <a:sym typeface="Open Sans"/>
              </a:rPr>
              <a:t>anulată</a:t>
            </a:r>
            <a:r>
              <a:rPr lang="en-US" sz="1800" i="0" u="none" strike="noStrike" cap="none" dirty="0" smtClean="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în</a:t>
            </a:r>
            <a:r>
              <a:rPr lang="en-US" sz="1800" i="0" u="none" strike="noStrike" cap="none" dirty="0">
                <a:solidFill>
                  <a:srgbClr val="1F497D"/>
                </a:solidFill>
                <a:latin typeface="Open Sans"/>
                <a:ea typeface="Open Sans"/>
                <a:cs typeface="Open Sans"/>
                <a:sym typeface="Open Sans"/>
              </a:rPr>
              <a:t> 18.03.2019;</a:t>
            </a:r>
            <a:endParaRPr dirty="0">
              <a:solidFill>
                <a:srgbClr val="1F497D"/>
              </a:solidFill>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en-US" sz="1800" dirty="0" err="1">
                <a:solidFill>
                  <a:srgbClr val="1F497D"/>
                </a:solidFill>
                <a:latin typeface="Open Sans"/>
                <a:ea typeface="Open Sans"/>
                <a:cs typeface="Open Sans"/>
                <a:sym typeface="Open Sans"/>
              </a:rPr>
              <a:t>Instrucțiunea</a:t>
            </a:r>
            <a:r>
              <a:rPr lang="en-US" sz="1800" dirty="0">
                <a:solidFill>
                  <a:srgbClr val="1F497D"/>
                </a:solidFill>
                <a:latin typeface="Open Sans"/>
                <a:ea typeface="Open Sans"/>
                <a:cs typeface="Open Sans"/>
                <a:sym typeface="Open Sans"/>
              </a:rPr>
              <a:t> 6/18.03.2019 (</a:t>
            </a:r>
            <a:r>
              <a:rPr lang="en-US" sz="1800" dirty="0" err="1">
                <a:solidFill>
                  <a:srgbClr val="1F497D"/>
                </a:solidFill>
                <a:latin typeface="Open Sans"/>
                <a:ea typeface="Open Sans"/>
                <a:cs typeface="Open Sans"/>
                <a:sym typeface="Open Sans"/>
              </a:rPr>
              <a:t>beneficiarii</a:t>
            </a:r>
            <a:r>
              <a:rPr lang="en-US" sz="1800" dirty="0">
                <a:solidFill>
                  <a:srgbClr val="1F497D"/>
                </a:solidFill>
                <a:latin typeface="Open Sans"/>
                <a:ea typeface="Open Sans"/>
                <a:cs typeface="Open Sans"/>
                <a:sym typeface="Open Sans"/>
              </a:rPr>
              <a:t> pot face </a:t>
            </a:r>
            <a:r>
              <a:rPr lang="en-US" sz="1800" dirty="0" err="1">
                <a:solidFill>
                  <a:srgbClr val="1F497D"/>
                </a:solidFill>
                <a:latin typeface="Open Sans"/>
                <a:ea typeface="Open Sans"/>
                <a:cs typeface="Open Sans"/>
                <a:sym typeface="Open Sans"/>
              </a:rPr>
              <a:t>schimbări</a:t>
            </a:r>
            <a:r>
              <a:rPr lang="en-US" sz="1800" dirty="0">
                <a:solidFill>
                  <a:srgbClr val="1F497D"/>
                </a:solidFill>
                <a:latin typeface="Open Sans"/>
                <a:ea typeface="Open Sans"/>
                <a:cs typeface="Open Sans"/>
                <a:sym typeface="Open Sans"/>
              </a:rPr>
              <a:t> pe propria </a:t>
            </a:r>
            <a:r>
              <a:rPr lang="en-US" sz="1800" dirty="0" err="1">
                <a:solidFill>
                  <a:srgbClr val="1F497D"/>
                </a:solidFill>
                <a:latin typeface="Open Sans"/>
                <a:ea typeface="Open Sans"/>
                <a:cs typeface="Open Sans"/>
                <a:sym typeface="Open Sans"/>
              </a:rPr>
              <a:t>răspundere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și</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solicita</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cheltuiala</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aferentă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spre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decontare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doar</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după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modificarea</a:t>
            </a:r>
            <a:r>
              <a:rPr lang="en-US" sz="1800" dirty="0">
                <a:solidFill>
                  <a:srgbClr val="1F497D"/>
                </a:solidFill>
                <a:latin typeface="Open Sans"/>
                <a:ea typeface="Open Sans"/>
                <a:cs typeface="Open Sans"/>
                <a:sym typeface="Open Sans"/>
              </a:rPr>
              <a:t> a </a:t>
            </a:r>
            <a:r>
              <a:rPr lang="en-US" sz="1800" dirty="0" err="1">
                <a:solidFill>
                  <a:srgbClr val="1F497D"/>
                </a:solidFill>
                <a:latin typeface="Open Sans"/>
                <a:ea typeface="Open Sans"/>
                <a:cs typeface="Open Sans"/>
                <a:sym typeface="Open Sans"/>
              </a:rPr>
              <a:t>fost</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aprobată</a:t>
            </a:r>
            <a:r>
              <a:rPr lang="en-US" sz="1800" dirty="0">
                <a:solidFill>
                  <a:srgbClr val="1F497D"/>
                </a:solidFill>
                <a:latin typeface="Open Sans"/>
                <a:ea typeface="Open Sans"/>
                <a:cs typeface="Open Sans"/>
                <a:sym typeface="Open Sans"/>
              </a:rPr>
              <a:t> de JS/AM);</a:t>
            </a:r>
            <a:endParaRPr dirty="0">
              <a:solidFill>
                <a:srgbClr val="1F497D"/>
              </a:solidFill>
            </a:endParaRPr>
          </a:p>
          <a:p>
            <a:pPr marL="400050" marR="0" lvl="0" indent="-285750" algn="l" rtl="0">
              <a:spcBef>
                <a:spcPts val="0"/>
              </a:spcBef>
              <a:spcAft>
                <a:spcPts val="0"/>
              </a:spcAft>
              <a:buClr>
                <a:schemeClr val="dk2"/>
              </a:buClr>
              <a:buSzPts val="1800"/>
              <a:buFont typeface="Wingdings" panose="05000000000000000000" pitchFamily="2" charset="2"/>
              <a:buChar char="ü"/>
            </a:pPr>
            <a:r>
              <a:rPr lang="en-US" sz="1800" b="0" i="0" u="none" strike="noStrike" cap="none" dirty="0" err="1">
                <a:solidFill>
                  <a:srgbClr val="1F497D"/>
                </a:solidFill>
                <a:latin typeface="Open Sans"/>
                <a:ea typeface="Open Sans"/>
                <a:cs typeface="Open Sans"/>
                <a:sym typeface="Open Sans"/>
              </a:rPr>
              <a:t>Instrucțiunea</a:t>
            </a:r>
            <a:r>
              <a:rPr lang="en-US" sz="1800" b="0" i="0" u="none" strike="noStrike" cap="none" dirty="0">
                <a:solidFill>
                  <a:srgbClr val="1F497D"/>
                </a:solidFill>
                <a:latin typeface="Open Sans"/>
                <a:ea typeface="Open Sans"/>
                <a:cs typeface="Open Sans"/>
                <a:sym typeface="Open Sans"/>
              </a:rPr>
              <a:t> 8/27.11.2018 (</a:t>
            </a:r>
            <a:r>
              <a:rPr lang="en-US" sz="1800" b="0" i="0" u="none" strike="noStrike" cap="none" dirty="0" err="1">
                <a:solidFill>
                  <a:srgbClr val="1F497D"/>
                </a:solidFill>
                <a:latin typeface="Open Sans"/>
                <a:ea typeface="Open Sans"/>
                <a:cs typeface="Open Sans"/>
                <a:sym typeface="Open Sans"/>
              </a:rPr>
              <a:t>privind</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perioada</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implementare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pt</a:t>
            </a:r>
            <a:r>
              <a:rPr lang="en-US" sz="1800" b="0" i="0" u="none" strike="noStrike" cap="none" dirty="0">
                <a:solidFill>
                  <a:srgbClr val="1F497D"/>
                </a:solidFill>
                <a:latin typeface="Open Sans"/>
                <a:ea typeface="Open Sans"/>
                <a:cs typeface="Open Sans"/>
                <a:sym typeface="Open Sans"/>
              </a:rPr>
              <a:t> NC).</a:t>
            </a:r>
            <a:endParaRPr sz="1800" b="0" i="0" u="none" strike="noStrike" cap="none" dirty="0">
              <a:solidFill>
                <a:srgbClr val="1F497D"/>
              </a:solidFill>
              <a:latin typeface="Open Sans"/>
              <a:ea typeface="Open Sans"/>
              <a:cs typeface="Open Sans"/>
              <a:sym typeface="Open Sans"/>
            </a:endParaRPr>
          </a:p>
          <a:p>
            <a:pPr marL="0" marR="0" lvl="0" indent="0" algn="l" rtl="0">
              <a:spcBef>
                <a:spcPts val="0"/>
              </a:spcBef>
              <a:spcAft>
                <a:spcPts val="0"/>
              </a:spcAft>
              <a:buClr>
                <a:srgbClr val="000000"/>
              </a:buClr>
              <a:buSzPts val="1800"/>
              <a:buFont typeface="Arial"/>
              <a:buNone/>
            </a:pPr>
            <a:r>
              <a:rPr lang="en-US" sz="1800" b="1" i="0" u="none" strike="noStrike" cap="none" dirty="0">
                <a:solidFill>
                  <a:srgbClr val="1F497D"/>
                </a:solidFill>
                <a:latin typeface="Open Sans"/>
                <a:ea typeface="Open Sans"/>
                <a:cs typeface="Open Sans"/>
                <a:sym typeface="Open Sans"/>
              </a:rPr>
              <a:t>ATENȚIE!</a:t>
            </a:r>
            <a:endParaRPr sz="1800" b="1" i="0" u="none" strike="noStrike" cap="none" dirty="0">
              <a:solidFill>
                <a:srgbClr val="1F497D"/>
              </a:solidFill>
              <a:latin typeface="Open Sans"/>
              <a:ea typeface="Open Sans"/>
              <a:cs typeface="Open Sans"/>
              <a:sym typeface="Open Sans"/>
            </a:endParaRPr>
          </a:p>
          <a:p>
            <a:pPr marL="0" marR="0" lvl="0" indent="0" algn="l" rtl="0">
              <a:spcBef>
                <a:spcPts val="0"/>
              </a:spcBef>
              <a:spcAft>
                <a:spcPts val="0"/>
              </a:spcAft>
              <a:buClr>
                <a:srgbClr val="000000"/>
              </a:buClr>
              <a:buSzPts val="1800"/>
              <a:buFont typeface="Arial"/>
              <a:buNone/>
            </a:pPr>
            <a:r>
              <a:rPr lang="en-US" sz="1800" b="0" i="0" u="none" strike="noStrike" cap="none" dirty="0">
                <a:solidFill>
                  <a:srgbClr val="1F497D"/>
                </a:solidFill>
                <a:latin typeface="Open Sans"/>
                <a:ea typeface="Open Sans"/>
                <a:cs typeface="Open Sans"/>
                <a:sym typeface="Open Sans"/>
              </a:rPr>
              <a:t>Instrucțiunile se </a:t>
            </a:r>
            <a:r>
              <a:rPr lang="en-US" sz="1800" b="0" i="0" u="none" strike="noStrike" cap="none" dirty="0" err="1">
                <a:solidFill>
                  <a:srgbClr val="1F497D"/>
                </a:solidFill>
                <a:latin typeface="Open Sans"/>
                <a:ea typeface="Open Sans"/>
                <a:cs typeface="Open Sans"/>
                <a:sym typeface="Open Sans"/>
              </a:rPr>
              <a:t>publică</a:t>
            </a:r>
            <a:r>
              <a:rPr lang="en-US" sz="1800" b="0" i="0" u="none" strike="noStrike" cap="none" dirty="0">
                <a:solidFill>
                  <a:srgbClr val="1F497D"/>
                </a:solidFill>
                <a:latin typeface="Open Sans"/>
                <a:ea typeface="Open Sans"/>
                <a:cs typeface="Open Sans"/>
                <a:sym typeface="Open Sans"/>
              </a:rPr>
              <a:t> pe site-ul Programului!</a:t>
            </a:r>
            <a:endParaRPr sz="1800" b="0" i="0" u="none" strike="noStrike" cap="none" dirty="0">
              <a:solidFill>
                <a:srgbClr val="1F497D"/>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jpg"/>
          <p:cNvPicPr>
            <a:picLocks noChangeAspect="1"/>
          </p:cNvPicPr>
          <p:nvPr/>
        </p:nvPicPr>
        <p:blipFill>
          <a:blip r:embed="rId3" cstate="print"/>
          <a:stretch>
            <a:fillRect/>
          </a:stretch>
        </p:blipFill>
        <p:spPr>
          <a:xfrm>
            <a:off x="0" y="0"/>
            <a:ext cx="9510505" cy="7127863"/>
          </a:xfrm>
          <a:prstGeom prst="rect">
            <a:avLst/>
          </a:prstGeom>
        </p:spPr>
      </p:pic>
      <p:sp>
        <p:nvSpPr>
          <p:cNvPr id="3" name="TextBox 2"/>
          <p:cNvSpPr txBox="1"/>
          <p:nvPr/>
        </p:nvSpPr>
        <p:spPr>
          <a:xfrm>
            <a:off x="2627785" y="1662344"/>
            <a:ext cx="6882720" cy="3785652"/>
          </a:xfrm>
          <a:prstGeom prst="rect">
            <a:avLst/>
          </a:prstGeom>
          <a:noFill/>
        </p:spPr>
        <p:txBody>
          <a:bodyPr wrap="square" rtlCol="0">
            <a:spAutoFit/>
          </a:bodyPr>
          <a:lstStyle/>
          <a:p>
            <a:pPr lvl="0" algn="just"/>
            <a:r>
              <a:rPr lang="ro-RO" dirty="0">
                <a:solidFill>
                  <a:srgbClr val="1F497D"/>
                </a:solidFill>
                <a:latin typeface="Open Sans"/>
                <a:ea typeface="Times New Roman"/>
                <a:cs typeface="Times New Roman"/>
              </a:rPr>
              <a:t> -  </a:t>
            </a:r>
            <a:r>
              <a:rPr lang="ro-RO" sz="2000" dirty="0">
                <a:solidFill>
                  <a:srgbClr val="1F497D"/>
                </a:solidFill>
                <a:latin typeface="Open Sans"/>
                <a:ea typeface="Times New Roman"/>
                <a:cs typeface="Times New Roman"/>
              </a:rPr>
              <a:t>De ce este importantă comunicarea?</a:t>
            </a: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Cadru legislativ</a:t>
            </a:r>
          </a:p>
          <a:p>
            <a:pPr lvl="0" algn="just"/>
            <a:endParaRPr lang="ro-RO"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Reguli generale de vizibilitate</a:t>
            </a: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Măsuri de comunicare obligatorii</a:t>
            </a: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Exemple</a:t>
            </a:r>
            <a:r>
              <a:rPr lang="it-IT" sz="2000" dirty="0">
                <a:solidFill>
                  <a:srgbClr val="1F497D"/>
                </a:solidFill>
                <a:latin typeface="Open Sans"/>
                <a:ea typeface="Times New Roman"/>
                <a:cs typeface="Times New Roman"/>
              </a:rPr>
              <a:t> </a:t>
            </a:r>
            <a:r>
              <a:rPr lang="ro-RO" sz="2000" dirty="0">
                <a:solidFill>
                  <a:srgbClr val="1F497D"/>
                </a:solidFill>
                <a:latin typeface="Open Sans"/>
                <a:ea typeface="Times New Roman"/>
                <a:cs typeface="Times New Roman"/>
              </a:rPr>
              <a:t>practice, greșeli frecvente</a:t>
            </a:r>
            <a:r>
              <a:rPr lang="en-US" sz="2000" dirty="0">
                <a:solidFill>
                  <a:srgbClr val="1F497D"/>
                </a:solidFill>
                <a:latin typeface="Open Sans"/>
                <a:ea typeface="Times New Roman"/>
                <a:cs typeface="Times New Roman"/>
              </a:rPr>
              <a:t> </a:t>
            </a:r>
            <a:r>
              <a:rPr lang="ro-RO" sz="2000" dirty="0">
                <a:solidFill>
                  <a:srgbClr val="1F497D"/>
                </a:solidFill>
                <a:latin typeface="Open Sans"/>
                <a:ea typeface="Times New Roman"/>
                <a:cs typeface="Times New Roman"/>
              </a:rPr>
              <a:t>și recomandări</a:t>
            </a:r>
            <a:endParaRPr lang="en-US" sz="2000" dirty="0">
              <a:solidFill>
                <a:srgbClr val="1F497D"/>
              </a:solidFill>
              <a:latin typeface="Open Sans"/>
              <a:ea typeface="Times New Roman"/>
              <a:cs typeface="Times New Roman"/>
            </a:endParaRPr>
          </a:p>
          <a:p>
            <a:pPr lvl="0" algn="just"/>
            <a:endParaRPr lang="it-IT" sz="2000" dirty="0">
              <a:solidFill>
                <a:srgbClr val="1F497D"/>
              </a:solidFill>
              <a:latin typeface="Open Sans"/>
              <a:ea typeface="Times New Roman"/>
              <a:cs typeface="Times New Roman"/>
            </a:endParaRPr>
          </a:p>
          <a:p>
            <a:pPr lvl="0" algn="just"/>
            <a:r>
              <a:rPr lang="ro-RO" sz="2000" dirty="0">
                <a:solidFill>
                  <a:srgbClr val="1F497D"/>
                </a:solidFill>
                <a:latin typeface="Open Sans"/>
                <a:ea typeface="Times New Roman"/>
                <a:cs typeface="Times New Roman"/>
              </a:rPr>
              <a:t> - Avizare ex-ante a materialelor</a:t>
            </a:r>
            <a:r>
              <a:rPr lang="en-US" sz="2000" dirty="0">
                <a:solidFill>
                  <a:srgbClr val="1F497D"/>
                </a:solidFill>
                <a:latin typeface="Open Sans"/>
                <a:ea typeface="Times New Roman"/>
                <a:cs typeface="Times New Roman"/>
              </a:rPr>
              <a:t> </a:t>
            </a:r>
            <a:r>
              <a:rPr lang="ro-RO" sz="2000" dirty="0">
                <a:solidFill>
                  <a:srgbClr val="1F497D"/>
                </a:solidFill>
                <a:latin typeface="Open Sans"/>
                <a:ea typeface="Times New Roman"/>
                <a:cs typeface="Times New Roman"/>
              </a:rPr>
              <a:t>şi informaţii de încărcat  pe web </a:t>
            </a:r>
            <a:endParaRPr lang="ro-RO" sz="2000" b="1" dirty="0">
              <a:solidFill>
                <a:srgbClr val="1F497D"/>
              </a:solidFill>
              <a:latin typeface="Open Sans"/>
              <a:ea typeface="Times New Roman"/>
              <a:cs typeface="Times New Roman"/>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86056" y="2240173"/>
            <a:ext cx="3559168" cy="2340000"/>
          </a:xfrm>
          <a:prstGeom prst="rect">
            <a:avLst/>
          </a:prstGeom>
        </p:spPr>
      </p:pic>
      <p:sp>
        <p:nvSpPr>
          <p:cNvPr id="4" name="TextBox 3">
            <a:extLst>
              <a:ext uri="{FF2B5EF4-FFF2-40B4-BE49-F238E27FC236}">
                <a16:creationId xmlns:a16="http://schemas.microsoft.com/office/drawing/2014/main" id="{AD4AD9C3-7D32-4F88-BD60-797EF2575D55}"/>
              </a:ext>
            </a:extLst>
          </p:cNvPr>
          <p:cNvSpPr txBox="1"/>
          <p:nvPr/>
        </p:nvSpPr>
        <p:spPr>
          <a:xfrm>
            <a:off x="1065329" y="1119191"/>
            <a:ext cx="7184114" cy="461665"/>
          </a:xfrm>
          <a:prstGeom prst="rect">
            <a:avLst/>
          </a:prstGeom>
          <a:noFill/>
        </p:spPr>
        <p:txBody>
          <a:bodyPr wrap="square" rtlCol="0">
            <a:spAutoFit/>
          </a:bodyPr>
          <a:lstStyle/>
          <a:p>
            <a:pPr algn="ctr"/>
            <a:r>
              <a:rPr lang="ro-RO" sz="2400" b="1" dirty="0">
                <a:solidFill>
                  <a:srgbClr val="1F497D"/>
                </a:solidFill>
              </a:rPr>
              <a:t>VI. Obligații privind informarea și comunicarea</a:t>
            </a:r>
            <a:endParaRPr lang="en-GB" sz="2400" b="1" dirty="0">
              <a:solidFill>
                <a:srgbClr val="1F497D"/>
              </a:solidFill>
              <a:latin typeface="Open Sans" panose="020B0604020202020204"/>
            </a:endParaRPr>
          </a:p>
        </p:txBody>
      </p:sp>
    </p:spTree>
    <p:extLst>
      <p:ext uri="{BB962C8B-B14F-4D97-AF65-F5344CB8AC3E}">
        <p14:creationId xmlns:p14="http://schemas.microsoft.com/office/powerpoint/2010/main" val="2250427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jpg"/>
          <p:cNvPicPr>
            <a:picLocks noChangeAspect="1"/>
          </p:cNvPicPr>
          <p:nvPr/>
        </p:nvPicPr>
        <p:blipFill>
          <a:blip r:embed="rId3" cstate="print"/>
          <a:stretch>
            <a:fillRect/>
          </a:stretch>
        </p:blipFill>
        <p:spPr>
          <a:xfrm>
            <a:off x="0" y="-53732"/>
            <a:ext cx="9144000" cy="6853178"/>
          </a:xfrm>
          <a:prstGeom prst="rect">
            <a:avLst/>
          </a:prstGeom>
        </p:spPr>
      </p:pic>
      <p:sp>
        <p:nvSpPr>
          <p:cNvPr id="3" name="Rounded Rectangle 2"/>
          <p:cNvSpPr/>
          <p:nvPr/>
        </p:nvSpPr>
        <p:spPr>
          <a:xfrm>
            <a:off x="2123728" y="928134"/>
            <a:ext cx="5904656" cy="504057"/>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ro-RO" sz="2400" b="1" dirty="0">
                <a:solidFill>
                  <a:prstClr val="white"/>
                </a:solidFill>
                <a:latin typeface="Open Sans"/>
                <a:cs typeface="Arial" pitchFamily="34" charset="0"/>
              </a:rPr>
              <a:t>De ce este importantă comunicarea? </a:t>
            </a:r>
          </a:p>
        </p:txBody>
      </p:sp>
      <p:sp>
        <p:nvSpPr>
          <p:cNvPr id="5" name="TextBox 4"/>
          <p:cNvSpPr txBox="1"/>
          <p:nvPr/>
        </p:nvSpPr>
        <p:spPr>
          <a:xfrm>
            <a:off x="3491880" y="1556792"/>
            <a:ext cx="5112568" cy="2416046"/>
          </a:xfrm>
          <a:prstGeom prst="rect">
            <a:avLst/>
          </a:prstGeom>
          <a:noFill/>
        </p:spPr>
        <p:txBody>
          <a:bodyPr wrap="square" rtlCol="0">
            <a:spAutoFit/>
          </a:bodyPr>
          <a:lstStyle/>
          <a:p>
            <a:pPr algn="just">
              <a:spcBef>
                <a:spcPts val="600"/>
              </a:spcBef>
              <a:spcAft>
                <a:spcPts val="600"/>
              </a:spcAft>
            </a:pPr>
            <a:endParaRPr lang="ro-RO" dirty="0">
              <a:solidFill>
                <a:srgbClr val="1F497D"/>
              </a:solidFill>
              <a:latin typeface="Open Sans"/>
              <a:ea typeface="Times New Roman"/>
              <a:cs typeface="Times New Roman"/>
            </a:endParaRPr>
          </a:p>
          <a:p>
            <a:pPr algn="just">
              <a:spcBef>
                <a:spcPts val="600"/>
              </a:spcBef>
              <a:spcAft>
                <a:spcPts val="600"/>
              </a:spcAft>
            </a:pPr>
            <a:r>
              <a:rPr lang="vi-VN" dirty="0">
                <a:solidFill>
                  <a:srgbClr val="1F497D"/>
                </a:solidFill>
                <a:latin typeface="Open Sans"/>
                <a:ea typeface="Times New Roman"/>
                <a:cs typeface="Times New Roman"/>
              </a:rPr>
              <a:t>Comisia Europeană</a:t>
            </a:r>
            <a:r>
              <a:rPr lang="ro-RO" dirty="0">
                <a:solidFill>
                  <a:srgbClr val="1F497D"/>
                </a:solidFill>
                <a:latin typeface="Open Sans"/>
                <a:ea typeface="Times New Roman"/>
                <a:cs typeface="Times New Roman"/>
              </a:rPr>
              <a:t> pune accent pe </a:t>
            </a:r>
            <a:r>
              <a:rPr lang="ro-RO" b="1" dirty="0">
                <a:solidFill>
                  <a:srgbClr val="1F497D"/>
                </a:solidFill>
                <a:latin typeface="Open Sans"/>
                <a:ea typeface="Times New Roman"/>
                <a:cs typeface="Times New Roman"/>
              </a:rPr>
              <a:t>creşterea </a:t>
            </a:r>
            <a:r>
              <a:rPr lang="vi-VN" b="1" dirty="0">
                <a:solidFill>
                  <a:srgbClr val="1F497D"/>
                </a:solidFill>
                <a:latin typeface="Open Sans"/>
                <a:ea typeface="Times New Roman"/>
                <a:cs typeface="Times New Roman"/>
              </a:rPr>
              <a:t>gradul</a:t>
            </a:r>
            <a:r>
              <a:rPr lang="ro-RO" b="1" dirty="0">
                <a:solidFill>
                  <a:srgbClr val="1F497D"/>
                </a:solidFill>
                <a:latin typeface="Open Sans"/>
                <a:ea typeface="Times New Roman"/>
                <a:cs typeface="Times New Roman"/>
              </a:rPr>
              <a:t>ui</a:t>
            </a:r>
            <a:r>
              <a:rPr lang="vi-VN" b="1" dirty="0">
                <a:solidFill>
                  <a:srgbClr val="1F497D"/>
                </a:solidFill>
                <a:latin typeface="Open Sans"/>
                <a:ea typeface="Times New Roman"/>
                <a:cs typeface="Times New Roman"/>
              </a:rPr>
              <a:t> de conştientizare a cetăţenilor UE </a:t>
            </a:r>
            <a:r>
              <a:rPr lang="ro-RO" dirty="0">
                <a:solidFill>
                  <a:srgbClr val="1F497D"/>
                </a:solidFill>
                <a:latin typeface="Open Sans"/>
                <a:ea typeface="Times New Roman"/>
                <a:cs typeface="Times New Roman"/>
              </a:rPr>
              <a:t>cu privire la banii</a:t>
            </a:r>
            <a:r>
              <a:rPr lang="vi-VN" dirty="0">
                <a:solidFill>
                  <a:srgbClr val="1F497D"/>
                </a:solidFill>
                <a:latin typeface="Open Sans"/>
                <a:ea typeface="Times New Roman"/>
                <a:cs typeface="Times New Roman"/>
              </a:rPr>
              <a:t> investi</a:t>
            </a:r>
            <a:r>
              <a:rPr lang="ro-RO" dirty="0">
                <a:solidFill>
                  <a:srgbClr val="1F497D"/>
                </a:solidFill>
                <a:latin typeface="Open Sans"/>
                <a:ea typeface="Times New Roman"/>
                <a:cs typeface="Times New Roman"/>
              </a:rPr>
              <a:t>ţi şi la cheltuirea eficientă a fondurilor publice.</a:t>
            </a:r>
          </a:p>
          <a:p>
            <a:pPr algn="just">
              <a:spcBef>
                <a:spcPts val="600"/>
              </a:spcBef>
              <a:spcAft>
                <a:spcPts val="600"/>
              </a:spcAft>
            </a:pPr>
            <a:endParaRPr lang="ro-RO" dirty="0">
              <a:solidFill>
                <a:srgbClr val="1F497D"/>
              </a:solidFill>
              <a:latin typeface="Open Sans"/>
              <a:ea typeface="Times New Roman"/>
              <a:cs typeface="Times New Roman"/>
            </a:endParaRPr>
          </a:p>
          <a:p>
            <a:pPr algn="just"/>
            <a:endParaRPr lang="ro-RO" dirty="0">
              <a:solidFill>
                <a:srgbClr val="1F497D"/>
              </a:solidFill>
              <a:latin typeface="Open Sans"/>
              <a:ea typeface="Times New Roman"/>
              <a:cs typeface="Times New Roman"/>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37" y="1644752"/>
            <a:ext cx="3168000" cy="180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5137" y="3573016"/>
            <a:ext cx="8587942" cy="1754326"/>
          </a:xfrm>
          <a:prstGeom prst="rect">
            <a:avLst/>
          </a:prstGeom>
          <a:noFill/>
        </p:spPr>
        <p:txBody>
          <a:bodyPr wrap="square" rtlCol="0">
            <a:spAutoFit/>
          </a:bodyPr>
          <a:lstStyle/>
          <a:p>
            <a:pPr algn="just"/>
            <a:r>
              <a:rPr lang="vi-VN" dirty="0">
                <a:solidFill>
                  <a:srgbClr val="1F497D"/>
                </a:solidFill>
                <a:latin typeface="Open Sans"/>
                <a:ea typeface="Times New Roman"/>
                <a:cs typeface="Times New Roman"/>
              </a:rPr>
              <a:t>Trebuie</a:t>
            </a:r>
            <a:r>
              <a:rPr lang="en-US" dirty="0">
                <a:solidFill>
                  <a:srgbClr val="1F497D"/>
                </a:solidFill>
                <a:latin typeface="Open Sans"/>
                <a:ea typeface="Times New Roman"/>
                <a:cs typeface="Times New Roman"/>
              </a:rPr>
              <a:t> s</a:t>
            </a:r>
            <a:r>
              <a:rPr lang="ro-RO" dirty="0">
                <a:solidFill>
                  <a:srgbClr val="1F497D"/>
                </a:solidFill>
                <a:latin typeface="Open Sans"/>
                <a:ea typeface="Times New Roman"/>
                <a:cs typeface="Times New Roman"/>
              </a:rPr>
              <a:t>ă</a:t>
            </a:r>
            <a:r>
              <a:rPr lang="vi-VN" dirty="0">
                <a:solidFill>
                  <a:srgbClr val="1F497D"/>
                </a:solidFill>
                <a:latin typeface="Open Sans"/>
                <a:ea typeface="Times New Roman"/>
                <a:cs typeface="Times New Roman"/>
              </a:rPr>
              <a:t> li se demonstreze factorilor de decizie şi publicului larg următoarele:</a:t>
            </a:r>
            <a:endParaRPr lang="ro-RO" dirty="0">
              <a:solidFill>
                <a:srgbClr val="1F497D"/>
              </a:solidFill>
              <a:latin typeface="Open Sans"/>
              <a:ea typeface="Times New Roman"/>
              <a:cs typeface="Times New Roman"/>
            </a:endParaRPr>
          </a:p>
          <a:p>
            <a:pPr algn="just"/>
            <a:endParaRPr lang="vi-VN" dirty="0">
              <a:solidFill>
                <a:srgbClr val="1F497D"/>
              </a:solidFill>
              <a:latin typeface="Open Sans"/>
              <a:ea typeface="Times New Roman"/>
              <a:cs typeface="Times New Roman"/>
            </a:endParaRPr>
          </a:p>
          <a:p>
            <a:pPr algn="just"/>
            <a:r>
              <a:rPr lang="ro-RO" dirty="0">
                <a:solidFill>
                  <a:srgbClr val="1F497D"/>
                </a:solidFill>
                <a:latin typeface="Open Sans"/>
                <a:ea typeface="Times New Roman"/>
                <a:cs typeface="Times New Roman"/>
              </a:rPr>
              <a:t>- f</a:t>
            </a:r>
            <a:r>
              <a:rPr lang="vi-VN" dirty="0">
                <a:solidFill>
                  <a:srgbClr val="1F497D"/>
                </a:solidFill>
                <a:latin typeface="Open Sans"/>
                <a:ea typeface="Times New Roman"/>
                <a:cs typeface="Times New Roman"/>
              </a:rPr>
              <a:t>aptul că </a:t>
            </a:r>
            <a:r>
              <a:rPr lang="ro-RO" dirty="0">
                <a:solidFill>
                  <a:srgbClr val="1F497D"/>
                </a:solidFill>
                <a:latin typeface="Open Sans"/>
                <a:ea typeface="Times New Roman"/>
                <a:cs typeface="Times New Roman"/>
              </a:rPr>
              <a:t>p</a:t>
            </a:r>
            <a:r>
              <a:rPr lang="vi-VN" dirty="0">
                <a:solidFill>
                  <a:srgbClr val="1F497D"/>
                </a:solidFill>
                <a:latin typeface="Open Sans"/>
                <a:ea typeface="Times New Roman"/>
                <a:cs typeface="Times New Roman"/>
              </a:rPr>
              <a:t>rogramul şi proiectele </a:t>
            </a:r>
            <a:r>
              <a:rPr lang="en-US" dirty="0">
                <a:solidFill>
                  <a:srgbClr val="1F497D"/>
                </a:solidFill>
                <a:latin typeface="Open Sans"/>
                <a:ea typeface="Times New Roman"/>
                <a:cs typeface="Times New Roman"/>
              </a:rPr>
              <a:t>aduc</a:t>
            </a:r>
            <a:r>
              <a:rPr lang="ro-RO" dirty="0">
                <a:solidFill>
                  <a:srgbClr val="1F497D"/>
                </a:solidFill>
                <a:latin typeface="Open Sans"/>
                <a:ea typeface="Times New Roman"/>
                <a:cs typeface="Times New Roman"/>
              </a:rPr>
              <a:t> valoare adăugată</a:t>
            </a:r>
            <a:endParaRPr lang="vi-VN" dirty="0">
              <a:solidFill>
                <a:srgbClr val="1F497D"/>
              </a:solidFill>
              <a:latin typeface="Open Sans"/>
              <a:ea typeface="Times New Roman"/>
              <a:cs typeface="Times New Roman"/>
            </a:endParaRPr>
          </a:p>
          <a:p>
            <a:pPr algn="just"/>
            <a:r>
              <a:rPr lang="ro-RO" dirty="0">
                <a:solidFill>
                  <a:srgbClr val="1F497D"/>
                </a:solidFill>
                <a:latin typeface="Open Sans"/>
                <a:ea typeface="Times New Roman"/>
                <a:cs typeface="Times New Roman"/>
              </a:rPr>
              <a:t>- b</a:t>
            </a:r>
            <a:r>
              <a:rPr lang="vi-VN" dirty="0">
                <a:solidFill>
                  <a:srgbClr val="1F497D"/>
                </a:solidFill>
                <a:latin typeface="Open Sans"/>
                <a:ea typeface="Times New Roman"/>
                <a:cs typeface="Times New Roman"/>
              </a:rPr>
              <a:t>eneficiile şi importanţa soluţiilor transfrontaliere</a:t>
            </a:r>
          </a:p>
          <a:p>
            <a:pPr algn="just"/>
            <a:r>
              <a:rPr lang="ro-RO" dirty="0">
                <a:solidFill>
                  <a:srgbClr val="1F497D"/>
                </a:solidFill>
                <a:latin typeface="Open Sans"/>
                <a:ea typeface="Times New Roman"/>
                <a:cs typeface="Times New Roman"/>
              </a:rPr>
              <a:t>- e</a:t>
            </a:r>
            <a:r>
              <a:rPr lang="vi-VN" dirty="0">
                <a:solidFill>
                  <a:srgbClr val="1F497D"/>
                </a:solidFill>
                <a:latin typeface="Open Sans"/>
                <a:ea typeface="Times New Roman"/>
                <a:cs typeface="Times New Roman"/>
              </a:rPr>
              <a:t>xemple de bună practică şi dovada succesului</a:t>
            </a:r>
          </a:p>
          <a:p>
            <a:pPr algn="just"/>
            <a:r>
              <a:rPr lang="ro-RO" dirty="0">
                <a:solidFill>
                  <a:srgbClr val="1F497D"/>
                </a:solidFill>
                <a:latin typeface="Open Sans"/>
                <a:ea typeface="Times New Roman"/>
                <a:cs typeface="Times New Roman"/>
              </a:rPr>
              <a:t>- c</a:t>
            </a:r>
            <a:r>
              <a:rPr lang="vi-VN" dirty="0">
                <a:solidFill>
                  <a:srgbClr val="1F497D"/>
                </a:solidFill>
                <a:latin typeface="Open Sans"/>
                <a:ea typeface="Times New Roman"/>
                <a:cs typeface="Times New Roman"/>
              </a:rPr>
              <a:t>heltuirea</a:t>
            </a:r>
            <a:r>
              <a:rPr lang="en-US" dirty="0">
                <a:solidFill>
                  <a:srgbClr val="1F497D"/>
                </a:solidFill>
                <a:latin typeface="Open Sans"/>
                <a:ea typeface="Times New Roman"/>
                <a:cs typeface="Times New Roman"/>
              </a:rPr>
              <a:t> eficient</a:t>
            </a:r>
            <a:r>
              <a:rPr lang="ro-RO" dirty="0">
                <a:solidFill>
                  <a:srgbClr val="1F497D"/>
                </a:solidFill>
                <a:latin typeface="Open Sans"/>
                <a:ea typeface="Times New Roman"/>
                <a:cs typeface="Times New Roman"/>
              </a:rPr>
              <a:t>ă a</a:t>
            </a:r>
            <a:r>
              <a:rPr lang="vi-VN" dirty="0">
                <a:solidFill>
                  <a:srgbClr val="1F497D"/>
                </a:solidFill>
                <a:latin typeface="Open Sans"/>
                <a:ea typeface="Times New Roman"/>
                <a:cs typeface="Times New Roman"/>
              </a:rPr>
              <a:t> </a:t>
            </a:r>
            <a:r>
              <a:rPr lang="ro-RO" dirty="0">
                <a:solidFill>
                  <a:srgbClr val="1F497D"/>
                </a:solidFill>
                <a:latin typeface="Open Sans"/>
                <a:ea typeface="Times New Roman"/>
                <a:cs typeface="Times New Roman"/>
              </a:rPr>
              <a:t>fondurilor</a:t>
            </a:r>
            <a:r>
              <a:rPr lang="vi-VN" dirty="0">
                <a:solidFill>
                  <a:srgbClr val="1F497D"/>
                </a:solidFill>
                <a:latin typeface="Open Sans"/>
                <a:ea typeface="Times New Roman"/>
                <a:cs typeface="Times New Roman"/>
              </a:rPr>
              <a:t> public</a:t>
            </a:r>
            <a:r>
              <a:rPr lang="ro-RO" dirty="0">
                <a:solidFill>
                  <a:srgbClr val="1F497D"/>
                </a:solidFill>
                <a:latin typeface="Open Sans"/>
                <a:ea typeface="Times New Roman"/>
                <a:cs typeface="Times New Roman"/>
              </a:rPr>
              <a:t>e</a:t>
            </a:r>
            <a:endParaRPr lang="en-GB" b="1" dirty="0">
              <a:solidFill>
                <a:srgbClr val="1F497D"/>
              </a:solidFill>
              <a:latin typeface="Open Sans"/>
              <a:ea typeface="Times New Roman"/>
              <a:cs typeface="Times New Roman"/>
            </a:endParaRPr>
          </a:p>
        </p:txBody>
      </p:sp>
    </p:spTree>
    <p:extLst>
      <p:ext uri="{BB962C8B-B14F-4D97-AF65-F5344CB8AC3E}">
        <p14:creationId xmlns:p14="http://schemas.microsoft.com/office/powerpoint/2010/main" val="1663648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88654" y="-326956"/>
            <a:ext cx="9586681" cy="7184956"/>
          </a:xfrm>
          <a:prstGeom prst="rect">
            <a:avLst/>
          </a:prstGeom>
        </p:spPr>
      </p:pic>
      <p:sp>
        <p:nvSpPr>
          <p:cNvPr id="8" name="TextBox 7"/>
          <p:cNvSpPr txBox="1"/>
          <p:nvPr/>
        </p:nvSpPr>
        <p:spPr>
          <a:xfrm>
            <a:off x="691952" y="2285256"/>
            <a:ext cx="8352928" cy="369332"/>
          </a:xfrm>
          <a:prstGeom prst="rect">
            <a:avLst/>
          </a:prstGeom>
          <a:noFill/>
        </p:spPr>
        <p:txBody>
          <a:bodyPr wrap="square" rtlCol="0">
            <a:spAutoFit/>
          </a:bodyPr>
          <a:lstStyle/>
          <a:p>
            <a:endParaRPr lang="ro-RO" dirty="0">
              <a:solidFill>
                <a:prstClr val="black"/>
              </a:solidFill>
            </a:endParaRPr>
          </a:p>
        </p:txBody>
      </p:sp>
      <p:sp>
        <p:nvSpPr>
          <p:cNvPr id="6" name="Rounded Rectangle 5"/>
          <p:cNvSpPr/>
          <p:nvPr/>
        </p:nvSpPr>
        <p:spPr>
          <a:xfrm>
            <a:off x="2623196" y="651902"/>
            <a:ext cx="4104456" cy="504056"/>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prstClr val="white"/>
                </a:solidFill>
                <a:latin typeface="Open Sans" pitchFamily="34" charset="0"/>
                <a:ea typeface="Open Sans" pitchFamily="34" charset="0"/>
                <a:cs typeface="Open Sans" pitchFamily="34" charset="0"/>
              </a:rPr>
              <a:t>Cadrul legislativ</a:t>
            </a:r>
          </a:p>
        </p:txBody>
      </p:sp>
      <p:sp>
        <p:nvSpPr>
          <p:cNvPr id="7" name="TextBox 6"/>
          <p:cNvSpPr txBox="1"/>
          <p:nvPr/>
        </p:nvSpPr>
        <p:spPr>
          <a:xfrm>
            <a:off x="2007069" y="1268760"/>
            <a:ext cx="7136931" cy="4401205"/>
          </a:xfrm>
          <a:prstGeom prst="rect">
            <a:avLst/>
          </a:prstGeom>
          <a:noFill/>
        </p:spPr>
        <p:txBody>
          <a:bodyPr wrap="square" rtlCol="0">
            <a:spAutoFit/>
          </a:bodyPr>
          <a:lstStyle/>
          <a:p>
            <a:pPr algn="just">
              <a:spcBef>
                <a:spcPts val="1200"/>
              </a:spcBef>
              <a:spcAft>
                <a:spcPts val="1200"/>
              </a:spcAft>
            </a:pPr>
            <a:r>
              <a:rPr lang="ro-RO" b="1" dirty="0">
                <a:solidFill>
                  <a:srgbClr val="1F497D"/>
                </a:solidFill>
                <a:latin typeface="Open Sans"/>
              </a:rPr>
              <a:t>1. </a:t>
            </a:r>
            <a:r>
              <a:rPr lang="en-US" b="1" dirty="0">
                <a:solidFill>
                  <a:srgbClr val="1F497D"/>
                </a:solidFill>
                <a:latin typeface="Open Sans"/>
              </a:rPr>
              <a:t>Anex</a:t>
            </a:r>
            <a:r>
              <a:rPr lang="ro-RO" b="1" dirty="0">
                <a:solidFill>
                  <a:srgbClr val="1F497D"/>
                </a:solidFill>
                <a:latin typeface="Open Sans"/>
              </a:rPr>
              <a:t>a</a:t>
            </a:r>
            <a:r>
              <a:rPr lang="en-US" b="1" dirty="0">
                <a:solidFill>
                  <a:srgbClr val="1F497D"/>
                </a:solidFill>
                <a:latin typeface="Open Sans"/>
              </a:rPr>
              <a:t> XII,</a:t>
            </a:r>
            <a:r>
              <a:rPr lang="ro-RO" b="1" dirty="0">
                <a:solidFill>
                  <a:srgbClr val="1F497D"/>
                </a:solidFill>
                <a:latin typeface="Open Sans"/>
              </a:rPr>
              <a:t> </a:t>
            </a:r>
            <a:r>
              <a:rPr lang="en-US" b="1" dirty="0">
                <a:solidFill>
                  <a:srgbClr val="1F497D"/>
                </a:solidFill>
                <a:latin typeface="Open Sans"/>
              </a:rPr>
              <a:t>Sec</a:t>
            </a:r>
            <a:r>
              <a:rPr lang="ro-RO" b="1" dirty="0">
                <a:solidFill>
                  <a:srgbClr val="1F497D"/>
                </a:solidFill>
                <a:latin typeface="Open Sans"/>
              </a:rPr>
              <a:t>ţ</a:t>
            </a:r>
            <a:r>
              <a:rPr lang="en-US" b="1" dirty="0">
                <a:solidFill>
                  <a:srgbClr val="1F497D"/>
                </a:solidFill>
                <a:latin typeface="Open Sans"/>
              </a:rPr>
              <a:t>i</a:t>
            </a:r>
            <a:r>
              <a:rPr lang="ro-RO" b="1" dirty="0">
                <a:solidFill>
                  <a:srgbClr val="1F497D"/>
                </a:solidFill>
                <a:latin typeface="Open Sans"/>
              </a:rPr>
              <a:t>unea</a:t>
            </a:r>
            <a:r>
              <a:rPr lang="en-US" b="1" dirty="0">
                <a:solidFill>
                  <a:srgbClr val="1F497D"/>
                </a:solidFill>
                <a:latin typeface="Open Sans"/>
              </a:rPr>
              <a:t> 2.2 </a:t>
            </a:r>
            <a:r>
              <a:rPr lang="ro-RO" b="1" dirty="0">
                <a:solidFill>
                  <a:srgbClr val="1F497D"/>
                </a:solidFill>
                <a:latin typeface="Open Sans"/>
              </a:rPr>
              <a:t>a</a:t>
            </a:r>
            <a:r>
              <a:rPr lang="en-US" b="1" dirty="0">
                <a:solidFill>
                  <a:srgbClr val="1F497D"/>
                </a:solidFill>
                <a:latin typeface="Open Sans"/>
              </a:rPr>
              <a:t> Regula</a:t>
            </a:r>
            <a:r>
              <a:rPr lang="ro-RO" b="1" dirty="0">
                <a:solidFill>
                  <a:srgbClr val="1F497D"/>
                </a:solidFill>
                <a:latin typeface="Open Sans"/>
              </a:rPr>
              <a:t>mentului</a:t>
            </a:r>
            <a:r>
              <a:rPr lang="en-US" b="1" dirty="0">
                <a:solidFill>
                  <a:srgbClr val="1F497D"/>
                </a:solidFill>
                <a:latin typeface="Open Sans"/>
              </a:rPr>
              <a:t> (U</a:t>
            </a:r>
            <a:r>
              <a:rPr lang="ro-RO" b="1" dirty="0">
                <a:solidFill>
                  <a:srgbClr val="1F497D"/>
                </a:solidFill>
                <a:latin typeface="Open Sans"/>
              </a:rPr>
              <a:t>E</a:t>
            </a:r>
            <a:r>
              <a:rPr lang="en-US" b="1" dirty="0">
                <a:solidFill>
                  <a:srgbClr val="1F497D"/>
                </a:solidFill>
                <a:latin typeface="Open Sans"/>
              </a:rPr>
              <a:t>) N</a:t>
            </a:r>
            <a:r>
              <a:rPr lang="ro-RO" b="1" dirty="0">
                <a:solidFill>
                  <a:srgbClr val="1F497D"/>
                </a:solidFill>
                <a:latin typeface="Open Sans"/>
              </a:rPr>
              <a:t>r.</a:t>
            </a:r>
            <a:r>
              <a:rPr lang="en-US" b="1" dirty="0">
                <a:solidFill>
                  <a:srgbClr val="1F497D"/>
                </a:solidFill>
                <a:latin typeface="Open Sans"/>
              </a:rPr>
              <a:t> 1303</a:t>
            </a:r>
            <a:r>
              <a:rPr lang="ro-RO" b="1" dirty="0">
                <a:solidFill>
                  <a:srgbClr val="1F497D"/>
                </a:solidFill>
                <a:latin typeface="Open Sans"/>
              </a:rPr>
              <a:t>/2013 </a:t>
            </a:r>
            <a:r>
              <a:rPr lang="ro-RO" dirty="0">
                <a:solidFill>
                  <a:srgbClr val="1F497D"/>
                </a:solidFill>
                <a:latin typeface="Open Sans"/>
              </a:rPr>
              <a:t>al P</a:t>
            </a:r>
            <a:r>
              <a:rPr lang="it-IT" dirty="0">
                <a:solidFill>
                  <a:srgbClr val="1F497D"/>
                </a:solidFill>
                <a:latin typeface="Open Sans"/>
              </a:rPr>
              <a:t>arlamentului</a:t>
            </a:r>
            <a:r>
              <a:rPr lang="ro-RO" dirty="0">
                <a:solidFill>
                  <a:srgbClr val="1F497D"/>
                </a:solidFill>
                <a:latin typeface="Open Sans"/>
              </a:rPr>
              <a:t> E</a:t>
            </a:r>
            <a:r>
              <a:rPr lang="it-IT" dirty="0">
                <a:solidFill>
                  <a:srgbClr val="1F497D"/>
                </a:solidFill>
                <a:latin typeface="Open Sans"/>
              </a:rPr>
              <a:t>uropean </a:t>
            </a:r>
            <a:r>
              <a:rPr lang="ro-RO" dirty="0">
                <a:solidFill>
                  <a:srgbClr val="1F497D"/>
                </a:solidFill>
                <a:latin typeface="Open Sans"/>
              </a:rPr>
              <a:t>ş</a:t>
            </a:r>
            <a:r>
              <a:rPr lang="it-IT" dirty="0">
                <a:solidFill>
                  <a:srgbClr val="1F497D"/>
                </a:solidFill>
                <a:latin typeface="Open Sans"/>
              </a:rPr>
              <a:t>i al </a:t>
            </a:r>
            <a:r>
              <a:rPr lang="ro-RO" dirty="0">
                <a:solidFill>
                  <a:srgbClr val="1F497D"/>
                </a:solidFill>
                <a:latin typeface="Open Sans"/>
              </a:rPr>
              <a:t>C</a:t>
            </a:r>
            <a:r>
              <a:rPr lang="it-IT" dirty="0">
                <a:solidFill>
                  <a:srgbClr val="1F497D"/>
                </a:solidFill>
                <a:latin typeface="Open Sans"/>
              </a:rPr>
              <a:t>onsiliului</a:t>
            </a:r>
            <a:r>
              <a:rPr lang="ro-RO" dirty="0">
                <a:solidFill>
                  <a:srgbClr val="1F497D"/>
                </a:solidFill>
                <a:latin typeface="Open Sans"/>
              </a:rPr>
              <a:t> d</a:t>
            </a:r>
            <a:r>
              <a:rPr lang="it-IT" dirty="0">
                <a:solidFill>
                  <a:srgbClr val="1F497D"/>
                </a:solidFill>
                <a:latin typeface="Open Sans"/>
              </a:rPr>
              <a:t>in 17 decembrie  2013</a:t>
            </a:r>
            <a:r>
              <a:rPr lang="en-US" dirty="0">
                <a:solidFill>
                  <a:srgbClr val="1F497D"/>
                </a:solidFill>
                <a:latin typeface="Open Sans"/>
              </a:rPr>
              <a:t> </a:t>
            </a:r>
            <a:endParaRPr lang="ro-RO" dirty="0">
              <a:solidFill>
                <a:srgbClr val="1F497D"/>
              </a:solidFill>
              <a:latin typeface="Open Sans"/>
            </a:endParaRPr>
          </a:p>
          <a:p>
            <a:pPr algn="just">
              <a:spcBef>
                <a:spcPts val="1200"/>
              </a:spcBef>
              <a:spcAft>
                <a:spcPts val="1200"/>
              </a:spcAft>
            </a:pPr>
            <a:r>
              <a:rPr lang="ro-RO" b="1" dirty="0">
                <a:solidFill>
                  <a:srgbClr val="1F497D"/>
                </a:solidFill>
                <a:latin typeface="Open Sans"/>
              </a:rPr>
              <a:t>2. Regulamentul de punere în aplicare (UE) Nr. 821/2014 </a:t>
            </a:r>
            <a:r>
              <a:rPr lang="ro-RO" dirty="0">
                <a:solidFill>
                  <a:srgbClr val="1F497D"/>
                </a:solidFill>
                <a:latin typeface="Open Sans"/>
              </a:rPr>
              <a:t>al Comisiei din 28 iulie 2014 de stabilire a normelor de aplicare a Regulamentului (UE) nr. 1303/</a:t>
            </a:r>
            <a:r>
              <a:rPr lang="en-US" dirty="0">
                <a:solidFill>
                  <a:srgbClr val="1F497D"/>
                </a:solidFill>
                <a:latin typeface="Open Sans"/>
              </a:rPr>
              <a:t>2013</a:t>
            </a:r>
            <a:r>
              <a:rPr lang="ro-RO" dirty="0">
                <a:solidFill>
                  <a:srgbClr val="1F497D"/>
                </a:solidFill>
                <a:latin typeface="Open Sans"/>
              </a:rPr>
              <a:t>, </a:t>
            </a:r>
            <a:r>
              <a:rPr lang="ro-RO" b="1" dirty="0">
                <a:solidFill>
                  <a:srgbClr val="1F497D"/>
                </a:solidFill>
                <a:latin typeface="Open Sans"/>
              </a:rPr>
              <a:t>Capitolul II </a:t>
            </a:r>
          </a:p>
          <a:p>
            <a:pPr algn="just">
              <a:spcBef>
                <a:spcPts val="1200"/>
              </a:spcBef>
              <a:spcAft>
                <a:spcPts val="1200"/>
              </a:spcAft>
            </a:pPr>
            <a:r>
              <a:rPr lang="ro-RO" b="1" dirty="0">
                <a:solidFill>
                  <a:srgbClr val="1F497D"/>
                </a:solidFill>
                <a:latin typeface="Open Sans"/>
              </a:rPr>
              <a:t>3. Contractul de finanţare FEDR și Manualul de implementate a proiectelor</a:t>
            </a:r>
          </a:p>
          <a:p>
            <a:pPr algn="just"/>
            <a:r>
              <a:rPr lang="ro-RO" b="1" dirty="0">
                <a:solidFill>
                  <a:srgbClr val="1F497D"/>
                </a:solidFill>
                <a:latin typeface="Open Sans"/>
              </a:rPr>
              <a:t>4.</a:t>
            </a:r>
            <a:r>
              <a:rPr lang="vi-VN" b="1" dirty="0">
                <a:solidFill>
                  <a:srgbClr val="1F497D"/>
                </a:solidFill>
                <a:latin typeface="Open Sans"/>
              </a:rPr>
              <a:t> Manualul de Identitate Vizuală</a:t>
            </a:r>
            <a:r>
              <a:rPr lang="ro-RO" b="1" dirty="0">
                <a:solidFill>
                  <a:srgbClr val="1F497D"/>
                </a:solidFill>
                <a:latin typeface="Open Sans"/>
              </a:rPr>
              <a:t>,</a:t>
            </a:r>
            <a:r>
              <a:rPr lang="vi-VN" b="1" dirty="0">
                <a:solidFill>
                  <a:srgbClr val="1F497D"/>
                </a:solidFill>
                <a:latin typeface="Open Sans"/>
              </a:rPr>
              <a:t> </a:t>
            </a:r>
            <a:r>
              <a:rPr lang="ro-RO" b="1" dirty="0">
                <a:solidFill>
                  <a:srgbClr val="1F497D"/>
                </a:solidFill>
                <a:latin typeface="Open Sans"/>
              </a:rPr>
              <a:t>inclusiv LOGO-uri în diverse formate și variante de limbă                                      </a:t>
            </a:r>
          </a:p>
          <a:p>
            <a:pPr algn="just"/>
            <a:r>
              <a:rPr lang="ro-RO" b="1" dirty="0">
                <a:solidFill>
                  <a:srgbClr val="1F497D"/>
                </a:solidFill>
                <a:latin typeface="Open Sans"/>
              </a:rPr>
              <a:t>            </a:t>
            </a:r>
            <a:endParaRPr lang="ro-RO" sz="2000" b="1" dirty="0">
              <a:solidFill>
                <a:srgbClr val="1F497D"/>
              </a:solidFill>
              <a:latin typeface="Arial"/>
              <a:cs typeface="Arial"/>
            </a:endParaRPr>
          </a:p>
          <a:p>
            <a:pPr algn="just"/>
            <a:r>
              <a:rPr lang="ro-RO" sz="1600" b="1" dirty="0">
                <a:solidFill>
                  <a:srgbClr val="C0504D">
                    <a:lumMod val="75000"/>
                  </a:srgbClr>
                </a:solidFill>
                <a:latin typeface="Open Sans"/>
              </a:rPr>
              <a:t>Pot fi accesate în secţiunea Documente proiecte: </a:t>
            </a:r>
          </a:p>
          <a:p>
            <a:pPr algn="just"/>
            <a:r>
              <a:rPr lang="ro-RO" sz="1600" b="1" dirty="0" err="1">
                <a:solidFill>
                  <a:srgbClr val="C0504D">
                    <a:lumMod val="75000"/>
                  </a:srgbClr>
                </a:solidFill>
                <a:latin typeface="Open Sans"/>
                <a:hlinkClick r:id="rId4"/>
              </a:rPr>
              <a:t>http</a:t>
            </a:r>
            <a:r>
              <a:rPr lang="ro-RO" sz="1600" b="1" dirty="0">
                <a:solidFill>
                  <a:srgbClr val="C0504D">
                    <a:lumMod val="75000"/>
                  </a:srgbClr>
                </a:solidFill>
                <a:latin typeface="Open Sans"/>
                <a:hlinkClick r:id="rId4"/>
              </a:rPr>
              <a:t>://</a:t>
            </a:r>
            <a:r>
              <a:rPr lang="ro-RO" sz="1600" b="1" dirty="0" err="1">
                <a:solidFill>
                  <a:srgbClr val="C0504D">
                    <a:lumMod val="75000"/>
                  </a:srgbClr>
                </a:solidFill>
                <a:latin typeface="Open Sans"/>
                <a:hlinkClick r:id="rId4"/>
              </a:rPr>
              <a:t>interreg-rohu.eu</a:t>
            </a:r>
            <a:r>
              <a:rPr lang="ro-RO" sz="1600" b="1" dirty="0">
                <a:solidFill>
                  <a:srgbClr val="C0504D">
                    <a:lumMod val="75000"/>
                  </a:srgbClr>
                </a:solidFill>
                <a:latin typeface="Open Sans"/>
                <a:hlinkClick r:id="rId4"/>
              </a:rPr>
              <a:t>/</a:t>
            </a:r>
            <a:r>
              <a:rPr lang="ro-RO" sz="1600" b="1" dirty="0" err="1">
                <a:solidFill>
                  <a:srgbClr val="C0504D">
                    <a:lumMod val="75000"/>
                  </a:srgbClr>
                </a:solidFill>
                <a:latin typeface="Open Sans"/>
                <a:hlinkClick r:id="rId4"/>
              </a:rPr>
              <a:t>ro</a:t>
            </a:r>
            <a:r>
              <a:rPr lang="ro-RO" sz="1600" b="1" dirty="0">
                <a:solidFill>
                  <a:srgbClr val="C0504D">
                    <a:lumMod val="75000"/>
                  </a:srgbClr>
                </a:solidFill>
                <a:latin typeface="Open Sans"/>
                <a:hlinkClick r:id="rId4"/>
              </a:rPr>
              <a:t>/</a:t>
            </a:r>
            <a:r>
              <a:rPr lang="ro-RO" sz="1600" b="1" dirty="0" err="1">
                <a:solidFill>
                  <a:srgbClr val="C0504D">
                    <a:lumMod val="75000"/>
                  </a:srgbClr>
                </a:solidFill>
                <a:latin typeface="Open Sans"/>
                <a:hlinkClick r:id="rId4"/>
              </a:rPr>
              <a:t>comunicare-si-identitate-vizuala</a:t>
            </a:r>
            <a:r>
              <a:rPr lang="ro-RO" sz="1600" b="1" dirty="0">
                <a:solidFill>
                  <a:srgbClr val="C0504D">
                    <a:lumMod val="75000"/>
                  </a:srgbClr>
                </a:solidFill>
                <a:latin typeface="Open Sans"/>
                <a:hlinkClick r:id="rId4"/>
              </a:rPr>
              <a:t>/</a:t>
            </a:r>
            <a:endParaRPr lang="en-US" dirty="0">
              <a:solidFill>
                <a:srgbClr val="C0504D">
                  <a:lumMod val="75000"/>
                </a:srgbClr>
              </a:solidFill>
              <a:latin typeface="Open Sans"/>
            </a:endParaRPr>
          </a:p>
        </p:txBody>
      </p:sp>
      <p:pic>
        <p:nvPicPr>
          <p:cNvPr id="2052" name="Picture 4" descr="Computer, Business, Gdpr, Legislation, Regul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11" y="1412775"/>
            <a:ext cx="2088232" cy="1651577"/>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6439620" y="4622900"/>
            <a:ext cx="288032" cy="396000"/>
          </a:xfrm>
          <a:prstGeom prst="down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prstClr val="white"/>
              </a:solidFill>
            </a:endParaRPr>
          </a:p>
        </p:txBody>
      </p:sp>
      <p:sp>
        <p:nvSpPr>
          <p:cNvPr id="11" name="Rounded Rectangle 10"/>
          <p:cNvSpPr/>
          <p:nvPr/>
        </p:nvSpPr>
        <p:spPr>
          <a:xfrm>
            <a:off x="-1" y="3645025"/>
            <a:ext cx="1971425" cy="1584176"/>
          </a:xfrm>
          <a:prstGeom prst="roundRect">
            <a:avLst/>
          </a:prstGeom>
          <a:solidFill>
            <a:srgbClr val="C0504D">
              <a:lumMod val="20000"/>
              <a:lumOff val="80000"/>
            </a:srgbClr>
          </a:solidFill>
          <a:ln w="25400" cap="flat" cmpd="sng" algn="ctr">
            <a:solidFill>
              <a:srgbClr val="4F81BD">
                <a:shade val="50000"/>
              </a:srgbClr>
            </a:solidFill>
            <a:prstDash val="solid"/>
          </a:ln>
          <a:effectLst/>
        </p:spPr>
        <p:txBody>
          <a:bodyPr anchor="ctr"/>
          <a:lstStyle/>
          <a:p>
            <a:pPr marL="285750" indent="249238" algn="ctr">
              <a:defRPr/>
            </a:pPr>
            <a:r>
              <a:rPr lang="ro-RO" sz="1300" b="1" kern="0" dirty="0">
                <a:solidFill>
                  <a:srgbClr val="1F497D"/>
                </a:solidFill>
                <a:latin typeface="Open Sans" pitchFamily="34" charset="0"/>
                <a:ea typeface="Open Sans" pitchFamily="34" charset="0"/>
                <a:cs typeface="Open Sans" pitchFamily="34" charset="0"/>
              </a:rPr>
              <a:t>Nerespectarea acestor cerinţe </a:t>
            </a:r>
            <a:r>
              <a:rPr lang="en-US" sz="1300" b="1" kern="0" dirty="0">
                <a:solidFill>
                  <a:srgbClr val="1F497D"/>
                </a:solidFill>
                <a:latin typeface="Open Sans" pitchFamily="34" charset="0"/>
                <a:ea typeface="Open Sans" pitchFamily="34" charset="0"/>
                <a:cs typeface="Open Sans" pitchFamily="34" charset="0"/>
              </a:rPr>
              <a:t>poate</a:t>
            </a:r>
            <a:r>
              <a:rPr lang="ro-RO" sz="1300" b="1" kern="0" dirty="0">
                <a:solidFill>
                  <a:srgbClr val="1F497D"/>
                </a:solidFill>
                <a:latin typeface="Open Sans" pitchFamily="34" charset="0"/>
                <a:ea typeface="Open Sans" pitchFamily="34" charset="0"/>
                <a:cs typeface="Open Sans" pitchFamily="34" charset="0"/>
              </a:rPr>
              <a:t> duce la </a:t>
            </a:r>
            <a:r>
              <a:rPr lang="ro-RO" sz="1300" b="1" dirty="0">
                <a:solidFill>
                  <a:srgbClr val="C0504D">
                    <a:lumMod val="75000"/>
                  </a:srgbClr>
                </a:solidFill>
                <a:latin typeface="Open Sans"/>
              </a:rPr>
              <a:t>nevalidarea/ne-rambursarea cheltuielilor </a:t>
            </a:r>
            <a:r>
              <a:rPr lang="ro-RO" sz="1300" b="1" kern="0" dirty="0">
                <a:solidFill>
                  <a:srgbClr val="1F497D"/>
                </a:solidFill>
                <a:latin typeface="Open Sans" pitchFamily="34" charset="0"/>
                <a:ea typeface="Open Sans" pitchFamily="34" charset="0"/>
                <a:cs typeface="Open Sans" pitchFamily="34" charset="0"/>
              </a:rPr>
              <a:t>aferente!</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3" y="3144838"/>
            <a:ext cx="3476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840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28017" y="4021"/>
            <a:ext cx="9416058" cy="7029400"/>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srgbClr val="FFFFFF"/>
                </a:solidFill>
                <a:latin typeface="Open Sans" pitchFamily="34" charset="0"/>
                <a:ea typeface="Open Sans" pitchFamily="34" charset="0"/>
                <a:cs typeface="Open Sans" pitchFamily="34" charset="0"/>
              </a:rPr>
              <a:t>Regului generale de vizibilitate</a:t>
            </a:r>
          </a:p>
        </p:txBody>
      </p:sp>
      <p:sp>
        <p:nvSpPr>
          <p:cNvPr id="8" name="Rectangle 7"/>
          <p:cNvSpPr/>
          <p:nvPr/>
        </p:nvSpPr>
        <p:spPr>
          <a:xfrm>
            <a:off x="216024" y="1418271"/>
            <a:ext cx="8748464" cy="338554"/>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p:txBody>
      </p:sp>
      <p:sp>
        <p:nvSpPr>
          <p:cNvPr id="2" name="Rectangle 1"/>
          <p:cNvSpPr/>
          <p:nvPr/>
        </p:nvSpPr>
        <p:spPr>
          <a:xfrm>
            <a:off x="107504" y="1700808"/>
            <a:ext cx="8856984" cy="461665"/>
          </a:xfrm>
          <a:prstGeom prst="rect">
            <a:avLst/>
          </a:prstGeom>
        </p:spPr>
        <p:txBody>
          <a:bodyPr wrap="square">
            <a:spAutoFit/>
          </a:bodyPr>
          <a:lstStyle/>
          <a:p>
            <a:r>
              <a:rPr lang="en-US" sz="2400" b="1" i="1" dirty="0">
                <a:solidFill>
                  <a:srgbClr val="0C73B6"/>
                </a:solidFill>
                <a:latin typeface="Arial" pitchFamily="34" charset="0"/>
                <a:cs typeface="Arial" pitchFamily="34" charset="0"/>
              </a:rPr>
              <a:t>Elemente  ”MAGIC 5” </a:t>
            </a:r>
          </a:p>
        </p:txBody>
      </p:sp>
      <p:sp>
        <p:nvSpPr>
          <p:cNvPr id="21" name="Rectangle 20"/>
          <p:cNvSpPr/>
          <p:nvPr/>
        </p:nvSpPr>
        <p:spPr>
          <a:xfrm>
            <a:off x="467544" y="2492896"/>
            <a:ext cx="861774" cy="2051650"/>
          </a:xfrm>
          <a:prstGeom prst="rect">
            <a:avLst/>
          </a:prstGeom>
        </p:spPr>
        <p:txBody>
          <a:bodyPr vert="vert270" wrap="square">
            <a:spAutoFit/>
          </a:bodyPr>
          <a:lstStyle/>
          <a:p>
            <a:r>
              <a:rPr lang="hu-HU" sz="4400" i="1" dirty="0">
                <a:solidFill>
                  <a:srgbClr val="414042"/>
                </a:solidFill>
                <a:latin typeface="Open Sans"/>
              </a:rPr>
              <a:t>MAGIC</a:t>
            </a:r>
          </a:p>
        </p:txBody>
      </p:sp>
      <p:sp>
        <p:nvSpPr>
          <p:cNvPr id="22" name="Rectangle 21"/>
          <p:cNvSpPr/>
          <p:nvPr/>
        </p:nvSpPr>
        <p:spPr>
          <a:xfrm>
            <a:off x="1187624" y="2348880"/>
            <a:ext cx="993724" cy="2808312"/>
          </a:xfrm>
          <a:prstGeom prst="rect">
            <a:avLst/>
          </a:prstGeom>
        </p:spPr>
        <p:txBody>
          <a:bodyPr wrap="square">
            <a:spAutoFit/>
          </a:bodyPr>
          <a:lstStyle/>
          <a:p>
            <a:endParaRPr lang="hu-HU" sz="19900" b="1" dirty="0">
              <a:solidFill>
                <a:srgbClr val="7DD3F7"/>
              </a:solidFill>
              <a:latin typeface="Open Sans"/>
            </a:endParaRPr>
          </a:p>
        </p:txBody>
      </p:sp>
      <p:sp>
        <p:nvSpPr>
          <p:cNvPr id="23" name="Rectangle 22"/>
          <p:cNvSpPr/>
          <p:nvPr/>
        </p:nvSpPr>
        <p:spPr>
          <a:xfrm>
            <a:off x="2411760" y="2818656"/>
            <a:ext cx="3942184" cy="1631216"/>
          </a:xfrm>
          <a:prstGeom prst="rect">
            <a:avLst/>
          </a:prstGeom>
        </p:spPr>
        <p:txBody>
          <a:bodyPr wrap="square">
            <a:spAutoFit/>
          </a:bodyPr>
          <a:lstStyle/>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Logo Program </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Logo Guvern(e)</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Slogan	</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Referința la web</a:t>
            </a:r>
          </a:p>
          <a:p>
            <a:pPr marL="285750" indent="-285750">
              <a:buFont typeface="Arial" panose="020B0604020202020204" pitchFamily="34" charset="0"/>
              <a:buChar char="•"/>
            </a:pPr>
            <a:r>
              <a:rPr lang="hu-HU" sz="2000" dirty="0">
                <a:solidFill>
                  <a:srgbClr val="1F497D"/>
                </a:solidFill>
                <a:latin typeface="Open Sans" panose="020B0606030504020204" pitchFamily="34" charset="0"/>
                <a:ea typeface="Open Sans" panose="020B0606030504020204" pitchFamily="34" charset="0"/>
                <a:cs typeface="Open Sans" panose="020B0606030504020204" pitchFamily="34" charset="0"/>
              </a:rPr>
              <a:t>Avertisment </a:t>
            </a:r>
          </a:p>
        </p:txBody>
      </p:sp>
      <p:cxnSp>
        <p:nvCxnSpPr>
          <p:cNvPr id="25" name="Egyenes összekötő 16"/>
          <p:cNvCxnSpPr/>
          <p:nvPr/>
        </p:nvCxnSpPr>
        <p:spPr>
          <a:xfrm flipV="1">
            <a:off x="4690666" y="2348880"/>
            <a:ext cx="1537517" cy="681097"/>
          </a:xfrm>
          <a:prstGeom prst="line">
            <a:avLst/>
          </a:prstGeom>
          <a:noFill/>
          <a:ln w="9525" cap="flat" cmpd="sng" algn="ctr">
            <a:solidFill>
              <a:srgbClr val="4F81BD">
                <a:shade val="95000"/>
                <a:satMod val="105000"/>
              </a:srgbClr>
            </a:solidFill>
            <a:prstDash val="solid"/>
          </a:ln>
          <a:effectLst/>
        </p:spPr>
      </p:cxnSp>
      <p:pic>
        <p:nvPicPr>
          <p:cNvPr id="26" name="Kép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358" y="2689801"/>
            <a:ext cx="533334" cy="576000"/>
          </a:xfrm>
          <a:prstGeom prst="rect">
            <a:avLst/>
          </a:prstGeom>
        </p:spPr>
      </p:pic>
      <p:pic>
        <p:nvPicPr>
          <p:cNvPr id="27" name="Kép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9677" y="2771048"/>
            <a:ext cx="1025918" cy="512959"/>
          </a:xfrm>
          <a:prstGeom prst="rect">
            <a:avLst/>
          </a:prstGeom>
        </p:spPr>
      </p:pic>
      <p:cxnSp>
        <p:nvCxnSpPr>
          <p:cNvPr id="28" name="Egyenes összekötő 18"/>
          <p:cNvCxnSpPr/>
          <p:nvPr/>
        </p:nvCxnSpPr>
        <p:spPr>
          <a:xfrm flipV="1">
            <a:off x="4841252" y="2977801"/>
            <a:ext cx="1386931" cy="330999"/>
          </a:xfrm>
          <a:prstGeom prst="line">
            <a:avLst/>
          </a:prstGeom>
          <a:noFill/>
          <a:ln w="9525" cap="flat" cmpd="sng" algn="ctr">
            <a:solidFill>
              <a:srgbClr val="4F81BD">
                <a:shade val="95000"/>
                <a:satMod val="105000"/>
              </a:srgbClr>
            </a:solidFill>
            <a:prstDash val="solid"/>
          </a:ln>
          <a:effectLst/>
        </p:spPr>
      </p:cxn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3" y="1910525"/>
            <a:ext cx="2640029" cy="612000"/>
          </a:xfrm>
          <a:prstGeom prst="rect">
            <a:avLst/>
          </a:prstGeom>
        </p:spPr>
      </p:pic>
      <p:cxnSp>
        <p:nvCxnSpPr>
          <p:cNvPr id="34" name="Egyenes összekötő 18"/>
          <p:cNvCxnSpPr/>
          <p:nvPr/>
        </p:nvCxnSpPr>
        <p:spPr>
          <a:xfrm>
            <a:off x="4690666" y="3681036"/>
            <a:ext cx="1033462" cy="0"/>
          </a:xfrm>
          <a:prstGeom prst="line">
            <a:avLst/>
          </a:prstGeom>
          <a:noFill/>
          <a:ln w="9525" cap="flat" cmpd="sng" algn="ctr">
            <a:solidFill>
              <a:srgbClr val="4F81BD">
                <a:shade val="95000"/>
                <a:satMod val="105000"/>
              </a:srgbClr>
            </a:solidFill>
            <a:prstDash val="solid"/>
          </a:ln>
          <a:effectLst/>
        </p:spPr>
      </p:cxn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0654" y="3609036"/>
            <a:ext cx="2689090" cy="144000"/>
          </a:xfrm>
          <a:prstGeom prst="rect">
            <a:avLst/>
          </a:prstGeom>
        </p:spPr>
      </p:pic>
      <p:cxnSp>
        <p:nvCxnSpPr>
          <p:cNvPr id="42" name="Egyenes összekötő 18"/>
          <p:cNvCxnSpPr/>
          <p:nvPr/>
        </p:nvCxnSpPr>
        <p:spPr>
          <a:xfrm>
            <a:off x="4897503" y="4005064"/>
            <a:ext cx="992908" cy="1"/>
          </a:xfrm>
          <a:prstGeom prst="line">
            <a:avLst/>
          </a:prstGeom>
          <a:noFill/>
          <a:ln w="9525" cap="flat" cmpd="sng" algn="ctr">
            <a:solidFill>
              <a:srgbClr val="4F81BD">
                <a:shade val="95000"/>
                <a:satMod val="105000"/>
              </a:srgbClr>
            </a:solidFill>
            <a:prstDash val="solid"/>
          </a:ln>
          <a:effectLst/>
        </p:spPr>
      </p:cxnSp>
      <p:sp>
        <p:nvSpPr>
          <p:cNvPr id="43" name="Rectangle 42"/>
          <p:cNvSpPr/>
          <p:nvPr/>
        </p:nvSpPr>
        <p:spPr>
          <a:xfrm>
            <a:off x="6568025" y="3921121"/>
            <a:ext cx="1762534" cy="276999"/>
          </a:xfrm>
          <a:prstGeom prst="rect">
            <a:avLst/>
          </a:prstGeom>
        </p:spPr>
        <p:txBody>
          <a:bodyPr wrap="none">
            <a:spAutoFit/>
          </a:bodyPr>
          <a:lstStyle/>
          <a:p>
            <a:r>
              <a:rPr lang="hu-HU" sz="1200" dirty="0">
                <a:solidFill>
                  <a:srgbClr val="0F2A75"/>
                </a:solidFill>
                <a:latin typeface="Open Sans"/>
              </a:rPr>
              <a:t>www.interreg-rohu.eu</a:t>
            </a:r>
          </a:p>
        </p:txBody>
      </p:sp>
      <p:cxnSp>
        <p:nvCxnSpPr>
          <p:cNvPr id="47" name="Egyenes összekötő 18"/>
          <p:cNvCxnSpPr/>
          <p:nvPr/>
        </p:nvCxnSpPr>
        <p:spPr>
          <a:xfrm>
            <a:off x="4921187" y="4293096"/>
            <a:ext cx="1162981" cy="432048"/>
          </a:xfrm>
          <a:prstGeom prst="line">
            <a:avLst/>
          </a:prstGeom>
          <a:noFill/>
          <a:ln w="9525" cap="flat" cmpd="sng" algn="ctr">
            <a:solidFill>
              <a:srgbClr val="4F81BD">
                <a:shade val="95000"/>
                <a:satMod val="105000"/>
              </a:srgbClr>
            </a:solidFill>
            <a:prstDash val="solid"/>
          </a:ln>
          <a:effectLst/>
        </p:spPr>
      </p:cxnSp>
      <p:sp>
        <p:nvSpPr>
          <p:cNvPr id="55" name="TextBox 54"/>
          <p:cNvSpPr txBox="1"/>
          <p:nvPr/>
        </p:nvSpPr>
        <p:spPr>
          <a:xfrm>
            <a:off x="6084168" y="4616348"/>
            <a:ext cx="2784044" cy="646331"/>
          </a:xfrm>
          <a:prstGeom prst="rect">
            <a:avLst/>
          </a:prstGeom>
          <a:noFill/>
        </p:spPr>
        <p:txBody>
          <a:bodyPr wrap="square" rtlCol="0">
            <a:spAutoFit/>
          </a:bodyPr>
          <a:lstStyle/>
          <a:p>
            <a:r>
              <a:rPr lang="en-US" sz="1200" i="1" dirty="0">
                <a:solidFill>
                  <a:srgbClr val="0F2A75"/>
                </a:solidFill>
                <a:latin typeface="Open Sans"/>
              </a:rPr>
              <a:t>“</a:t>
            </a:r>
            <a:r>
              <a:rPr lang="vi-VN" sz="1200" i="1" dirty="0">
                <a:solidFill>
                  <a:srgbClr val="0F2A75"/>
                </a:solidFill>
                <a:latin typeface="Open Sans"/>
              </a:rPr>
              <a:t>Conţinutul acestui... nu reprezintă în mod necesar poziţia oficială a Uniunii Europene</a:t>
            </a:r>
            <a:r>
              <a:rPr lang="en-US" sz="1200" i="1" dirty="0">
                <a:solidFill>
                  <a:srgbClr val="0F2A75"/>
                </a:solidFill>
                <a:latin typeface="Open Sans"/>
              </a:rPr>
              <a:t>.”</a:t>
            </a:r>
            <a:endParaRPr lang="ro-RO" sz="1200" i="1" dirty="0">
              <a:solidFill>
                <a:srgbClr val="0F2A75"/>
              </a:solidFill>
              <a:latin typeface="Open Sans"/>
            </a:endParaRPr>
          </a:p>
        </p:txBody>
      </p:sp>
      <p:sp>
        <p:nvSpPr>
          <p:cNvPr id="56" name="TextBox 55"/>
          <p:cNvSpPr txBox="1"/>
          <p:nvPr/>
        </p:nvSpPr>
        <p:spPr>
          <a:xfrm>
            <a:off x="1035253" y="2175681"/>
            <a:ext cx="1298466" cy="3154710"/>
          </a:xfrm>
          <a:prstGeom prst="rect">
            <a:avLst/>
          </a:prstGeom>
          <a:noFill/>
        </p:spPr>
        <p:txBody>
          <a:bodyPr wrap="square" rtlCol="0">
            <a:spAutoFit/>
          </a:bodyPr>
          <a:lstStyle/>
          <a:p>
            <a:r>
              <a:rPr lang="hu-HU" sz="19900" b="1" dirty="0">
                <a:solidFill>
                  <a:srgbClr val="7DD3F7"/>
                </a:solidFill>
                <a:latin typeface="Open Sans"/>
              </a:rPr>
              <a:t>5</a:t>
            </a:r>
          </a:p>
        </p:txBody>
      </p:sp>
      <p:sp>
        <p:nvSpPr>
          <p:cNvPr id="5" name="TextBox 4"/>
          <p:cNvSpPr txBox="1"/>
          <p:nvPr/>
        </p:nvSpPr>
        <p:spPr>
          <a:xfrm>
            <a:off x="755576" y="5085184"/>
            <a:ext cx="8171445" cy="1083374"/>
          </a:xfrm>
          <a:prstGeom prst="rect">
            <a:avLst/>
          </a:prstGeom>
          <a:noFill/>
        </p:spPr>
        <p:txBody>
          <a:bodyPr wrap="square" rtlCol="0">
            <a:spAutoFit/>
          </a:bodyPr>
          <a:lstStyle/>
          <a:p>
            <a:pPr marL="400050" indent="-323850" algn="just" eaLnBrk="0" fontAlgn="base" hangingPunct="0">
              <a:spcBef>
                <a:spcPct val="20000"/>
              </a:spcBef>
              <a:spcAft>
                <a:spcPct val="0"/>
              </a:spcAft>
              <a:buFont typeface="Arial" panose="020B0604020202020204" pitchFamily="34" charset="0"/>
              <a:buChar char="•"/>
            </a:pPr>
            <a:r>
              <a:rPr lang="vi-VN" sz="1400" b="1" dirty="0">
                <a:solidFill>
                  <a:srgbClr val="953735"/>
                </a:solidFill>
                <a:latin typeface="Open Sans" pitchFamily="34" charset="0"/>
                <a:ea typeface="Open Sans" pitchFamily="34" charset="0"/>
                <a:cs typeface="Open Sans" pitchFamily="34" charset="0"/>
              </a:rPr>
              <a:t>Armonizați</a:t>
            </a:r>
            <a:r>
              <a:rPr lang="ro-RO" sz="1400" b="1" dirty="0">
                <a:solidFill>
                  <a:srgbClr val="953735"/>
                </a:solidFill>
                <a:latin typeface="Open Sans" pitchFamily="34" charset="0"/>
                <a:ea typeface="Open Sans" pitchFamily="34" charset="0"/>
                <a:cs typeface="Open Sans" pitchFamily="34" charset="0"/>
              </a:rPr>
              <a:t> întotdeauna</a:t>
            </a:r>
            <a:r>
              <a:rPr lang="vi-VN" sz="1400" b="1" dirty="0">
                <a:solidFill>
                  <a:srgbClr val="953735"/>
                </a:solidFill>
                <a:latin typeface="Open Sans" pitchFamily="34" charset="0"/>
                <a:ea typeface="Open Sans" pitchFamily="34" charset="0"/>
                <a:cs typeface="Open Sans" pitchFamily="34" charset="0"/>
              </a:rPr>
              <a:t> limba</a:t>
            </a:r>
            <a:r>
              <a:rPr lang="ro-RO" sz="1400" b="1" dirty="0">
                <a:solidFill>
                  <a:srgbClr val="953735"/>
                </a:solidFill>
                <a:latin typeface="Open Sans" pitchFamily="34" charset="0"/>
                <a:ea typeface="Open Sans" pitchFamily="34" charset="0"/>
                <a:cs typeface="Open Sans" pitchFamily="34" charset="0"/>
              </a:rPr>
              <a:t> elementelor</a:t>
            </a:r>
            <a:endParaRPr lang="vi-VN" sz="1400" b="1" dirty="0">
              <a:solidFill>
                <a:srgbClr val="953735"/>
              </a:solidFill>
              <a:latin typeface="Open Sans" pitchFamily="34" charset="0"/>
              <a:ea typeface="Open Sans" pitchFamily="34" charset="0"/>
              <a:cs typeface="Open Sans" pitchFamily="34" charset="0"/>
            </a:endParaRPr>
          </a:p>
          <a:p>
            <a:pPr marL="400050" indent="-323850" algn="just" eaLnBrk="0" fontAlgn="base" hangingPunct="0">
              <a:spcBef>
                <a:spcPct val="20000"/>
              </a:spcBef>
              <a:spcAft>
                <a:spcPct val="0"/>
              </a:spcAft>
              <a:buFont typeface="Arial" panose="020B0604020202020204" pitchFamily="34" charset="0"/>
              <a:buChar char="•"/>
            </a:pPr>
            <a:r>
              <a:rPr lang="vi-VN" sz="1400" b="1" dirty="0">
                <a:solidFill>
                  <a:srgbClr val="953735"/>
                </a:solidFill>
                <a:latin typeface="Open Sans" pitchFamily="34" charset="0"/>
                <a:ea typeface="Open Sans" pitchFamily="34" charset="0"/>
                <a:cs typeface="Open Sans" pitchFamily="34" charset="0"/>
              </a:rPr>
              <a:t>Utilizați </a:t>
            </a:r>
            <a:r>
              <a:rPr lang="ro-RO" sz="1400" b="1" dirty="0">
                <a:solidFill>
                  <a:srgbClr val="953735"/>
                </a:solidFill>
                <a:latin typeface="Open Sans" pitchFamily="34" charset="0"/>
                <a:ea typeface="Open Sans" pitchFamily="34" charset="0"/>
                <a:cs typeface="Open Sans" pitchFamily="34" charset="0"/>
              </a:rPr>
              <a:t>logo-urile </a:t>
            </a:r>
            <a:r>
              <a:rPr lang="vi-VN" sz="1400" b="1" dirty="0">
                <a:solidFill>
                  <a:srgbClr val="953735"/>
                </a:solidFill>
                <a:latin typeface="Open Sans" pitchFamily="34" charset="0"/>
                <a:ea typeface="Open Sans" pitchFamily="34" charset="0"/>
                <a:cs typeface="Open Sans" pitchFamily="34" charset="0"/>
              </a:rPr>
              <a:t>de înaltă rezoluție de pe site-ul programului (fără a le schimba!)</a:t>
            </a:r>
            <a:endParaRPr lang="ro-RO" sz="1400" b="1" dirty="0">
              <a:solidFill>
                <a:srgbClr val="953735"/>
              </a:solidFill>
              <a:latin typeface="Open Sans" pitchFamily="34" charset="0"/>
              <a:ea typeface="Open Sans" pitchFamily="34" charset="0"/>
              <a:cs typeface="Open Sans" pitchFamily="34" charset="0"/>
            </a:endParaRPr>
          </a:p>
          <a:p>
            <a:pPr marL="400050" indent="-323850" algn="just" eaLnBrk="0" fontAlgn="base" hangingPunct="0">
              <a:spcBef>
                <a:spcPct val="20000"/>
              </a:spcBef>
              <a:spcAft>
                <a:spcPct val="0"/>
              </a:spcAft>
              <a:buFont typeface="Arial" panose="020B0604020202020204" pitchFamily="34" charset="0"/>
              <a:buChar char="•"/>
            </a:pPr>
            <a:r>
              <a:rPr lang="vi-VN" sz="1400" b="1" dirty="0">
                <a:solidFill>
                  <a:srgbClr val="953735"/>
                </a:solidFill>
                <a:latin typeface="Open Sans" pitchFamily="34" charset="0"/>
                <a:ea typeface="Open Sans" pitchFamily="34" charset="0"/>
                <a:cs typeface="Open Sans" pitchFamily="34" charset="0"/>
              </a:rPr>
              <a:t>Referința la </a:t>
            </a:r>
            <a:r>
              <a:rPr lang="ro-RO" sz="1400" b="1" dirty="0">
                <a:solidFill>
                  <a:srgbClr val="953735"/>
                </a:solidFill>
                <a:latin typeface="Open Sans" pitchFamily="34" charset="0"/>
                <a:ea typeface="Open Sans" pitchFamily="34" charset="0"/>
                <a:cs typeface="Open Sans" pitchFamily="34" charset="0"/>
              </a:rPr>
              <a:t>finanţare</a:t>
            </a:r>
            <a:r>
              <a:rPr lang="vi-VN" sz="1400" b="1" dirty="0">
                <a:solidFill>
                  <a:srgbClr val="953735"/>
                </a:solidFill>
                <a:latin typeface="Open Sans" pitchFamily="34" charset="0"/>
                <a:ea typeface="Open Sans" pitchFamily="34" charset="0"/>
                <a:cs typeface="Open Sans" pitchFamily="34" charset="0"/>
              </a:rPr>
              <a:t> (</a:t>
            </a:r>
            <a:r>
              <a:rPr lang="ro-RO" sz="1400" b="1" dirty="0">
                <a:solidFill>
                  <a:srgbClr val="953735"/>
                </a:solidFill>
                <a:latin typeface="Open Sans" pitchFamily="34" charset="0"/>
                <a:ea typeface="Open Sans" pitchFamily="34" charset="0"/>
                <a:cs typeface="Open Sans" pitchFamily="34" charset="0"/>
              </a:rPr>
              <a:t>ex.</a:t>
            </a:r>
            <a:r>
              <a:rPr lang="vi-VN" sz="1400" b="1" dirty="0">
                <a:solidFill>
                  <a:srgbClr val="953735"/>
                </a:solidFill>
                <a:latin typeface="Open Sans" pitchFamily="34" charset="0"/>
                <a:ea typeface="Open Sans" pitchFamily="34" charset="0"/>
                <a:cs typeface="Open Sans" pitchFamily="34" charset="0"/>
              </a:rPr>
              <a:t> în publicații, </a:t>
            </a:r>
            <a:r>
              <a:rPr lang="ro-RO" sz="1400" b="1" dirty="0">
                <a:solidFill>
                  <a:srgbClr val="953735"/>
                </a:solidFill>
                <a:latin typeface="Open Sans" pitchFamily="34" charset="0"/>
                <a:ea typeface="Open Sans" pitchFamily="34" charset="0"/>
                <a:cs typeface="Open Sans" pitchFamily="34" charset="0"/>
              </a:rPr>
              <a:t>pagini </a:t>
            </a:r>
            <a:r>
              <a:rPr lang="vi-VN" sz="1400" b="1" dirty="0">
                <a:solidFill>
                  <a:srgbClr val="953735"/>
                </a:solidFill>
                <a:latin typeface="Open Sans" pitchFamily="34" charset="0"/>
                <a:ea typeface="Open Sans" pitchFamily="34" charset="0"/>
                <a:cs typeface="Open Sans" pitchFamily="34" charset="0"/>
              </a:rPr>
              <a:t>web, comunicate de presă etc.)</a:t>
            </a:r>
          </a:p>
          <a:p>
            <a:pPr marL="400050" indent="-323850" algn="just" eaLnBrk="0" fontAlgn="base" hangingPunct="0">
              <a:spcBef>
                <a:spcPct val="20000"/>
              </a:spcBef>
              <a:spcAft>
                <a:spcPct val="0"/>
              </a:spcAft>
              <a:buFont typeface="Arial" panose="020B0604020202020204" pitchFamily="34" charset="0"/>
              <a:buChar char="•"/>
            </a:pPr>
            <a:endParaRPr lang="ro-RO" sz="1400" b="1" dirty="0">
              <a:solidFill>
                <a:srgbClr val="953735"/>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95234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xit" presetSubtype="4" fill="hold" nodeType="withEffect">
                                  <p:stCondLst>
                                    <p:cond delay="0"/>
                                  </p:stCondLst>
                                  <p:childTnLst>
                                    <p:animEffect transition="out" filter="wipe(down)">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xit" presetSubtype="4" fill="hold" nodeType="withEffect">
                                  <p:stCondLst>
                                    <p:cond delay="0"/>
                                  </p:stCondLst>
                                  <p:childTnLst>
                                    <p:animEffect transition="out" filter="wipe(down)">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xit" presetSubtype="4" fill="hold" nodeType="withEffect">
                                  <p:stCondLst>
                                    <p:cond delay="0"/>
                                  </p:stCondLst>
                                  <p:childTnLst>
                                    <p:animEffect transition="out" filter="wipe(down)">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par>
                                <p:cTn id="36" presetID="22" presetClass="exit" presetSubtype="4" fill="hold" nodeType="withEffect">
                                  <p:stCondLst>
                                    <p:cond delay="0"/>
                                  </p:stCondLst>
                                  <p:childTnLst>
                                    <p:animEffect transition="out" filter="wipe(down)">
                                      <p:cBhvr>
                                        <p:cTn id="37" dur="500"/>
                                        <p:tgtEl>
                                          <p:spTgt spid="42"/>
                                        </p:tgtEl>
                                      </p:cBhvr>
                                    </p:animEffect>
                                    <p:set>
                                      <p:cBhvr>
                                        <p:cTn id="38" dur="1" fill="hold">
                                          <p:stCondLst>
                                            <p:cond delay="499"/>
                                          </p:stCondLst>
                                        </p:cTn>
                                        <p:tgtEl>
                                          <p:spTgt spid="42"/>
                                        </p:tgtEl>
                                        <p:attrNameLst>
                                          <p:attrName>style.visibility</p:attrName>
                                        </p:attrNameLst>
                                      </p:cBhvr>
                                      <p:to>
                                        <p:strVal val="hidden"/>
                                      </p:to>
                                    </p:se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par>
                                <p:cTn id="43" presetID="22" presetClass="exit" presetSubtype="4" fill="hold" nodeType="withEffect">
                                  <p:stCondLst>
                                    <p:cond delay="0"/>
                                  </p:stCondLst>
                                  <p:childTnLst>
                                    <p:animEffect transition="out" filter="wipe(down)">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748" y="-81352"/>
            <a:ext cx="9258980" cy="6939352"/>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2400" b="1" dirty="0">
                <a:solidFill>
                  <a:srgbClr val="FFFFFF"/>
                </a:solidFill>
                <a:latin typeface="Open Sans" pitchFamily="34" charset="0"/>
                <a:ea typeface="Open Sans" pitchFamily="34" charset="0"/>
                <a:cs typeface="Open Sans" pitchFamily="34" charset="0"/>
              </a:rPr>
              <a:t>Regului generale de vizibilitate</a:t>
            </a: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5" name="Rectangle 4"/>
          <p:cNvSpPr/>
          <p:nvPr/>
        </p:nvSpPr>
        <p:spPr>
          <a:xfrm>
            <a:off x="292922" y="1659057"/>
            <a:ext cx="4421403" cy="461665"/>
          </a:xfrm>
          <a:prstGeom prst="rect">
            <a:avLst/>
          </a:prstGeom>
        </p:spPr>
        <p:txBody>
          <a:bodyPr wrap="none">
            <a:spAutoFit/>
          </a:bodyPr>
          <a:lstStyle/>
          <a:p>
            <a:pPr lvl="0"/>
            <a:r>
              <a:rPr lang="ro-RO" sz="2400" b="1" i="1" dirty="0">
                <a:solidFill>
                  <a:srgbClr val="0C73B6"/>
                </a:solidFill>
                <a:latin typeface="Arial" pitchFamily="34" charset="0"/>
                <a:cs typeface="Arial" pitchFamily="34" charset="0"/>
              </a:rPr>
              <a:t>Mărime alte logo-uri utilizate</a:t>
            </a:r>
            <a:r>
              <a:rPr lang="en-US" sz="2400" b="1" i="1" dirty="0">
                <a:solidFill>
                  <a:srgbClr val="0C73B6"/>
                </a:solidFill>
                <a:latin typeface="Arial" pitchFamily="34" charset="0"/>
                <a:cs typeface="Arial" pitchFamily="34" charset="0"/>
              </a:rPr>
              <a:t> </a:t>
            </a:r>
          </a:p>
        </p:txBody>
      </p:sp>
      <p:pic>
        <p:nvPicPr>
          <p:cNvPr id="11"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3215067"/>
            <a:ext cx="899592" cy="599982"/>
          </a:xfrm>
          <a:prstGeom prst="rect">
            <a:avLst/>
          </a:prstGeom>
        </p:spPr>
      </p:pic>
      <p:pic>
        <p:nvPicPr>
          <p:cNvPr id="12" name="Kép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876" y="4869160"/>
            <a:ext cx="1800000" cy="900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3876" y="4052684"/>
            <a:ext cx="756000" cy="816476"/>
          </a:xfrm>
          <a:prstGeom prst="rect">
            <a:avLst/>
          </a:prstGeom>
        </p:spPr>
      </p:pic>
      <p:sp>
        <p:nvSpPr>
          <p:cNvPr id="10" name="TextBox 9"/>
          <p:cNvSpPr txBox="1"/>
          <p:nvPr/>
        </p:nvSpPr>
        <p:spPr>
          <a:xfrm>
            <a:off x="385367" y="2182797"/>
            <a:ext cx="7679071" cy="523220"/>
          </a:xfrm>
          <a:prstGeom prst="rect">
            <a:avLst/>
          </a:prstGeom>
          <a:noFill/>
        </p:spPr>
        <p:txBody>
          <a:bodyPr wrap="square" rtlCol="0">
            <a:spAutoFit/>
          </a:bodyPr>
          <a:lstStyle/>
          <a:p>
            <a:pPr marL="76200" lvl="0" algn="ctr" eaLnBrk="0" fontAlgn="base" hangingPunct="0">
              <a:spcBef>
                <a:spcPct val="20000"/>
              </a:spcBef>
              <a:spcAft>
                <a:spcPct val="0"/>
              </a:spcAft>
            </a:pPr>
            <a:r>
              <a:rPr lang="hu-HU" sz="1400" i="1" dirty="0">
                <a:solidFill>
                  <a:srgbClr val="953735"/>
                </a:solidFill>
                <a:latin typeface="Open Sans" pitchFamily="34" charset="0"/>
                <a:ea typeface="Open Sans" pitchFamily="34" charset="0"/>
                <a:cs typeface="Open Sans" pitchFamily="34" charset="0"/>
              </a:rPr>
              <a:t>„</a:t>
            </a:r>
            <a:r>
              <a:rPr lang="en-US" sz="1400" i="1" dirty="0">
                <a:solidFill>
                  <a:srgbClr val="953735"/>
                </a:solidFill>
                <a:latin typeface="Open Sans" pitchFamily="34" charset="0"/>
                <a:ea typeface="Open Sans" pitchFamily="34" charset="0"/>
                <a:cs typeface="Open Sans" pitchFamily="34" charset="0"/>
              </a:rPr>
              <a:t>If other logos are displayed in addition to the Union emblem, the Union emblem shall have at least the same size, measured in height or width, as the biggest of the other logos.</a:t>
            </a:r>
            <a:r>
              <a:rPr lang="hu-HU" sz="1400" i="1" dirty="0">
                <a:solidFill>
                  <a:srgbClr val="953735"/>
                </a:solidFill>
                <a:latin typeface="Open Sans" pitchFamily="34" charset="0"/>
                <a:ea typeface="Open Sans" pitchFamily="34" charset="0"/>
                <a:cs typeface="Open Sans" pitchFamily="34" charset="0"/>
              </a:rPr>
              <a:t>”</a:t>
            </a:r>
          </a:p>
        </p:txBody>
      </p:sp>
      <p:pic>
        <p:nvPicPr>
          <p:cNvPr id="15" name="Kép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208" y="2921461"/>
            <a:ext cx="1789600" cy="1789600"/>
          </a:xfrm>
          <a:prstGeom prst="rect">
            <a:avLst/>
          </a:prstGeom>
        </p:spPr>
      </p:pic>
      <p:pic>
        <p:nvPicPr>
          <p:cNvPr id="16" name="Kép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591" y="3088333"/>
            <a:ext cx="899592" cy="59998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86" y="3951160"/>
            <a:ext cx="1333349" cy="144000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9712" y="3981073"/>
            <a:ext cx="2448000" cy="1224000"/>
          </a:xfrm>
          <a:prstGeom prst="rect">
            <a:avLst/>
          </a:prstGeom>
        </p:spPr>
      </p:pic>
      <p:pic>
        <p:nvPicPr>
          <p:cNvPr id="19" name="Kép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 y="2865297"/>
            <a:ext cx="2736000" cy="2736000"/>
          </a:xfrm>
          <a:prstGeom prst="rect">
            <a:avLst/>
          </a:prstGeom>
        </p:spPr>
      </p:pic>
    </p:spTree>
    <p:extLst>
      <p:ext uri="{BB962C8B-B14F-4D97-AF65-F5344CB8AC3E}">
        <p14:creationId xmlns:p14="http://schemas.microsoft.com/office/powerpoint/2010/main" val="25353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619" y="0"/>
            <a:ext cx="9388000" cy="6858000"/>
          </a:xfrm>
          <a:prstGeom prst="rect">
            <a:avLst/>
          </a:prstGeom>
        </p:spPr>
      </p:pic>
      <p:sp>
        <p:nvSpPr>
          <p:cNvPr id="3" name="Rectangle 2"/>
          <p:cNvSpPr/>
          <p:nvPr/>
        </p:nvSpPr>
        <p:spPr>
          <a:xfrm>
            <a:off x="503040" y="1860541"/>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prstClr val="black"/>
              </a:solidFill>
            </a:endParaRPr>
          </a:p>
        </p:txBody>
      </p:sp>
      <p:sp>
        <p:nvSpPr>
          <p:cNvPr id="6" name="TextBox 5"/>
          <p:cNvSpPr txBox="1"/>
          <p:nvPr/>
        </p:nvSpPr>
        <p:spPr>
          <a:xfrm>
            <a:off x="301078" y="1471264"/>
            <a:ext cx="8964487" cy="3263370"/>
          </a:xfrm>
          <a:prstGeom prst="rect">
            <a:avLst/>
          </a:prstGeom>
          <a:noFill/>
        </p:spPr>
        <p:txBody>
          <a:bodyPr wrap="square" rtlCol="0">
            <a:spAutoFit/>
          </a:bodyPr>
          <a:lstStyle/>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en-US" sz="1600" dirty="0">
              <a:solidFill>
                <a:srgbClr val="1F497D"/>
              </a:solidFill>
              <a:latin typeface="Open Sans"/>
            </a:endParaRPr>
          </a:p>
        </p:txBody>
      </p:sp>
      <p:sp>
        <p:nvSpPr>
          <p:cNvPr id="8" name="Rounded Rectangle 7"/>
          <p:cNvSpPr/>
          <p:nvPr/>
        </p:nvSpPr>
        <p:spPr>
          <a:xfrm>
            <a:off x="226381" y="1052736"/>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prstClr val="white"/>
                </a:solidFill>
                <a:latin typeface="Open Sans" pitchFamily="34" charset="0"/>
                <a:ea typeface="Open Sans" pitchFamily="34" charset="0"/>
                <a:cs typeface="Open Sans" pitchFamily="34" charset="0"/>
              </a:rPr>
              <a:t>Greșeli frecvente</a:t>
            </a:r>
          </a:p>
        </p:txBody>
      </p:sp>
      <p:sp>
        <p:nvSpPr>
          <p:cNvPr id="9" name="TextBox 8"/>
          <p:cNvSpPr txBox="1"/>
          <p:nvPr/>
        </p:nvSpPr>
        <p:spPr>
          <a:xfrm>
            <a:off x="301078" y="1586346"/>
            <a:ext cx="1798184" cy="369332"/>
          </a:xfrm>
          <a:prstGeom prst="rect">
            <a:avLst/>
          </a:prstGeom>
          <a:noFill/>
        </p:spPr>
        <p:txBody>
          <a:bodyPr wrap="square" rtlCol="0">
            <a:spAutoFit/>
          </a:bodyPr>
          <a:lstStyle/>
          <a:p>
            <a:pPr algn="ctr"/>
            <a:endParaRPr lang="ro-RO" b="1" dirty="0">
              <a:solidFill>
                <a:srgbClr val="034EA2"/>
              </a:solidFill>
              <a:latin typeface="Open Sans" pitchFamily="34" charset="0"/>
              <a:ea typeface="Open Sans" pitchFamily="34" charset="0"/>
              <a:cs typeface="Open Sans" pitchFamily="34" charset="0"/>
            </a:endParaRPr>
          </a:p>
        </p:txBody>
      </p:sp>
      <p:sp>
        <p:nvSpPr>
          <p:cNvPr id="13" name="TextBox 12"/>
          <p:cNvSpPr txBox="1"/>
          <p:nvPr/>
        </p:nvSpPr>
        <p:spPr>
          <a:xfrm>
            <a:off x="1038749" y="1791291"/>
            <a:ext cx="2121026" cy="461665"/>
          </a:xfrm>
          <a:prstGeom prst="rect">
            <a:avLst/>
          </a:prstGeom>
          <a:noFill/>
        </p:spPr>
        <p:txBody>
          <a:bodyPr wrap="square" rtlCol="0">
            <a:spAutoFit/>
          </a:bodyPr>
          <a:lstStyle/>
          <a:p>
            <a:pPr algn="ctr"/>
            <a:r>
              <a:rPr lang="ro-RO" sz="2400" b="1" dirty="0">
                <a:solidFill>
                  <a:srgbClr val="034EA2"/>
                </a:solidFill>
                <a:latin typeface="Open Sans" pitchFamily="34" charset="0"/>
                <a:ea typeface="Open Sans" pitchFamily="34" charset="0"/>
                <a:cs typeface="Open Sans" pitchFamily="34" charset="0"/>
              </a:rPr>
              <a:t>Așa DA</a:t>
            </a:r>
          </a:p>
        </p:txBody>
      </p:sp>
      <p:sp>
        <p:nvSpPr>
          <p:cNvPr id="14" name="TextBox 13"/>
          <p:cNvSpPr txBox="1"/>
          <p:nvPr/>
        </p:nvSpPr>
        <p:spPr>
          <a:xfrm>
            <a:off x="6480996" y="1791291"/>
            <a:ext cx="1331364" cy="461665"/>
          </a:xfrm>
          <a:prstGeom prst="rect">
            <a:avLst/>
          </a:prstGeom>
          <a:noFill/>
        </p:spPr>
        <p:txBody>
          <a:bodyPr wrap="square" rtlCol="0">
            <a:spAutoFit/>
          </a:bodyPr>
          <a:lstStyle/>
          <a:p>
            <a:pPr algn="ctr"/>
            <a:r>
              <a:rPr lang="ro-RO" sz="2400" b="1" dirty="0">
                <a:solidFill>
                  <a:srgbClr val="034EA2"/>
                </a:solidFill>
                <a:latin typeface="Open Sans" pitchFamily="34" charset="0"/>
                <a:ea typeface="Open Sans" pitchFamily="34" charset="0"/>
                <a:cs typeface="Open Sans" pitchFamily="34" charset="0"/>
              </a:rPr>
              <a:t>Așa NU</a:t>
            </a:r>
          </a:p>
        </p:txBody>
      </p:sp>
      <p:sp>
        <p:nvSpPr>
          <p:cNvPr id="16" name="TextBox 15"/>
          <p:cNvSpPr txBox="1"/>
          <p:nvPr/>
        </p:nvSpPr>
        <p:spPr>
          <a:xfrm>
            <a:off x="1621890" y="5301208"/>
            <a:ext cx="6108981" cy="566309"/>
          </a:xfrm>
          <a:prstGeom prst="rect">
            <a:avLst/>
          </a:prstGeom>
          <a:noFill/>
          <a:ln w="19050">
            <a:solidFill>
              <a:srgbClr val="953735"/>
            </a:solidFill>
          </a:ln>
        </p:spPr>
        <p:txBody>
          <a:bodyPr wrap="square" rtlCol="0">
            <a:spAutoFit/>
          </a:bodyPr>
          <a:lstStyle/>
          <a:p>
            <a:pPr marL="76200" indent="-323850" algn="ctr" eaLnBrk="0" fontAlgn="base" hangingPunct="0">
              <a:spcBef>
                <a:spcPct val="20000"/>
              </a:spcBef>
              <a:spcAft>
                <a:spcPct val="0"/>
              </a:spcAft>
            </a:pPr>
            <a:r>
              <a:rPr lang="vi-VN" sz="1400" b="1" dirty="0">
                <a:solidFill>
                  <a:srgbClr val="953735"/>
                </a:solidFill>
                <a:latin typeface="Open Sans" pitchFamily="34" charset="0"/>
                <a:ea typeface="Open Sans" pitchFamily="34" charset="0"/>
                <a:cs typeface="Open Sans" pitchFamily="34" charset="0"/>
              </a:rPr>
              <a:t>Modificarea siglelor şi a culorilor este interzisă! </a:t>
            </a:r>
            <a:endParaRPr lang="ro-RO" sz="1400" b="1" dirty="0">
              <a:solidFill>
                <a:srgbClr val="953735"/>
              </a:solidFill>
              <a:latin typeface="Open Sans" pitchFamily="34" charset="0"/>
              <a:ea typeface="Open Sans" pitchFamily="34" charset="0"/>
              <a:cs typeface="Open Sans" pitchFamily="34" charset="0"/>
            </a:endParaRPr>
          </a:p>
          <a:p>
            <a:pPr marL="76200" indent="-323850" algn="ctr" eaLnBrk="0" fontAlgn="base" hangingPunct="0">
              <a:spcBef>
                <a:spcPct val="20000"/>
              </a:spcBef>
              <a:spcAft>
                <a:spcPct val="0"/>
              </a:spcAft>
            </a:pPr>
            <a:r>
              <a:rPr lang="vi-VN" sz="1400" b="1" dirty="0">
                <a:solidFill>
                  <a:srgbClr val="953735"/>
                </a:solidFill>
                <a:latin typeface="Open Sans" pitchFamily="34" charset="0"/>
                <a:ea typeface="Open Sans" pitchFamily="34" charset="0"/>
                <a:cs typeface="Open Sans" pitchFamily="34" charset="0"/>
              </a:rPr>
              <a:t>Atenţie la mărimea şi versiunea </a:t>
            </a:r>
            <a:r>
              <a:rPr lang="ro-RO" sz="1400" b="1" dirty="0">
                <a:solidFill>
                  <a:srgbClr val="953735"/>
                </a:solidFill>
                <a:latin typeface="Open Sans" pitchFamily="34" charset="0"/>
                <a:ea typeface="Open Sans" pitchFamily="34" charset="0"/>
                <a:cs typeface="Open Sans" pitchFamily="34" charset="0"/>
              </a:rPr>
              <a:t>de limbă</a:t>
            </a:r>
            <a:r>
              <a:rPr lang="vi-VN" sz="1400" b="1" dirty="0">
                <a:solidFill>
                  <a:srgbClr val="953735"/>
                </a:solidFill>
                <a:latin typeface="Open Sans" pitchFamily="34" charset="0"/>
                <a:ea typeface="Open Sans" pitchFamily="34" charset="0"/>
                <a:cs typeface="Open Sans" pitchFamily="34" charset="0"/>
              </a:rPr>
              <a:t> a siglelor utilizate!</a:t>
            </a:r>
          </a:p>
        </p:txBody>
      </p:sp>
      <p:pic>
        <p:nvPicPr>
          <p:cNvPr id="15" name="Picture 6" descr="MCj043471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8909" y="1771012"/>
            <a:ext cx="3730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7"/>
          <p:cNvSpPr>
            <a:spLocks noChangeShapeType="1"/>
          </p:cNvSpPr>
          <p:nvPr/>
        </p:nvSpPr>
        <p:spPr bwMode="auto">
          <a:xfrm flipV="1">
            <a:off x="6716062" y="1878454"/>
            <a:ext cx="358775" cy="2873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918" y="2252956"/>
            <a:ext cx="4014156"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ine 14"/>
          <p:cNvSpPr>
            <a:spLocks noChangeShapeType="1"/>
          </p:cNvSpPr>
          <p:nvPr/>
        </p:nvSpPr>
        <p:spPr bwMode="auto">
          <a:xfrm flipV="1">
            <a:off x="6090488" y="2252955"/>
            <a:ext cx="1129215" cy="8499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grpSp>
        <p:nvGrpSpPr>
          <p:cNvPr id="11" name="Group 2"/>
          <p:cNvGrpSpPr>
            <a:grpSpLocks/>
          </p:cNvGrpSpPr>
          <p:nvPr/>
        </p:nvGrpSpPr>
        <p:grpSpPr bwMode="auto">
          <a:xfrm>
            <a:off x="280101" y="2386012"/>
            <a:ext cx="4250387" cy="504165"/>
            <a:chOff x="0" y="1"/>
            <a:chExt cx="5609095" cy="695324"/>
          </a:xfrm>
        </p:grpSpPr>
        <p:pic>
          <p:nvPicPr>
            <p:cNvPr id="2056"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8249" y="9524"/>
              <a:ext cx="475150" cy="43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8053" y="1"/>
              <a:ext cx="391042" cy="43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9525"/>
              <a:ext cx="29159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6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057" y="3266706"/>
            <a:ext cx="3169241"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Line 14"/>
          <p:cNvSpPr>
            <a:spLocks noChangeShapeType="1"/>
          </p:cNvSpPr>
          <p:nvPr/>
        </p:nvSpPr>
        <p:spPr bwMode="auto">
          <a:xfrm flipV="1">
            <a:off x="6480996" y="3102948"/>
            <a:ext cx="1403372" cy="101710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380" y="3153202"/>
            <a:ext cx="3562715" cy="828000"/>
          </a:xfrm>
          <a:prstGeom prst="rect">
            <a:avLst/>
          </a:prstGeom>
        </p:spPr>
      </p:pic>
      <p:pic>
        <p:nvPicPr>
          <p:cNvPr id="2068"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0996" y="4281991"/>
            <a:ext cx="793750" cy="628650"/>
          </a:xfrm>
          <a:prstGeom prst="rect">
            <a:avLst/>
          </a:prstGeom>
          <a:noFill/>
          <a:extLst>
            <a:ext uri="{909E8E84-426E-40DD-AFC4-6F175D3DCCD1}">
              <a14:hiddenFill xmlns:a14="http://schemas.microsoft.com/office/drawing/2010/main">
                <a:solidFill>
                  <a:srgbClr val="FFFFFF"/>
                </a:solidFill>
              </a14:hiddenFill>
            </a:ext>
          </a:extLst>
        </p:spPr>
      </p:pic>
      <p:sp>
        <p:nvSpPr>
          <p:cNvPr id="39" name="Line 14"/>
          <p:cNvSpPr>
            <a:spLocks noChangeShapeType="1"/>
          </p:cNvSpPr>
          <p:nvPr/>
        </p:nvSpPr>
        <p:spPr bwMode="auto">
          <a:xfrm flipV="1">
            <a:off x="6371219" y="4153861"/>
            <a:ext cx="981756" cy="936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069"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3092" y="4232166"/>
            <a:ext cx="691952"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Line 14"/>
          <p:cNvSpPr>
            <a:spLocks noChangeShapeType="1"/>
          </p:cNvSpPr>
          <p:nvPr/>
        </p:nvSpPr>
        <p:spPr bwMode="auto">
          <a:xfrm flipV="1">
            <a:off x="7698190" y="4102668"/>
            <a:ext cx="981756" cy="936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7953" y="4131124"/>
            <a:ext cx="633337" cy="68400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01972" y="4082476"/>
            <a:ext cx="1404000" cy="702000"/>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0710" y="4153861"/>
            <a:ext cx="742693" cy="88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Line 14"/>
          <p:cNvSpPr>
            <a:spLocks noChangeShapeType="1"/>
          </p:cNvSpPr>
          <p:nvPr/>
        </p:nvSpPr>
        <p:spPr bwMode="auto">
          <a:xfrm flipV="1">
            <a:off x="5108732" y="4120059"/>
            <a:ext cx="981756" cy="93610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ro-RO" kern="0">
              <a:solidFill>
                <a:sysClr val="windowText" lastClr="000000"/>
              </a:solidFill>
            </a:endParaRPr>
          </a:p>
        </p:txBody>
      </p:sp>
    </p:spTree>
    <p:extLst>
      <p:ext uri="{BB962C8B-B14F-4D97-AF65-F5344CB8AC3E}">
        <p14:creationId xmlns:p14="http://schemas.microsoft.com/office/powerpoint/2010/main" val="336247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5023" y="0"/>
            <a:ext cx="9396000" cy="7042044"/>
          </a:xfrm>
          <a:prstGeom prst="rect">
            <a:avLst/>
          </a:prstGeom>
        </p:spPr>
      </p:pic>
      <p:sp>
        <p:nvSpPr>
          <p:cNvPr id="3" name="Rectangle 2"/>
          <p:cNvSpPr/>
          <p:nvPr/>
        </p:nvSpPr>
        <p:spPr>
          <a:xfrm>
            <a:off x="418547" y="161528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o-RO" sz="2400" b="1" dirty="0">
              <a:solidFill>
                <a:srgbClr val="FFFFFF"/>
              </a:solidFill>
              <a:latin typeface="Open Sans" pitchFamily="34" charset="0"/>
              <a:ea typeface="Open Sans" pitchFamily="34" charset="0"/>
              <a:cs typeface="Open Sans" pitchFamily="34" charset="0"/>
            </a:endParaRPr>
          </a:p>
          <a:p>
            <a:pPr algn="ctr"/>
            <a:r>
              <a:rPr lang="ro-RO" sz="2400" b="1" dirty="0">
                <a:solidFill>
                  <a:srgbClr val="FFFFFF"/>
                </a:solidFill>
                <a:latin typeface="Open Sans" pitchFamily="34" charset="0"/>
                <a:ea typeface="Open Sans" pitchFamily="34" charset="0"/>
                <a:cs typeface="Open Sans" pitchFamily="34" charset="0"/>
              </a:rPr>
              <a:t>Exemplu practic </a:t>
            </a:r>
          </a:p>
          <a:p>
            <a:pPr algn="ctr"/>
            <a:endParaRPr lang="ro-RO" sz="2400" b="1" dirty="0">
              <a:solidFill>
                <a:srgbClr val="FFFFFF"/>
              </a:solidFill>
              <a:latin typeface="Open Sans" pitchFamily="34" charset="0"/>
              <a:ea typeface="Open Sans" pitchFamily="34" charset="0"/>
              <a:cs typeface="Open Sans" pitchFamily="34" charset="0"/>
            </a:endParaRP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11" name="Rounded Rectangle 3"/>
          <p:cNvSpPr>
            <a:spLocks noChangeArrowheads="1"/>
          </p:cNvSpPr>
          <p:nvPr/>
        </p:nvSpPr>
        <p:spPr bwMode="auto">
          <a:xfrm>
            <a:off x="216024" y="1607028"/>
            <a:ext cx="8748464" cy="288032"/>
          </a:xfrm>
          <a:prstGeom prst="roundRect">
            <a:avLst>
              <a:gd name="adj" fmla="val 16667"/>
            </a:avLst>
          </a:prstGeom>
          <a:solidFill>
            <a:srgbClr val="EEECE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defRPr/>
            </a:pPr>
            <a:r>
              <a:rPr lang="en-US" kern="0" dirty="0">
                <a:solidFill>
                  <a:srgbClr val="C00000"/>
                </a:solidFill>
                <a:latin typeface="Open Sans" pitchFamily="34" charset="0"/>
                <a:ea typeface="Open Sans" pitchFamily="34" charset="0"/>
                <a:cs typeface="Open Sans" pitchFamily="34" charset="0"/>
              </a:rPr>
              <a:t>Bro</a:t>
            </a:r>
            <a:r>
              <a:rPr lang="ro-RO" kern="0" dirty="0">
                <a:solidFill>
                  <a:srgbClr val="C00000"/>
                </a:solidFill>
                <a:latin typeface="Open Sans" pitchFamily="34" charset="0"/>
                <a:ea typeface="Open Sans" pitchFamily="34" charset="0"/>
                <a:cs typeface="Open Sans" pitchFamily="34" charset="0"/>
              </a:rPr>
              <a:t>șură / Pliant</a:t>
            </a:r>
            <a:r>
              <a:rPr lang="hu-HU" kern="0" dirty="0">
                <a:solidFill>
                  <a:srgbClr val="C00000"/>
                </a:solidFill>
                <a:latin typeface="Open Sans" pitchFamily="34" charset="0"/>
                <a:ea typeface="Open Sans" pitchFamily="34" charset="0"/>
                <a:cs typeface="Open Sans" pitchFamily="34" charset="0"/>
              </a:rPr>
              <a:t> </a:t>
            </a:r>
            <a:r>
              <a:rPr lang="hu-HU" sz="1300" kern="0" dirty="0">
                <a:solidFill>
                  <a:srgbClr val="002060"/>
                </a:solidFill>
                <a:latin typeface="Open Sans" pitchFamily="34" charset="0"/>
                <a:ea typeface="Open Sans" pitchFamily="34" charset="0"/>
                <a:cs typeface="Open Sans" pitchFamily="34" charset="0"/>
              </a:rPr>
              <a:t>– </a:t>
            </a:r>
            <a:r>
              <a:rPr lang="hu-HU" sz="1400" kern="0" dirty="0">
                <a:solidFill>
                  <a:srgbClr val="002060"/>
                </a:solidFill>
                <a:latin typeface="Open Sans" pitchFamily="34" charset="0"/>
                <a:ea typeface="Open Sans" pitchFamily="34" charset="0"/>
                <a:cs typeface="Open Sans" pitchFamily="34" charset="0"/>
              </a:rPr>
              <a:t> elementele obligatorii vor fi plasate </a:t>
            </a:r>
            <a:r>
              <a:rPr lang="hu-HU" sz="1400" kern="0" dirty="0" err="1">
                <a:solidFill>
                  <a:srgbClr val="002060"/>
                </a:solidFill>
                <a:latin typeface="Open Sans" pitchFamily="34" charset="0"/>
                <a:ea typeface="Open Sans" pitchFamily="34" charset="0"/>
                <a:cs typeface="Open Sans" pitchFamily="34" charset="0"/>
              </a:rPr>
              <a:t>pe</a:t>
            </a:r>
            <a:r>
              <a:rPr lang="hu-HU" sz="1400" kern="0" dirty="0">
                <a:solidFill>
                  <a:srgbClr val="002060"/>
                </a:solidFill>
                <a:latin typeface="Open Sans" pitchFamily="34" charset="0"/>
                <a:ea typeface="Open Sans" pitchFamily="34" charset="0"/>
                <a:cs typeface="Open Sans" pitchFamily="34" charset="0"/>
              </a:rPr>
              <a:t> </a:t>
            </a:r>
            <a:r>
              <a:rPr lang="hu-HU" sz="1400" kern="0" dirty="0" err="1">
                <a:solidFill>
                  <a:srgbClr val="002060"/>
                </a:solidFill>
                <a:latin typeface="Open Sans" pitchFamily="34" charset="0"/>
                <a:ea typeface="Open Sans" pitchFamily="34" charset="0"/>
                <a:cs typeface="Open Sans" pitchFamily="34" charset="0"/>
              </a:rPr>
              <a:t>copertă</a:t>
            </a:r>
            <a:endParaRPr lang="hu-HU" sz="1400" kern="0" dirty="0">
              <a:solidFill>
                <a:srgbClr val="002060"/>
              </a:solidFill>
              <a:latin typeface="Open Sans" pitchFamily="34" charset="0"/>
              <a:ea typeface="Open Sans" pitchFamily="34" charset="0"/>
              <a:cs typeface="Open Sans" pitchFamily="34" charset="0"/>
            </a:endParaRPr>
          </a:p>
        </p:txBody>
      </p:sp>
      <p:cxnSp>
        <p:nvCxnSpPr>
          <p:cNvPr id="34" name="Straight Arrow Connector 33"/>
          <p:cNvCxnSpPr/>
          <p:nvPr/>
        </p:nvCxnSpPr>
        <p:spPr>
          <a:xfrm>
            <a:off x="2699792" y="6087133"/>
            <a:ext cx="2931293" cy="432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16024" y="2914477"/>
            <a:ext cx="1980876" cy="1636170"/>
          </a:xfrm>
          <a:prstGeom prst="roundRect">
            <a:avLst/>
          </a:prstGeom>
          <a:solidFill>
            <a:srgbClr val="C0504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hu-HU" sz="1600" kern="0" dirty="0">
              <a:solidFill>
                <a:srgbClr val="1F497D"/>
              </a:solidFill>
              <a:latin typeface="Arial" charset="0"/>
              <a:cs typeface="Arial" charset="0"/>
            </a:endParaRPr>
          </a:p>
          <a:p>
            <a:pPr algn="ctr">
              <a:defRPr/>
            </a:pPr>
            <a:endParaRPr lang="hu-HU" sz="1600" kern="0" dirty="0">
              <a:solidFill>
                <a:srgbClr val="1F497D"/>
              </a:solidFill>
              <a:latin typeface="Arial" charset="0"/>
              <a:cs typeface="Arial" charset="0"/>
            </a:endParaRPr>
          </a:p>
          <a:p>
            <a:pPr>
              <a:defRPr/>
            </a:pPr>
            <a:endParaRPr lang="en-US" sz="900" kern="0" dirty="0">
              <a:solidFill>
                <a:srgbClr val="1F497D"/>
              </a:solidFill>
              <a:latin typeface="Open Sans" pitchFamily="34" charset="0"/>
              <a:ea typeface="Open Sans" pitchFamily="34" charset="0"/>
              <a:cs typeface="Open Sans" pitchFamily="34" charset="0"/>
            </a:endParaRPr>
          </a:p>
          <a:p>
            <a:pPr>
              <a:defRPr/>
            </a:pPr>
            <a:r>
              <a:rPr lang="ro-RO" sz="900" kern="0" dirty="0">
                <a:solidFill>
                  <a:srgbClr val="1F497D"/>
                </a:solidFill>
                <a:latin typeface="Open Sans" pitchFamily="34" charset="0"/>
                <a:ea typeface="Open Sans" pitchFamily="34" charset="0"/>
                <a:cs typeface="Open Sans" pitchFamily="34" charset="0"/>
              </a:rPr>
              <a:t>Avertismentul: </a:t>
            </a:r>
            <a:r>
              <a:rPr lang="en-US" sz="900" kern="0" dirty="0">
                <a:solidFill>
                  <a:srgbClr val="1F497D"/>
                </a:solidFill>
                <a:latin typeface="Open Sans" pitchFamily="34" charset="0"/>
                <a:ea typeface="Open Sans" pitchFamily="34" charset="0"/>
                <a:cs typeface="Open Sans" pitchFamily="34" charset="0"/>
              </a:rPr>
              <a:t>“</a:t>
            </a:r>
            <a:r>
              <a:rPr lang="hu-HU" sz="900" b="1" i="1" kern="0" dirty="0">
                <a:solidFill>
                  <a:srgbClr val="1F497D"/>
                </a:solidFill>
                <a:latin typeface="Open Sans" pitchFamily="34" charset="0"/>
                <a:ea typeface="Open Sans" pitchFamily="34" charset="0"/>
                <a:cs typeface="Open Sans" pitchFamily="34" charset="0"/>
              </a:rPr>
              <a:t>Conţinutul acestui/acestei …….. nu reprezintă în mod necesar poziţia oficială a Uniunii Europene</a:t>
            </a:r>
            <a:r>
              <a:rPr lang="en-US" sz="900" b="1" i="1" kern="0" dirty="0">
                <a:solidFill>
                  <a:srgbClr val="1F497D"/>
                </a:solidFill>
                <a:latin typeface="Open Sans" pitchFamily="34" charset="0"/>
                <a:ea typeface="Open Sans" pitchFamily="34" charset="0"/>
                <a:cs typeface="Open Sans" pitchFamily="34" charset="0"/>
              </a:rPr>
              <a:t>” </a:t>
            </a:r>
            <a:r>
              <a:rPr lang="en-US" sz="900" kern="0" dirty="0">
                <a:solidFill>
                  <a:srgbClr val="1F497D"/>
                </a:solidFill>
                <a:latin typeface="Open Sans" pitchFamily="34" charset="0"/>
                <a:ea typeface="Open Sans" pitchFamily="34" charset="0"/>
                <a:cs typeface="Open Sans" pitchFamily="34" charset="0"/>
              </a:rPr>
              <a:t>-  </a:t>
            </a:r>
            <a:r>
              <a:rPr lang="ro-RO" sz="900" kern="0" dirty="0">
                <a:solidFill>
                  <a:srgbClr val="1F497D"/>
                </a:solidFill>
                <a:latin typeface="Open Sans" pitchFamily="34" charset="0"/>
                <a:ea typeface="Open Sans" pitchFamily="34" charset="0"/>
                <a:cs typeface="Open Sans" pitchFamily="34" charset="0"/>
              </a:rPr>
              <a:t>de utilizat în cadrul materialelor ce formulează opinii şi puncte de vedere, ex. publicaţii, articole, etc.</a:t>
            </a:r>
            <a:endParaRPr lang="hu-HU" sz="1100" kern="0" dirty="0">
              <a:solidFill>
                <a:srgbClr val="1F497D"/>
              </a:solidFill>
              <a:latin typeface="Calibri"/>
              <a:cs typeface="Arial" charset="0"/>
            </a:endParaRPr>
          </a:p>
          <a:p>
            <a:pPr algn="ctr">
              <a:defRPr/>
            </a:pPr>
            <a:endParaRPr lang="en-US" kern="0" dirty="0">
              <a:solidFill>
                <a:srgbClr val="FFFFFF"/>
              </a:solidFill>
              <a:latin typeface="Calibri"/>
              <a:cs typeface="Arial" charset="0"/>
            </a:endParaRPr>
          </a:p>
          <a:p>
            <a:pPr algn="ctr">
              <a:defRPr/>
            </a:pPr>
            <a:endParaRPr lang="hu-HU" kern="0" dirty="0">
              <a:solidFill>
                <a:srgbClr val="FFFFFF"/>
              </a:solidFill>
              <a:latin typeface="Calibri"/>
              <a:cs typeface="Arial" charset="0"/>
            </a:endParaRPr>
          </a:p>
        </p:txBody>
      </p:sp>
      <p:pic>
        <p:nvPicPr>
          <p:cNvPr id="1027" name="Picture 3" descr="J:\Visual J\ROHU29\prin mail_30.07.2018\pliant Z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2728" y="1995247"/>
            <a:ext cx="6683094" cy="4752000"/>
          </a:xfrm>
          <a:prstGeom prst="rect">
            <a:avLst/>
          </a:prstGeom>
          <a:noFill/>
        </p:spPr>
      </p:pic>
      <p:sp>
        <p:nvSpPr>
          <p:cNvPr id="16" name="Oval 15"/>
          <p:cNvSpPr/>
          <p:nvPr/>
        </p:nvSpPr>
        <p:spPr>
          <a:xfrm>
            <a:off x="6876256" y="2060848"/>
            <a:ext cx="201622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18" name="Oval 17"/>
          <p:cNvSpPr/>
          <p:nvPr/>
        </p:nvSpPr>
        <p:spPr>
          <a:xfrm>
            <a:off x="6804248" y="6303157"/>
            <a:ext cx="360040" cy="216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19" name="Oval 18"/>
          <p:cNvSpPr/>
          <p:nvPr/>
        </p:nvSpPr>
        <p:spPr>
          <a:xfrm>
            <a:off x="7236296" y="6411169"/>
            <a:ext cx="1080120" cy="1861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20" name="Oval 19"/>
          <p:cNvSpPr/>
          <p:nvPr/>
        </p:nvSpPr>
        <p:spPr>
          <a:xfrm>
            <a:off x="8604448" y="6303157"/>
            <a:ext cx="391374" cy="216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21" name="Oval 20"/>
          <p:cNvSpPr/>
          <p:nvPr/>
        </p:nvSpPr>
        <p:spPr>
          <a:xfrm>
            <a:off x="6804248" y="5877272"/>
            <a:ext cx="208823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sp>
        <p:nvSpPr>
          <p:cNvPr id="22" name="Oval 21"/>
          <p:cNvSpPr/>
          <p:nvPr/>
        </p:nvSpPr>
        <p:spPr>
          <a:xfrm>
            <a:off x="2524718" y="6087133"/>
            <a:ext cx="2065538" cy="324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FFFF"/>
              </a:solidFill>
            </a:endParaRPr>
          </a:p>
        </p:txBody>
      </p:sp>
      <p:cxnSp>
        <p:nvCxnSpPr>
          <p:cNvPr id="24" name="Straight Arrow Connector 23"/>
          <p:cNvCxnSpPr/>
          <p:nvPr/>
        </p:nvCxnSpPr>
        <p:spPr>
          <a:xfrm>
            <a:off x="1610318" y="4653136"/>
            <a:ext cx="914400" cy="1404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97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4"/>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09" name="Google Shape;209;p14"/>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10" name="Google Shape;210;p14"/>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11" name="Google Shape;211;p14"/>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12" name="Google Shape;212;p14"/>
          <p:cNvSpPr/>
          <p:nvPr/>
        </p:nvSpPr>
        <p:spPr>
          <a:xfrm>
            <a:off x="457200" y="980728"/>
            <a:ext cx="8389525" cy="456111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100"/>
              <a:buFont typeface="Arial"/>
              <a:buNone/>
            </a:pPr>
            <a:endParaRPr sz="1800" b="0" i="0" u="none" strike="noStrike" cap="none">
              <a:solidFill>
                <a:schemeClr val="dk2"/>
              </a:solidFill>
              <a:latin typeface="Open Sans"/>
              <a:ea typeface="Open Sans"/>
              <a:cs typeface="Open Sans"/>
              <a:sym typeface="Open Sans"/>
            </a:endParaRPr>
          </a:p>
        </p:txBody>
      </p:sp>
      <p:sp>
        <p:nvSpPr>
          <p:cNvPr id="213" name="Google Shape;213;p14"/>
          <p:cNvSpPr txBox="1"/>
          <p:nvPr/>
        </p:nvSpPr>
        <p:spPr>
          <a:xfrm>
            <a:off x="848050" y="993525"/>
            <a:ext cx="7630800" cy="45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ro-RO" sz="2400" b="1" i="0" u="none" strike="noStrike" cap="none" dirty="0">
                <a:solidFill>
                  <a:srgbClr val="1F497D"/>
                </a:solidFill>
                <a:latin typeface="Open Sans"/>
                <a:ea typeface="Open Sans"/>
                <a:cs typeface="Open Sans"/>
                <a:sym typeface="Open Sans"/>
              </a:rPr>
              <a:t>I. </a:t>
            </a:r>
            <a:r>
              <a:rPr lang="en-US" sz="2400" b="1" i="0" u="none" strike="noStrike" cap="none" dirty="0">
                <a:solidFill>
                  <a:srgbClr val="1F497D"/>
                </a:solidFill>
                <a:latin typeface="Open Sans"/>
                <a:ea typeface="Open Sans"/>
                <a:cs typeface="Open Sans"/>
                <a:sym typeface="Open Sans"/>
              </a:rPr>
              <a:t>INFORMAȚII GENERALE</a:t>
            </a:r>
            <a:endParaRPr sz="1800" dirty="0">
              <a:solidFill>
                <a:srgbClr val="1F497D"/>
              </a:solidFill>
              <a:latin typeface="Calibri"/>
              <a:ea typeface="Calibri"/>
              <a:cs typeface="Calibri"/>
              <a:sym typeface="Calibri"/>
            </a:endParaRPr>
          </a:p>
        </p:txBody>
      </p:sp>
      <p:sp>
        <p:nvSpPr>
          <p:cNvPr id="214" name="Google Shape;214;p14"/>
          <p:cNvSpPr/>
          <p:nvPr/>
        </p:nvSpPr>
        <p:spPr>
          <a:xfrm>
            <a:off x="559000" y="1563600"/>
            <a:ext cx="7325367" cy="2843508"/>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50000"/>
              </a:lnSpc>
              <a:spcBef>
                <a:spcPts val="0"/>
              </a:spcBef>
              <a:spcAft>
                <a:spcPts val="0"/>
              </a:spcAft>
              <a:buClr>
                <a:srgbClr val="0F2A75"/>
              </a:buClr>
              <a:buSzPts val="2000"/>
              <a:buFont typeface="Open Sans"/>
              <a:buChar char="●"/>
            </a:pPr>
            <a:r>
              <a:rPr lang="en-US" sz="2000" b="0" i="0" u="none" strike="noStrike" cap="none" dirty="0" err="1">
                <a:solidFill>
                  <a:srgbClr val="1F497D"/>
                </a:solidFill>
                <a:latin typeface="Open Sans"/>
                <a:ea typeface="Open Sans"/>
                <a:cs typeface="Open Sans"/>
                <a:sym typeface="Open Sans"/>
              </a:rPr>
              <a:t>Disponibil</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în</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engleză</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română</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și</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maghiară</a:t>
            </a:r>
            <a:r>
              <a:rPr lang="en-US" sz="2000" b="0" i="0" u="none" strike="noStrike" cap="none" dirty="0">
                <a:solidFill>
                  <a:srgbClr val="1F497D"/>
                </a:solidFill>
                <a:latin typeface="Open Sans"/>
                <a:ea typeface="Open Sans"/>
                <a:cs typeface="Open Sans"/>
                <a:sym typeface="Open Sans"/>
              </a:rPr>
              <a:t>;</a:t>
            </a:r>
            <a:endParaRPr sz="2000" b="0" i="0" u="none" strike="noStrike" cap="none" dirty="0">
              <a:solidFill>
                <a:srgbClr val="1F497D"/>
              </a:solidFill>
              <a:latin typeface="Open Sans"/>
              <a:ea typeface="Open Sans"/>
              <a:cs typeface="Open Sans"/>
              <a:sym typeface="Open Sans"/>
            </a:endParaRPr>
          </a:p>
          <a:p>
            <a:pPr marL="457200" marR="0" lvl="0" indent="-355600" algn="just" rtl="0">
              <a:lnSpc>
                <a:spcPct val="150000"/>
              </a:lnSpc>
              <a:spcBef>
                <a:spcPts val="0"/>
              </a:spcBef>
              <a:spcAft>
                <a:spcPts val="0"/>
              </a:spcAft>
              <a:buClr>
                <a:srgbClr val="0F2A75"/>
              </a:buClr>
              <a:buSzPts val="2000"/>
              <a:buFont typeface="Open Sans"/>
              <a:buChar char="●"/>
            </a:pPr>
            <a:r>
              <a:rPr lang="en-US" sz="2000" b="0" i="0" u="none" strike="noStrike" cap="none" dirty="0">
                <a:solidFill>
                  <a:srgbClr val="1F497D"/>
                </a:solidFill>
                <a:latin typeface="Open Sans"/>
                <a:ea typeface="Open Sans"/>
                <a:cs typeface="Open Sans"/>
                <a:sym typeface="Open Sans"/>
              </a:rPr>
              <a:t>Relevant </a:t>
            </a:r>
            <a:r>
              <a:rPr lang="en-US" sz="2000" b="0" i="0" u="none" strike="noStrike" cap="none" dirty="0" err="1">
                <a:solidFill>
                  <a:srgbClr val="1F497D"/>
                </a:solidFill>
                <a:latin typeface="Open Sans"/>
                <a:ea typeface="Open Sans"/>
                <a:cs typeface="Open Sans"/>
                <a:sym typeface="Open Sans"/>
              </a:rPr>
              <a:t>în</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egală</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măsură</a:t>
            </a:r>
            <a:r>
              <a:rPr lang="en-US" sz="2000" b="0" i="0" u="none" strike="noStrike" cap="none" dirty="0">
                <a:solidFill>
                  <a:srgbClr val="1F497D"/>
                </a:solidFill>
                <a:latin typeface="Open Sans"/>
                <a:ea typeface="Open Sans"/>
                <a:cs typeface="Open Sans"/>
                <a:sym typeface="Open Sans"/>
              </a:rPr>
              <a:t> pentru </a:t>
            </a:r>
            <a:r>
              <a:rPr lang="en-US" sz="2000" b="0" i="0" u="none" strike="noStrike" cap="none" dirty="0" err="1">
                <a:solidFill>
                  <a:srgbClr val="1F497D"/>
                </a:solidFill>
                <a:latin typeface="Open Sans"/>
                <a:ea typeface="Open Sans"/>
                <a:cs typeface="Open Sans"/>
                <a:sym typeface="Open Sans"/>
              </a:rPr>
              <a:t>toți</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beneficiarii</a:t>
            </a:r>
            <a:r>
              <a:rPr lang="en-US" sz="2000" b="0" i="0" u="none" strike="noStrike" cap="none" dirty="0">
                <a:solidFill>
                  <a:srgbClr val="1F497D"/>
                </a:solidFill>
                <a:latin typeface="Open Sans"/>
                <a:ea typeface="Open Sans"/>
                <a:cs typeface="Open Sans"/>
                <a:sym typeface="Open Sans"/>
              </a:rPr>
              <a:t> de proiect;</a:t>
            </a:r>
            <a:endParaRPr sz="2000" b="0" i="0" u="none" strike="noStrike" cap="none" dirty="0">
              <a:solidFill>
                <a:srgbClr val="1F497D"/>
              </a:solidFill>
              <a:latin typeface="Open Sans"/>
              <a:ea typeface="Open Sans"/>
              <a:cs typeface="Open Sans"/>
              <a:sym typeface="Open Sans"/>
            </a:endParaRPr>
          </a:p>
          <a:p>
            <a:pPr marL="457200" marR="0" lvl="0" indent="-355600" algn="just" rtl="0">
              <a:lnSpc>
                <a:spcPct val="150000"/>
              </a:lnSpc>
              <a:spcBef>
                <a:spcPts val="0"/>
              </a:spcBef>
              <a:spcAft>
                <a:spcPts val="0"/>
              </a:spcAft>
              <a:buClr>
                <a:srgbClr val="0F2A75"/>
              </a:buClr>
              <a:buSzPts val="2000"/>
              <a:buFont typeface="Open Sans"/>
              <a:buChar char="●"/>
            </a:pPr>
            <a:r>
              <a:rPr lang="en-US" sz="2000" b="0" i="0" u="none" strike="noStrike" cap="none" dirty="0" err="1">
                <a:solidFill>
                  <a:srgbClr val="1F497D"/>
                </a:solidFill>
                <a:latin typeface="Open Sans"/>
                <a:ea typeface="Open Sans"/>
                <a:cs typeface="Open Sans"/>
                <a:sym typeface="Open Sans"/>
              </a:rPr>
              <a:t>Acoperă</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perioada</a:t>
            </a:r>
            <a:r>
              <a:rPr lang="en-US" sz="2000" b="0" i="0" u="none" strike="noStrike" cap="none" dirty="0">
                <a:solidFill>
                  <a:srgbClr val="1F497D"/>
                </a:solidFill>
                <a:latin typeface="Open Sans"/>
                <a:ea typeface="Open Sans"/>
                <a:cs typeface="Open Sans"/>
                <a:sym typeface="Open Sans"/>
              </a:rPr>
              <a:t> de la </a:t>
            </a:r>
            <a:r>
              <a:rPr lang="en-US" sz="2000" b="0" i="0" u="none" strike="noStrike" cap="none" dirty="0" err="1">
                <a:solidFill>
                  <a:srgbClr val="1F497D"/>
                </a:solidFill>
                <a:latin typeface="Open Sans"/>
                <a:ea typeface="Open Sans"/>
                <a:cs typeface="Open Sans"/>
                <a:sym typeface="Open Sans"/>
              </a:rPr>
              <a:t>selectarea</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proiectului</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până</a:t>
            </a:r>
            <a:r>
              <a:rPr lang="en-US" sz="2000" b="0" i="0" u="none" strike="noStrike" cap="none" dirty="0">
                <a:solidFill>
                  <a:srgbClr val="1F497D"/>
                </a:solidFill>
                <a:latin typeface="Open Sans"/>
                <a:ea typeface="Open Sans"/>
                <a:cs typeface="Open Sans"/>
                <a:sym typeface="Open Sans"/>
              </a:rPr>
              <a:t> la </a:t>
            </a:r>
            <a:r>
              <a:rPr lang="en-US" sz="2000" b="0" i="0" u="none" strike="noStrike" cap="none" dirty="0" err="1">
                <a:solidFill>
                  <a:srgbClr val="1F497D"/>
                </a:solidFill>
                <a:latin typeface="Open Sans"/>
                <a:ea typeface="Open Sans"/>
                <a:cs typeface="Open Sans"/>
                <a:sym typeface="Open Sans"/>
              </a:rPr>
              <a:t>încheierea</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proiectului</a:t>
            </a:r>
            <a:r>
              <a:rPr lang="en-US" sz="2000" b="0" i="0" u="none" strike="noStrike" cap="none" dirty="0">
                <a:solidFill>
                  <a:srgbClr val="1F497D"/>
                </a:solidFill>
                <a:latin typeface="Open Sans"/>
                <a:ea typeface="Open Sans"/>
                <a:cs typeface="Open Sans"/>
                <a:sym typeface="Open Sans"/>
              </a:rPr>
              <a:t>;</a:t>
            </a:r>
            <a:endParaRPr sz="2000" b="0" i="0" u="none" strike="noStrike" cap="none" dirty="0">
              <a:solidFill>
                <a:srgbClr val="1F497D"/>
              </a:solidFill>
              <a:latin typeface="Open Sans"/>
              <a:ea typeface="Open Sans"/>
              <a:cs typeface="Open Sans"/>
              <a:sym typeface="Open Sans"/>
            </a:endParaRPr>
          </a:p>
          <a:p>
            <a:pPr marL="457200" marR="0" lvl="0" indent="-355600" algn="just" rtl="0">
              <a:lnSpc>
                <a:spcPct val="150000"/>
              </a:lnSpc>
              <a:spcBef>
                <a:spcPts val="0"/>
              </a:spcBef>
              <a:spcAft>
                <a:spcPts val="0"/>
              </a:spcAft>
              <a:buClr>
                <a:srgbClr val="0F2A75"/>
              </a:buClr>
              <a:buSzPts val="2000"/>
              <a:buFont typeface="Open Sans"/>
              <a:buChar char="●"/>
            </a:pPr>
            <a:r>
              <a:rPr lang="en-US" sz="2000" b="0" i="0" u="none" strike="noStrike" cap="none" dirty="0" err="1">
                <a:solidFill>
                  <a:srgbClr val="1F497D"/>
                </a:solidFill>
                <a:latin typeface="Open Sans"/>
                <a:ea typeface="Open Sans"/>
                <a:cs typeface="Open Sans"/>
                <a:sym typeface="Open Sans"/>
              </a:rPr>
              <a:t>Informații</a:t>
            </a:r>
            <a:r>
              <a:rPr lang="en-US" sz="2000" b="0" i="0" u="none" strike="noStrike" cap="none" dirty="0">
                <a:solidFill>
                  <a:srgbClr val="1F497D"/>
                </a:solidFill>
                <a:latin typeface="Open Sans"/>
                <a:ea typeface="Open Sans"/>
                <a:cs typeface="Open Sans"/>
                <a:sym typeface="Open Sans"/>
              </a:rPr>
              <a:t> legate de </a:t>
            </a:r>
            <a:r>
              <a:rPr lang="en-US" sz="2000" b="0" i="0" u="none" strike="noStrike" cap="none" dirty="0" err="1">
                <a:solidFill>
                  <a:srgbClr val="1F497D"/>
                </a:solidFill>
                <a:latin typeface="Open Sans"/>
                <a:ea typeface="Open Sans"/>
                <a:cs typeface="Open Sans"/>
                <a:sym typeface="Open Sans"/>
              </a:rPr>
              <a:t>managementul</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administrativ</a:t>
            </a:r>
            <a:r>
              <a:rPr lang="en-US" sz="2000" b="0" i="0" u="none" strike="noStrike" cap="none" dirty="0">
                <a:solidFill>
                  <a:srgbClr val="1F497D"/>
                </a:solidFill>
                <a:latin typeface="Open Sans"/>
                <a:ea typeface="Open Sans"/>
                <a:cs typeface="Open Sans"/>
                <a:sym typeface="Open Sans"/>
              </a:rPr>
              <a:t> și </a:t>
            </a:r>
            <a:r>
              <a:rPr lang="en-US" sz="2000" b="0" i="0" u="none" strike="noStrike" cap="none" dirty="0" err="1">
                <a:solidFill>
                  <a:srgbClr val="1F497D"/>
                </a:solidFill>
                <a:latin typeface="Open Sans"/>
                <a:ea typeface="Open Sans"/>
                <a:cs typeface="Open Sans"/>
                <a:sym typeface="Open Sans"/>
              </a:rPr>
              <a:t>financiar</a:t>
            </a:r>
            <a:r>
              <a:rPr lang="en-US" sz="2000" b="0" i="0" u="none" strike="noStrike" cap="none" dirty="0">
                <a:solidFill>
                  <a:srgbClr val="1F497D"/>
                </a:solidFill>
                <a:latin typeface="Open Sans"/>
                <a:ea typeface="Open Sans"/>
                <a:cs typeface="Open Sans"/>
                <a:sym typeface="Open Sans"/>
              </a:rPr>
              <a:t> al proiectelor, </a:t>
            </a:r>
            <a:r>
              <a:rPr lang="en-US" sz="2000" b="0" i="0" u="none" strike="noStrike" cap="none" dirty="0" err="1">
                <a:solidFill>
                  <a:srgbClr val="1F497D"/>
                </a:solidFill>
                <a:latin typeface="Open Sans"/>
                <a:ea typeface="Open Sans"/>
                <a:cs typeface="Open Sans"/>
                <a:sym typeface="Open Sans"/>
              </a:rPr>
              <a:t>monitorizare</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raportare</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proceduri</a:t>
            </a:r>
            <a:r>
              <a:rPr lang="en-US" sz="2000" b="0" i="0" u="none" strike="noStrike" cap="none" dirty="0">
                <a:solidFill>
                  <a:srgbClr val="1F497D"/>
                </a:solidFill>
                <a:latin typeface="Open Sans"/>
                <a:ea typeface="Open Sans"/>
                <a:cs typeface="Open Sans"/>
                <a:sym typeface="Open Sans"/>
              </a:rPr>
              <a:t> de control și </a:t>
            </a:r>
            <a:r>
              <a:rPr lang="en-US" sz="2000" b="0" i="0" u="none" strike="noStrike" cap="none" dirty="0" err="1">
                <a:solidFill>
                  <a:srgbClr val="1F497D"/>
                </a:solidFill>
                <a:latin typeface="Open Sans"/>
                <a:ea typeface="Open Sans"/>
                <a:cs typeface="Open Sans"/>
                <a:sym typeface="Open Sans"/>
              </a:rPr>
              <a:t>cerințe</a:t>
            </a:r>
            <a:r>
              <a:rPr lang="en-US" sz="2000" b="0" i="0" u="none" strike="noStrike" cap="none" dirty="0">
                <a:solidFill>
                  <a:srgbClr val="1F497D"/>
                </a:solidFill>
                <a:latin typeface="Open Sans"/>
                <a:ea typeface="Open Sans"/>
                <a:cs typeface="Open Sans"/>
                <a:sym typeface="Open Sans"/>
              </a:rPr>
              <a:t> ale Programului;</a:t>
            </a:r>
            <a:endParaRPr sz="2000" b="0" i="0" u="none" strike="noStrike" cap="none" dirty="0">
              <a:solidFill>
                <a:srgbClr val="1F497D"/>
              </a:solidFill>
              <a:latin typeface="Open Sans"/>
              <a:ea typeface="Open Sans"/>
              <a:cs typeface="Open Sans"/>
              <a:sym typeface="Open Sans"/>
            </a:endParaRPr>
          </a:p>
          <a:p>
            <a:pPr marL="457200" marR="0" lvl="0" indent="-355600" algn="just" rtl="0">
              <a:lnSpc>
                <a:spcPct val="150000"/>
              </a:lnSpc>
              <a:spcBef>
                <a:spcPts val="0"/>
              </a:spcBef>
              <a:spcAft>
                <a:spcPts val="0"/>
              </a:spcAft>
              <a:buClr>
                <a:srgbClr val="0F2A75"/>
              </a:buClr>
              <a:buSzPts val="2000"/>
              <a:buFont typeface="Open Sans"/>
              <a:buChar char="●"/>
            </a:pPr>
            <a:r>
              <a:rPr lang="en-US" sz="2000" b="0" i="0" u="none" strike="noStrike" cap="none" dirty="0" err="1">
                <a:solidFill>
                  <a:srgbClr val="1F497D"/>
                </a:solidFill>
                <a:latin typeface="Open Sans"/>
                <a:ea typeface="Open Sans"/>
                <a:cs typeface="Open Sans"/>
                <a:sym typeface="Open Sans"/>
              </a:rPr>
              <a:t>Poate</a:t>
            </a:r>
            <a:r>
              <a:rPr lang="en-US" sz="2000" b="0" i="0" u="none" strike="noStrike" cap="none" dirty="0">
                <a:solidFill>
                  <a:srgbClr val="1F497D"/>
                </a:solidFill>
                <a:latin typeface="Open Sans"/>
                <a:ea typeface="Open Sans"/>
                <a:cs typeface="Open Sans"/>
                <a:sym typeface="Open Sans"/>
              </a:rPr>
              <a:t> fi </a:t>
            </a:r>
            <a:r>
              <a:rPr lang="en-US" sz="2000" b="0" i="0" u="none" strike="noStrike" cap="none" dirty="0" err="1">
                <a:solidFill>
                  <a:srgbClr val="1F497D"/>
                </a:solidFill>
                <a:latin typeface="Open Sans"/>
                <a:ea typeface="Open Sans"/>
                <a:cs typeface="Open Sans"/>
                <a:sym typeface="Open Sans"/>
              </a:rPr>
              <a:t>modificat</a:t>
            </a:r>
            <a:r>
              <a:rPr lang="en-US" sz="2000" dirty="0">
                <a:solidFill>
                  <a:srgbClr val="1F497D"/>
                </a:solidFill>
                <a:latin typeface="Open Sans"/>
                <a:ea typeface="Open Sans"/>
                <a:cs typeface="Open Sans"/>
                <a:sym typeface="Open Sans"/>
              </a:rPr>
              <a:t>;</a:t>
            </a:r>
            <a:endParaRPr sz="2000" b="0" i="0" u="none" strike="noStrike" cap="none" dirty="0">
              <a:solidFill>
                <a:srgbClr val="1F497D"/>
              </a:solidFill>
              <a:latin typeface="Open Sans"/>
              <a:ea typeface="Open Sans"/>
              <a:cs typeface="Open Sans"/>
              <a:sym typeface="Open Sans"/>
            </a:endParaRPr>
          </a:p>
          <a:p>
            <a:pPr marL="457200" marR="0" lvl="0" indent="-355600" algn="just" rtl="0">
              <a:lnSpc>
                <a:spcPct val="150000"/>
              </a:lnSpc>
              <a:spcBef>
                <a:spcPts val="0"/>
              </a:spcBef>
              <a:spcAft>
                <a:spcPts val="0"/>
              </a:spcAft>
              <a:buClr>
                <a:srgbClr val="0F2A75"/>
              </a:buClr>
              <a:buSzPts val="2000"/>
              <a:buFont typeface="Open Sans"/>
              <a:buChar char="●"/>
            </a:pPr>
            <a:r>
              <a:rPr lang="en-US" sz="2000" b="0" i="0" u="none" strike="noStrike" cap="none" dirty="0" err="1">
                <a:solidFill>
                  <a:srgbClr val="1F497D"/>
                </a:solidFill>
                <a:latin typeface="Open Sans"/>
                <a:ea typeface="Open Sans"/>
                <a:cs typeface="Open Sans"/>
                <a:sym typeface="Open Sans"/>
              </a:rPr>
              <a:t>Trebuie</a:t>
            </a:r>
            <a:r>
              <a:rPr lang="en-US" sz="2000" b="0" i="0" u="none" strike="noStrike" cap="none" dirty="0">
                <a:solidFill>
                  <a:srgbClr val="1F497D"/>
                </a:solidFill>
                <a:latin typeface="Open Sans"/>
                <a:ea typeface="Open Sans"/>
                <a:cs typeface="Open Sans"/>
                <a:sym typeface="Open Sans"/>
              </a:rPr>
              <a:t> </a:t>
            </a:r>
            <a:r>
              <a:rPr lang="en-US" sz="2000" b="0" i="0" u="none" strike="noStrike" cap="none" dirty="0" err="1">
                <a:solidFill>
                  <a:srgbClr val="1F497D"/>
                </a:solidFill>
                <a:latin typeface="Open Sans"/>
                <a:ea typeface="Open Sans"/>
                <a:cs typeface="Open Sans"/>
                <a:sym typeface="Open Sans"/>
              </a:rPr>
              <a:t>consultat</a:t>
            </a:r>
            <a:r>
              <a:rPr lang="en-US" sz="2000" b="0" i="0" u="none" strike="noStrike" cap="none" dirty="0">
                <a:solidFill>
                  <a:srgbClr val="1F497D"/>
                </a:solidFill>
                <a:latin typeface="Open Sans"/>
                <a:ea typeface="Open Sans"/>
                <a:cs typeface="Open Sans"/>
                <a:sym typeface="Open Sans"/>
              </a:rPr>
              <a:t> </a:t>
            </a:r>
            <a:r>
              <a:rPr lang="ro-RO" sz="2000" dirty="0" smtClean="0">
                <a:solidFill>
                  <a:srgbClr val="1F497D"/>
                </a:solidFill>
                <a:latin typeface="Open Sans"/>
                <a:ea typeface="Open Sans"/>
                <a:cs typeface="Open Sans"/>
                <a:sym typeface="Open Sans"/>
              </a:rPr>
              <a:t>în </a:t>
            </a:r>
            <a:r>
              <a:rPr lang="ro-RO" sz="2000" b="0" i="0" u="none" strike="noStrike" cap="none" dirty="0" smtClean="0">
                <a:solidFill>
                  <a:srgbClr val="1F497D"/>
                </a:solidFill>
                <a:latin typeface="Open Sans"/>
                <a:ea typeface="Open Sans"/>
                <a:cs typeface="Open Sans"/>
                <a:sym typeface="Open Sans"/>
              </a:rPr>
              <a:t>permanență</a:t>
            </a:r>
            <a:r>
              <a:rPr lang="en-US" sz="2000" b="0" i="0" u="none" strike="noStrike" cap="none" dirty="0" smtClean="0">
                <a:solidFill>
                  <a:srgbClr val="1F497D"/>
                </a:solidFill>
                <a:latin typeface="Open Sans"/>
                <a:ea typeface="Open Sans"/>
                <a:cs typeface="Open Sans"/>
                <a:sym typeface="Open Sans"/>
              </a:rPr>
              <a:t>.</a:t>
            </a:r>
            <a:endParaRPr sz="2000" b="0" i="0" u="none" strike="noStrike" cap="none" dirty="0">
              <a:solidFill>
                <a:srgbClr val="1F497D"/>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0" y="2411"/>
            <a:ext cx="9144000" cy="6853178"/>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16" name="Rounded Rectangle 15"/>
          <p:cNvSpPr/>
          <p:nvPr/>
        </p:nvSpPr>
        <p:spPr>
          <a:xfrm>
            <a:off x="401561" y="1156747"/>
            <a:ext cx="8340878" cy="439356"/>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it-IT" sz="2400" b="1" dirty="0">
                <a:solidFill>
                  <a:srgbClr val="FFFFFF"/>
                </a:solidFill>
                <a:latin typeface="Open Sans" pitchFamily="34" charset="0"/>
                <a:ea typeface="Open Sans" pitchFamily="34" charset="0"/>
                <a:cs typeface="Open Sans" pitchFamily="34" charset="0"/>
              </a:rPr>
              <a:t>Măsuri obligatorii – potrivit  Regulamentului 1303</a:t>
            </a:r>
            <a:endParaRPr lang="ro-RO" sz="2400" b="1" dirty="0">
              <a:solidFill>
                <a:srgbClr val="FFFFFF"/>
              </a:solidFill>
              <a:latin typeface="Open Sans" pitchFamily="34" charset="0"/>
              <a:ea typeface="Open Sans" pitchFamily="34" charset="0"/>
              <a:cs typeface="Open Sans" pitchFamily="34" charset="0"/>
            </a:endParaRPr>
          </a:p>
        </p:txBody>
      </p:sp>
      <p:sp>
        <p:nvSpPr>
          <p:cNvPr id="17" name="TextBox 16"/>
          <p:cNvSpPr txBox="1"/>
          <p:nvPr/>
        </p:nvSpPr>
        <p:spPr>
          <a:xfrm>
            <a:off x="0" y="1700808"/>
            <a:ext cx="8964488" cy="4362733"/>
          </a:xfrm>
          <a:prstGeom prst="rect">
            <a:avLst/>
          </a:prstGeom>
          <a:noFill/>
        </p:spPr>
        <p:txBody>
          <a:bodyPr wrap="square" rtlCol="0">
            <a:spAutoFit/>
          </a:bodyPr>
          <a:lstStyle/>
          <a:p>
            <a:pPr marL="342900" indent="-342900" algn="just">
              <a:spcBef>
                <a:spcPts val="1200"/>
              </a:spcBef>
              <a:spcAft>
                <a:spcPts val="600"/>
              </a:spcAft>
              <a:buFontTx/>
              <a:buAutoNum type="arabicPeriod"/>
            </a:pP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Emblema Uniunii Europene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şi </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referinţa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la Uniunea Europeană şi la </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Fondul European de Dezvoltare Regională </a:t>
            </a:r>
            <a:r>
              <a:rPr lang="ro-RO" sz="1400" b="1" i="1" dirty="0">
                <a:solidFill>
                  <a:srgbClr val="034EA2"/>
                </a:solidFill>
                <a:latin typeface="Open Sans" pitchFamily="34" charset="0"/>
                <a:ea typeface="Open Sans" pitchFamily="34" charset="0"/>
                <a:cs typeface="Open Sans" pitchFamily="34" charset="0"/>
              </a:rPr>
              <a:t>- sunt deja încorporate  în logo program </a:t>
            </a:r>
            <a:endParaRPr lang="en-US" sz="1400" b="1" i="1" dirty="0">
              <a:solidFill>
                <a:srgbClr val="034EA2"/>
              </a:solidFill>
              <a:latin typeface="Open Sans" pitchFamily="34" charset="0"/>
              <a:ea typeface="Open Sans" pitchFamily="34" charset="0"/>
              <a:cs typeface="Open Sans" pitchFamily="34" charset="0"/>
            </a:endParaRPr>
          </a:p>
          <a:p>
            <a:pPr marL="342900" indent="-342900" algn="just">
              <a:spcBef>
                <a:spcPts val="1200"/>
              </a:spcBef>
              <a:spcAft>
                <a:spcPts val="600"/>
              </a:spcAft>
              <a:buFontTx/>
              <a:buAutoNum type="arabicPeriod"/>
            </a:pP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Scurt</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ă</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descriere a proiectului</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pe</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pagin</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web </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 benefic</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arului principal și partenerilor de proiect</a:t>
            </a:r>
            <a:endPar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spcBef>
                <a:spcPts val="1200"/>
              </a:spcBef>
              <a:spcAft>
                <a:spcPts val="600"/>
              </a:spcAft>
              <a:buFontTx/>
              <a:buAutoNum type="arabicPeriod"/>
            </a:pP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Pentru proiectele mai mici de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500.000 EUR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realizarea unui</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afiș cu informații despre proiect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(dimensiune minimă A3), inclusiv despre contribuția financiară din partea Uniunii, într-un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loc ușor vizibil publicului</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cum ar fi zona de intrare a unei clădiri</a:t>
            </a:r>
            <a:endPar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spcBef>
                <a:spcPts val="1200"/>
              </a:spcBef>
              <a:spcAft>
                <a:spcPts val="600"/>
              </a:spcAft>
              <a:buFontTx/>
              <a:buAutoNum type="arabicPeriod"/>
            </a:pP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În cursul implementării</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pentru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finanțarea</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infrastructurii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sau a unor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operațiuni de construcț</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ii peste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500.000</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afişarea unui</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pt-BR"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panou temporar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într-un loc ușor vizibil publicului</a:t>
            </a:r>
            <a:endPar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just">
              <a:spcBef>
                <a:spcPts val="1200"/>
              </a:spcBef>
              <a:spcAft>
                <a:spcPts val="600"/>
              </a:spcAft>
              <a:buFontTx/>
              <a:buAutoNum type="arabicPeriod"/>
            </a:pP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B</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eneficiarul se</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va</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asigur</a:t>
            </a:r>
            <a:r>
              <a:rPr lang="en-US"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că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cei care participă la </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proiect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au fost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informați cu privire la  finanțare</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FEDR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00" b="1" i="1" dirty="0">
                <a:solidFill>
                  <a:srgbClr val="034EA2"/>
                </a:solidFill>
                <a:latin typeface="Open Sans" pitchFamily="34" charset="0"/>
                <a:ea typeface="Open Sans" pitchFamily="34" charset="0"/>
                <a:cs typeface="Open Sans" pitchFamily="34" charset="0"/>
              </a:rPr>
              <a:t>frază despre faptul că proiectul este finanțat prin FEDR pe invitații, comunicate de presă și alte publicații destinate publicului</a:t>
            </a:r>
            <a:endParaRPr lang="en-US" sz="1400" b="1" i="1" dirty="0">
              <a:solidFill>
                <a:srgbClr val="034EA2"/>
              </a:solidFill>
              <a:latin typeface="Open Sans" pitchFamily="34" charset="0"/>
              <a:ea typeface="Open Sans" pitchFamily="34" charset="0"/>
              <a:cs typeface="Open Sans" pitchFamily="34" charset="0"/>
            </a:endParaRPr>
          </a:p>
          <a:p>
            <a:pPr marL="342900" indent="-342900" algn="just">
              <a:spcBef>
                <a:spcPts val="1200"/>
              </a:spcBef>
              <a:spcAft>
                <a:spcPts val="600"/>
              </a:spcAft>
              <a:buFontTx/>
              <a:buAutoNum type="arabicPeriod"/>
            </a:pP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Plăci sau panouri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permanent</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pentru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contribuți</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publică totală alocată </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mai </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mare de</a:t>
            </a:r>
            <a:r>
              <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500 000 EUR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a:t>
            </a:r>
            <a:r>
              <a:rPr lang="ro-RO"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 dacă proiectul constă în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achiziționarea </a:t>
            </a:r>
            <a:r>
              <a:rPr lang="vi-VN" sz="1450" dirty="0">
                <a:solidFill>
                  <a:srgbClr val="1F497D"/>
                </a:solidFill>
                <a:latin typeface="Open Sans" panose="020B0606030504020204" pitchFamily="34" charset="0"/>
                <a:ea typeface="Open Sans" panose="020B0606030504020204" pitchFamily="34" charset="0"/>
                <a:cs typeface="Open Sans" panose="020B0606030504020204" pitchFamily="34" charset="0"/>
              </a:rPr>
              <a:t>unui</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obiect fizic sau infrastructur</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ă/ </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operațiun</a:t>
            </a:r>
            <a:r>
              <a:rPr lang="ro-RO"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e</a:t>
            </a:r>
            <a:r>
              <a:rPr lang="vi-VN" sz="145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de construcție.</a:t>
            </a:r>
            <a:endParaRPr lang="en-US" sz="1450" b="1"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2400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32728" y="-81352"/>
            <a:ext cx="9258980" cy="6939352"/>
          </a:xfrm>
          <a:prstGeom prst="rect">
            <a:avLst/>
          </a:prstGeom>
          <a:ln>
            <a:solidFill>
              <a:schemeClr val="bg1"/>
            </a:solidFill>
          </a:ln>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srgbClr val="FFFFFF"/>
                </a:solidFill>
                <a:latin typeface="Open Sans" pitchFamily="34" charset="0"/>
                <a:ea typeface="Open Sans" pitchFamily="34" charset="0"/>
                <a:cs typeface="Open Sans" pitchFamily="34" charset="0"/>
              </a:rPr>
              <a:t> Pagina web</a:t>
            </a: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2" name="TextBox 1"/>
          <p:cNvSpPr txBox="1"/>
          <p:nvPr/>
        </p:nvSpPr>
        <p:spPr>
          <a:xfrm>
            <a:off x="107504" y="1772816"/>
            <a:ext cx="8784976" cy="646331"/>
          </a:xfrm>
          <a:prstGeom prst="rect">
            <a:avLst/>
          </a:prstGeom>
          <a:noFill/>
        </p:spPr>
        <p:txBody>
          <a:bodyPr wrap="square" rtlCol="0">
            <a:spAutoFit/>
          </a:bodyPr>
          <a:lstStyle/>
          <a:p>
            <a:pPr algn="just"/>
            <a:endParaRPr lang="ro-RO" i="1" dirty="0">
              <a:solidFill>
                <a:srgbClr val="1F497D"/>
              </a:solidFill>
              <a:latin typeface="Open Sans" pitchFamily="34" charset="0"/>
              <a:ea typeface="Open Sans" pitchFamily="34" charset="0"/>
              <a:cs typeface="Open Sans" pitchFamily="34" charset="0"/>
            </a:endParaRPr>
          </a:p>
          <a:p>
            <a:pPr algn="just"/>
            <a:endParaRPr lang="ro-RO" i="1" dirty="0">
              <a:solidFill>
                <a:srgbClr val="000000"/>
              </a:solidFill>
              <a:latin typeface="Open Sans" pitchFamily="34" charset="0"/>
              <a:ea typeface="Open Sans" pitchFamily="34" charset="0"/>
              <a:cs typeface="Open Sans" pitchFamily="34" charset="0"/>
            </a:endParaRPr>
          </a:p>
        </p:txBody>
      </p:sp>
      <p:sp>
        <p:nvSpPr>
          <p:cNvPr id="10" name="Rounded Rectangle 3"/>
          <p:cNvSpPr>
            <a:spLocks noChangeArrowheads="1"/>
          </p:cNvSpPr>
          <p:nvPr/>
        </p:nvSpPr>
        <p:spPr bwMode="auto">
          <a:xfrm>
            <a:off x="216024" y="1712818"/>
            <a:ext cx="3347864" cy="1428150"/>
          </a:xfrm>
          <a:prstGeom prst="roundRect">
            <a:avLst>
              <a:gd name="adj" fmla="val 16667"/>
            </a:avLst>
          </a:prstGeom>
          <a:solidFill>
            <a:srgbClr val="EEECE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o-RO" sz="1400" b="0" i="0" u="none" strike="noStrike" kern="0" cap="none" spc="0" normalizeH="0" baseline="0" noProof="0" dirty="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ro-RO" sz="1400" kern="0" dirty="0">
              <a:solidFill>
                <a:srgbClr val="C00000"/>
              </a:solidFill>
              <a:latin typeface="Open Sans" pitchFamily="34" charset="0"/>
              <a:ea typeface="Open Sans" pitchFamily="34" charset="0"/>
              <a:cs typeface="Open Sans"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o-RO" sz="1400" b="0" i="0" u="none" strike="noStrike" kern="0" cap="none" spc="0" normalizeH="0" baseline="0" noProof="0" dirty="0">
                <a:ln>
                  <a:noFill/>
                </a:ln>
                <a:solidFill>
                  <a:srgbClr val="C00000"/>
                </a:solidFill>
                <a:effectLst/>
                <a:uLnTx/>
                <a:uFillTx/>
                <a:latin typeface="Open Sans" pitchFamily="34" charset="0"/>
                <a:ea typeface="Open Sans" pitchFamily="34" charset="0"/>
                <a:cs typeface="Open Sans" pitchFamily="34" charset="0"/>
              </a:rPr>
              <a:t>Pagina web a proiectului</a:t>
            </a: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Elemente Magic 5</a:t>
            </a: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Actualizare continuă cu informa</a:t>
            </a:r>
            <a:r>
              <a:rPr lang="ro-RO" sz="1400" kern="0" dirty="0">
                <a:solidFill>
                  <a:srgbClr val="1F497D"/>
                </a:solidFill>
                <a:latin typeface="Open Sans" pitchFamily="34" charset="0"/>
                <a:ea typeface="Open Sans" pitchFamily="34" charset="0"/>
                <a:cs typeface="Open Sans" pitchFamily="34" charset="0"/>
              </a:rPr>
              <a:t>ţie</a:t>
            </a:r>
            <a:endPar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hu-HU"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Link la site-ul programului</a:t>
            </a:r>
          </a:p>
          <a:p>
            <a:pPr marL="285750" indent="-285750" algn="just">
              <a:buFont typeface="Arial" pitchFamily="34" charset="0"/>
              <a:buChar char="•"/>
              <a:defRPr/>
            </a:pPr>
            <a:r>
              <a:rPr lang="en-US" sz="1400" kern="0" dirty="0">
                <a:solidFill>
                  <a:srgbClr val="1F497D"/>
                </a:solidFill>
                <a:latin typeface="Open Sans" pitchFamily="34" charset="0"/>
                <a:ea typeface="Open Sans" pitchFamily="34" charset="0"/>
                <a:cs typeface="Open Sans" pitchFamily="34" charset="0"/>
              </a:rPr>
              <a:t>S</a:t>
            </a:r>
            <a:r>
              <a:rPr lang="ro-RO" sz="1400" kern="0" dirty="0">
                <a:solidFill>
                  <a:srgbClr val="1F497D"/>
                </a:solidFill>
                <a:latin typeface="Open Sans" pitchFamily="34" charset="0"/>
                <a:ea typeface="Open Sans" pitchFamily="34" charset="0"/>
                <a:cs typeface="Open Sans" pitchFamily="34" charset="0"/>
              </a:rPr>
              <a:t>ă fie activă chiar și după închiderea proiectului</a:t>
            </a:r>
          </a:p>
          <a:p>
            <a:pPr marL="285750" indent="-285750">
              <a:buFont typeface="Arial" pitchFamily="34" charset="0"/>
              <a:buChar char="•"/>
              <a:defRPr/>
            </a:pPr>
            <a:endParaRPr lang="hu-HU" sz="1400" kern="0" dirty="0">
              <a:solidFill>
                <a:srgbClr val="1F497D"/>
              </a:solidFill>
              <a:latin typeface="Open Sans" pitchFamily="34" charset="0"/>
              <a:ea typeface="Open Sans" pitchFamily="34" charset="0"/>
              <a:cs typeface="Open Sans" pitchFamily="34" charset="0"/>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p:txBody>
      </p:sp>
      <p:sp>
        <p:nvSpPr>
          <p:cNvPr id="11" name="Rounded Rectangle 3"/>
          <p:cNvSpPr>
            <a:spLocks noChangeArrowheads="1"/>
          </p:cNvSpPr>
          <p:nvPr/>
        </p:nvSpPr>
        <p:spPr bwMode="auto">
          <a:xfrm>
            <a:off x="3779912" y="1712819"/>
            <a:ext cx="5233300" cy="1198769"/>
          </a:xfrm>
          <a:prstGeom prst="roundRect">
            <a:avLst>
              <a:gd name="adj" fmla="val 16667"/>
            </a:avLst>
          </a:prstGeom>
          <a:solidFill>
            <a:srgbClr val="EEECE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marL="0" marR="0" lvl="0" indent="0" algn="just" defTabSz="171450" eaLnBrk="1" fontAlgn="auto" latinLnBrk="0" hangingPunct="1">
              <a:lnSpc>
                <a:spcPct val="100000"/>
              </a:lnSpc>
              <a:spcBef>
                <a:spcPts val="0"/>
              </a:spcBef>
              <a:spcAft>
                <a:spcPts val="0"/>
              </a:spcAft>
              <a:buClrTx/>
              <a:buSzTx/>
              <a:buFontTx/>
              <a:buNone/>
              <a:tabLst/>
              <a:defRPr/>
            </a:pPr>
            <a:endParaRPr kumimoji="0" lang="ro-RO" sz="1400" b="0" i="0" u="none" strike="noStrike" kern="0" cap="none" spc="0" normalizeH="0" baseline="0" noProof="0" dirty="0">
              <a:ln>
                <a:noFill/>
              </a:ln>
              <a:solidFill>
                <a:srgbClr val="FF0000"/>
              </a:solidFill>
              <a:effectLst/>
              <a:uLnTx/>
              <a:uFillTx/>
              <a:latin typeface="Open Sans" pitchFamily="34" charset="0"/>
              <a:ea typeface="Open Sans" pitchFamily="34" charset="0"/>
              <a:cs typeface="Open Sans" pitchFamily="34" charset="0"/>
            </a:endParaRPr>
          </a:p>
          <a:p>
            <a:pPr algn="just" defTabSz="171450"/>
            <a:endParaRPr lang="ro-RO" sz="1400" kern="0" dirty="0">
              <a:solidFill>
                <a:srgbClr val="C00000"/>
              </a:solidFill>
              <a:latin typeface="Open Sans" pitchFamily="34" charset="0"/>
              <a:ea typeface="Open Sans" pitchFamily="34" charset="0"/>
              <a:cs typeface="Open Sans" pitchFamily="34" charset="0"/>
            </a:endParaRPr>
          </a:p>
          <a:p>
            <a:pPr algn="just" defTabSz="171450"/>
            <a:r>
              <a:rPr lang="ro-RO" sz="1400" kern="0" dirty="0">
                <a:solidFill>
                  <a:srgbClr val="C00000"/>
                </a:solidFill>
                <a:latin typeface="Open Sans" pitchFamily="34" charset="0"/>
                <a:ea typeface="Open Sans" pitchFamily="34" charset="0"/>
                <a:cs typeface="Open Sans" pitchFamily="34" charset="0"/>
              </a:rPr>
              <a:t>Pagina web a partenerilor</a:t>
            </a:r>
          </a:p>
          <a:p>
            <a:pPr marL="285750" marR="0" lvl="0" indent="-285750" algn="just" defTabSz="171450" eaLnBrk="1" fontAlgn="auto" latinLnBrk="0" hangingPunct="1">
              <a:lnSpc>
                <a:spcPct val="100000"/>
              </a:lnSpc>
              <a:spcBef>
                <a:spcPts val="0"/>
              </a:spcBef>
              <a:spcAft>
                <a:spcPts val="0"/>
              </a:spcAft>
              <a:buClrTx/>
              <a:buSzTx/>
              <a:buFont typeface="Arial" pitchFamily="34" charset="0"/>
              <a:buChar char="•"/>
              <a:tabLst/>
              <a:defRPr/>
            </a:pP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Descrierea proiectului (inclusiv obiective</a:t>
            </a:r>
            <a:r>
              <a:rPr kumimoji="0" lang="ro-RO" sz="1400" b="0" i="0" u="none" strike="noStrike" kern="0" cap="none" spc="0" normalizeH="0" noProof="0" dirty="0">
                <a:ln>
                  <a:noFill/>
                </a:ln>
                <a:solidFill>
                  <a:srgbClr val="1F497D"/>
                </a:solidFill>
                <a:effectLst/>
                <a:uLnTx/>
                <a:uFillTx/>
                <a:latin typeface="Open Sans" pitchFamily="34" charset="0"/>
                <a:ea typeface="Open Sans" pitchFamily="34" charset="0"/>
                <a:cs typeface="Open Sans" pitchFamily="34" charset="0"/>
              </a:rPr>
              <a:t> și </a:t>
            </a: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rezultate, contribuție</a:t>
            </a:r>
            <a:r>
              <a:rPr lang="ro-RO" sz="1400" kern="0" dirty="0">
                <a:solidFill>
                  <a:srgbClr val="1F497D"/>
                </a:solidFill>
                <a:latin typeface="Open Sans" pitchFamily="34" charset="0"/>
                <a:ea typeface="Open Sans" pitchFamily="34" charset="0"/>
                <a:cs typeface="Open Sans" pitchFamily="34" charset="0"/>
              </a:rPr>
              <a:t>a </a:t>
            </a:r>
            <a:r>
              <a:rPr kumimoji="0" lang="ro-RO" sz="1400" b="0" i="0" u="none" strike="noStrike" kern="0" cap="none" spc="0" normalizeH="0" noProof="0" dirty="0">
                <a:ln>
                  <a:noFill/>
                </a:ln>
                <a:solidFill>
                  <a:srgbClr val="1F497D"/>
                </a:solidFill>
                <a:effectLst/>
                <a:uLnTx/>
                <a:uFillTx/>
                <a:latin typeface="Open Sans" pitchFamily="34" charset="0"/>
                <a:ea typeface="Open Sans" pitchFamily="34" charset="0"/>
                <a:cs typeface="Open Sans" pitchFamily="34" charset="0"/>
              </a:rPr>
              <a:t>FEDR – conform  CPR 1303, Anexa XII.</a:t>
            </a: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 </a:t>
            </a:r>
          </a:p>
          <a:p>
            <a:pPr marL="285750" marR="0" lvl="0" indent="-285750" algn="just" defTabSz="171450" eaLnBrk="1" fontAlgn="auto" latinLnBrk="0" hangingPunct="1">
              <a:lnSpc>
                <a:spcPct val="100000"/>
              </a:lnSpc>
              <a:spcBef>
                <a:spcPts val="0"/>
              </a:spcBef>
              <a:spcAft>
                <a:spcPts val="0"/>
              </a:spcAft>
              <a:buClrTx/>
              <a:buSzTx/>
              <a:buFont typeface="Arial" pitchFamily="34" charset="0"/>
              <a:buChar char="•"/>
              <a:tabLst/>
              <a:defRPr/>
            </a:pPr>
            <a:r>
              <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Sigla programului şi link către pagina web a programului / proiectului, dacă ea există )</a:t>
            </a:r>
          </a:p>
          <a:p>
            <a:pPr marL="285750" marR="0" lvl="0" indent="-285750" defTabSz="171450" eaLnBrk="1" fontAlgn="auto" latinLnBrk="0" hangingPunct="1">
              <a:lnSpc>
                <a:spcPct val="100000"/>
              </a:lnSpc>
              <a:spcBef>
                <a:spcPts val="0"/>
              </a:spcBef>
              <a:spcAft>
                <a:spcPts val="0"/>
              </a:spcAft>
              <a:buClrTx/>
              <a:buSzTx/>
              <a:buFont typeface="Arial" pitchFamily="34" charset="0"/>
              <a:buChar char="•"/>
              <a:tabLst/>
              <a:defRPr/>
            </a:pPr>
            <a:endPar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a:p>
            <a:pPr marL="0" marR="0" lvl="0" indent="0" algn="just" defTabSz="171450" eaLnBrk="1" fontAlgn="auto" latinLnBrk="0" hangingPunct="1">
              <a:lnSpc>
                <a:spcPct val="100000"/>
              </a:lnSpc>
              <a:spcBef>
                <a:spcPts val="0"/>
              </a:spcBef>
              <a:spcAft>
                <a:spcPts val="0"/>
              </a:spcAft>
              <a:buClrTx/>
              <a:buSzTx/>
              <a:buFontTx/>
              <a:buChar char="-"/>
              <a:tabLst/>
              <a:defRPr/>
            </a:pPr>
            <a:endParaRPr kumimoji="0" lang="ro-RO" sz="140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endParaRPr>
          </a:p>
        </p:txBody>
      </p:sp>
      <p:sp>
        <p:nvSpPr>
          <p:cNvPr id="14" name="Rounded Rectangle 13"/>
          <p:cNvSpPr/>
          <p:nvPr/>
        </p:nvSpPr>
        <p:spPr>
          <a:xfrm>
            <a:off x="2843808" y="5696968"/>
            <a:ext cx="4032448" cy="953968"/>
          </a:xfrm>
          <a:prstGeom prst="roundRect">
            <a:avLst/>
          </a:prstGeom>
          <a:solidFill>
            <a:srgbClr val="C0504D">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1F497D"/>
                </a:solidFill>
                <a:effectLst/>
                <a:uLnTx/>
                <a:uFillTx/>
                <a:latin typeface="Arial" charset="0"/>
                <a:ea typeface="+mn-ea"/>
                <a:cs typeface="Arial"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ro-RO" sz="1050" kern="0" dirty="0">
                <a:solidFill>
                  <a:srgbClr val="1F497D"/>
                </a:solidFill>
                <a:latin typeface="Open Sans" pitchFamily="34" charset="0"/>
                <a:ea typeface="Open Sans" pitchFamily="34" charset="0"/>
                <a:cs typeface="Open Sans" pitchFamily="34" charset="0"/>
              </a:rPr>
              <a:t>Avertismentul: </a:t>
            </a:r>
            <a:r>
              <a:rPr kumimoji="0" lang="en-US" sz="105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a:t>
            </a:r>
            <a:r>
              <a:rPr kumimoji="0" lang="hu-HU" sz="1050" b="1" i="1"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Conţinutul acestui/acestei …….. nu reprezintă</a:t>
            </a:r>
            <a:r>
              <a:rPr kumimoji="0" lang="hu-HU" sz="1050" b="1" i="1" u="none" strike="noStrike" kern="0" cap="none" spc="0" normalizeH="0" noProof="0" dirty="0">
                <a:ln>
                  <a:noFill/>
                </a:ln>
                <a:solidFill>
                  <a:srgbClr val="1F497D"/>
                </a:solidFill>
                <a:effectLst/>
                <a:uLnTx/>
                <a:uFillTx/>
                <a:latin typeface="Open Sans" pitchFamily="34" charset="0"/>
                <a:ea typeface="Open Sans" pitchFamily="34" charset="0"/>
                <a:cs typeface="Open Sans" pitchFamily="34" charset="0"/>
              </a:rPr>
              <a:t> </a:t>
            </a:r>
            <a:r>
              <a:rPr kumimoji="0" lang="hu-HU" sz="1050" b="1" i="1"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în mod necesar poziţia oficială a Uniunii Europene</a:t>
            </a:r>
            <a:r>
              <a:rPr kumimoji="0" lang="en-US" sz="1050" b="1" i="1"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 </a:t>
            </a:r>
            <a:r>
              <a:rPr kumimoji="0" lang="en-US" sz="105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  </a:t>
            </a:r>
            <a:r>
              <a:rPr kumimoji="0" lang="ro-RO" sz="1050" b="0" i="0" u="none" strike="noStrike" kern="0" cap="none" spc="0" normalizeH="0" baseline="0" noProof="0" dirty="0">
                <a:ln>
                  <a:noFill/>
                </a:ln>
                <a:solidFill>
                  <a:srgbClr val="1F497D"/>
                </a:solidFill>
                <a:effectLst/>
                <a:uLnTx/>
                <a:uFillTx/>
                <a:latin typeface="Open Sans" pitchFamily="34" charset="0"/>
                <a:ea typeface="Open Sans" pitchFamily="34" charset="0"/>
                <a:cs typeface="Open Sans" pitchFamily="34" charset="0"/>
              </a:rPr>
              <a:t>de utilizat în cadrul materialelor ce formulează opinii şi puncte de vedere, ex. publicaţii, articole, etc.</a:t>
            </a:r>
            <a:endParaRPr kumimoji="0" lang="hu-HU" sz="1800" b="0" i="0" u="none" strike="noStrike" kern="0" cap="none" spc="0" normalizeH="0" baseline="0" noProof="0" dirty="0">
              <a:ln>
                <a:noFill/>
              </a:ln>
              <a:solidFill>
                <a:srgbClr val="FFFFFF"/>
              </a:solidFill>
              <a:effectLst/>
              <a:uLnTx/>
              <a:uFillTx/>
              <a:latin typeface="Calibri"/>
              <a:ea typeface="+mn-ea"/>
              <a:cs typeface="Arial"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03" y="3287963"/>
            <a:ext cx="4167480"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043566"/>
            <a:ext cx="4314763" cy="254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580112" y="5229200"/>
            <a:ext cx="3312368" cy="36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446276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5536" y="186241"/>
            <a:ext cx="3024336" cy="648073"/>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3200" b="1" dirty="0">
                <a:latin typeface="Open Sans" pitchFamily="34" charset="0"/>
                <a:ea typeface="Open Sans" pitchFamily="34" charset="0"/>
                <a:cs typeface="Open Sans" pitchFamily="34" charset="0"/>
              </a:rPr>
              <a:t>Afiș</a:t>
            </a:r>
          </a:p>
        </p:txBody>
      </p:sp>
      <p:sp>
        <p:nvSpPr>
          <p:cNvPr id="12" name="TextBox 11"/>
          <p:cNvSpPr txBox="1"/>
          <p:nvPr/>
        </p:nvSpPr>
        <p:spPr>
          <a:xfrm>
            <a:off x="179512" y="2515686"/>
            <a:ext cx="3096344" cy="2954655"/>
          </a:xfrm>
          <a:prstGeom prst="rect">
            <a:avLst/>
          </a:prstGeom>
          <a:noFill/>
        </p:spPr>
        <p:txBody>
          <a:bodyPr wrap="square" rtlCol="0">
            <a:spAutoFit/>
          </a:bodyPr>
          <a:lstStyle/>
          <a:p>
            <a:pPr marL="285750" indent="-285750" algn="just">
              <a:spcBef>
                <a:spcPts val="600"/>
              </a:spcBef>
              <a:spcAft>
                <a:spcPts val="600"/>
              </a:spcAft>
              <a:buFont typeface="Arial" pitchFamily="34" charset="0"/>
              <a:buChar char="•"/>
            </a:pPr>
            <a:r>
              <a:rPr lang="vi-VN" sz="1600" dirty="0">
                <a:solidFill>
                  <a:srgbClr val="1F497D"/>
                </a:solidFill>
                <a:latin typeface="Open Sans"/>
              </a:rPr>
              <a:t>Afişul trebuie să rămână vizibil pentru întreaga durată a proiectului</a:t>
            </a:r>
            <a:r>
              <a:rPr lang="en-US" sz="1600" dirty="0">
                <a:solidFill>
                  <a:srgbClr val="1F497D"/>
                </a:solidFill>
                <a:latin typeface="Open Sans"/>
              </a:rPr>
              <a:t>.</a:t>
            </a:r>
            <a:endParaRPr lang="ro-RO" sz="1600" dirty="0">
              <a:solidFill>
                <a:srgbClr val="1F497D"/>
              </a:solidFill>
              <a:latin typeface="Open Sans"/>
            </a:endParaRPr>
          </a:p>
          <a:p>
            <a:pPr marL="285750" indent="-285750" algn="just">
              <a:spcBef>
                <a:spcPts val="600"/>
              </a:spcBef>
              <a:spcAft>
                <a:spcPts val="600"/>
              </a:spcAft>
              <a:buFont typeface="Arial" pitchFamily="34" charset="0"/>
              <a:buChar char="•"/>
            </a:pPr>
            <a:r>
              <a:rPr lang="en-US" sz="1600" b="1" dirty="0">
                <a:solidFill>
                  <a:srgbClr val="1F497D"/>
                </a:solidFill>
                <a:latin typeface="Open Sans"/>
              </a:rPr>
              <a:t>E</a:t>
            </a:r>
            <a:r>
              <a:rPr lang="vi-VN" sz="1600" b="1" dirty="0">
                <a:solidFill>
                  <a:srgbClr val="1F497D"/>
                </a:solidFill>
                <a:latin typeface="Open Sans"/>
              </a:rPr>
              <a:t>ste responsabilitatea </a:t>
            </a:r>
            <a:r>
              <a:rPr lang="ro-RO" sz="1600" b="1" dirty="0">
                <a:solidFill>
                  <a:srgbClr val="1F497D"/>
                </a:solidFill>
                <a:latin typeface="Open Sans"/>
              </a:rPr>
              <a:t>beneficiarului</a:t>
            </a:r>
            <a:r>
              <a:rPr lang="vi-VN" sz="1600" b="1" dirty="0">
                <a:solidFill>
                  <a:srgbClr val="1F497D"/>
                </a:solidFill>
                <a:latin typeface="Open Sans"/>
              </a:rPr>
              <a:t> să adapteze conţinutul </a:t>
            </a:r>
            <a:r>
              <a:rPr lang="ro-RO" sz="1600" b="1" dirty="0">
                <a:solidFill>
                  <a:srgbClr val="1F497D"/>
                </a:solidFill>
                <a:latin typeface="Open Sans"/>
              </a:rPr>
              <a:t>afișului propriu </a:t>
            </a:r>
            <a:r>
              <a:rPr lang="vi-VN" sz="1600" b="1" dirty="0">
                <a:solidFill>
                  <a:srgbClr val="1F497D"/>
                </a:solidFill>
                <a:latin typeface="Open Sans"/>
              </a:rPr>
              <a:t>(denumirea proiectului</a:t>
            </a:r>
            <a:r>
              <a:rPr lang="vi-VN" sz="1600" dirty="0">
                <a:solidFill>
                  <a:srgbClr val="1F497D"/>
                </a:solidFill>
                <a:latin typeface="Open Sans"/>
              </a:rPr>
              <a:t>, </a:t>
            </a:r>
            <a:r>
              <a:rPr lang="vi-VN" sz="1600" b="1" dirty="0">
                <a:solidFill>
                  <a:srgbClr val="1F497D"/>
                </a:solidFill>
                <a:latin typeface="Open Sans"/>
              </a:rPr>
              <a:t>buget</a:t>
            </a:r>
            <a:r>
              <a:rPr lang="ro-RO" sz="1600" b="1" dirty="0">
                <a:solidFill>
                  <a:srgbClr val="1F497D"/>
                </a:solidFill>
                <a:latin typeface="Open Sans"/>
              </a:rPr>
              <a:t>, finanțare FEDR perioada de implementare</a:t>
            </a:r>
            <a:r>
              <a:rPr lang="vi-VN" sz="1600" b="1" dirty="0">
                <a:solidFill>
                  <a:srgbClr val="1F497D"/>
                </a:solidFill>
                <a:latin typeface="Open Sans"/>
              </a:rPr>
              <a:t> etc.)</a:t>
            </a:r>
            <a:endParaRPr lang="en-US" sz="1600" b="1" dirty="0">
              <a:solidFill>
                <a:srgbClr val="1F497D"/>
              </a:solidFill>
              <a:latin typeface="Open Sans"/>
            </a:endParaRPr>
          </a:p>
        </p:txBody>
      </p:sp>
      <p:sp>
        <p:nvSpPr>
          <p:cNvPr id="3" name="Rectangle 2"/>
          <p:cNvSpPr/>
          <p:nvPr/>
        </p:nvSpPr>
        <p:spPr>
          <a:xfrm>
            <a:off x="-1" y="1029990"/>
            <a:ext cx="5862993" cy="1323439"/>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vi-VN" sz="1600" dirty="0">
                <a:solidFill>
                  <a:srgbClr val="1F497D"/>
                </a:solidFill>
                <a:latin typeface="Open Sans"/>
              </a:rPr>
              <a:t>În termen de șase luni d</a:t>
            </a:r>
            <a:r>
              <a:rPr lang="ro-RO" sz="1600" dirty="0">
                <a:solidFill>
                  <a:srgbClr val="1F497D"/>
                </a:solidFill>
                <a:latin typeface="Open Sans"/>
              </a:rPr>
              <a:t>e la</a:t>
            </a:r>
            <a:r>
              <a:rPr lang="vi-VN" sz="1600" dirty="0">
                <a:solidFill>
                  <a:srgbClr val="1F497D"/>
                </a:solidFill>
                <a:latin typeface="Open Sans"/>
              </a:rPr>
              <a:t> aprobarea proiectului, </a:t>
            </a:r>
            <a:r>
              <a:rPr lang="vi-VN" sz="1600" b="1" dirty="0">
                <a:solidFill>
                  <a:srgbClr val="1F497D"/>
                </a:solidFill>
                <a:latin typeface="Open Sans"/>
              </a:rPr>
              <a:t>fiecare beneficiar </a:t>
            </a:r>
            <a:r>
              <a:rPr lang="vi-VN" sz="1600" dirty="0">
                <a:solidFill>
                  <a:srgbClr val="1F497D"/>
                </a:solidFill>
                <a:latin typeface="Open Sans"/>
              </a:rPr>
              <a:t>trebuie să</a:t>
            </a:r>
            <a:r>
              <a:rPr lang="ro-RO" sz="1600" dirty="0">
                <a:solidFill>
                  <a:srgbClr val="1F497D"/>
                </a:solidFill>
                <a:latin typeface="Open Sans"/>
              </a:rPr>
              <a:t> afișeze</a:t>
            </a:r>
            <a:r>
              <a:rPr lang="vi-VN" sz="1600" dirty="0">
                <a:solidFill>
                  <a:srgbClr val="1F497D"/>
                </a:solidFill>
                <a:latin typeface="Open Sans"/>
              </a:rPr>
              <a:t> </a:t>
            </a:r>
            <a:r>
              <a:rPr lang="vi-VN" sz="1600" b="1" dirty="0">
                <a:solidFill>
                  <a:srgbClr val="1F497D"/>
                </a:solidFill>
                <a:latin typeface="Open Sans"/>
              </a:rPr>
              <a:t>cel puțin un poster cu informaţii despre proiect (dimensiune</a:t>
            </a:r>
            <a:r>
              <a:rPr lang="ro-RO" sz="1600" b="1" dirty="0">
                <a:solidFill>
                  <a:srgbClr val="1F497D"/>
                </a:solidFill>
                <a:latin typeface="Open Sans"/>
              </a:rPr>
              <a:t>, </a:t>
            </a:r>
            <a:r>
              <a:rPr lang="vi-VN" sz="1600" b="1" dirty="0">
                <a:solidFill>
                  <a:srgbClr val="1F497D"/>
                </a:solidFill>
                <a:latin typeface="Open Sans"/>
              </a:rPr>
              <a:t>min. A3)</a:t>
            </a:r>
            <a:r>
              <a:rPr lang="vi-VN" sz="1600" dirty="0">
                <a:solidFill>
                  <a:srgbClr val="1F497D"/>
                </a:solidFill>
                <a:latin typeface="Open Sans"/>
              </a:rPr>
              <a:t>, </a:t>
            </a:r>
            <a:r>
              <a:rPr lang="ro-RO" sz="1600" dirty="0">
                <a:solidFill>
                  <a:srgbClr val="1F497D"/>
                </a:solidFill>
                <a:latin typeface="Open Sans"/>
              </a:rPr>
              <a:t>menționând </a:t>
            </a:r>
            <a:r>
              <a:rPr lang="vi-VN" sz="1600" dirty="0">
                <a:solidFill>
                  <a:srgbClr val="1F497D"/>
                </a:solidFill>
                <a:latin typeface="Open Sans"/>
              </a:rPr>
              <a:t>inclusiv sprijin financiar din partea UE, într-un loc vizibil pentru public.</a:t>
            </a:r>
            <a:endParaRPr lang="en-US" sz="1600" dirty="0">
              <a:solidFill>
                <a:srgbClr val="1F497D"/>
              </a:solidFill>
              <a:latin typeface="Open San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495" y="2379534"/>
            <a:ext cx="2910401"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764704"/>
            <a:ext cx="2925600" cy="4140000"/>
          </a:xfrm>
          <a:prstGeom prst="rect">
            <a:avLst/>
          </a:prstGeom>
        </p:spPr>
      </p:pic>
    </p:spTree>
    <p:extLst>
      <p:ext uri="{BB962C8B-B14F-4D97-AF65-F5344CB8AC3E}">
        <p14:creationId xmlns:p14="http://schemas.microsoft.com/office/powerpoint/2010/main" val="4259600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528" y="1171945"/>
            <a:ext cx="3131841" cy="338554"/>
          </a:xfrm>
          <a:prstGeom prst="rect">
            <a:avLst/>
          </a:prstGeom>
        </p:spPr>
        <p:txBody>
          <a:bodyPr wrap="square">
            <a:spAutoFit/>
          </a:bodyPr>
          <a:lstStyle/>
          <a:p>
            <a:pPr marL="285750" indent="-285750" algn="just">
              <a:spcBef>
                <a:spcPts val="600"/>
              </a:spcBef>
              <a:spcAft>
                <a:spcPts val="600"/>
              </a:spcAft>
              <a:buFont typeface="Arial" pitchFamily="34" charset="0"/>
              <a:buChar char="•"/>
            </a:pPr>
            <a:endParaRPr lang="en-US" sz="1600" dirty="0">
              <a:solidFill>
                <a:srgbClr val="1F497D"/>
              </a:solidFill>
              <a:latin typeface="Open Sans"/>
            </a:endParaRPr>
          </a:p>
        </p:txBody>
      </p:sp>
      <p:sp>
        <p:nvSpPr>
          <p:cNvPr id="9" name="Rounded Rectangle 8"/>
          <p:cNvSpPr/>
          <p:nvPr/>
        </p:nvSpPr>
        <p:spPr>
          <a:xfrm>
            <a:off x="395535" y="186241"/>
            <a:ext cx="7183671" cy="648073"/>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3200" b="1" dirty="0">
                <a:latin typeface="Open Sans" pitchFamily="34" charset="0"/>
                <a:ea typeface="Open Sans" pitchFamily="34" charset="0"/>
                <a:cs typeface="Open Sans" pitchFamily="34" charset="0"/>
              </a:rPr>
              <a:t>Elementele unui afiș de proiect </a:t>
            </a:r>
          </a:p>
        </p:txBody>
      </p:sp>
      <p:sp>
        <p:nvSpPr>
          <p:cNvPr id="5" name="Rounded Rectangle 4"/>
          <p:cNvSpPr/>
          <p:nvPr/>
        </p:nvSpPr>
        <p:spPr>
          <a:xfrm>
            <a:off x="407858" y="2618796"/>
            <a:ext cx="2773459" cy="890652"/>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3</a:t>
            </a:r>
            <a:r>
              <a:rPr lang="ro-RO" sz="900" b="1" dirty="0">
                <a:solidFill>
                  <a:srgbClr val="535353"/>
                </a:solidFill>
                <a:latin typeface="Open Sans" pitchFamily="34" charset="0"/>
                <a:ea typeface="Open Sans" pitchFamily="34" charset="0"/>
                <a:cs typeface="Open Sans" pitchFamily="34" charset="0"/>
              </a:rPr>
              <a:t>. Informații despre proiect:  </a:t>
            </a:r>
            <a:r>
              <a:rPr lang="ro-RO" sz="900" dirty="0">
                <a:solidFill>
                  <a:srgbClr val="535353"/>
                </a:solidFill>
                <a:latin typeface="Open Sans" pitchFamily="34" charset="0"/>
                <a:ea typeface="Open Sans" pitchFamily="34" charset="0"/>
                <a:cs typeface="Open Sans" pitchFamily="34" charset="0"/>
              </a:rPr>
              <a:t> denumire, instituție, informații despre buget, FEDR și durată de implementare</a:t>
            </a:r>
            <a:endParaRPr lang="en-US" sz="900" dirty="0">
              <a:solidFill>
                <a:srgbClr val="535353"/>
              </a:solidFill>
              <a:latin typeface="Open Sans" pitchFamily="34" charset="0"/>
              <a:ea typeface="Open Sans" pitchFamily="34" charset="0"/>
              <a:cs typeface="Open Sans" pitchFamily="34" charset="0"/>
            </a:endParaRPr>
          </a:p>
        </p:txBody>
      </p:sp>
      <p:sp>
        <p:nvSpPr>
          <p:cNvPr id="16" name="Rounded Rectangle 15"/>
          <p:cNvSpPr/>
          <p:nvPr/>
        </p:nvSpPr>
        <p:spPr>
          <a:xfrm>
            <a:off x="1598167" y="5661248"/>
            <a:ext cx="821064" cy="441344"/>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800" dirty="0">
                <a:solidFill>
                  <a:srgbClr val="506E94">
                    <a:lumMod val="75000"/>
                  </a:srgbClr>
                </a:solidFill>
                <a:latin typeface="Open Sans" pitchFamily="34" charset="0"/>
                <a:ea typeface="Open Sans" pitchFamily="34" charset="0"/>
                <a:cs typeface="Open Sans" pitchFamily="34" charset="0"/>
              </a:rPr>
              <a:t>6</a:t>
            </a:r>
            <a:r>
              <a:rPr lang="ro-RO" sz="900" b="1" dirty="0">
                <a:solidFill>
                  <a:srgbClr val="535353"/>
                </a:solidFill>
                <a:latin typeface="Open Sans" pitchFamily="34" charset="0"/>
                <a:ea typeface="Open Sans" pitchFamily="34" charset="0"/>
                <a:cs typeface="Open Sans" pitchFamily="34" charset="0"/>
              </a:rPr>
              <a:t>. Logo-uri </a:t>
            </a:r>
            <a:r>
              <a:rPr lang="ro-RO" sz="900" dirty="0">
                <a:solidFill>
                  <a:srgbClr val="535353"/>
                </a:solidFill>
                <a:latin typeface="Open Sans" pitchFamily="34" charset="0"/>
                <a:ea typeface="Open Sans" pitchFamily="34" charset="0"/>
                <a:cs typeface="Open Sans" pitchFamily="34" charset="0"/>
              </a:rPr>
              <a:t>guverne</a:t>
            </a:r>
          </a:p>
        </p:txBody>
      </p:sp>
      <p:sp>
        <p:nvSpPr>
          <p:cNvPr id="29" name="Rounded Rectangle 28"/>
          <p:cNvSpPr/>
          <p:nvPr/>
        </p:nvSpPr>
        <p:spPr>
          <a:xfrm>
            <a:off x="736774" y="4881412"/>
            <a:ext cx="1297236" cy="38752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5</a:t>
            </a:r>
            <a:r>
              <a:rPr lang="ro-RO" sz="900" dirty="0">
                <a:solidFill>
                  <a:srgbClr val="535353"/>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Slogan</a:t>
            </a:r>
            <a:r>
              <a:rPr lang="ro-RO" sz="900" dirty="0">
                <a:solidFill>
                  <a:srgbClr val="535353"/>
                </a:solidFill>
                <a:latin typeface="Open Sans" pitchFamily="34" charset="0"/>
                <a:ea typeface="Open Sans" pitchFamily="34" charset="0"/>
                <a:cs typeface="Open Sans" pitchFamily="34" charset="0"/>
              </a:rPr>
              <a:t> program</a:t>
            </a:r>
            <a:endParaRPr lang="en-US" sz="900" dirty="0">
              <a:solidFill>
                <a:srgbClr val="535353"/>
              </a:solidFill>
              <a:latin typeface="Open Sans" pitchFamily="34" charset="0"/>
              <a:ea typeface="Open Sans" pitchFamily="34" charset="0"/>
              <a:cs typeface="Open Sans" pitchFamily="34" charset="0"/>
            </a:endParaRPr>
          </a:p>
        </p:txBody>
      </p:sp>
      <p:sp>
        <p:nvSpPr>
          <p:cNvPr id="40" name="Rounded Rectangle 39"/>
          <p:cNvSpPr/>
          <p:nvPr/>
        </p:nvSpPr>
        <p:spPr>
          <a:xfrm>
            <a:off x="6119233" y="6453336"/>
            <a:ext cx="1728192" cy="288032"/>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800" dirty="0">
                <a:solidFill>
                  <a:srgbClr val="506E94">
                    <a:lumMod val="75000"/>
                  </a:srgbClr>
                </a:solidFill>
                <a:latin typeface="Open Sans" pitchFamily="34" charset="0"/>
                <a:ea typeface="Open Sans" pitchFamily="34" charset="0"/>
                <a:cs typeface="Open Sans" pitchFamily="34" charset="0"/>
              </a:rPr>
              <a:t>7</a:t>
            </a:r>
            <a:r>
              <a:rPr lang="ro-RO" sz="800" dirty="0">
                <a:solidFill>
                  <a:srgbClr val="506E94">
                    <a:lumMod val="75000"/>
                  </a:srgbClr>
                </a:solidFill>
                <a:latin typeface="Open Sans" pitchFamily="34" charset="0"/>
                <a:ea typeface="Open Sans" pitchFamily="34" charset="0"/>
                <a:cs typeface="Open Sans" pitchFamily="34" charset="0"/>
              </a:rPr>
              <a:t>. </a:t>
            </a:r>
            <a:r>
              <a:rPr lang="ro-RO" sz="900" dirty="0">
                <a:solidFill>
                  <a:srgbClr val="535353"/>
                </a:solidFill>
                <a:latin typeface="Open Sans" pitchFamily="34" charset="0"/>
                <a:ea typeface="Open Sans" pitchFamily="34" charset="0"/>
                <a:cs typeface="Open Sans" pitchFamily="34" charset="0"/>
              </a:rPr>
              <a:t>Trimitere la </a:t>
            </a:r>
            <a:r>
              <a:rPr lang="ro-RO" sz="900" b="1" dirty="0">
                <a:solidFill>
                  <a:srgbClr val="535353"/>
                </a:solidFill>
                <a:latin typeface="Open Sans" pitchFamily="34" charset="0"/>
                <a:ea typeface="Open Sans" pitchFamily="34" charset="0"/>
                <a:cs typeface="Open Sans" pitchFamily="34" charset="0"/>
              </a:rPr>
              <a:t>web</a:t>
            </a:r>
            <a:r>
              <a:rPr lang="en-US" sz="900" b="1" dirty="0">
                <a:solidFill>
                  <a:srgbClr val="535353"/>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program</a:t>
            </a:r>
          </a:p>
        </p:txBody>
      </p:sp>
      <p:sp>
        <p:nvSpPr>
          <p:cNvPr id="43" name="Rounded Rectangle 42"/>
          <p:cNvSpPr/>
          <p:nvPr/>
        </p:nvSpPr>
        <p:spPr>
          <a:xfrm>
            <a:off x="627397" y="1747826"/>
            <a:ext cx="1941541" cy="488116"/>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2</a:t>
            </a:r>
            <a:r>
              <a:rPr lang="ro-RO" sz="900" dirty="0">
                <a:solidFill>
                  <a:srgbClr val="535353"/>
                </a:solidFill>
                <a:latin typeface="Open Sans" pitchFamily="34" charset="0"/>
                <a:ea typeface="Open Sans" pitchFamily="34" charset="0"/>
                <a:cs typeface="Open Sans" pitchFamily="34" charset="0"/>
              </a:rPr>
              <a:t>. Inserați </a:t>
            </a:r>
            <a:r>
              <a:rPr lang="en-US" sz="900" dirty="0">
                <a:solidFill>
                  <a:srgbClr val="535353"/>
                </a:solidFill>
                <a:latin typeface="Open Sans" pitchFamily="34" charset="0"/>
                <a:ea typeface="Open Sans" pitchFamily="34" charset="0"/>
                <a:cs typeface="Open Sans" pitchFamily="34" charset="0"/>
              </a:rPr>
              <a:t>una sau mai multe</a:t>
            </a:r>
            <a:r>
              <a:rPr lang="ro-RO" sz="900" dirty="0">
                <a:solidFill>
                  <a:srgbClr val="535353"/>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imagin</a:t>
            </a:r>
            <a:r>
              <a:rPr lang="en-US" sz="900" b="1" dirty="0">
                <a:solidFill>
                  <a:srgbClr val="535353"/>
                </a:solidFill>
                <a:latin typeface="Open Sans" pitchFamily="34" charset="0"/>
                <a:ea typeface="Open Sans" pitchFamily="34" charset="0"/>
                <a:cs typeface="Open Sans" pitchFamily="34" charset="0"/>
              </a:rPr>
              <a:t>i</a:t>
            </a:r>
            <a:r>
              <a:rPr lang="ro-RO" sz="900" b="1" dirty="0">
                <a:solidFill>
                  <a:srgbClr val="535353"/>
                </a:solidFill>
                <a:latin typeface="Open Sans" pitchFamily="34" charset="0"/>
                <a:ea typeface="Open Sans" pitchFamily="34" charset="0"/>
                <a:cs typeface="Open Sans" pitchFamily="34" charset="0"/>
              </a:rPr>
              <a:t> reprezentativ</a:t>
            </a:r>
            <a:r>
              <a:rPr lang="en-US" sz="900" b="1" dirty="0">
                <a:solidFill>
                  <a:srgbClr val="535353"/>
                </a:solidFill>
                <a:latin typeface="Open Sans" pitchFamily="34" charset="0"/>
                <a:ea typeface="Open Sans" pitchFamily="34" charset="0"/>
                <a:cs typeface="Open Sans" pitchFamily="34" charset="0"/>
              </a:rPr>
              <a:t>e</a:t>
            </a:r>
            <a:r>
              <a:rPr lang="ro-RO" sz="900" b="1" dirty="0">
                <a:solidFill>
                  <a:srgbClr val="535353"/>
                </a:solidFill>
                <a:latin typeface="Open Sans" pitchFamily="34" charset="0"/>
                <a:ea typeface="Open Sans" pitchFamily="34" charset="0"/>
                <a:cs typeface="Open Sans" pitchFamily="34" charset="0"/>
              </a:rPr>
              <a:t> </a:t>
            </a:r>
            <a:r>
              <a:rPr lang="ro-RO" sz="900" dirty="0">
                <a:solidFill>
                  <a:srgbClr val="535353"/>
                </a:solidFill>
                <a:latin typeface="Open Sans" pitchFamily="34" charset="0"/>
                <a:ea typeface="Open Sans" pitchFamily="34" charset="0"/>
                <a:cs typeface="Open Sans" pitchFamily="34" charset="0"/>
              </a:rPr>
              <a:t>pentru proiect  </a:t>
            </a:r>
            <a:endParaRPr lang="en-US" sz="900" dirty="0">
              <a:solidFill>
                <a:srgbClr val="535353"/>
              </a:solidFill>
              <a:latin typeface="Open Sans" pitchFamily="34" charset="0"/>
              <a:ea typeface="Open Sans" pitchFamily="34" charset="0"/>
              <a:cs typeface="Open Sans" pitchFamily="34" charset="0"/>
            </a:endParaRPr>
          </a:p>
        </p:txBody>
      </p:sp>
      <p:sp>
        <p:nvSpPr>
          <p:cNvPr id="1040" name="Rounded Rectangle 1039"/>
          <p:cNvSpPr/>
          <p:nvPr/>
        </p:nvSpPr>
        <p:spPr>
          <a:xfrm>
            <a:off x="569227" y="945324"/>
            <a:ext cx="2426568" cy="585360"/>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lvl="0" algn="just"/>
            <a:r>
              <a:rPr lang="ro-RO" sz="900" dirty="0">
                <a:solidFill>
                  <a:srgbClr val="535353"/>
                </a:solidFill>
                <a:latin typeface="Open Sans" pitchFamily="34" charset="0"/>
                <a:ea typeface="Open Sans" pitchFamily="34" charset="0"/>
                <a:cs typeface="Open Sans" pitchFamily="34" charset="0"/>
              </a:rPr>
              <a:t>1. </a:t>
            </a:r>
            <a:r>
              <a:rPr lang="ro-RO" sz="900" b="1" dirty="0">
                <a:solidFill>
                  <a:srgbClr val="535353"/>
                </a:solidFill>
                <a:latin typeface="Open Sans" pitchFamily="34" charset="0"/>
                <a:ea typeface="Open Sans" pitchFamily="34" charset="0"/>
                <a:cs typeface="Open Sans" pitchFamily="34" charset="0"/>
              </a:rPr>
              <a:t>Logo program </a:t>
            </a:r>
            <a:r>
              <a:rPr lang="ro-RO" sz="900" dirty="0">
                <a:solidFill>
                  <a:srgbClr val="535353"/>
                </a:solidFill>
                <a:latin typeface="Open Sans" pitchFamily="34" charset="0"/>
                <a:ea typeface="Open Sans" pitchFamily="34" charset="0"/>
                <a:cs typeface="Open Sans" pitchFamily="34" charset="0"/>
              </a:rPr>
              <a:t>( include deja emblema UE şi trimiterea la FEDR)</a:t>
            </a:r>
          </a:p>
        </p:txBody>
      </p:sp>
      <p:sp>
        <p:nvSpPr>
          <p:cNvPr id="33" name="Rounded Rectangle 32"/>
          <p:cNvSpPr/>
          <p:nvPr/>
        </p:nvSpPr>
        <p:spPr>
          <a:xfrm>
            <a:off x="569227" y="3861048"/>
            <a:ext cx="1904256" cy="652720"/>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lvl="0" algn="just" defTabSz="1280160">
              <a:spcBef>
                <a:spcPts val="600"/>
              </a:spcBef>
              <a:spcAft>
                <a:spcPts val="600"/>
              </a:spcAft>
            </a:pPr>
            <a:r>
              <a:rPr lang="en-US" sz="900" dirty="0">
                <a:solidFill>
                  <a:srgbClr val="535353"/>
                </a:solidFill>
                <a:latin typeface="Open Sans" pitchFamily="34" charset="0"/>
                <a:ea typeface="Open Sans" pitchFamily="34" charset="0"/>
                <a:cs typeface="Open Sans" pitchFamily="34" charset="0"/>
              </a:rPr>
              <a:t>4</a:t>
            </a:r>
            <a:r>
              <a:rPr lang="ro-RO" sz="900" dirty="0">
                <a:solidFill>
                  <a:srgbClr val="535353"/>
                </a:solidFill>
                <a:latin typeface="Open Sans" pitchFamily="34" charset="0"/>
                <a:ea typeface="Open Sans" pitchFamily="34" charset="0"/>
                <a:cs typeface="Open Sans" pitchFamily="34" charset="0"/>
              </a:rPr>
              <a:t>. Inserați acest </a:t>
            </a:r>
            <a:r>
              <a:rPr lang="ro-RO" sz="900" b="1" dirty="0">
                <a:solidFill>
                  <a:srgbClr val="535353"/>
                </a:solidFill>
                <a:latin typeface="Open Sans" pitchFamily="34" charset="0"/>
                <a:ea typeface="Open Sans" pitchFamily="34" charset="0"/>
                <a:cs typeface="Open Sans" pitchFamily="34" charset="0"/>
              </a:rPr>
              <a:t>scurt text, </a:t>
            </a:r>
            <a:r>
              <a:rPr lang="ro-RO" sz="900" dirty="0">
                <a:solidFill>
                  <a:srgbClr val="535353"/>
                </a:solidFill>
                <a:latin typeface="Open Sans" pitchFamily="34" charset="0"/>
                <a:ea typeface="Open Sans" pitchFamily="34" charset="0"/>
                <a:cs typeface="Open Sans" pitchFamily="34" charset="0"/>
              </a:rPr>
              <a:t>de informare, cu privire la finanțarea proiectului din FEDR și  cofinanțarea statelor partenere. </a:t>
            </a:r>
            <a:endParaRPr lang="en-US" sz="900" dirty="0">
              <a:solidFill>
                <a:srgbClr val="535353"/>
              </a:solidFill>
              <a:latin typeface="Open Sans" pitchFamily="34" charset="0"/>
              <a:ea typeface="Open Sans" pitchFamily="34" charset="0"/>
              <a:cs typeface="Open Sans" pitchFamily="34" charset="0"/>
            </a:endParaRPr>
          </a:p>
        </p:txBody>
      </p:sp>
      <p:sp>
        <p:nvSpPr>
          <p:cNvPr id="76" name="Rounded Rectangle 75"/>
          <p:cNvSpPr/>
          <p:nvPr/>
        </p:nvSpPr>
        <p:spPr>
          <a:xfrm>
            <a:off x="7668344" y="2576138"/>
            <a:ext cx="1261159" cy="755223"/>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800" dirty="0">
              <a:solidFill>
                <a:srgbClr val="506E94">
                  <a:lumMod val="75000"/>
                </a:srgbClr>
              </a:solidFill>
              <a:latin typeface="Open Sans" pitchFamily="34" charset="0"/>
              <a:ea typeface="Open Sans" pitchFamily="34" charset="0"/>
              <a:cs typeface="Open Sans" pitchFamily="34" charset="0"/>
            </a:endParaRPr>
          </a:p>
          <a:p>
            <a:pPr lvl="0" algn="just"/>
            <a:r>
              <a:rPr lang="en-US" sz="800" dirty="0">
                <a:solidFill>
                  <a:srgbClr val="506E94">
                    <a:lumMod val="75000"/>
                  </a:srgbClr>
                </a:solidFill>
                <a:latin typeface="Open Sans" pitchFamily="34" charset="0"/>
                <a:ea typeface="Open Sans" pitchFamily="34" charset="0"/>
                <a:cs typeface="Open Sans" pitchFamily="34" charset="0"/>
              </a:rPr>
              <a:t>8</a:t>
            </a:r>
            <a:r>
              <a:rPr lang="ro-RO" sz="800" dirty="0">
                <a:solidFill>
                  <a:srgbClr val="506E94">
                    <a:lumMod val="75000"/>
                  </a:srgbClr>
                </a:solidFill>
                <a:latin typeface="Open Sans" pitchFamily="34" charset="0"/>
                <a:ea typeface="Open Sans" pitchFamily="34" charset="0"/>
                <a:cs typeface="Open Sans" pitchFamily="34" charset="0"/>
              </a:rPr>
              <a:t>. </a:t>
            </a:r>
            <a:r>
              <a:rPr lang="ro-RO" sz="900" b="1" dirty="0">
                <a:solidFill>
                  <a:srgbClr val="535353"/>
                </a:solidFill>
                <a:latin typeface="Open Sans" pitchFamily="34" charset="0"/>
                <a:ea typeface="Open Sans" pitchFamily="34" charset="0"/>
                <a:cs typeface="Open Sans" pitchFamily="34" charset="0"/>
              </a:rPr>
              <a:t>Opțional</a:t>
            </a:r>
            <a:r>
              <a:rPr lang="ro-RO" sz="900" dirty="0">
                <a:solidFill>
                  <a:srgbClr val="535353"/>
                </a:solidFill>
                <a:latin typeface="Open Sans" pitchFamily="34" charset="0"/>
                <a:ea typeface="Open Sans" pitchFamily="34" charset="0"/>
                <a:cs typeface="Open Sans" pitchFamily="34" charset="0"/>
              </a:rPr>
              <a:t>:  inserați Logo  proiect / beneficiar/ website proiect</a:t>
            </a:r>
            <a:endParaRPr lang="en-US" sz="900" dirty="0">
              <a:solidFill>
                <a:srgbClr val="535353"/>
              </a:solidFill>
              <a:latin typeface="Open Sans" pitchFamily="34" charset="0"/>
              <a:ea typeface="Open Sans" pitchFamily="34" charset="0"/>
              <a:cs typeface="Open Sans" pitchFamily="34" charset="0"/>
            </a:endParaRPr>
          </a:p>
          <a:p>
            <a:pPr lvl="0"/>
            <a:endParaRPr lang="ro-RO" sz="900" dirty="0">
              <a:solidFill>
                <a:srgbClr val="535353"/>
              </a:solidFill>
              <a:latin typeface="Open Sans" pitchFamily="34" charset="0"/>
              <a:ea typeface="Open Sans" pitchFamily="34" charset="0"/>
              <a:cs typeface="Open Sans"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905" y="924490"/>
            <a:ext cx="3818302" cy="5400000"/>
          </a:xfrm>
          <a:prstGeom prst="rect">
            <a:avLst/>
          </a:prstGeom>
        </p:spPr>
      </p:pic>
      <p:cxnSp>
        <p:nvCxnSpPr>
          <p:cNvPr id="24" name="Straight Arrow Connector 23"/>
          <p:cNvCxnSpPr>
            <a:stCxn id="43" idx="3"/>
          </p:cNvCxnSpPr>
          <p:nvPr/>
        </p:nvCxnSpPr>
        <p:spPr>
          <a:xfrm>
            <a:off x="2568938" y="1991884"/>
            <a:ext cx="2939166" cy="933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837332" y="2616378"/>
            <a:ext cx="2820769"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50913" y="4116811"/>
            <a:ext cx="178703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114916" y="5157192"/>
            <a:ext cx="213280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114916" y="5881920"/>
            <a:ext cx="1845527" cy="67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70056" y="6237312"/>
            <a:ext cx="360040" cy="408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59832" y="123800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12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55676" y="159444"/>
            <a:ext cx="5832648"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3200" b="1" dirty="0">
                <a:solidFill>
                  <a:prstClr val="white"/>
                </a:solidFill>
                <a:latin typeface="Open Sans" pitchFamily="34" charset="0"/>
                <a:ea typeface="Open Sans" pitchFamily="34" charset="0"/>
                <a:cs typeface="Open Sans" pitchFamily="34" charset="0"/>
              </a:rPr>
              <a:t>Panouri temporar</a:t>
            </a:r>
            <a:r>
              <a:rPr lang="en-US" sz="3200" b="1" dirty="0">
                <a:solidFill>
                  <a:prstClr val="white"/>
                </a:solidFill>
                <a:latin typeface="Open Sans" pitchFamily="34" charset="0"/>
                <a:ea typeface="Open Sans" pitchFamily="34" charset="0"/>
                <a:cs typeface="Open Sans" pitchFamily="34" charset="0"/>
              </a:rPr>
              <a:t>e</a:t>
            </a:r>
            <a:endParaRPr lang="ro-RO" sz="3200" b="1" dirty="0">
              <a:solidFill>
                <a:prstClr val="white"/>
              </a:solidFill>
              <a:latin typeface="Open Sans" pitchFamily="34" charset="0"/>
              <a:ea typeface="Open Sans" pitchFamily="34" charset="0"/>
              <a:cs typeface="Open Sans" pitchFamily="34" charset="0"/>
            </a:endParaRPr>
          </a:p>
        </p:txBody>
      </p:sp>
      <p:sp>
        <p:nvSpPr>
          <p:cNvPr id="7" name="TextBox 6"/>
          <p:cNvSpPr txBox="1"/>
          <p:nvPr/>
        </p:nvSpPr>
        <p:spPr>
          <a:xfrm>
            <a:off x="467544" y="908720"/>
            <a:ext cx="3672408" cy="4893647"/>
          </a:xfrm>
          <a:prstGeom prst="rect">
            <a:avLst/>
          </a:prstGeom>
          <a:noFill/>
        </p:spPr>
        <p:txBody>
          <a:bodyPr wrap="square" rtlCol="0">
            <a:spAutoFit/>
          </a:bodyPr>
          <a:lstStyle/>
          <a:p>
            <a:pPr lvl="0"/>
            <a:r>
              <a:rPr lang="ro-RO" sz="2000" b="1" dirty="0">
                <a:solidFill>
                  <a:srgbClr val="1F497D"/>
                </a:solidFill>
                <a:latin typeface="Open Sans" pitchFamily="34" charset="0"/>
                <a:ea typeface="Open Sans" pitchFamily="34" charset="0"/>
                <a:cs typeface="Open Sans" pitchFamily="34" charset="0"/>
              </a:rPr>
              <a:t>Panourile temporare trebuie afișate:</a:t>
            </a:r>
          </a:p>
          <a:p>
            <a:pPr lvl="0"/>
            <a:endParaRPr lang="ro-RO" sz="2000" b="1" dirty="0">
              <a:solidFill>
                <a:srgbClr val="1F497D"/>
              </a:solidFill>
              <a:latin typeface="Open Sans" pitchFamily="34" charset="0"/>
              <a:ea typeface="Open Sans" pitchFamily="34" charset="0"/>
              <a:cs typeface="Open Sans" pitchFamily="34" charset="0"/>
            </a:endParaRPr>
          </a:p>
          <a:p>
            <a:pPr marL="285750" lvl="0" indent="-285750" algn="just">
              <a:buFont typeface="Arial" pitchFamily="34" charset="0"/>
              <a:buChar char="•"/>
            </a:pPr>
            <a:r>
              <a:rPr lang="ro-RO" sz="1400" dirty="0">
                <a:solidFill>
                  <a:srgbClr val="1F497D"/>
                </a:solidFill>
                <a:latin typeface="Open Sans" pitchFamily="34" charset="0"/>
                <a:ea typeface="Open Sans" pitchFamily="34" charset="0"/>
                <a:cs typeface="Open Sans" pitchFamily="34" charset="0"/>
              </a:rPr>
              <a:t>dacă proiectul constă în </a:t>
            </a:r>
            <a:r>
              <a:rPr lang="ro-RO" sz="1400" b="1" dirty="0">
                <a:solidFill>
                  <a:srgbClr val="1F497D"/>
                </a:solidFill>
                <a:latin typeface="Open Sans" pitchFamily="34" charset="0"/>
                <a:ea typeface="Open Sans" pitchFamily="34" charset="0"/>
                <a:cs typeface="Open Sans" pitchFamily="34" charset="0"/>
              </a:rPr>
              <a:t>finanțarea infrastructurii</a:t>
            </a:r>
            <a:r>
              <a:rPr lang="ro-RO" sz="1400" dirty="0">
                <a:solidFill>
                  <a:srgbClr val="1F497D"/>
                </a:solidFill>
                <a:latin typeface="Open Sans" pitchFamily="34" charset="0"/>
                <a:ea typeface="Open Sans" pitchFamily="34" charset="0"/>
                <a:cs typeface="Open Sans" pitchFamily="34" charset="0"/>
              </a:rPr>
              <a:t> sau a unor</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operațiuni de construcț</a:t>
            </a:r>
            <a:r>
              <a:rPr lang="ro-RO"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ii,</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 </a:t>
            </a:r>
            <a:r>
              <a:rPr lang="ro-RO"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iar </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contribuția publică totală (FEDR și cofinanțare națională) depășește 500</a:t>
            </a:r>
            <a:r>
              <a:rPr lang="ro-RO"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a:t>
            </a:r>
            <a:r>
              <a:rPr lang="vi-VN" sz="1400" b="1" dirty="0">
                <a:solidFill>
                  <a:srgbClr val="1F497D"/>
                </a:solidFill>
                <a:latin typeface="Open Sans" panose="020B0606030504020204" pitchFamily="34" charset="0"/>
                <a:ea typeface="Open Sans" panose="020B0606030504020204" pitchFamily="34" charset="0"/>
                <a:cs typeface="Open Sans" panose="020B0606030504020204" pitchFamily="34" charset="0"/>
              </a:rPr>
              <a:t>000 EURO</a:t>
            </a:r>
            <a:endParaRPr lang="ro-RO" sz="14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lvl="0" algn="just"/>
            <a:endParaRPr lang="ro-RO" sz="14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a:buFont typeface="Arial" pitchFamily="34" charset="0"/>
              <a:buChar char="•"/>
            </a:pPr>
            <a:r>
              <a:rPr lang="ro-RO" sz="1400" b="1" dirty="0">
                <a:solidFill>
                  <a:srgbClr val="1F497D"/>
                </a:solidFill>
                <a:latin typeface="Open Sans" pitchFamily="34" charset="0"/>
                <a:ea typeface="Open Sans" pitchFamily="34" charset="0"/>
                <a:cs typeface="Open Sans" pitchFamily="34" charset="0"/>
              </a:rPr>
              <a:t>odată cu începerea lucrărilor</a:t>
            </a:r>
          </a:p>
          <a:p>
            <a:pPr lvl="0" algn="just"/>
            <a:endParaRPr lang="ro-RO" sz="1400" b="1" dirty="0">
              <a:solidFill>
                <a:srgbClr val="1F497D"/>
              </a:solidFill>
              <a:latin typeface="Open Sans" pitchFamily="34" charset="0"/>
              <a:ea typeface="Open Sans" pitchFamily="34" charset="0"/>
              <a:cs typeface="Open Sans" pitchFamily="34" charset="0"/>
            </a:endParaRPr>
          </a:p>
          <a:p>
            <a:pPr marL="285750" lvl="0" indent="-285750" algn="just">
              <a:buFont typeface="Arial" pitchFamily="34" charset="0"/>
              <a:buChar char="•"/>
            </a:pPr>
            <a:r>
              <a:rPr lang="ro-RO" sz="1400" dirty="0">
                <a:solidFill>
                  <a:srgbClr val="1F497D"/>
                </a:solidFill>
                <a:latin typeface="Open Sans" pitchFamily="34" charset="0"/>
                <a:ea typeface="Open Sans" pitchFamily="34" charset="0"/>
                <a:cs typeface="Open Sans" pitchFamily="34" charset="0"/>
              </a:rPr>
              <a:t>când </a:t>
            </a:r>
            <a:r>
              <a:rPr lang="ro-RO" sz="1400" b="1" dirty="0">
                <a:solidFill>
                  <a:srgbClr val="1F497D"/>
                </a:solidFill>
                <a:latin typeface="Open Sans" pitchFamily="34" charset="0"/>
                <a:ea typeface="Open Sans" pitchFamily="34" charset="0"/>
                <a:cs typeface="Open Sans" pitchFamily="34" charset="0"/>
              </a:rPr>
              <a:t>lucrările</a:t>
            </a:r>
            <a:r>
              <a:rPr lang="ro-RO" sz="1400" dirty="0">
                <a:solidFill>
                  <a:srgbClr val="1F497D"/>
                </a:solidFill>
                <a:latin typeface="Open Sans" pitchFamily="34" charset="0"/>
                <a:ea typeface="Open Sans" pitchFamily="34" charset="0"/>
                <a:cs typeface="Open Sans" pitchFamily="34" charset="0"/>
              </a:rPr>
              <a:t> de infrastructură sau de c</a:t>
            </a:r>
            <a:r>
              <a:rPr lang="it-IT" sz="1400" dirty="0">
                <a:solidFill>
                  <a:srgbClr val="1F497D"/>
                </a:solidFill>
                <a:latin typeface="Open Sans" pitchFamily="34" charset="0"/>
                <a:ea typeface="Open Sans" pitchFamily="34" charset="0"/>
                <a:cs typeface="Open Sans" pitchFamily="34" charset="0"/>
              </a:rPr>
              <a:t>onstru</a:t>
            </a:r>
            <a:r>
              <a:rPr lang="ro-RO" sz="1400" dirty="0">
                <a:solidFill>
                  <a:srgbClr val="1F497D"/>
                </a:solidFill>
                <a:latin typeface="Open Sans" pitchFamily="34" charset="0"/>
                <a:ea typeface="Open Sans" pitchFamily="34" charset="0"/>
                <a:cs typeface="Open Sans" pitchFamily="34" charset="0"/>
              </a:rPr>
              <a:t>ț</a:t>
            </a:r>
            <a:r>
              <a:rPr lang="it-IT" sz="1400" dirty="0">
                <a:solidFill>
                  <a:srgbClr val="1F497D"/>
                </a:solidFill>
                <a:latin typeface="Open Sans" pitchFamily="34" charset="0"/>
                <a:ea typeface="Open Sans" pitchFamily="34" charset="0"/>
                <a:cs typeface="Open Sans" pitchFamily="34" charset="0"/>
              </a:rPr>
              <a:t>ie sunt desfasurate </a:t>
            </a:r>
            <a:r>
              <a:rPr lang="it-IT" sz="1400" b="1" dirty="0">
                <a:solidFill>
                  <a:srgbClr val="1F497D"/>
                </a:solidFill>
                <a:latin typeface="Open Sans" pitchFamily="34" charset="0"/>
                <a:ea typeface="Open Sans" pitchFamily="34" charset="0"/>
                <a:cs typeface="Open Sans" pitchFamily="34" charset="0"/>
              </a:rPr>
              <a:t>pe ambele p</a:t>
            </a:r>
            <a:r>
              <a:rPr lang="ro-RO" sz="1400" b="1" dirty="0">
                <a:solidFill>
                  <a:srgbClr val="1F497D"/>
                </a:solidFill>
                <a:latin typeface="Open Sans" pitchFamily="34" charset="0"/>
                <a:ea typeface="Open Sans" pitchFamily="34" charset="0"/>
                <a:cs typeface="Open Sans" pitchFamily="34" charset="0"/>
              </a:rPr>
              <a:t>ă</a:t>
            </a:r>
            <a:r>
              <a:rPr lang="it-IT" sz="1400" b="1" dirty="0">
                <a:solidFill>
                  <a:srgbClr val="1F497D"/>
                </a:solidFill>
                <a:latin typeface="Open Sans" pitchFamily="34" charset="0"/>
                <a:ea typeface="Open Sans" pitchFamily="34" charset="0"/>
                <a:cs typeface="Open Sans" pitchFamily="34" charset="0"/>
              </a:rPr>
              <a:t>r</a:t>
            </a:r>
            <a:r>
              <a:rPr lang="ro-RO" sz="1400" b="1" dirty="0">
                <a:solidFill>
                  <a:srgbClr val="1F497D"/>
                </a:solidFill>
                <a:latin typeface="Open Sans" pitchFamily="34" charset="0"/>
                <a:ea typeface="Open Sans" pitchFamily="34" charset="0"/>
                <a:cs typeface="Open Sans" pitchFamily="34" charset="0"/>
              </a:rPr>
              <a:t>ț</a:t>
            </a:r>
            <a:r>
              <a:rPr lang="it-IT" sz="1400" b="1" dirty="0">
                <a:solidFill>
                  <a:srgbClr val="1F497D"/>
                </a:solidFill>
                <a:latin typeface="Open Sans" pitchFamily="34" charset="0"/>
                <a:ea typeface="Open Sans" pitchFamily="34" charset="0"/>
                <a:cs typeface="Open Sans" pitchFamily="34" charset="0"/>
              </a:rPr>
              <a:t>i ale</a:t>
            </a:r>
            <a:r>
              <a:rPr lang="ro-RO" sz="1400" b="1" dirty="0">
                <a:solidFill>
                  <a:srgbClr val="1F497D"/>
                </a:solidFill>
                <a:latin typeface="Open Sans" pitchFamily="34" charset="0"/>
                <a:ea typeface="Open Sans" pitchFamily="34" charset="0"/>
                <a:cs typeface="Open Sans" pitchFamily="34" charset="0"/>
              </a:rPr>
              <a:t> </a:t>
            </a:r>
            <a:r>
              <a:rPr lang="it-IT" sz="1400" b="1" dirty="0">
                <a:solidFill>
                  <a:srgbClr val="1F497D"/>
                </a:solidFill>
                <a:latin typeface="Open Sans" pitchFamily="34" charset="0"/>
                <a:ea typeface="Open Sans" pitchFamily="34" charset="0"/>
                <a:cs typeface="Open Sans" pitchFamily="34" charset="0"/>
              </a:rPr>
              <a:t>zonei de grani</a:t>
            </a:r>
            <a:r>
              <a:rPr lang="ro-RO" sz="1400" b="1" dirty="0" err="1">
                <a:solidFill>
                  <a:srgbClr val="1F497D"/>
                </a:solidFill>
                <a:latin typeface="Open Sans" pitchFamily="34" charset="0"/>
                <a:ea typeface="Open Sans" pitchFamily="34" charset="0"/>
                <a:cs typeface="Open Sans" pitchFamily="34" charset="0"/>
              </a:rPr>
              <a:t>ță</a:t>
            </a:r>
            <a:r>
              <a:rPr lang="it-IT" sz="1400" b="1" dirty="0">
                <a:solidFill>
                  <a:srgbClr val="1F497D"/>
                </a:solidFill>
                <a:latin typeface="Open Sans" pitchFamily="34" charset="0"/>
                <a:ea typeface="Open Sans" pitchFamily="34" charset="0"/>
                <a:cs typeface="Open Sans" pitchFamily="34" charset="0"/>
              </a:rPr>
              <a:t>, </a:t>
            </a:r>
            <a:r>
              <a:rPr lang="it-IT" sz="1400" dirty="0">
                <a:solidFill>
                  <a:srgbClr val="1F497D"/>
                </a:solidFill>
                <a:latin typeface="Open Sans" pitchFamily="34" charset="0"/>
                <a:ea typeface="Open Sans" pitchFamily="34" charset="0"/>
                <a:cs typeface="Open Sans" pitchFamily="34" charset="0"/>
              </a:rPr>
              <a:t>vor fi amplasate </a:t>
            </a:r>
            <a:r>
              <a:rPr lang="it-IT" sz="1400" b="1" dirty="0">
                <a:solidFill>
                  <a:srgbClr val="1F497D"/>
                </a:solidFill>
                <a:latin typeface="Open Sans" pitchFamily="34" charset="0"/>
                <a:ea typeface="Open Sans" pitchFamily="34" charset="0"/>
                <a:cs typeface="Open Sans" pitchFamily="34" charset="0"/>
              </a:rPr>
              <a:t>dou</a:t>
            </a:r>
            <a:r>
              <a:rPr lang="ro-RO" sz="1400" b="1" dirty="0">
                <a:solidFill>
                  <a:srgbClr val="1F497D"/>
                </a:solidFill>
                <a:latin typeface="Open Sans" pitchFamily="34" charset="0"/>
                <a:ea typeface="Open Sans" pitchFamily="34" charset="0"/>
                <a:cs typeface="Open Sans" pitchFamily="34" charset="0"/>
              </a:rPr>
              <a:t>ă</a:t>
            </a:r>
            <a:r>
              <a:rPr lang="it-IT" sz="1400" b="1" dirty="0">
                <a:solidFill>
                  <a:srgbClr val="1F497D"/>
                </a:solidFill>
                <a:latin typeface="Open Sans" pitchFamily="34" charset="0"/>
                <a:ea typeface="Open Sans" pitchFamily="34" charset="0"/>
                <a:cs typeface="Open Sans" pitchFamily="34" charset="0"/>
              </a:rPr>
              <a:t> panouri</a:t>
            </a:r>
            <a:r>
              <a:rPr lang="ro-RO" sz="1400" b="1" dirty="0">
                <a:solidFill>
                  <a:srgbClr val="1F497D"/>
                </a:solidFill>
                <a:latin typeface="Open Sans" pitchFamily="34" charset="0"/>
                <a:ea typeface="Open Sans" pitchFamily="34" charset="0"/>
                <a:cs typeface="Open Sans" pitchFamily="34" charset="0"/>
              </a:rPr>
              <a:t> </a:t>
            </a:r>
            <a:r>
              <a:rPr lang="it-IT" sz="1400" b="1" dirty="0">
                <a:solidFill>
                  <a:srgbClr val="1F497D"/>
                </a:solidFill>
                <a:latin typeface="Open Sans" pitchFamily="34" charset="0"/>
                <a:ea typeface="Open Sans" pitchFamily="34" charset="0"/>
                <a:cs typeface="Open Sans" pitchFamily="34" charset="0"/>
              </a:rPr>
              <a:t>separate</a:t>
            </a:r>
            <a:r>
              <a:rPr lang="it-IT" sz="1400" dirty="0">
                <a:solidFill>
                  <a:srgbClr val="1F497D"/>
                </a:solidFill>
                <a:latin typeface="Open Sans" pitchFamily="34" charset="0"/>
                <a:ea typeface="Open Sans" pitchFamily="34" charset="0"/>
                <a:cs typeface="Open Sans" pitchFamily="34" charset="0"/>
              </a:rPr>
              <a:t> (unul în Ungaria </a:t>
            </a:r>
            <a:r>
              <a:rPr lang="ro-RO" sz="1400" dirty="0">
                <a:solidFill>
                  <a:srgbClr val="1F497D"/>
                </a:solidFill>
                <a:latin typeface="Open Sans" pitchFamily="34" charset="0"/>
                <a:ea typeface="Open Sans" pitchFamily="34" charset="0"/>
                <a:cs typeface="Open Sans" pitchFamily="34" charset="0"/>
              </a:rPr>
              <a:t>ș</a:t>
            </a:r>
            <a:r>
              <a:rPr lang="it-IT" sz="1400" dirty="0">
                <a:solidFill>
                  <a:srgbClr val="1F497D"/>
                </a:solidFill>
                <a:latin typeface="Open Sans" pitchFamily="34" charset="0"/>
                <a:ea typeface="Open Sans" pitchFamily="34" charset="0"/>
                <a:cs typeface="Open Sans" pitchFamily="34" charset="0"/>
              </a:rPr>
              <a:t>i unul în România)</a:t>
            </a:r>
            <a:endParaRPr lang="ro-RO" sz="1400" dirty="0">
              <a:solidFill>
                <a:srgbClr val="1F497D"/>
              </a:solidFill>
              <a:latin typeface="Open Sans" pitchFamily="34" charset="0"/>
              <a:ea typeface="Open Sans" pitchFamily="34" charset="0"/>
              <a:cs typeface="Open Sans" pitchFamily="34" charset="0"/>
            </a:endParaRPr>
          </a:p>
          <a:p>
            <a:pPr lvl="0" algn="just"/>
            <a:endParaRPr lang="it-IT" sz="1400" dirty="0">
              <a:solidFill>
                <a:srgbClr val="1F497D"/>
              </a:solidFill>
              <a:latin typeface="Open Sans" pitchFamily="34" charset="0"/>
              <a:ea typeface="Open Sans" pitchFamily="34" charset="0"/>
              <a:cs typeface="Open Sans" pitchFamily="34" charset="0"/>
            </a:endParaRPr>
          </a:p>
          <a:p>
            <a:pPr marL="285750" lvl="0" indent="-285750" algn="just">
              <a:buFont typeface="Arial" pitchFamily="34" charset="0"/>
              <a:buChar char="•"/>
            </a:pPr>
            <a:r>
              <a:rPr lang="it-IT" sz="1400" dirty="0">
                <a:solidFill>
                  <a:srgbClr val="1F497D"/>
                </a:solidFill>
                <a:latin typeface="Open Sans" pitchFamily="34" charset="0"/>
                <a:ea typeface="Open Sans" pitchFamily="34" charset="0"/>
                <a:cs typeface="Open Sans" pitchFamily="34" charset="0"/>
              </a:rPr>
              <a:t>într-un </a:t>
            </a:r>
            <a:r>
              <a:rPr lang="it-IT" sz="1400" b="1" dirty="0">
                <a:solidFill>
                  <a:srgbClr val="1F497D"/>
                </a:solidFill>
                <a:latin typeface="Open Sans" pitchFamily="34" charset="0"/>
                <a:ea typeface="Open Sans" pitchFamily="34" charset="0"/>
                <a:cs typeface="Open Sans" pitchFamily="34" charset="0"/>
              </a:rPr>
              <a:t>loc cu vizibilitate maxim</a:t>
            </a:r>
            <a:r>
              <a:rPr lang="ro-RO" sz="1400" b="1" dirty="0">
                <a:solidFill>
                  <a:srgbClr val="1F497D"/>
                </a:solidFill>
                <a:latin typeface="Open Sans" pitchFamily="34" charset="0"/>
                <a:ea typeface="Open Sans" pitchFamily="34" charset="0"/>
                <a:cs typeface="Open Sans" pitchFamily="34" charset="0"/>
              </a:rPr>
              <a:t>ă</a:t>
            </a:r>
            <a:r>
              <a:rPr lang="it-IT" sz="1400" b="1" dirty="0">
                <a:solidFill>
                  <a:srgbClr val="1F497D"/>
                </a:solidFill>
                <a:latin typeface="Open Sans" pitchFamily="34" charset="0"/>
                <a:ea typeface="Open Sans" pitchFamily="34" charset="0"/>
                <a:cs typeface="Open Sans" pitchFamily="34" charset="0"/>
              </a:rPr>
              <a:t>,</a:t>
            </a:r>
            <a:r>
              <a:rPr lang="it-IT" sz="1400" dirty="0">
                <a:solidFill>
                  <a:srgbClr val="1F497D"/>
                </a:solidFill>
                <a:latin typeface="Open Sans" pitchFamily="34" charset="0"/>
                <a:ea typeface="Open Sans" pitchFamily="34" charset="0"/>
                <a:cs typeface="Open Sans" pitchFamily="34" charset="0"/>
              </a:rPr>
              <a:t> ex. la</a:t>
            </a:r>
            <a:r>
              <a:rPr lang="ro-RO" sz="1400" dirty="0">
                <a:solidFill>
                  <a:srgbClr val="1F497D"/>
                </a:solidFill>
                <a:latin typeface="Open Sans" pitchFamily="34" charset="0"/>
                <a:ea typeface="Open Sans" pitchFamily="34" charset="0"/>
                <a:cs typeface="Open Sans" pitchFamily="34" charset="0"/>
              </a:rPr>
              <a:t> </a:t>
            </a:r>
            <a:r>
              <a:rPr lang="es-ES" sz="1400" dirty="0">
                <a:solidFill>
                  <a:srgbClr val="1F497D"/>
                </a:solidFill>
                <a:latin typeface="Open Sans" pitchFamily="34" charset="0"/>
                <a:ea typeface="Open Sans" pitchFamily="34" charset="0"/>
                <a:cs typeface="Open Sans" pitchFamily="34" charset="0"/>
              </a:rPr>
              <a:t>margine</a:t>
            </a:r>
            <a:r>
              <a:rPr lang="ro-RO" sz="1400" dirty="0">
                <a:solidFill>
                  <a:srgbClr val="1F497D"/>
                </a:solidFill>
                <a:latin typeface="Open Sans" pitchFamily="34" charset="0"/>
                <a:ea typeface="Open Sans" pitchFamily="34" charset="0"/>
                <a:cs typeface="Open Sans" pitchFamily="34" charset="0"/>
              </a:rPr>
              <a:t>a</a:t>
            </a:r>
            <a:r>
              <a:rPr lang="es-ES" sz="1400" dirty="0">
                <a:solidFill>
                  <a:srgbClr val="1F497D"/>
                </a:solidFill>
                <a:latin typeface="Open Sans" pitchFamily="34" charset="0"/>
                <a:ea typeface="Open Sans" pitchFamily="34" charset="0"/>
                <a:cs typeface="Open Sans" pitchFamily="34" charset="0"/>
              </a:rPr>
              <a:t> drumurilor de acces la amplasamentul</a:t>
            </a:r>
            <a:r>
              <a:rPr lang="ro-RO" sz="1400" dirty="0">
                <a:solidFill>
                  <a:srgbClr val="1F497D"/>
                </a:solidFill>
                <a:latin typeface="Open Sans" pitchFamily="34" charset="0"/>
                <a:ea typeface="Open Sans" pitchFamily="34" charset="0"/>
                <a:cs typeface="Open Sans" pitchFamily="34" charset="0"/>
              </a:rPr>
              <a:t> proiectului</a:t>
            </a:r>
            <a:endParaRPr lang="ro-RO" sz="1400" b="1" i="1" dirty="0">
              <a:solidFill>
                <a:srgbClr val="C0504D">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3" descr="C:\Users\Daliana\AppData\Local\Temp\Rar$DI00.438\Temporary billboards 3000 x 1500_m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424" y="3212976"/>
            <a:ext cx="4377580" cy="228743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63988" y="1124744"/>
            <a:ext cx="3924436" cy="1877437"/>
          </a:xfrm>
          <a:prstGeom prst="rect">
            <a:avLst/>
          </a:prstGeom>
          <a:noFill/>
        </p:spPr>
        <p:txBody>
          <a:bodyPr wrap="square" rtlCol="0">
            <a:spAutoFit/>
          </a:bodyPr>
          <a:lstStyle/>
          <a:p>
            <a:endParaRPr lang="ro-RO" sz="1400" dirty="0">
              <a:solidFill>
                <a:srgbClr val="1F497D"/>
              </a:solidFill>
              <a:latin typeface="Open Sans" pitchFamily="34" charset="0"/>
              <a:ea typeface="Open Sans" pitchFamily="34" charset="0"/>
              <a:cs typeface="Open Sans" pitchFamily="34" charset="0"/>
            </a:endParaRPr>
          </a:p>
          <a:p>
            <a:endParaRPr lang="ro-RO" sz="1400" dirty="0">
              <a:solidFill>
                <a:srgbClr val="1F497D"/>
              </a:solidFill>
              <a:latin typeface="Open Sans" pitchFamily="34" charset="0"/>
              <a:ea typeface="Open Sans" pitchFamily="34" charset="0"/>
              <a:cs typeface="Open Sans" pitchFamily="34" charset="0"/>
            </a:endParaRPr>
          </a:p>
          <a:p>
            <a:pPr algn="just"/>
            <a:r>
              <a:rPr lang="ro-RO" sz="1400" dirty="0">
                <a:solidFill>
                  <a:srgbClr val="1F497D"/>
                </a:solidFill>
                <a:latin typeface="Open Sans" pitchFamily="34" charset="0"/>
                <a:ea typeface="Open Sans" pitchFamily="34" charset="0"/>
                <a:cs typeface="Open Sans" pitchFamily="34" charset="0"/>
              </a:rPr>
              <a:t>Pentru proiectarea panourilor</a:t>
            </a:r>
            <a:r>
              <a:rPr lang="en-US" sz="1400" dirty="0">
                <a:solidFill>
                  <a:srgbClr val="1F497D"/>
                </a:solidFill>
                <a:latin typeface="Open Sans" pitchFamily="34" charset="0"/>
                <a:ea typeface="Open Sans" pitchFamily="34" charset="0"/>
                <a:cs typeface="Open Sans" pitchFamily="34" charset="0"/>
              </a:rPr>
              <a:t> </a:t>
            </a:r>
            <a:r>
              <a:rPr lang="ro-RO" sz="1400" dirty="0">
                <a:solidFill>
                  <a:srgbClr val="1F497D"/>
                </a:solidFill>
                <a:latin typeface="Open Sans" pitchFamily="34" charset="0"/>
                <a:ea typeface="Open Sans" pitchFamily="34" charset="0"/>
                <a:cs typeface="Open Sans" pitchFamily="34" charset="0"/>
              </a:rPr>
              <a:t>va fi folosit formatul furnizat de program: </a:t>
            </a:r>
          </a:p>
          <a:p>
            <a:endParaRPr lang="ro-RO" sz="1400" dirty="0">
              <a:solidFill>
                <a:srgbClr val="1F497D"/>
              </a:solidFill>
              <a:latin typeface="Open Sans" pitchFamily="34" charset="0"/>
              <a:ea typeface="Open Sans" pitchFamily="34" charset="0"/>
              <a:cs typeface="Open Sans" pitchFamily="34" charset="0"/>
            </a:endParaRPr>
          </a:p>
          <a:p>
            <a:pPr algn="ctr"/>
            <a:endParaRPr lang="ro-RO" sz="1600" b="1" dirty="0">
              <a:solidFill>
                <a:srgbClr val="1F497D"/>
              </a:solidFill>
              <a:latin typeface="Open Sans"/>
            </a:endParaRPr>
          </a:p>
          <a:p>
            <a:pPr algn="ctr"/>
            <a:r>
              <a:rPr lang="ro-RO" sz="1600" b="1" dirty="0">
                <a:solidFill>
                  <a:srgbClr val="1F497D"/>
                </a:solidFill>
                <a:latin typeface="Open Sans"/>
              </a:rPr>
              <a:t>Dimensiune:</a:t>
            </a:r>
            <a:r>
              <a:rPr lang="en-US" sz="1600" b="1" dirty="0">
                <a:solidFill>
                  <a:srgbClr val="1F497D"/>
                </a:solidFill>
                <a:latin typeface="Open Sans"/>
              </a:rPr>
              <a:t> </a:t>
            </a:r>
            <a:r>
              <a:rPr lang="ro-RO" sz="1600" b="1" dirty="0">
                <a:solidFill>
                  <a:srgbClr val="1F497D"/>
                </a:solidFill>
                <a:latin typeface="Open Sans"/>
              </a:rPr>
              <a:t>3000</a:t>
            </a:r>
            <a:r>
              <a:rPr lang="en-US" sz="1600" b="1" dirty="0">
                <a:solidFill>
                  <a:srgbClr val="1F497D"/>
                </a:solidFill>
                <a:latin typeface="Open Sans"/>
              </a:rPr>
              <a:t> mm x </a:t>
            </a:r>
            <a:r>
              <a:rPr lang="ro-RO" sz="1600" b="1" dirty="0">
                <a:solidFill>
                  <a:srgbClr val="1F497D"/>
                </a:solidFill>
                <a:latin typeface="Open Sans"/>
              </a:rPr>
              <a:t>1500</a:t>
            </a:r>
            <a:r>
              <a:rPr lang="en-US" sz="1600" b="1" dirty="0">
                <a:solidFill>
                  <a:srgbClr val="1F497D"/>
                </a:solidFill>
                <a:latin typeface="Open Sans"/>
              </a:rPr>
              <a:t> mm)</a:t>
            </a:r>
            <a:endParaRPr lang="ro-RO" sz="1400" dirty="0">
              <a:solidFill>
                <a:srgbClr val="1F497D"/>
              </a:solidFill>
              <a:latin typeface="Open Sans" pitchFamily="34" charset="0"/>
              <a:ea typeface="Open Sans" pitchFamily="34" charset="0"/>
              <a:cs typeface="Open Sans" pitchFamily="34" charset="0"/>
            </a:endParaRPr>
          </a:p>
          <a:p>
            <a:endParaRPr lang="ro-RO" sz="1400" dirty="0">
              <a:solidFill>
                <a:srgbClr val="1F497D"/>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153769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3568" y="135120"/>
            <a:ext cx="7848872"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dirty="0">
                <a:latin typeface="Open Sans" pitchFamily="34" charset="0"/>
                <a:ea typeface="Open Sans" pitchFamily="34" charset="0"/>
                <a:cs typeface="Open Sans" pitchFamily="34" charset="0"/>
              </a:rPr>
              <a:t>Pl</a:t>
            </a:r>
            <a:r>
              <a:rPr lang="ro-RO" sz="2400" b="1" dirty="0">
                <a:latin typeface="Open Sans" pitchFamily="34" charset="0"/>
                <a:ea typeface="Open Sans" pitchFamily="34" charset="0"/>
                <a:cs typeface="Open Sans" pitchFamily="34" charset="0"/>
              </a:rPr>
              <a:t>ă</a:t>
            </a:r>
            <a:r>
              <a:rPr lang="fr-FR" sz="2400" b="1" dirty="0">
                <a:latin typeface="Open Sans" pitchFamily="34" charset="0"/>
                <a:ea typeface="Open Sans" pitchFamily="34" charset="0"/>
                <a:cs typeface="Open Sans" pitchFamily="34" charset="0"/>
              </a:rPr>
              <a:t>ci /panouri explicative cu</a:t>
            </a:r>
            <a:r>
              <a:rPr lang="ro-RO" sz="2400" b="1" dirty="0">
                <a:latin typeface="Open Sans" pitchFamily="34" charset="0"/>
                <a:ea typeface="Open Sans" pitchFamily="34" charset="0"/>
                <a:cs typeface="Open Sans" pitchFamily="34" charset="0"/>
              </a:rPr>
              <a:t> </a:t>
            </a:r>
            <a:r>
              <a:rPr lang="fr-FR" sz="2400" b="1" dirty="0">
                <a:latin typeface="Open Sans" pitchFamily="34" charset="0"/>
                <a:ea typeface="Open Sans" pitchFamily="34" charset="0"/>
                <a:cs typeface="Open Sans" pitchFamily="34" charset="0"/>
              </a:rPr>
              <a:t>caracter permanent</a:t>
            </a:r>
            <a:endParaRPr lang="ro-RO" sz="2400" b="1" dirty="0">
              <a:latin typeface="Open Sans" pitchFamily="34" charset="0"/>
              <a:ea typeface="Open Sans" pitchFamily="34" charset="0"/>
              <a:cs typeface="Open Sans" pitchFamily="34" charset="0"/>
            </a:endParaRPr>
          </a:p>
        </p:txBody>
      </p:sp>
      <p:pic>
        <p:nvPicPr>
          <p:cNvPr id="6" name="Picture 2" descr="C:\Users\Daliana\AppData\Local\Temp\Rar$DI00.282\Plaques or permanent billboards_841 mm x 594 m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2321" y="3501008"/>
            <a:ext cx="4569421" cy="273630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7524" y="764704"/>
            <a:ext cx="8568952" cy="2677656"/>
          </a:xfrm>
          <a:prstGeom prst="rect">
            <a:avLst/>
          </a:prstGeom>
        </p:spPr>
        <p:txBody>
          <a:bodyPr wrap="square">
            <a:spAutoFit/>
          </a:bodyPr>
          <a:lstStyle/>
          <a:p>
            <a:pPr algn="just">
              <a:spcBef>
                <a:spcPts val="600"/>
              </a:spcBef>
              <a:spcAft>
                <a:spcPts val="600"/>
              </a:spcAft>
            </a:pPr>
            <a:r>
              <a:rPr lang="ro-RO" sz="1600" b="1" dirty="0">
                <a:solidFill>
                  <a:srgbClr val="1F497D"/>
                </a:solidFill>
                <a:latin typeface="Open Sans"/>
              </a:rPr>
              <a:t>Panoul permanent sau placa va fi expusă </a:t>
            </a:r>
            <a:r>
              <a:rPr lang="ro-RO" sz="1600" dirty="0">
                <a:solidFill>
                  <a:srgbClr val="1F497D"/>
                </a:solidFill>
                <a:latin typeface="Open Sans"/>
              </a:rPr>
              <a:t>nu mai târziu de </a:t>
            </a:r>
            <a:r>
              <a:rPr lang="en-US" sz="1600" b="1" dirty="0">
                <a:solidFill>
                  <a:srgbClr val="1F497D"/>
                </a:solidFill>
                <a:latin typeface="Open Sans"/>
              </a:rPr>
              <a:t>3 </a:t>
            </a:r>
            <a:r>
              <a:rPr lang="ro-RO" sz="1600" b="1" dirty="0">
                <a:solidFill>
                  <a:srgbClr val="1F497D"/>
                </a:solidFill>
                <a:latin typeface="Open Sans"/>
              </a:rPr>
              <a:t> luni  de la  finalizarea unui proiect </a:t>
            </a:r>
            <a:r>
              <a:rPr lang="ro-RO" sz="1600" dirty="0">
                <a:solidFill>
                  <a:srgbClr val="1F497D"/>
                </a:solidFill>
                <a:latin typeface="Open Sans"/>
              </a:rPr>
              <a:t>care întrunește următoarele criterii</a:t>
            </a:r>
            <a:r>
              <a:rPr lang="en-US" sz="1600" dirty="0">
                <a:solidFill>
                  <a:srgbClr val="1F497D"/>
                </a:solidFill>
                <a:latin typeface="Open Sans"/>
              </a:rPr>
              <a:t>:</a:t>
            </a:r>
          </a:p>
          <a:p>
            <a:pPr marL="342900" indent="-342900" algn="just">
              <a:spcBef>
                <a:spcPts val="600"/>
              </a:spcBef>
              <a:spcAft>
                <a:spcPts val="600"/>
              </a:spcAft>
              <a:buFont typeface="+mj-lt"/>
              <a:buAutoNum type="alphaLcParenR"/>
            </a:pPr>
            <a:r>
              <a:rPr lang="ro-RO" sz="1600" dirty="0">
                <a:solidFill>
                  <a:srgbClr val="1F497D"/>
                </a:solidFill>
                <a:latin typeface="Open Sans"/>
              </a:rPr>
              <a:t>Contribuția publică totală</a:t>
            </a:r>
            <a:r>
              <a:rPr lang="en-US" sz="1600" dirty="0">
                <a:solidFill>
                  <a:srgbClr val="1F497D"/>
                </a:solidFill>
                <a:latin typeface="Open Sans"/>
              </a:rPr>
              <a:t> </a:t>
            </a:r>
            <a:r>
              <a:rPr lang="vi-VN" sz="1600" dirty="0">
                <a:solidFill>
                  <a:srgbClr val="1F497D"/>
                </a:solidFill>
                <a:latin typeface="Open Sans"/>
              </a:rPr>
              <a:t>(FEDR și cofinanțare națională) </a:t>
            </a:r>
            <a:r>
              <a:rPr lang="ro-RO" sz="1600" dirty="0">
                <a:solidFill>
                  <a:srgbClr val="1F497D"/>
                </a:solidFill>
                <a:latin typeface="Open Sans"/>
              </a:rPr>
              <a:t>alocată proiectului depășește</a:t>
            </a:r>
            <a:r>
              <a:rPr lang="en-US" sz="1600" b="1" dirty="0">
                <a:solidFill>
                  <a:srgbClr val="1F497D"/>
                </a:solidFill>
                <a:latin typeface="Open Sans"/>
              </a:rPr>
              <a:t> 500</a:t>
            </a:r>
            <a:r>
              <a:rPr lang="ro-RO" sz="1600" b="1" dirty="0">
                <a:solidFill>
                  <a:srgbClr val="1F497D"/>
                </a:solidFill>
                <a:latin typeface="Open Sans"/>
              </a:rPr>
              <a:t>.</a:t>
            </a:r>
            <a:r>
              <a:rPr lang="en-US" sz="1600" b="1" dirty="0">
                <a:solidFill>
                  <a:srgbClr val="1F497D"/>
                </a:solidFill>
                <a:latin typeface="Open Sans"/>
              </a:rPr>
              <a:t>000</a:t>
            </a:r>
            <a:r>
              <a:rPr lang="ro-RO" sz="1600" b="1" dirty="0">
                <a:solidFill>
                  <a:srgbClr val="1F497D"/>
                </a:solidFill>
                <a:latin typeface="Open Sans"/>
              </a:rPr>
              <a:t> EURO</a:t>
            </a:r>
            <a:endParaRPr lang="en-US" sz="1600" dirty="0">
              <a:solidFill>
                <a:srgbClr val="1F497D"/>
              </a:solidFill>
              <a:latin typeface="Open Sans"/>
            </a:endParaRPr>
          </a:p>
          <a:p>
            <a:pPr marL="342900" indent="-342900" algn="just">
              <a:spcBef>
                <a:spcPts val="600"/>
              </a:spcBef>
              <a:spcAft>
                <a:spcPts val="600"/>
              </a:spcAft>
              <a:buFont typeface="+mj-lt"/>
              <a:buAutoNum type="alphaLcParenR"/>
            </a:pPr>
            <a:r>
              <a:rPr lang="en-US" sz="1600" dirty="0">
                <a:solidFill>
                  <a:srgbClr val="1F497D"/>
                </a:solidFill>
                <a:latin typeface="Open Sans"/>
              </a:rPr>
              <a:t>Opera</a:t>
            </a:r>
            <a:r>
              <a:rPr lang="ro-RO" sz="1600" dirty="0">
                <a:solidFill>
                  <a:srgbClr val="1F497D"/>
                </a:solidFill>
                <a:latin typeface="Open Sans"/>
              </a:rPr>
              <a:t>ți</a:t>
            </a:r>
            <a:r>
              <a:rPr lang="en-US" sz="1600" dirty="0">
                <a:solidFill>
                  <a:srgbClr val="1F497D"/>
                </a:solidFill>
                <a:latin typeface="Open Sans"/>
              </a:rPr>
              <a:t>unea const</a:t>
            </a:r>
            <a:r>
              <a:rPr lang="ro-RO" sz="1600" dirty="0">
                <a:solidFill>
                  <a:srgbClr val="1F497D"/>
                </a:solidFill>
                <a:latin typeface="Open Sans"/>
              </a:rPr>
              <a:t>ă în</a:t>
            </a:r>
            <a:r>
              <a:rPr lang="en-US" sz="1600" dirty="0">
                <a:solidFill>
                  <a:srgbClr val="1F497D"/>
                </a:solidFill>
                <a:latin typeface="Open Sans"/>
              </a:rPr>
              <a:t> </a:t>
            </a:r>
            <a:r>
              <a:rPr lang="ro-RO" sz="1600" b="1" dirty="0">
                <a:solidFill>
                  <a:srgbClr val="1F497D"/>
                </a:solidFill>
                <a:latin typeface="Open Sans"/>
              </a:rPr>
              <a:t>achiziționarea unui obiect fizic </a:t>
            </a:r>
            <a:r>
              <a:rPr lang="ro-RO" sz="1600" dirty="0">
                <a:solidFill>
                  <a:srgbClr val="1F497D"/>
                </a:solidFill>
                <a:latin typeface="Open Sans"/>
              </a:rPr>
              <a:t>sau în </a:t>
            </a:r>
            <a:r>
              <a:rPr lang="ro-RO" sz="1600" b="1" dirty="0">
                <a:solidFill>
                  <a:srgbClr val="1F497D"/>
                </a:solidFill>
                <a:latin typeface="Open Sans"/>
              </a:rPr>
              <a:t>finanțarea infrastructurii</a:t>
            </a:r>
            <a:r>
              <a:rPr lang="ro-RO" sz="1600" dirty="0">
                <a:solidFill>
                  <a:srgbClr val="1F497D"/>
                </a:solidFill>
                <a:latin typeface="Open Sans"/>
              </a:rPr>
              <a:t> sau a unor </a:t>
            </a:r>
            <a:r>
              <a:rPr lang="ro-RO" sz="1600" b="1" dirty="0">
                <a:solidFill>
                  <a:srgbClr val="1F497D"/>
                </a:solidFill>
                <a:latin typeface="Open Sans"/>
              </a:rPr>
              <a:t>operațiuni de construcții</a:t>
            </a:r>
            <a:r>
              <a:rPr lang="en-US" sz="1600" dirty="0">
                <a:solidFill>
                  <a:srgbClr val="1F497D"/>
                </a:solidFill>
                <a:latin typeface="Open Sans"/>
              </a:rPr>
              <a:t>.</a:t>
            </a:r>
          </a:p>
          <a:p>
            <a:pPr algn="just">
              <a:spcBef>
                <a:spcPts val="600"/>
              </a:spcBef>
              <a:spcAft>
                <a:spcPts val="600"/>
              </a:spcAft>
            </a:pPr>
            <a:r>
              <a:rPr lang="ro-RO" sz="1600" dirty="0">
                <a:solidFill>
                  <a:srgbClr val="1F497D"/>
                </a:solidFill>
                <a:latin typeface="Open Sans"/>
              </a:rPr>
              <a:t>V</a:t>
            </a:r>
            <a:r>
              <a:rPr lang="en-US" sz="1600" dirty="0">
                <a:solidFill>
                  <a:srgbClr val="1F497D"/>
                </a:solidFill>
                <a:latin typeface="Open Sans"/>
              </a:rPr>
              <a:t>a fi folosit formatul</a:t>
            </a:r>
            <a:r>
              <a:rPr lang="ro-RO" sz="1600" dirty="0">
                <a:solidFill>
                  <a:srgbClr val="1F497D"/>
                </a:solidFill>
                <a:latin typeface="Open Sans"/>
              </a:rPr>
              <a:t> de panou permanent</a:t>
            </a:r>
            <a:r>
              <a:rPr lang="en-US" sz="1600" dirty="0">
                <a:solidFill>
                  <a:srgbClr val="1F497D"/>
                </a:solidFill>
                <a:latin typeface="Open Sans"/>
              </a:rPr>
              <a:t> furnizat de program: </a:t>
            </a:r>
          </a:p>
          <a:p>
            <a:pPr algn="ctr">
              <a:spcBef>
                <a:spcPts val="600"/>
              </a:spcBef>
              <a:spcAft>
                <a:spcPts val="600"/>
              </a:spcAft>
            </a:pPr>
            <a:r>
              <a:rPr lang="ro-RO" sz="1600" b="1" dirty="0">
                <a:solidFill>
                  <a:srgbClr val="1F497D"/>
                </a:solidFill>
                <a:latin typeface="Open Sans"/>
              </a:rPr>
              <a:t>Dimensiune:</a:t>
            </a:r>
            <a:r>
              <a:rPr lang="en-US" sz="1600" b="1" dirty="0">
                <a:solidFill>
                  <a:srgbClr val="1F497D"/>
                </a:solidFill>
                <a:latin typeface="Open Sans"/>
              </a:rPr>
              <a:t> A1 (841 mm x 594 mm) </a:t>
            </a:r>
            <a:r>
              <a:rPr lang="ro-RO" sz="1600" b="1" dirty="0">
                <a:solidFill>
                  <a:srgbClr val="1F497D"/>
                </a:solidFill>
                <a:latin typeface="Open Sans"/>
              </a:rPr>
              <a:t>sau</a:t>
            </a:r>
            <a:r>
              <a:rPr lang="en-US" sz="1600" b="1" dirty="0">
                <a:solidFill>
                  <a:srgbClr val="1F497D"/>
                </a:solidFill>
                <a:latin typeface="Open Sans"/>
              </a:rPr>
              <a:t> A4 (297 mm x 210 mm)</a:t>
            </a:r>
          </a:p>
        </p:txBody>
      </p:sp>
    </p:spTree>
    <p:extLst>
      <p:ext uri="{BB962C8B-B14F-4D97-AF65-F5344CB8AC3E}">
        <p14:creationId xmlns:p14="http://schemas.microsoft.com/office/powerpoint/2010/main" val="84679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748" y="-81352"/>
            <a:ext cx="9258980" cy="6939352"/>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srgbClr val="000000"/>
              </a:solidFill>
            </a:endParaRPr>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srgbClr val="FFFFFF"/>
                </a:solidFill>
                <a:latin typeface="Open Sans" pitchFamily="34" charset="0"/>
                <a:ea typeface="Open Sans" pitchFamily="34" charset="0"/>
                <a:cs typeface="Open Sans" pitchFamily="34" charset="0"/>
              </a:rPr>
              <a:t>Exemplu de referință la finanțarea obținută</a:t>
            </a:r>
          </a:p>
        </p:txBody>
      </p:sp>
      <p:sp>
        <p:nvSpPr>
          <p:cNvPr id="8" name="Rectangle 7"/>
          <p:cNvSpPr/>
          <p:nvPr/>
        </p:nvSpPr>
        <p:spPr>
          <a:xfrm>
            <a:off x="323528" y="1772815"/>
            <a:ext cx="8640960" cy="1138773"/>
          </a:xfrm>
          <a:prstGeom prst="rect">
            <a:avLst/>
          </a:prstGeom>
        </p:spPr>
        <p:txBody>
          <a:bodyPr wrap="square">
            <a:spAutoFit/>
          </a:bodyPr>
          <a:lstStyle/>
          <a:p>
            <a:pPr algn="just">
              <a:spcBef>
                <a:spcPts val="600"/>
              </a:spcBef>
              <a:spcAft>
                <a:spcPts val="600"/>
              </a:spcAft>
            </a:pPr>
            <a:endParaRPr lang="ro-RO" sz="1600" dirty="0">
              <a:solidFill>
                <a:srgbClr val="1F497D"/>
              </a:solidFill>
              <a:latin typeface="Open Sans"/>
            </a:endParaRPr>
          </a:p>
          <a:p>
            <a:pPr marL="342900" indent="-342900" algn="just">
              <a:spcBef>
                <a:spcPts val="600"/>
              </a:spcBef>
              <a:spcAft>
                <a:spcPts val="600"/>
              </a:spcAft>
              <a:buFont typeface="+mj-lt"/>
              <a:buAutoNum type="arabicPeriod"/>
            </a:pPr>
            <a:endParaRPr lang="en-US" sz="1600" dirty="0">
              <a:solidFill>
                <a:srgbClr val="1F497D"/>
              </a:solidFill>
              <a:latin typeface="Open Sans"/>
            </a:endParaRPr>
          </a:p>
          <a:p>
            <a:pPr marL="342900" indent="-342900" algn="just">
              <a:spcBef>
                <a:spcPts val="600"/>
              </a:spcBef>
              <a:spcAft>
                <a:spcPts val="600"/>
              </a:spcAft>
              <a:buFont typeface="+mj-lt"/>
              <a:buAutoNum type="arabicPeriod"/>
            </a:pPr>
            <a:endParaRPr lang="ro-RO" sz="1600" b="1" dirty="0">
              <a:solidFill>
                <a:srgbClr val="1F497D"/>
              </a:solidFill>
              <a:latin typeface="Open Sans"/>
            </a:endParaRPr>
          </a:p>
        </p:txBody>
      </p:sp>
      <p:sp>
        <p:nvSpPr>
          <p:cNvPr id="2" name="TextBox 1"/>
          <p:cNvSpPr txBox="1"/>
          <p:nvPr/>
        </p:nvSpPr>
        <p:spPr>
          <a:xfrm>
            <a:off x="107504" y="1772816"/>
            <a:ext cx="8784976" cy="4124206"/>
          </a:xfrm>
          <a:prstGeom prst="rect">
            <a:avLst/>
          </a:prstGeom>
          <a:noFill/>
        </p:spPr>
        <p:txBody>
          <a:bodyPr wrap="square" rtlCol="0">
            <a:spAutoFit/>
          </a:bodyPr>
          <a:lstStyle/>
          <a:p>
            <a:pPr algn="just"/>
            <a:r>
              <a:rPr lang="ro-RO" sz="1600" i="1" dirty="0">
                <a:solidFill>
                  <a:srgbClr val="1F497D"/>
                </a:solidFill>
                <a:latin typeface="Open Sans" pitchFamily="34" charset="0"/>
                <a:ea typeface="Open Sans" pitchFamily="34" charset="0"/>
                <a:cs typeface="Open Sans" pitchFamily="34" charset="0"/>
              </a:rPr>
              <a:t>Proiectul [TITLU] este (a fost) implementat prin Programul Interreg V-A România-Ungaria (</a:t>
            </a:r>
            <a:r>
              <a:rPr lang="en-US" sz="1600" dirty="0">
                <a:solidFill>
                  <a:srgbClr val="1F497D"/>
                </a:solidFill>
                <a:latin typeface="Open Sans"/>
                <a:hlinkClick r:id="rId4"/>
              </a:rPr>
              <a:t>www.interreg-rohu.eu</a:t>
            </a:r>
            <a:r>
              <a:rPr lang="en-US" sz="1600" dirty="0">
                <a:solidFill>
                  <a:srgbClr val="1F497D"/>
                </a:solidFill>
                <a:latin typeface="Open Sans"/>
              </a:rPr>
              <a:t>)</a:t>
            </a:r>
            <a:r>
              <a:rPr lang="ro-RO" sz="1600" i="1" dirty="0">
                <a:solidFill>
                  <a:srgbClr val="1F497D"/>
                </a:solidFill>
                <a:latin typeface="Open Sans" pitchFamily="34" charset="0"/>
                <a:ea typeface="Open Sans" pitchFamily="34" charset="0"/>
                <a:cs typeface="Open Sans" pitchFamily="34" charset="0"/>
              </a:rPr>
              <a:t> și este finanțat de Uniunea Europeană, prin Fondul European de Dezvoltare Regională, completat de co-finanțarea națională a celor două state membre </a:t>
            </a:r>
            <a:r>
              <a:rPr lang="it-IT" sz="1600" i="1" dirty="0">
                <a:solidFill>
                  <a:srgbClr val="1F497D"/>
                </a:solidFill>
                <a:latin typeface="Open Sans" pitchFamily="34" charset="0"/>
                <a:ea typeface="Open Sans" pitchFamily="34" charset="0"/>
                <a:cs typeface="Open Sans" pitchFamily="34" charset="0"/>
              </a:rPr>
              <a:t>participante în program</a:t>
            </a:r>
            <a:r>
              <a:rPr lang="ro-RO" sz="1600" i="1" dirty="0">
                <a:solidFill>
                  <a:srgbClr val="1F497D"/>
                </a:solidFill>
                <a:latin typeface="Open Sans" pitchFamily="34" charset="0"/>
                <a:ea typeface="Open Sans" pitchFamily="34" charset="0"/>
                <a:cs typeface="Open Sans" pitchFamily="34" charset="0"/>
              </a:rPr>
              <a:t>, România şi Ungaria</a:t>
            </a:r>
            <a:r>
              <a:rPr lang="it-IT" sz="1600" i="1" dirty="0">
                <a:solidFill>
                  <a:srgbClr val="1F497D"/>
                </a:solidFill>
                <a:latin typeface="Open Sans" pitchFamily="34" charset="0"/>
                <a:ea typeface="Open Sans" pitchFamily="34" charset="0"/>
                <a:cs typeface="Open Sans" pitchFamily="34" charset="0"/>
              </a:rPr>
              <a:t>.</a:t>
            </a:r>
            <a:r>
              <a:rPr lang="it-IT" sz="1600" i="1" dirty="0">
                <a:solidFill>
                  <a:srgbClr val="1F497D"/>
                </a:solidFill>
                <a:latin typeface="Open Sans"/>
                <a:ea typeface="Times New Roman"/>
              </a:rPr>
              <a:t> </a:t>
            </a:r>
            <a:endParaRPr lang="ro-RO" sz="1600" i="1" dirty="0">
              <a:solidFill>
                <a:srgbClr val="1F497D"/>
              </a:solidFill>
              <a:latin typeface="Open Sans"/>
              <a:ea typeface="Times New Roman"/>
            </a:endParaRPr>
          </a:p>
          <a:p>
            <a:pPr algn="just"/>
            <a:endParaRPr lang="ro-RO" i="1" dirty="0">
              <a:solidFill>
                <a:srgbClr val="1F497D"/>
              </a:solidFill>
              <a:latin typeface="Open Sans" pitchFamily="34" charset="0"/>
              <a:ea typeface="Open Sans" pitchFamily="34" charset="0"/>
              <a:cs typeface="Open Sans" pitchFamily="34" charset="0"/>
            </a:endParaRPr>
          </a:p>
          <a:p>
            <a:pPr algn="just"/>
            <a:r>
              <a:rPr lang="vi-VN" dirty="0">
                <a:solidFill>
                  <a:srgbClr val="0070C0"/>
                </a:solidFill>
                <a:latin typeface="Open Sans" pitchFamily="34" charset="0"/>
                <a:ea typeface="Open Sans" pitchFamily="34" charset="0"/>
                <a:cs typeface="Open Sans" pitchFamily="34" charset="0"/>
              </a:rPr>
              <a:t>De utilizat</a:t>
            </a:r>
            <a:r>
              <a:rPr lang="ro-RO" dirty="0">
                <a:solidFill>
                  <a:srgbClr val="0070C0"/>
                </a:solidFill>
                <a:latin typeface="Open Sans" pitchFamily="34" charset="0"/>
                <a:ea typeface="Open Sans" pitchFamily="34" charset="0"/>
                <a:cs typeface="Open Sans" pitchFamily="34" charset="0"/>
              </a:rPr>
              <a:t> în</a:t>
            </a:r>
            <a:r>
              <a:rPr lang="vi-VN" dirty="0">
                <a:solidFill>
                  <a:srgbClr val="0070C0"/>
                </a:solidFill>
                <a:latin typeface="Open Sans" pitchFamily="34" charset="0"/>
                <a:ea typeface="Open Sans" pitchFamily="34" charset="0"/>
                <a:cs typeface="Open Sans" pitchFamily="34" charset="0"/>
              </a:rPr>
              <a:t>: publicaţii (coper</a:t>
            </a:r>
            <a:r>
              <a:rPr lang="ro-RO" dirty="0">
                <a:solidFill>
                  <a:srgbClr val="0070C0"/>
                </a:solidFill>
                <a:latin typeface="Open Sans" pitchFamily="34" charset="0"/>
                <a:ea typeface="Open Sans" pitchFamily="34" charset="0"/>
                <a:cs typeface="Open Sans" pitchFamily="34" charset="0"/>
              </a:rPr>
              <a:t>te</a:t>
            </a:r>
            <a:r>
              <a:rPr lang="vi-VN" dirty="0">
                <a:solidFill>
                  <a:srgbClr val="0070C0"/>
                </a:solidFill>
                <a:latin typeface="Open Sans" pitchFamily="34" charset="0"/>
                <a:ea typeface="Open Sans" pitchFamily="34" charset="0"/>
                <a:cs typeface="Open Sans" pitchFamily="34" charset="0"/>
              </a:rPr>
              <a:t>, caset</a:t>
            </a:r>
            <a:r>
              <a:rPr lang="ro-RO" dirty="0">
                <a:solidFill>
                  <a:srgbClr val="0070C0"/>
                </a:solidFill>
                <a:latin typeface="Open Sans" pitchFamily="34" charset="0"/>
                <a:ea typeface="Open Sans" pitchFamily="34" charset="0"/>
                <a:cs typeface="Open Sans" pitchFamily="34" charset="0"/>
              </a:rPr>
              <a:t>e</a:t>
            </a:r>
            <a:r>
              <a:rPr lang="vi-VN" dirty="0">
                <a:solidFill>
                  <a:srgbClr val="0070C0"/>
                </a:solidFill>
                <a:latin typeface="Open Sans" pitchFamily="34" charset="0"/>
                <a:ea typeface="Open Sans" pitchFamily="34" charset="0"/>
                <a:cs typeface="Open Sans" pitchFamily="34" charset="0"/>
              </a:rPr>
              <a:t> tehnic</a:t>
            </a:r>
            <a:r>
              <a:rPr lang="ro-RO" dirty="0">
                <a:solidFill>
                  <a:srgbClr val="0070C0"/>
                </a:solidFill>
                <a:latin typeface="Open Sans" pitchFamily="34" charset="0"/>
                <a:ea typeface="Open Sans" pitchFamily="34" charset="0"/>
                <a:cs typeface="Open Sans" pitchFamily="34" charset="0"/>
              </a:rPr>
              <a:t>e</a:t>
            </a:r>
            <a:r>
              <a:rPr lang="vi-VN" dirty="0">
                <a:solidFill>
                  <a:srgbClr val="0070C0"/>
                </a:solidFill>
                <a:latin typeface="Open Sans" pitchFamily="34" charset="0"/>
                <a:ea typeface="Open Sans" pitchFamily="34" charset="0"/>
                <a:cs typeface="Open Sans" pitchFamily="34" charset="0"/>
              </a:rPr>
              <a:t>/editorial</a:t>
            </a:r>
            <a:r>
              <a:rPr lang="ro-RO" dirty="0">
                <a:solidFill>
                  <a:srgbClr val="0070C0"/>
                </a:solidFill>
                <a:latin typeface="Open Sans" pitchFamily="34" charset="0"/>
                <a:ea typeface="Open Sans" pitchFamily="34" charset="0"/>
                <a:cs typeface="Open Sans" pitchFamily="34" charset="0"/>
              </a:rPr>
              <a:t>e</a:t>
            </a:r>
            <a:r>
              <a:rPr lang="vi-VN" dirty="0">
                <a:solidFill>
                  <a:srgbClr val="0070C0"/>
                </a:solidFill>
                <a:latin typeface="Open Sans" pitchFamily="34" charset="0"/>
                <a:ea typeface="Open Sans" pitchFamily="34" charset="0"/>
                <a:cs typeface="Open Sans" pitchFamily="34" charset="0"/>
              </a:rPr>
              <a:t>, pagini web, descrieri de proiect,</a:t>
            </a:r>
            <a:r>
              <a:rPr lang="ro-RO" dirty="0">
                <a:solidFill>
                  <a:srgbClr val="0070C0"/>
                </a:solidFill>
                <a:latin typeface="Open Sans" pitchFamily="34" charset="0"/>
                <a:ea typeface="Open Sans" pitchFamily="34" charset="0"/>
                <a:cs typeface="Open Sans" pitchFamily="34" charset="0"/>
              </a:rPr>
              <a:t> </a:t>
            </a:r>
            <a:r>
              <a:rPr lang="vi-VN" dirty="0">
                <a:solidFill>
                  <a:srgbClr val="0070C0"/>
                </a:solidFill>
                <a:latin typeface="Open Sans" pitchFamily="34" charset="0"/>
                <a:ea typeface="Open Sans" pitchFamily="34" charset="0"/>
                <a:cs typeface="Open Sans" pitchFamily="34" charset="0"/>
              </a:rPr>
              <a:t>materiale audio-video, comunicate de presă sau alte materiale destinate presei, invitaţii, etc.).</a:t>
            </a:r>
          </a:p>
          <a:p>
            <a:pPr algn="just"/>
            <a:r>
              <a:rPr lang="ro-RO" i="1" dirty="0">
                <a:solidFill>
                  <a:srgbClr val="1F497D"/>
                </a:solidFill>
                <a:latin typeface="Open Sans" pitchFamily="34" charset="0"/>
                <a:ea typeface="Open Sans" pitchFamily="34" charset="0"/>
                <a:cs typeface="Open Sans" pitchFamily="34" charset="0"/>
              </a:rPr>
              <a:t>                </a:t>
            </a:r>
            <a:endParaRPr lang="en-US" i="1" dirty="0">
              <a:solidFill>
                <a:srgbClr val="1F497D"/>
              </a:solidFill>
              <a:latin typeface="Open Sans" pitchFamily="34" charset="0"/>
              <a:ea typeface="Open Sans" pitchFamily="34" charset="0"/>
              <a:cs typeface="Open Sans" pitchFamily="34" charset="0"/>
            </a:endParaRPr>
          </a:p>
          <a:p>
            <a:pPr algn="just"/>
            <a:endParaRPr lang="ro-RO" i="1" dirty="0">
              <a:solidFill>
                <a:srgbClr val="1F497D"/>
              </a:solidFill>
              <a:latin typeface="Open Sans" pitchFamily="34" charset="0"/>
              <a:ea typeface="Open Sans" pitchFamily="34" charset="0"/>
              <a:cs typeface="Open Sans" pitchFamily="34" charset="0"/>
            </a:endParaRPr>
          </a:p>
          <a:p>
            <a:pPr algn="just"/>
            <a:r>
              <a:rPr lang="ro-RO" i="1" dirty="0">
                <a:solidFill>
                  <a:srgbClr val="1F497D"/>
                </a:solidFill>
                <a:latin typeface="Open Sans" pitchFamily="34" charset="0"/>
                <a:ea typeface="Open Sans" pitchFamily="34" charset="0"/>
                <a:cs typeface="Open Sans" pitchFamily="34" charset="0"/>
              </a:rPr>
              <a:t>                Regulile specifice aplicabile diferitelor tipuri de materiale – în capitolele 2 și              	3 ale Manualului de identitate vizuală.</a:t>
            </a:r>
          </a:p>
          <a:p>
            <a:pPr algn="just"/>
            <a:endParaRPr lang="ro-RO" i="1" dirty="0">
              <a:solidFill>
                <a:srgbClr val="1F497D"/>
              </a:solidFill>
              <a:latin typeface="Open Sans" pitchFamily="34" charset="0"/>
              <a:ea typeface="Open Sans" pitchFamily="34" charset="0"/>
              <a:cs typeface="Open Sans" pitchFamily="34" charset="0"/>
            </a:endParaRPr>
          </a:p>
          <a:p>
            <a:pPr algn="just"/>
            <a:endParaRPr lang="ro-RO" i="1" dirty="0">
              <a:solidFill>
                <a:srgbClr val="1F497D"/>
              </a:solidFill>
              <a:latin typeface="Open Sans" pitchFamily="34" charset="0"/>
              <a:ea typeface="Open Sans" pitchFamily="34" charset="0"/>
              <a:cs typeface="Open Sans" pitchFamily="34" charset="0"/>
            </a:endParaRPr>
          </a:p>
          <a:p>
            <a:pPr algn="just"/>
            <a:endParaRPr lang="ro-RO" i="1" dirty="0">
              <a:solidFill>
                <a:srgbClr val="000000"/>
              </a:solidFill>
              <a:latin typeface="Open Sans" pitchFamily="34" charset="0"/>
              <a:ea typeface="Open Sans" pitchFamily="34" charset="0"/>
              <a:cs typeface="Open Sans" pitchFamily="34" charset="0"/>
            </a:endParaRPr>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6" y="5085184"/>
            <a:ext cx="917596"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746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27784" y="404664"/>
            <a:ext cx="3960440" cy="576064"/>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800" b="1" dirty="0">
                <a:latin typeface="Open Sans" pitchFamily="34" charset="0"/>
                <a:ea typeface="Open Sans" pitchFamily="34" charset="0"/>
                <a:cs typeface="Open Sans" pitchFamily="34" charset="0"/>
              </a:rPr>
              <a:t>Achiziții</a:t>
            </a:r>
          </a:p>
        </p:txBody>
      </p:sp>
      <p:pic>
        <p:nvPicPr>
          <p:cNvPr id="9" name="Picture 4" descr="C:\Users\Daliana\AppData\Local\Temp\Rar$DI17.2547\sticker_(100 mm x 100 mm)_Interreg_RO_H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531" y="3517513"/>
            <a:ext cx="2826509" cy="282650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555041" y="1380639"/>
            <a:ext cx="3048017" cy="307777"/>
          </a:xfrm>
          <a:prstGeom prst="rect">
            <a:avLst/>
          </a:prstGeom>
        </p:spPr>
        <p:txBody>
          <a:bodyPr wrap="square">
            <a:spAutoFit/>
          </a:bodyPr>
          <a:lstStyle/>
          <a:p>
            <a:r>
              <a:rPr lang="ro-RO" sz="1400" b="1" dirty="0">
                <a:solidFill>
                  <a:srgbClr val="1F497D"/>
                </a:solidFill>
                <a:latin typeface="Open Sans"/>
              </a:rPr>
              <a:t>Dimensiune</a:t>
            </a:r>
            <a:r>
              <a:rPr lang="en-US" sz="1400" b="1" dirty="0">
                <a:solidFill>
                  <a:srgbClr val="1F497D"/>
                </a:solidFill>
                <a:latin typeface="Open Sans"/>
              </a:rPr>
              <a:t>: </a:t>
            </a:r>
            <a:r>
              <a:rPr lang="ro-RO" sz="1400" b="1" dirty="0">
                <a:solidFill>
                  <a:srgbClr val="1F497D"/>
                </a:solidFill>
                <a:latin typeface="Open Sans"/>
              </a:rPr>
              <a:t>90</a:t>
            </a:r>
            <a:r>
              <a:rPr lang="en-US" sz="1400" b="1" dirty="0">
                <a:solidFill>
                  <a:srgbClr val="1F497D"/>
                </a:solidFill>
                <a:latin typeface="Open Sans"/>
              </a:rPr>
              <a:t> mm x </a:t>
            </a:r>
            <a:r>
              <a:rPr lang="ro-RO" sz="1400" b="1" dirty="0">
                <a:solidFill>
                  <a:srgbClr val="1F497D"/>
                </a:solidFill>
                <a:latin typeface="Open Sans"/>
              </a:rPr>
              <a:t>5</a:t>
            </a:r>
            <a:r>
              <a:rPr lang="en-US" sz="1400" b="1" dirty="0">
                <a:solidFill>
                  <a:srgbClr val="1F497D"/>
                </a:solidFill>
                <a:latin typeface="Open Sans"/>
              </a:rPr>
              <a:t>0 mm </a:t>
            </a: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641" y="1753156"/>
            <a:ext cx="2592288" cy="131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433011" y="3161379"/>
            <a:ext cx="2969083" cy="523220"/>
          </a:xfrm>
          <a:prstGeom prst="rect">
            <a:avLst/>
          </a:prstGeom>
        </p:spPr>
        <p:txBody>
          <a:bodyPr wrap="none">
            <a:spAutoFit/>
          </a:bodyPr>
          <a:lstStyle/>
          <a:p>
            <a:r>
              <a:rPr lang="ro-RO" sz="1400" b="1" dirty="0">
                <a:solidFill>
                  <a:srgbClr val="1F497D"/>
                </a:solidFill>
                <a:latin typeface="Open Sans"/>
              </a:rPr>
              <a:t>Dimensiune</a:t>
            </a:r>
            <a:r>
              <a:rPr lang="en-US" sz="1400" b="1" dirty="0">
                <a:solidFill>
                  <a:srgbClr val="1F497D"/>
                </a:solidFill>
                <a:latin typeface="Open Sans"/>
              </a:rPr>
              <a:t>: 100 mm x 100 mm</a:t>
            </a:r>
            <a:endParaRPr lang="ro-RO" sz="1400" b="1" dirty="0">
              <a:solidFill>
                <a:srgbClr val="1F497D"/>
              </a:solidFill>
              <a:latin typeface="Open Sans"/>
            </a:endParaRPr>
          </a:p>
          <a:p>
            <a:r>
              <a:rPr lang="en-US" sz="1400" b="1" dirty="0">
                <a:solidFill>
                  <a:srgbClr val="1F497D"/>
                </a:solidFill>
                <a:latin typeface="Open Sans"/>
              </a:rPr>
              <a:t> </a:t>
            </a:r>
            <a:endParaRPr lang="en-US" sz="1400" dirty="0"/>
          </a:p>
        </p:txBody>
      </p:sp>
      <p:sp>
        <p:nvSpPr>
          <p:cNvPr id="6" name="TextBox 5"/>
          <p:cNvSpPr txBox="1"/>
          <p:nvPr/>
        </p:nvSpPr>
        <p:spPr>
          <a:xfrm>
            <a:off x="395536" y="1380639"/>
            <a:ext cx="4824536" cy="4231928"/>
          </a:xfrm>
          <a:prstGeom prst="rect">
            <a:avLst/>
          </a:prstGeom>
          <a:noFill/>
        </p:spPr>
        <p:txBody>
          <a:bodyPr wrap="square" rtlCol="0">
            <a:spAutoFit/>
          </a:bodyPr>
          <a:lstStyle/>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dirty="0">
                <a:solidFill>
                  <a:srgbClr val="1F497D"/>
                </a:solidFill>
                <a:latin typeface="Open Sans" pitchFamily="34" charset="0"/>
                <a:ea typeface="Open Sans" pitchFamily="34" charset="0"/>
                <a:cs typeface="Open Sans" pitchFamily="34" charset="0"/>
              </a:rPr>
              <a:t>Vor fi utilizate</a:t>
            </a:r>
            <a:r>
              <a:rPr lang="ro-RO" sz="1600" b="1" dirty="0">
                <a:solidFill>
                  <a:srgbClr val="1F497D"/>
                </a:solidFill>
                <a:latin typeface="Open Sans" pitchFamily="34" charset="0"/>
                <a:ea typeface="Open Sans" pitchFamily="34" charset="0"/>
                <a:cs typeface="Open Sans" pitchFamily="34" charset="0"/>
              </a:rPr>
              <a:t> autocolante</a:t>
            </a:r>
            <a:r>
              <a:rPr lang="ro-RO" sz="1600" dirty="0">
                <a:solidFill>
                  <a:srgbClr val="1F497D"/>
                </a:solidFill>
                <a:latin typeface="Open Sans" pitchFamily="34" charset="0"/>
                <a:ea typeface="Open Sans" pitchFamily="34" charset="0"/>
                <a:cs typeface="Open Sans" pitchFamily="34" charset="0"/>
              </a:rPr>
              <a:t> pentru a identifica </a:t>
            </a:r>
            <a:r>
              <a:rPr lang="ro-RO" sz="1600" b="1" dirty="0">
                <a:solidFill>
                  <a:srgbClr val="1F497D"/>
                </a:solidFill>
                <a:latin typeface="Open Sans" pitchFamily="34" charset="0"/>
                <a:ea typeface="Open Sans" pitchFamily="34" charset="0"/>
                <a:cs typeface="Open Sans" pitchFamily="34" charset="0"/>
              </a:rPr>
              <a:t>achiziţiile de echipamente din cadrul proiectului</a:t>
            </a:r>
            <a:r>
              <a:rPr lang="ro-RO" sz="1600" dirty="0">
                <a:solidFill>
                  <a:srgbClr val="1F497D"/>
                </a:solidFill>
                <a:latin typeface="Open Sans" pitchFamily="34" charset="0"/>
                <a:ea typeface="Open Sans" pitchFamily="34" charset="0"/>
                <a:cs typeface="Open Sans" pitchFamily="34" charset="0"/>
              </a:rPr>
              <a:t> (ex. mobilă, utilaje, echipamente de birou etc.)</a:t>
            </a:r>
          </a:p>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dirty="0">
                <a:solidFill>
                  <a:srgbClr val="1F497D"/>
                </a:solidFill>
                <a:latin typeface="Open Sans" pitchFamily="34" charset="0"/>
                <a:ea typeface="Open Sans" pitchFamily="34" charset="0"/>
                <a:cs typeface="Open Sans" pitchFamily="34" charset="0"/>
              </a:rPr>
              <a:t>În cazul în care autocolantele sunt amplasate în exterior, se va asigura durabilitatea acestora (PVC, folie transparentă, etc.).</a:t>
            </a:r>
          </a:p>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dirty="0">
                <a:solidFill>
                  <a:srgbClr val="1F497D"/>
                </a:solidFill>
                <a:latin typeface="Open Sans" pitchFamily="34" charset="0"/>
                <a:ea typeface="Open Sans" pitchFamily="34" charset="0"/>
                <a:cs typeface="Open Sans" pitchFamily="34" charset="0"/>
              </a:rPr>
              <a:t>Când sunt păstrate permanent mai multe obiecte într-un anumit amplasament, încăperea poate fi marcată în acest sens cu o plachetă sau afiş de dimensiuni mici.</a:t>
            </a:r>
          </a:p>
          <a:p>
            <a:pPr marL="400050" lvl="1" indent="-285750" algn="just" eaLnBrk="0" fontAlgn="base" hangingPunct="0">
              <a:spcBef>
                <a:spcPts val="1200"/>
              </a:spcBef>
              <a:spcAft>
                <a:spcPts val="600"/>
              </a:spcAft>
              <a:buClr>
                <a:srgbClr val="D6D0D4"/>
              </a:buClr>
              <a:buFont typeface="Arial" pitchFamily="34" charset="0"/>
              <a:buChar char="•"/>
              <a:tabLst>
                <a:tab pos="4457700" algn="l"/>
                <a:tab pos="5543550" algn="l"/>
              </a:tabLst>
            </a:pPr>
            <a:r>
              <a:rPr lang="ro-RO" sz="1600" b="1" dirty="0">
                <a:solidFill>
                  <a:srgbClr val="1F497D"/>
                </a:solidFill>
                <a:latin typeface="Open Sans" pitchFamily="34" charset="0"/>
                <a:ea typeface="Open Sans" pitchFamily="34" charset="0"/>
                <a:cs typeface="Open Sans" pitchFamily="34" charset="0"/>
              </a:rPr>
              <a:t>Marcajul </a:t>
            </a:r>
            <a:r>
              <a:rPr lang="ro-RO" sz="1600" dirty="0">
                <a:solidFill>
                  <a:srgbClr val="1F497D"/>
                </a:solidFill>
                <a:latin typeface="Open Sans" pitchFamily="34" charset="0"/>
                <a:ea typeface="Open Sans" pitchFamily="34" charset="0"/>
                <a:cs typeface="Open Sans" pitchFamily="34" charset="0"/>
              </a:rPr>
              <a:t>trebuie să fie </a:t>
            </a:r>
            <a:r>
              <a:rPr lang="ro-RO" sz="1600" b="1" dirty="0">
                <a:solidFill>
                  <a:srgbClr val="1F497D"/>
                </a:solidFill>
                <a:latin typeface="Open Sans" pitchFamily="34" charset="0"/>
                <a:ea typeface="Open Sans" pitchFamily="34" charset="0"/>
                <a:cs typeface="Open Sans" pitchFamily="34" charset="0"/>
              </a:rPr>
              <a:t>păstrat 5 ani de la închiderea oficială a programului</a:t>
            </a:r>
            <a:r>
              <a:rPr lang="hu-HU" sz="1600" dirty="0">
                <a:solidFill>
                  <a:srgbClr val="1F497D"/>
                </a:solidFill>
                <a:latin typeface="Open Sans" pitchFamily="34" charset="0"/>
                <a:ea typeface="Open Sans" pitchFamily="34" charset="0"/>
                <a:cs typeface="Open Sans" pitchFamily="34" charset="0"/>
              </a:rPr>
              <a:t>. </a:t>
            </a:r>
          </a:p>
        </p:txBody>
      </p:sp>
    </p:spTree>
    <p:extLst>
      <p:ext uri="{BB962C8B-B14F-4D97-AF65-F5344CB8AC3E}">
        <p14:creationId xmlns:p14="http://schemas.microsoft.com/office/powerpoint/2010/main" val="3931622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8256" y="4822"/>
            <a:ext cx="9144000" cy="6853178"/>
          </a:xfrm>
          <a:prstGeom prst="rect">
            <a:avLst/>
          </a:prstGeom>
        </p:spPr>
      </p:pic>
      <p:sp>
        <p:nvSpPr>
          <p:cNvPr id="3" name="Rectangle 2"/>
          <p:cNvSpPr/>
          <p:nvPr/>
        </p:nvSpPr>
        <p:spPr>
          <a:xfrm>
            <a:off x="395536" y="1628800"/>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p>
        </p:txBody>
      </p:sp>
      <p:sp>
        <p:nvSpPr>
          <p:cNvPr id="7" name="Rounded Rectangle 6"/>
          <p:cNvSpPr/>
          <p:nvPr/>
        </p:nvSpPr>
        <p:spPr>
          <a:xfrm>
            <a:off x="216024" y="1196752"/>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latin typeface="Open Sans" pitchFamily="34" charset="0"/>
                <a:ea typeface="Open Sans" pitchFamily="34" charset="0"/>
                <a:cs typeface="Open Sans" pitchFamily="34" charset="0"/>
              </a:rPr>
              <a:t>A</a:t>
            </a:r>
            <a:r>
              <a:rPr lang="en-US" sz="2400" b="1" dirty="0">
                <a:latin typeface="Open Sans" pitchFamily="34" charset="0"/>
                <a:ea typeface="Open Sans" pitchFamily="34" charset="0"/>
                <a:cs typeface="Open Sans" pitchFamily="34" charset="0"/>
              </a:rPr>
              <a:t>rticole</a:t>
            </a:r>
            <a:r>
              <a:rPr lang="ro-RO" sz="2400" b="1" dirty="0">
                <a:latin typeface="Open Sans" pitchFamily="34" charset="0"/>
                <a:ea typeface="Open Sans" pitchFamily="34" charset="0"/>
                <a:cs typeface="Open Sans" pitchFamily="34" charset="0"/>
              </a:rPr>
              <a:t> promoționale </a:t>
            </a:r>
          </a:p>
        </p:txBody>
      </p:sp>
      <p:sp>
        <p:nvSpPr>
          <p:cNvPr id="8" name="Rectangle 7"/>
          <p:cNvSpPr/>
          <p:nvPr/>
        </p:nvSpPr>
        <p:spPr>
          <a:xfrm>
            <a:off x="216024" y="1772816"/>
            <a:ext cx="8748464" cy="338554"/>
          </a:xfrm>
          <a:prstGeom prst="rect">
            <a:avLst/>
          </a:prstGeom>
        </p:spPr>
        <p:txBody>
          <a:bodyPr wrap="square">
            <a:spAutoFit/>
          </a:bodyPr>
          <a:lstStyle/>
          <a:p>
            <a:pPr algn="just">
              <a:spcBef>
                <a:spcPts val="600"/>
              </a:spcBef>
              <a:spcAft>
                <a:spcPts val="600"/>
              </a:spcAft>
            </a:pPr>
            <a:endParaRPr lang="en-US" sz="1600" b="1" dirty="0">
              <a:solidFill>
                <a:srgbClr val="1F497D"/>
              </a:solidFill>
              <a:latin typeface="Open Sans"/>
            </a:endParaRPr>
          </a:p>
        </p:txBody>
      </p:sp>
      <p:sp>
        <p:nvSpPr>
          <p:cNvPr id="2" name="TextBox 1"/>
          <p:cNvSpPr txBox="1"/>
          <p:nvPr/>
        </p:nvSpPr>
        <p:spPr>
          <a:xfrm>
            <a:off x="0" y="1844824"/>
            <a:ext cx="5332651" cy="3941398"/>
          </a:xfrm>
          <a:prstGeom prst="rect">
            <a:avLst/>
          </a:prstGeom>
          <a:noFill/>
          <a:ln>
            <a:noFill/>
          </a:ln>
        </p:spPr>
        <p:txBody>
          <a:bodyPr wrap="square" rtlCol="0">
            <a:spAutoFit/>
          </a:bodyPr>
          <a:lstStyle/>
          <a:p>
            <a:pPr marL="400050" lvl="0" indent="-323850" algn="just" eaLnBrk="0" fontAlgn="base" hangingPunct="0">
              <a:spcBef>
                <a:spcPct val="20000"/>
              </a:spcBef>
              <a:spcAft>
                <a:spcPct val="0"/>
              </a:spcAft>
              <a:buFont typeface="Arial" charset="0"/>
              <a:buAutoNum type="arabicPeriod"/>
            </a:pPr>
            <a:r>
              <a:rPr lang="ro-RO" sz="1600" b="1" dirty="0">
                <a:solidFill>
                  <a:srgbClr val="1F497D"/>
                </a:solidFill>
                <a:latin typeface="Open Sans" pitchFamily="34" charset="0"/>
                <a:ea typeface="Open Sans" pitchFamily="34" charset="0"/>
                <a:cs typeface="Open Sans" pitchFamily="34" charset="0"/>
              </a:rPr>
              <a:t>Logo</a:t>
            </a:r>
            <a:r>
              <a:rPr lang="ro-RO" sz="1600" dirty="0">
                <a:solidFill>
                  <a:srgbClr val="1F497D"/>
                </a:solidFill>
                <a:latin typeface="Open Sans" pitchFamily="34" charset="0"/>
                <a:ea typeface="Open Sans" pitchFamily="34" charset="0"/>
                <a:cs typeface="Open Sans" pitchFamily="34" charset="0"/>
              </a:rPr>
              <a:t>-ul </a:t>
            </a:r>
            <a:r>
              <a:rPr lang="ro-RO" sz="1600" b="1" dirty="0">
                <a:solidFill>
                  <a:srgbClr val="1F497D"/>
                </a:solidFill>
                <a:latin typeface="Open Sans" pitchFamily="34" charset="0"/>
                <a:ea typeface="Open Sans" pitchFamily="34" charset="0"/>
                <a:cs typeface="Open Sans" pitchFamily="34" charset="0"/>
              </a:rPr>
              <a:t>programului</a:t>
            </a:r>
            <a:r>
              <a:rPr lang="ro-RO" sz="1600" dirty="0">
                <a:solidFill>
                  <a:srgbClr val="1F497D"/>
                </a:solidFill>
                <a:latin typeface="Open Sans" pitchFamily="34" charset="0"/>
                <a:ea typeface="Open Sans" pitchFamily="34" charset="0"/>
                <a:cs typeface="Open Sans" pitchFamily="34" charset="0"/>
              </a:rPr>
              <a:t> ( care deja include emblema UE şi trimiterea la FEDR)</a:t>
            </a:r>
          </a:p>
          <a:p>
            <a:pPr marL="400050" lvl="0" indent="-323850" algn="just" eaLnBrk="0" fontAlgn="base" hangingPunct="0">
              <a:spcBef>
                <a:spcPct val="20000"/>
              </a:spcBef>
              <a:spcAft>
                <a:spcPct val="0"/>
              </a:spcAft>
              <a:buFont typeface="Arial" charset="0"/>
              <a:buAutoNum type="arabicPeriod"/>
            </a:pPr>
            <a:r>
              <a:rPr lang="it-IT" sz="1600" b="1" dirty="0">
                <a:solidFill>
                  <a:srgbClr val="1F497D"/>
                </a:solidFill>
                <a:latin typeface="Open Sans" pitchFamily="34" charset="0"/>
                <a:ea typeface="Open Sans" pitchFamily="34" charset="0"/>
                <a:cs typeface="Open Sans" pitchFamily="34" charset="0"/>
              </a:rPr>
              <a:t>Sloganul</a:t>
            </a:r>
            <a:r>
              <a:rPr lang="it-IT" sz="1600" dirty="0">
                <a:solidFill>
                  <a:srgbClr val="1F497D"/>
                </a:solidFill>
                <a:latin typeface="Open Sans" pitchFamily="34" charset="0"/>
                <a:ea typeface="Open Sans" pitchFamily="34" charset="0"/>
                <a:cs typeface="Open Sans" pitchFamily="34" charset="0"/>
              </a:rPr>
              <a:t> programului: </a:t>
            </a:r>
            <a:r>
              <a:rPr lang="it-IT" sz="1600" b="1" dirty="0">
                <a:solidFill>
                  <a:srgbClr val="1F497D"/>
                </a:solidFill>
                <a:latin typeface="Open Sans" pitchFamily="34" charset="0"/>
                <a:ea typeface="Open Sans" pitchFamily="34" charset="0"/>
                <a:cs typeface="Open Sans" pitchFamily="34" charset="0"/>
              </a:rPr>
              <a:t>“Parteneriat pentru un viitor mai bun”</a:t>
            </a:r>
          </a:p>
          <a:p>
            <a:pPr marL="400050" lvl="0" indent="-323850" algn="just" eaLnBrk="0" fontAlgn="base" hangingPunct="0">
              <a:spcBef>
                <a:spcPct val="20000"/>
              </a:spcBef>
              <a:spcAft>
                <a:spcPct val="0"/>
              </a:spcAft>
              <a:buFont typeface="Arial" charset="0"/>
              <a:buAutoNum type="arabicPeriod"/>
            </a:pPr>
            <a:r>
              <a:rPr lang="it-IT" sz="1600" dirty="0">
                <a:solidFill>
                  <a:srgbClr val="1F497D"/>
                </a:solidFill>
                <a:latin typeface="Open Sans" pitchFamily="34" charset="0"/>
                <a:ea typeface="Open Sans" pitchFamily="34" charset="0"/>
                <a:cs typeface="Open Sans" pitchFamily="34" charset="0"/>
              </a:rPr>
              <a:t>Referința la</a:t>
            </a:r>
            <a:r>
              <a:rPr lang="it-IT" sz="1600" b="1" dirty="0">
                <a:solidFill>
                  <a:srgbClr val="1F497D"/>
                </a:solidFill>
                <a:latin typeface="Open Sans" pitchFamily="34" charset="0"/>
                <a:ea typeface="Open Sans" pitchFamily="34" charset="0"/>
                <a:cs typeface="Open Sans" pitchFamily="34" charset="0"/>
              </a:rPr>
              <a:t> pagina de internet (www.interreg-rohu.eu)</a:t>
            </a:r>
          </a:p>
          <a:p>
            <a:pPr marL="76200" lvl="0" algn="just" eaLnBrk="0" fontAlgn="base" hangingPunct="0">
              <a:spcBef>
                <a:spcPct val="20000"/>
              </a:spcBef>
              <a:spcAft>
                <a:spcPct val="0"/>
              </a:spcAft>
            </a:pPr>
            <a:endParaRPr lang="hu-HU" sz="1600" dirty="0">
              <a:solidFill>
                <a:srgbClr val="1F497D"/>
              </a:solidFill>
              <a:latin typeface="Open Sans" pitchFamily="34" charset="0"/>
              <a:ea typeface="Open Sans" pitchFamily="34" charset="0"/>
              <a:cs typeface="Open Sans" pitchFamily="34" charset="0"/>
            </a:endParaRPr>
          </a:p>
          <a:p>
            <a:pPr marL="76200" lvl="0" indent="-323850" algn="ctr" eaLnBrk="0" fontAlgn="base" hangingPunct="0">
              <a:spcBef>
                <a:spcPct val="20000"/>
              </a:spcBef>
              <a:spcAft>
                <a:spcPct val="0"/>
              </a:spcAft>
            </a:pPr>
            <a:r>
              <a:rPr lang="ro-RO" sz="1400" b="1" dirty="0">
                <a:solidFill>
                  <a:srgbClr val="953735"/>
                </a:solidFill>
                <a:latin typeface="Open Sans" pitchFamily="34" charset="0"/>
                <a:ea typeface="Open Sans" pitchFamily="34" charset="0"/>
                <a:cs typeface="Open Sans" pitchFamily="34" charset="0"/>
              </a:rPr>
              <a:t>Atenţie la armonizarea elementelor (variantele de limbă, culoare, format, etc.)</a:t>
            </a:r>
          </a:p>
          <a:p>
            <a:pPr marL="400050" lvl="0" indent="-323850" algn="just" eaLnBrk="0" fontAlgn="base" hangingPunct="0">
              <a:spcBef>
                <a:spcPct val="20000"/>
              </a:spcBef>
              <a:spcAft>
                <a:spcPct val="0"/>
              </a:spcAft>
            </a:pPr>
            <a:endParaRPr lang="hu-HU" sz="1400" b="1" dirty="0">
              <a:solidFill>
                <a:srgbClr val="953735"/>
              </a:solidFill>
              <a:latin typeface="Open Sans" pitchFamily="34" charset="0"/>
              <a:ea typeface="Open Sans" pitchFamily="34" charset="0"/>
              <a:cs typeface="Open Sans" pitchFamily="34" charset="0"/>
            </a:endParaRPr>
          </a:p>
          <a:p>
            <a:pPr marL="400050" lvl="0" indent="-323850" algn="just" eaLnBrk="0" fontAlgn="base" hangingPunct="0">
              <a:spcBef>
                <a:spcPct val="20000"/>
              </a:spcBef>
              <a:spcAft>
                <a:spcPct val="0"/>
              </a:spcAft>
            </a:pPr>
            <a:r>
              <a:rPr lang="ro-RO" sz="1400" b="1" dirty="0">
                <a:solidFill>
                  <a:srgbClr val="1F497D"/>
                </a:solidFill>
                <a:latin typeface="Open Sans" pitchFamily="34" charset="0"/>
                <a:ea typeface="Open Sans" pitchFamily="34" charset="0"/>
                <a:cs typeface="Open Sans" pitchFamily="34" charset="0"/>
              </a:rPr>
              <a:t>Articole promoţionale de mici dimensiuni</a:t>
            </a:r>
          </a:p>
          <a:p>
            <a:pPr marL="400050" lvl="0" indent="-323850" algn="just" eaLnBrk="0" fontAlgn="base" hangingPunct="0">
              <a:spcBef>
                <a:spcPct val="20000"/>
              </a:spcBef>
              <a:spcAft>
                <a:spcPct val="0"/>
              </a:spcAft>
              <a:buFont typeface="Arial" charset="0"/>
              <a:buChar char="•"/>
            </a:pPr>
            <a:r>
              <a:rPr lang="ro-RO" sz="1400" dirty="0">
                <a:solidFill>
                  <a:srgbClr val="1F497D"/>
                </a:solidFill>
                <a:latin typeface="Open Sans" pitchFamily="34" charset="0"/>
                <a:ea typeface="Open Sans" pitchFamily="34" charset="0"/>
                <a:cs typeface="Open Sans" pitchFamily="34" charset="0"/>
              </a:rPr>
              <a:t>este suficientă afişarea </a:t>
            </a:r>
            <a:r>
              <a:rPr lang="ro-RO" sz="1400" b="1" dirty="0">
                <a:solidFill>
                  <a:srgbClr val="1F497D"/>
                </a:solidFill>
                <a:latin typeface="Open Sans" pitchFamily="34" charset="0"/>
                <a:ea typeface="Open Sans" pitchFamily="34" charset="0"/>
                <a:cs typeface="Open Sans" pitchFamily="34" charset="0"/>
              </a:rPr>
              <a:t>Logo-ului programului </a:t>
            </a:r>
          </a:p>
          <a:p>
            <a:pPr marL="400050" lvl="0" indent="-323850" algn="just" eaLnBrk="0" fontAlgn="base" hangingPunct="0">
              <a:spcBef>
                <a:spcPct val="20000"/>
              </a:spcBef>
              <a:spcAft>
                <a:spcPct val="0"/>
              </a:spcAft>
              <a:buFont typeface="Arial" charset="0"/>
              <a:buChar char="•"/>
            </a:pPr>
            <a:r>
              <a:rPr lang="ro-RO" sz="1400" dirty="0">
                <a:solidFill>
                  <a:srgbClr val="1F497D"/>
                </a:solidFill>
                <a:latin typeface="Open Sans" pitchFamily="34" charset="0"/>
                <a:ea typeface="Open Sans" pitchFamily="34" charset="0"/>
                <a:cs typeface="Open Sans" pitchFamily="34" charset="0"/>
              </a:rPr>
              <a:t>sau </a:t>
            </a:r>
          </a:p>
          <a:p>
            <a:pPr marL="400050" lvl="0" indent="-323850" algn="just" eaLnBrk="0" fontAlgn="base" hangingPunct="0">
              <a:spcBef>
                <a:spcPct val="20000"/>
              </a:spcBef>
              <a:spcAft>
                <a:spcPct val="0"/>
              </a:spcAft>
              <a:buFont typeface="Arial" charset="0"/>
              <a:buChar char="•"/>
            </a:pPr>
            <a:r>
              <a:rPr lang="ro-RO" sz="1400" b="1" dirty="0">
                <a:solidFill>
                  <a:srgbClr val="1F497D"/>
                </a:solidFill>
                <a:latin typeface="Open Sans" pitchFamily="34" charset="0"/>
                <a:ea typeface="Open Sans" pitchFamily="34" charset="0"/>
                <a:cs typeface="Open Sans" pitchFamily="34" charset="0"/>
              </a:rPr>
              <a:t>steagul UE cu numele programului “Interreg V-A România-Ungaria”.</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532" y="1716075"/>
            <a:ext cx="2240784" cy="31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INTERREG V-A RO-HU 2014-2020\Communication-FOR PROJECTS\AZIVE ex-Ante\ROHU 126 Materiale conferinta\FINALE eMS\rucsac_v2 - 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3823" y="2085013"/>
            <a:ext cx="1551599" cy="316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Visual J\ROHU29\prin mail_30.07.2018\pix zmo 2018 ok-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1671" y="4176394"/>
            <a:ext cx="2247817" cy="20645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56" y="3669925"/>
            <a:ext cx="5201816" cy="5441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528260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amplate Interreg_2-3.jpg"/>
          <p:cNvPicPr>
            <a:picLocks noChangeAspect="1"/>
          </p:cNvPicPr>
          <p:nvPr/>
        </p:nvPicPr>
        <p:blipFill>
          <a:blip r:embed="rId3" cstate="print"/>
          <a:stretch>
            <a:fillRect/>
          </a:stretch>
        </p:blipFill>
        <p:spPr>
          <a:xfrm>
            <a:off x="17253" y="0"/>
            <a:ext cx="9144000" cy="6679756"/>
          </a:xfrm>
          <a:prstGeom prst="rect">
            <a:avLst/>
          </a:prstGeom>
        </p:spPr>
      </p:pic>
      <p:sp>
        <p:nvSpPr>
          <p:cNvPr id="3" name="Rectangle 2"/>
          <p:cNvSpPr/>
          <p:nvPr/>
        </p:nvSpPr>
        <p:spPr>
          <a:xfrm>
            <a:off x="503040" y="1860541"/>
            <a:ext cx="8568952" cy="2585323"/>
          </a:xfrm>
          <a:prstGeom prst="rect">
            <a:avLst/>
          </a:prstGeom>
        </p:spPr>
        <p:txBody>
          <a:bodyPr wrap="square">
            <a:spAutoFit/>
          </a:bodyPr>
          <a:lstStyle/>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en-GB" dirty="0">
              <a:solidFill>
                <a:srgbClr val="1F497D"/>
              </a:solidFill>
              <a:latin typeface="Open Sans"/>
            </a:endParaRPr>
          </a:p>
          <a:p>
            <a:endParaRPr lang="ro-RO" dirty="0">
              <a:solidFill>
                <a:prstClr val="black"/>
              </a:solidFill>
            </a:endParaRPr>
          </a:p>
        </p:txBody>
      </p:sp>
      <p:sp>
        <p:nvSpPr>
          <p:cNvPr id="6" name="TextBox 5"/>
          <p:cNvSpPr txBox="1"/>
          <p:nvPr/>
        </p:nvSpPr>
        <p:spPr>
          <a:xfrm>
            <a:off x="-398444" y="1052736"/>
            <a:ext cx="8947686" cy="3271674"/>
          </a:xfrm>
          <a:prstGeom prst="rect">
            <a:avLst/>
          </a:prstGeom>
          <a:noFill/>
        </p:spPr>
        <p:txBody>
          <a:bodyPr wrap="square" rtlCol="0">
            <a:spAutoFit/>
          </a:bodyPr>
          <a:lstStyle/>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ro-RO" sz="1600" dirty="0">
              <a:solidFill>
                <a:srgbClr val="1F497D"/>
              </a:solidFill>
              <a:latin typeface="Open Sans"/>
            </a:endParaRPr>
          </a:p>
          <a:p>
            <a:pPr marL="285750" indent="-285750" algn="just">
              <a:spcBef>
                <a:spcPts val="300"/>
              </a:spcBef>
              <a:spcAft>
                <a:spcPts val="300"/>
              </a:spcAft>
              <a:buFont typeface="Arial" pitchFamily="34" charset="0"/>
              <a:buChar char="•"/>
            </a:pPr>
            <a:endParaRPr lang="en-US" sz="1600" dirty="0">
              <a:solidFill>
                <a:srgbClr val="1F497D"/>
              </a:solidFill>
              <a:latin typeface="Open Sans"/>
            </a:endParaRPr>
          </a:p>
        </p:txBody>
      </p:sp>
      <p:sp>
        <p:nvSpPr>
          <p:cNvPr id="8" name="Rounded Rectangle 7"/>
          <p:cNvSpPr/>
          <p:nvPr/>
        </p:nvSpPr>
        <p:spPr>
          <a:xfrm>
            <a:off x="226381" y="1052736"/>
            <a:ext cx="8748464" cy="418528"/>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o-RO" sz="2400" b="1" dirty="0">
                <a:solidFill>
                  <a:prstClr val="white"/>
                </a:solidFill>
                <a:latin typeface="Open Sans" pitchFamily="34" charset="0"/>
                <a:ea typeface="Open Sans" pitchFamily="34" charset="0"/>
                <a:cs typeface="Open Sans" pitchFamily="34" charset="0"/>
              </a:rPr>
              <a:t>Evenimente</a:t>
            </a:r>
          </a:p>
        </p:txBody>
      </p:sp>
      <p:sp>
        <p:nvSpPr>
          <p:cNvPr id="9" name="TextBox 8"/>
          <p:cNvSpPr txBox="1"/>
          <p:nvPr/>
        </p:nvSpPr>
        <p:spPr>
          <a:xfrm>
            <a:off x="17253" y="1516174"/>
            <a:ext cx="1798184" cy="369332"/>
          </a:xfrm>
          <a:prstGeom prst="rect">
            <a:avLst/>
          </a:prstGeom>
          <a:noFill/>
        </p:spPr>
        <p:txBody>
          <a:bodyPr wrap="square" rtlCol="0">
            <a:spAutoFit/>
          </a:bodyPr>
          <a:lstStyle/>
          <a:p>
            <a:pPr algn="ctr"/>
            <a:r>
              <a:rPr lang="ro-RO" b="1" dirty="0">
                <a:solidFill>
                  <a:srgbClr val="034EA2"/>
                </a:solidFill>
                <a:latin typeface="Open Sans" pitchFamily="34" charset="0"/>
                <a:ea typeface="Open Sans" pitchFamily="34" charset="0"/>
                <a:cs typeface="Open Sans" pitchFamily="34" charset="0"/>
              </a:rPr>
              <a:t>Roll-up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504" y="1924964"/>
            <a:ext cx="2359775" cy="792000"/>
          </a:xfrm>
          <a:prstGeom prst="rect">
            <a:avLst/>
          </a:prstGeom>
        </p:spPr>
      </p:pic>
      <p:sp>
        <p:nvSpPr>
          <p:cNvPr id="13" name="TextBox 12"/>
          <p:cNvSpPr txBox="1"/>
          <p:nvPr/>
        </p:nvSpPr>
        <p:spPr>
          <a:xfrm>
            <a:off x="1623935" y="1516174"/>
            <a:ext cx="2121026" cy="369332"/>
          </a:xfrm>
          <a:prstGeom prst="rect">
            <a:avLst/>
          </a:prstGeom>
          <a:noFill/>
        </p:spPr>
        <p:txBody>
          <a:bodyPr wrap="square" rtlCol="0">
            <a:spAutoFit/>
          </a:bodyPr>
          <a:lstStyle/>
          <a:p>
            <a:pPr algn="ctr"/>
            <a:r>
              <a:rPr lang="ro-RO" b="1" dirty="0">
                <a:solidFill>
                  <a:srgbClr val="034EA2"/>
                </a:solidFill>
                <a:latin typeface="Open Sans" pitchFamily="34" charset="0"/>
                <a:ea typeface="Open Sans" pitchFamily="34" charset="0"/>
                <a:cs typeface="Open Sans" pitchFamily="34" charset="0"/>
              </a:rPr>
              <a:t> Banner exterior</a:t>
            </a:r>
          </a:p>
        </p:txBody>
      </p:sp>
      <p:sp>
        <p:nvSpPr>
          <p:cNvPr id="14" name="TextBox 13"/>
          <p:cNvSpPr txBox="1"/>
          <p:nvPr/>
        </p:nvSpPr>
        <p:spPr>
          <a:xfrm>
            <a:off x="2574195" y="2821438"/>
            <a:ext cx="1008112" cy="369332"/>
          </a:xfrm>
          <a:prstGeom prst="rect">
            <a:avLst/>
          </a:prstGeom>
          <a:noFill/>
        </p:spPr>
        <p:txBody>
          <a:bodyPr wrap="square" rtlCol="0">
            <a:spAutoFit/>
          </a:bodyPr>
          <a:lstStyle/>
          <a:p>
            <a:pPr algn="ctr"/>
            <a:r>
              <a:rPr lang="ro-RO" b="1" dirty="0">
                <a:solidFill>
                  <a:srgbClr val="034EA2"/>
                </a:solidFill>
                <a:latin typeface="Open Sans" pitchFamily="34" charset="0"/>
                <a:ea typeface="Open Sans" pitchFamily="34" charset="0"/>
                <a:cs typeface="Open Sans" pitchFamily="34" charset="0"/>
              </a:rPr>
              <a:t>Afiș</a:t>
            </a:r>
          </a:p>
        </p:txBody>
      </p:sp>
      <p:pic>
        <p:nvPicPr>
          <p:cNvPr id="4098" name="Picture 2" descr="D:\INTERREG V-A RO-HU 2014-2020\Communication-FOR PROJECTS\AZIVE ex-Ante\ROHU 126 Materiale conferinta\Sample AFIS 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3226013"/>
            <a:ext cx="1476999" cy="208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J:\Visual J\ROHU29\prin mail_30.07.2018\roll-up ZMO OK 20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917" y="1984013"/>
            <a:ext cx="1055558" cy="248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60" y="4555842"/>
            <a:ext cx="2052000"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279" y="1700840"/>
            <a:ext cx="4793185" cy="4672048"/>
          </a:xfrm>
          <a:prstGeom prst="rect">
            <a:avLst/>
          </a:prstGeom>
          <a:noFill/>
        </p:spPr>
        <p:txBody>
          <a:bodyPr wrap="square" rtlCol="0">
            <a:spAutoFit/>
          </a:bodyPr>
          <a:lstStyle/>
          <a:p>
            <a:pPr marL="247650" lvl="0" indent="-171450" algn="ctr" eaLnBrk="0" fontAlgn="base" hangingPunct="0">
              <a:spcBef>
                <a:spcPct val="20000"/>
              </a:spcBef>
              <a:spcAft>
                <a:spcPct val="0"/>
              </a:spcAft>
              <a:buFont typeface="Wingdings" pitchFamily="2" charset="2"/>
              <a:buChar char="ü"/>
            </a:pPr>
            <a:r>
              <a:rPr lang="ro-RO" sz="1600" dirty="0">
                <a:solidFill>
                  <a:srgbClr val="1F497D"/>
                </a:solidFill>
                <a:latin typeface="Open Sans" pitchFamily="34" charset="0"/>
                <a:ea typeface="Open Sans" pitchFamily="34" charset="0"/>
                <a:cs typeface="Open Sans" pitchFamily="34" charset="0"/>
              </a:rPr>
              <a:t>notificarea SC, </a:t>
            </a:r>
            <a:r>
              <a:rPr lang="vi-VN" sz="1600" dirty="0">
                <a:solidFill>
                  <a:srgbClr val="1F497D"/>
                </a:solidFill>
                <a:latin typeface="Open Sans" pitchFamily="34" charset="0"/>
                <a:ea typeface="Open Sans" pitchFamily="34" charset="0"/>
                <a:cs typeface="Open Sans" pitchFamily="34" charset="0"/>
              </a:rPr>
              <a:t>invit</a:t>
            </a:r>
            <a:r>
              <a:rPr lang="ro-RO" sz="1600" dirty="0">
                <a:solidFill>
                  <a:srgbClr val="1F497D"/>
                </a:solidFill>
                <a:latin typeface="Open Sans" pitchFamily="34" charset="0"/>
                <a:ea typeface="Open Sans" pitchFamily="34" charset="0"/>
                <a:cs typeface="Open Sans" pitchFamily="34" charset="0"/>
              </a:rPr>
              <a:t>ații</a:t>
            </a:r>
            <a:r>
              <a:rPr lang="vi-VN" sz="1600" dirty="0">
                <a:solidFill>
                  <a:srgbClr val="1F497D"/>
                </a:solidFill>
                <a:latin typeface="Open Sans" pitchFamily="34" charset="0"/>
                <a:ea typeface="Open Sans" pitchFamily="34" charset="0"/>
                <a:cs typeface="Open Sans" pitchFamily="34" charset="0"/>
              </a:rPr>
              <a:t> trimis</a:t>
            </a:r>
            <a:r>
              <a:rPr lang="ro-RO" sz="1600" dirty="0">
                <a:solidFill>
                  <a:srgbClr val="1F497D"/>
                </a:solidFill>
                <a:latin typeface="Open Sans" pitchFamily="34" charset="0"/>
                <a:ea typeface="Open Sans" pitchFamily="34" charset="0"/>
                <a:cs typeface="Open Sans" pitchFamily="34" charset="0"/>
              </a:rPr>
              <a:t>e</a:t>
            </a:r>
            <a:r>
              <a:rPr lang="vi-VN" sz="1600" dirty="0">
                <a:solidFill>
                  <a:srgbClr val="1F497D"/>
                </a:solidFill>
                <a:latin typeface="Open Sans" pitchFamily="34" charset="0"/>
                <a:ea typeface="Open Sans" pitchFamily="34" charset="0"/>
                <a:cs typeface="Open Sans" pitchFamily="34" charset="0"/>
              </a:rPr>
              <a:t> la </a:t>
            </a:r>
            <a:r>
              <a:rPr lang="vi-VN" sz="1600" dirty="0">
                <a:solidFill>
                  <a:srgbClr val="1F497D"/>
                </a:solidFill>
                <a:latin typeface="Open Sans" pitchFamily="34" charset="0"/>
                <a:ea typeface="Open Sans" pitchFamily="34" charset="0"/>
                <a:cs typeface="Open Sans" pitchFamily="34" charset="0"/>
                <a:hlinkClick r:id="rId8"/>
              </a:rPr>
              <a:t>joint.secretariat@brecoradea.ro</a:t>
            </a:r>
            <a:r>
              <a:rPr lang="ro-RO" sz="1600" dirty="0">
                <a:solidFill>
                  <a:srgbClr val="1F497D"/>
                </a:solidFill>
                <a:latin typeface="Open Sans" pitchFamily="34" charset="0"/>
                <a:ea typeface="Open Sans" pitchFamily="34" charset="0"/>
                <a:cs typeface="Open Sans" pitchFamily="34" charset="0"/>
              </a:rPr>
              <a:t>, sau ofițerului de monitorizare, cu cel puțin 2 săptămâni înainte de eveniment</a:t>
            </a:r>
          </a:p>
          <a:p>
            <a:pPr marL="247650" lvl="0" indent="-171450" algn="ctr" eaLnBrk="0" fontAlgn="base" hangingPunct="0">
              <a:spcBef>
                <a:spcPct val="20000"/>
              </a:spcBef>
              <a:spcAft>
                <a:spcPct val="0"/>
              </a:spcAft>
              <a:buFont typeface="Wingdings" pitchFamily="2" charset="2"/>
              <a:buChar char="ü"/>
            </a:pPr>
            <a:endParaRPr lang="ro-RO" sz="1600" dirty="0">
              <a:solidFill>
                <a:srgbClr val="1F497D"/>
              </a:solidFill>
              <a:latin typeface="Open Sans" pitchFamily="34" charset="0"/>
              <a:ea typeface="Open Sans" pitchFamily="34" charset="0"/>
              <a:cs typeface="Open Sans" pitchFamily="34" charset="0"/>
            </a:endParaRPr>
          </a:p>
          <a:p>
            <a:pPr marL="247650" lvl="0" indent="-171450" algn="ctr" eaLnBrk="0" fontAlgn="base" hangingPunct="0">
              <a:spcBef>
                <a:spcPct val="20000"/>
              </a:spcBef>
              <a:spcAft>
                <a:spcPct val="0"/>
              </a:spcAft>
              <a:buFont typeface="Wingdings" pitchFamily="2" charset="2"/>
              <a:buChar char="ü"/>
            </a:pPr>
            <a:r>
              <a:rPr lang="ro-RO" sz="1600" b="1" dirty="0">
                <a:solidFill>
                  <a:srgbClr val="034EA2"/>
                </a:solidFill>
                <a:latin typeface="Open Sans" pitchFamily="34" charset="0"/>
                <a:ea typeface="Open Sans" pitchFamily="34" charset="0"/>
                <a:cs typeface="Open Sans" pitchFamily="34" charset="0"/>
              </a:rPr>
              <a:t> </a:t>
            </a:r>
            <a:r>
              <a:rPr lang="ro-RO" sz="1600" dirty="0">
                <a:solidFill>
                  <a:srgbClr val="1F497D"/>
                </a:solidFill>
                <a:latin typeface="Open Sans" pitchFamily="34" charset="0"/>
                <a:ea typeface="Open Sans" pitchFamily="34" charset="0"/>
                <a:cs typeface="Open Sans" pitchFamily="34" charset="0"/>
              </a:rPr>
              <a:t>liste participanți, invitații, agende, comunicate de presă, toate cu însemnele programului  (Magic 5)</a:t>
            </a:r>
          </a:p>
          <a:p>
            <a:pPr marL="247650" lvl="0" indent="-171450" algn="ctr" eaLnBrk="0" fontAlgn="base" hangingPunct="0">
              <a:spcBef>
                <a:spcPct val="20000"/>
              </a:spcBef>
              <a:spcAft>
                <a:spcPct val="0"/>
              </a:spcAft>
              <a:buFont typeface="Wingdings" pitchFamily="2" charset="2"/>
              <a:buChar char="ü"/>
            </a:pPr>
            <a:endParaRPr lang="ro-RO" sz="1600" dirty="0">
              <a:solidFill>
                <a:srgbClr val="1F497D"/>
              </a:solidFill>
              <a:latin typeface="Open Sans" pitchFamily="34" charset="0"/>
              <a:ea typeface="Open Sans" pitchFamily="34" charset="0"/>
              <a:cs typeface="Open Sans" pitchFamily="34" charset="0"/>
            </a:endParaRPr>
          </a:p>
          <a:p>
            <a:pPr marL="247650" lvl="0" indent="-171450" algn="ctr" eaLnBrk="0" fontAlgn="base" hangingPunct="0">
              <a:spcBef>
                <a:spcPct val="20000"/>
              </a:spcBef>
              <a:spcAft>
                <a:spcPct val="0"/>
              </a:spcAft>
              <a:buFont typeface="Wingdings" pitchFamily="2" charset="2"/>
              <a:buChar char="ü"/>
            </a:pPr>
            <a:r>
              <a:rPr lang="ro-RO" sz="1600" dirty="0">
                <a:solidFill>
                  <a:srgbClr val="1F497D"/>
                </a:solidFill>
                <a:latin typeface="Open Sans" pitchFamily="34" charset="0"/>
                <a:ea typeface="Open Sans" pitchFamily="34" charset="0"/>
                <a:cs typeface="Open Sans" pitchFamily="34" charset="0"/>
              </a:rPr>
              <a:t> înregistrare eveniment în Calendarul  de evenimente de pe website-ul programului</a:t>
            </a:r>
          </a:p>
          <a:p>
            <a:pPr marL="247650" lvl="0" indent="-171450" algn="ctr" eaLnBrk="0" fontAlgn="base" hangingPunct="0">
              <a:spcBef>
                <a:spcPct val="20000"/>
              </a:spcBef>
              <a:spcAft>
                <a:spcPct val="0"/>
              </a:spcAft>
              <a:buFont typeface="Wingdings" pitchFamily="2" charset="2"/>
              <a:buChar char="ü"/>
            </a:pPr>
            <a:endParaRPr lang="ro-RO" sz="1600" dirty="0">
              <a:solidFill>
                <a:srgbClr val="1F497D"/>
              </a:solidFill>
              <a:latin typeface="Open Sans" pitchFamily="34" charset="0"/>
              <a:ea typeface="Open Sans" pitchFamily="34" charset="0"/>
              <a:cs typeface="Open Sans" pitchFamily="34" charset="0"/>
            </a:endParaRPr>
          </a:p>
          <a:p>
            <a:pPr marL="247650" indent="-171450" algn="ctr" eaLnBrk="0" fontAlgn="base" hangingPunct="0">
              <a:spcBef>
                <a:spcPct val="20000"/>
              </a:spcBef>
              <a:spcAft>
                <a:spcPct val="0"/>
              </a:spcAft>
              <a:buFont typeface="Wingdings" pitchFamily="2" charset="2"/>
              <a:buChar char="ü"/>
            </a:pPr>
            <a:r>
              <a:rPr lang="ro-RO" sz="1600" dirty="0">
                <a:solidFill>
                  <a:srgbClr val="1F497D"/>
                </a:solidFill>
                <a:latin typeface="Open Sans" pitchFamily="34" charset="0"/>
                <a:ea typeface="Open Sans" pitchFamily="34" charset="0"/>
                <a:cs typeface="Open Sans" pitchFamily="34" charset="0"/>
              </a:rPr>
              <a:t> recomandăm amplasarea </a:t>
            </a:r>
            <a:r>
              <a:rPr lang="it-IT" sz="1600" dirty="0">
                <a:solidFill>
                  <a:srgbClr val="1F497D"/>
                </a:solidFill>
                <a:latin typeface="Open Sans" pitchFamily="34" charset="0"/>
                <a:ea typeface="Open Sans" pitchFamily="34" charset="0"/>
                <a:cs typeface="Open Sans" pitchFamily="34" charset="0"/>
              </a:rPr>
              <a:t>în sal</a:t>
            </a:r>
            <a:r>
              <a:rPr lang="ro-RO" sz="1600" dirty="0">
                <a:solidFill>
                  <a:srgbClr val="1F497D"/>
                </a:solidFill>
                <a:latin typeface="Open Sans" pitchFamily="34" charset="0"/>
                <a:ea typeface="Open Sans" pitchFamily="34" charset="0"/>
                <a:cs typeface="Open Sans" pitchFamily="34" charset="0"/>
              </a:rPr>
              <a:t>ă, pe durata evenimentului,</a:t>
            </a:r>
            <a:r>
              <a:rPr lang="it-IT" sz="1600" dirty="0">
                <a:solidFill>
                  <a:srgbClr val="1F497D"/>
                </a:solidFill>
                <a:latin typeface="Open Sans" pitchFamily="34" charset="0"/>
                <a:ea typeface="Open Sans" pitchFamily="34" charset="0"/>
                <a:cs typeface="Open Sans" pitchFamily="34" charset="0"/>
              </a:rPr>
              <a:t> a </a:t>
            </a:r>
            <a:r>
              <a:rPr lang="ro-RO" sz="1600" dirty="0">
                <a:solidFill>
                  <a:srgbClr val="1F497D"/>
                </a:solidFill>
                <a:latin typeface="Open Sans" pitchFamily="34" charset="0"/>
                <a:ea typeface="Open Sans" pitchFamily="34" charset="0"/>
                <a:cs typeface="Open Sans" pitchFamily="34" charset="0"/>
              </a:rPr>
              <a:t>emblemei</a:t>
            </a:r>
            <a:r>
              <a:rPr lang="it-IT" sz="1600" dirty="0">
                <a:solidFill>
                  <a:srgbClr val="1F497D"/>
                </a:solidFill>
                <a:latin typeface="Open Sans" pitchFamily="34" charset="0"/>
                <a:ea typeface="Open Sans" pitchFamily="34" charset="0"/>
                <a:cs typeface="Open Sans" pitchFamily="34" charset="0"/>
              </a:rPr>
              <a:t> UE </a:t>
            </a:r>
            <a:r>
              <a:rPr lang="ro-RO" sz="1600" dirty="0">
                <a:solidFill>
                  <a:srgbClr val="1F497D"/>
                </a:solidFill>
                <a:latin typeface="Open Sans" pitchFamily="34" charset="0"/>
                <a:ea typeface="Open Sans" pitchFamily="34" charset="0"/>
                <a:cs typeface="Open Sans" pitchFamily="34" charset="0"/>
              </a:rPr>
              <a:t>ș</a:t>
            </a:r>
            <a:r>
              <a:rPr lang="it-IT" sz="1600" dirty="0">
                <a:solidFill>
                  <a:srgbClr val="1F497D"/>
                </a:solidFill>
                <a:latin typeface="Open Sans" pitchFamily="34" charset="0"/>
                <a:ea typeface="Open Sans" pitchFamily="34" charset="0"/>
                <a:cs typeface="Open Sans" pitchFamily="34" charset="0"/>
              </a:rPr>
              <a:t>i a</a:t>
            </a:r>
            <a:r>
              <a:rPr lang="ro-RO" sz="1600" dirty="0">
                <a:solidFill>
                  <a:srgbClr val="1F497D"/>
                </a:solidFill>
                <a:latin typeface="Open Sans" pitchFamily="34" charset="0"/>
                <a:ea typeface="Open Sans" pitchFamily="34" charset="0"/>
                <a:cs typeface="Open Sans" pitchFamily="34" charset="0"/>
              </a:rPr>
              <a:t> steagurilor celor două state participante în program</a:t>
            </a:r>
          </a:p>
          <a:p>
            <a:pPr marL="76200" lvl="0" algn="ctr" eaLnBrk="0" fontAlgn="base" hangingPunct="0">
              <a:spcBef>
                <a:spcPct val="20000"/>
              </a:spcBef>
              <a:spcAft>
                <a:spcPct val="0"/>
              </a:spcAft>
            </a:pPr>
            <a:endParaRPr lang="ro-RO" sz="1600" dirty="0">
              <a:solidFill>
                <a:srgbClr val="1F497D"/>
              </a:solidFill>
              <a:latin typeface="Open Sans" pitchFamily="34" charset="0"/>
              <a:ea typeface="Open Sans" pitchFamily="34" charset="0"/>
              <a:cs typeface="Open Sans" pitchFamily="34" charset="0"/>
            </a:endParaRPr>
          </a:p>
          <a:p>
            <a:pPr marL="76200" lvl="0" algn="just" eaLnBrk="0" fontAlgn="base" hangingPunct="0">
              <a:spcBef>
                <a:spcPct val="20000"/>
              </a:spcBef>
              <a:spcAft>
                <a:spcPct val="0"/>
              </a:spcAft>
            </a:pPr>
            <a:endParaRPr lang="ro-RO" sz="1600" b="1" dirty="0">
              <a:solidFill>
                <a:srgbClr val="034EA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96528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108" name="Google Shape;108;p3"/>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109" name="Google Shape;109;p3"/>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110" name="Google Shape;110;p3"/>
          <p:cNvSpPr/>
          <p:nvPr/>
        </p:nvSpPr>
        <p:spPr>
          <a:xfrm>
            <a:off x="637325" y="1051025"/>
            <a:ext cx="7363800" cy="4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1F497D"/>
                </a:solidFill>
                <a:latin typeface="Open Sans"/>
                <a:ea typeface="Open Sans"/>
                <a:cs typeface="Open Sans"/>
                <a:sym typeface="Open Sans"/>
              </a:rPr>
              <a:t>CONTRACTUL DE FINAN</a:t>
            </a:r>
            <a:r>
              <a:rPr lang="ro-RO" sz="2400" b="1" i="0" u="none" strike="noStrike" cap="none" dirty="0" smtClean="0">
                <a:solidFill>
                  <a:srgbClr val="1F497D"/>
                </a:solidFill>
                <a:latin typeface="Open Sans"/>
                <a:ea typeface="Open Sans"/>
                <a:cs typeface="Open Sans"/>
                <a:sym typeface="Open Sans"/>
              </a:rPr>
              <a:t>ȚARE</a:t>
            </a:r>
            <a:endParaRPr sz="2400" b="1" i="0" u="none" strike="noStrike" cap="none" dirty="0">
              <a:solidFill>
                <a:srgbClr val="1F497D"/>
              </a:solidFill>
              <a:latin typeface="Open Sans"/>
              <a:ea typeface="Open Sans"/>
              <a:cs typeface="Open Sans"/>
              <a:sym typeface="Open Sans"/>
            </a:endParaRPr>
          </a:p>
        </p:txBody>
      </p:sp>
      <p:sp>
        <p:nvSpPr>
          <p:cNvPr id="111" name="Google Shape;111;p3"/>
          <p:cNvSpPr/>
          <p:nvPr/>
        </p:nvSpPr>
        <p:spPr>
          <a:xfrm>
            <a:off x="637326" y="1519225"/>
            <a:ext cx="6333100" cy="35436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rgbClr val="1F497D"/>
              </a:solidFill>
              <a:latin typeface="Open Sans"/>
              <a:ea typeface="Open Sans"/>
              <a:cs typeface="Open Sans"/>
              <a:sym typeface="Open Sans"/>
            </a:endParaRPr>
          </a:p>
          <a:p>
            <a:pPr marL="457200" marR="0" lvl="0" indent="-342900" algn="just" rtl="0">
              <a:lnSpc>
                <a:spcPct val="150000"/>
              </a:lnSpc>
              <a:spcBef>
                <a:spcPts val="0"/>
              </a:spcBef>
              <a:spcAft>
                <a:spcPts val="0"/>
              </a:spcAft>
              <a:buClr>
                <a:schemeClr val="dk2"/>
              </a:buClr>
              <a:buSzPts val="1800"/>
              <a:buFont typeface="Open Sans"/>
              <a:buChar char="-"/>
            </a:pP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Stabilește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condițiile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de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implementare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proiectului</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durata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valoarea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eligibilitatea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și</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rambursarea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cheltuielilor</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drepturile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și</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obligațiile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părților</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neregulile</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și</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recuperarea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modificarea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contractului</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rezilierea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etc.</a:t>
            </a:r>
            <a:endParaRPr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a:p>
            <a:pPr marL="0" marR="0" lvl="0" indent="0" algn="l" rtl="0">
              <a:lnSpc>
                <a:spcPct val="150000"/>
              </a:lnSpc>
              <a:spcBef>
                <a:spcPts val="0"/>
              </a:spcBef>
              <a:spcAft>
                <a:spcPts val="0"/>
              </a:spcAft>
              <a:buClr>
                <a:srgbClr val="000000"/>
              </a:buClr>
              <a:buSzPts val="1800"/>
              <a:buFont typeface="Arial"/>
              <a:buNone/>
            </a:pPr>
            <a:r>
              <a:rPr lang="en-US" sz="1800" b="1"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ANEXELE:</a:t>
            </a:r>
            <a:endParaRPr sz="1800" b="1" i="0" u="none" strike="noStrike" cap="none" dirty="0">
              <a:solidFill>
                <a:srgbClr val="1F497D"/>
              </a:solidFill>
              <a:latin typeface="Open Sans" panose="020B0604020202020204" charset="0"/>
              <a:ea typeface="Open Sans" panose="020B0604020202020204" charset="0"/>
              <a:cs typeface="Open Sans" panose="020B0604020202020204" charset="0"/>
              <a:sym typeface="Arial"/>
            </a:endParaRPr>
          </a:p>
          <a:p>
            <a:pPr marL="457200" marR="0" lvl="0" indent="-444500" algn="l" rtl="0">
              <a:lnSpc>
                <a:spcPct val="150000"/>
              </a:lnSpc>
              <a:spcBef>
                <a:spcPts val="0"/>
              </a:spcBef>
              <a:spcAft>
                <a:spcPts val="0"/>
              </a:spcAft>
              <a:buClr>
                <a:schemeClr val="dk2"/>
              </a:buClr>
              <a:buSzPts val="1800"/>
              <a:buFont typeface="Open Sans"/>
              <a:buAutoNum type="arabicPeriod"/>
            </a:pP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Cererea</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de finanțare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aprobată</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a:t>
            </a:r>
            <a:endParaRPr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Arial"/>
            </a:endParaRPr>
          </a:p>
          <a:p>
            <a:pPr marL="457200" marR="0" lvl="0" indent="-444500" algn="l" rtl="0">
              <a:lnSpc>
                <a:spcPct val="150000"/>
              </a:lnSpc>
              <a:spcBef>
                <a:spcPts val="0"/>
              </a:spcBef>
              <a:spcAft>
                <a:spcPts val="0"/>
              </a:spcAft>
              <a:buClr>
                <a:schemeClr val="dk2"/>
              </a:buClr>
              <a:buSzPts val="1800"/>
              <a:buFont typeface="Open Sans"/>
              <a:buAutoNum type="arabicPeriod"/>
            </a:pP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Acordul</a:t>
            </a:r>
            <a:r>
              <a:rPr lang="en-US"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rPr>
              <a:t> de </a:t>
            </a:r>
            <a:r>
              <a:rPr lang="en-US" sz="1800" b="0" i="0" u="none" strike="noStrike" cap="none" dirty="0" err="1">
                <a:solidFill>
                  <a:srgbClr val="1F497D"/>
                </a:solidFill>
                <a:latin typeface="Open Sans" panose="020B0604020202020204" charset="0"/>
                <a:ea typeface="Open Sans" panose="020B0604020202020204" charset="0"/>
                <a:cs typeface="Open Sans" panose="020B0604020202020204" charset="0"/>
                <a:sym typeface="Open Sans"/>
              </a:rPr>
              <a:t>parteneriat</a:t>
            </a:r>
            <a:endParaRPr sz="1800" b="0" i="0" u="none" strike="noStrike" cap="none" dirty="0">
              <a:solidFill>
                <a:srgbClr val="1F497D"/>
              </a:solidFill>
              <a:latin typeface="Open Sans" panose="020B0604020202020204" charset="0"/>
              <a:ea typeface="Open Sans" panose="020B0604020202020204" charset="0"/>
              <a:cs typeface="Open Sans" panose="020B0604020202020204" charset="0"/>
              <a:sym typeface="Open San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83568" y="135120"/>
            <a:ext cx="7848872"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2400" b="1" dirty="0">
                <a:solidFill>
                  <a:prstClr val="white"/>
                </a:solidFill>
                <a:latin typeface="Open Sans" pitchFamily="34" charset="0"/>
                <a:ea typeface="Open Sans" pitchFamily="34" charset="0"/>
                <a:cs typeface="Open Sans" pitchFamily="34" charset="0"/>
              </a:rPr>
              <a:t>Sfaturi practice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3003" y="5040785"/>
            <a:ext cx="2970001" cy="1188000"/>
          </a:xfrm>
          <a:prstGeom prst="rect">
            <a:avLst/>
          </a:prstGeom>
        </p:spPr>
      </p:pic>
      <p:pic>
        <p:nvPicPr>
          <p:cNvPr id="9"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376" y="1124744"/>
            <a:ext cx="1512168" cy="1512168"/>
          </a:xfrm>
          <a:prstGeom prst="rect">
            <a:avLst/>
          </a:prstGeom>
        </p:spPr>
      </p:pic>
      <p:pic>
        <p:nvPicPr>
          <p:cNvPr id="10" name="Kép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1654" y="1174478"/>
            <a:ext cx="1412699" cy="1412699"/>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124744"/>
            <a:ext cx="1656001"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071015"/>
            <a:ext cx="3159581" cy="1969770"/>
          </a:xfrm>
          <a:prstGeom prst="rect">
            <a:avLst/>
          </a:prstGeom>
        </p:spPr>
        <p:txBody>
          <a:bodyPr wrap="square">
            <a:spAutoFit/>
          </a:bodyPr>
          <a:lstStyle/>
          <a:p>
            <a:pPr marL="0" lvl="2" algn="ctr" fontAlgn="base">
              <a:spcBef>
                <a:spcPct val="0"/>
              </a:spcBef>
              <a:spcAft>
                <a:spcPts val="600"/>
              </a:spcAft>
              <a:defRPr/>
            </a:pPr>
            <a:r>
              <a:rPr lang="hu-HU" sz="1600" b="1" dirty="0">
                <a:solidFill>
                  <a:srgbClr val="0C73B6"/>
                </a:solidFill>
                <a:latin typeface="Open Sans" pitchFamily="34" charset="0"/>
                <a:ea typeface="Open Sans" pitchFamily="34" charset="0"/>
                <a:cs typeface="Open Sans" pitchFamily="34" charset="0"/>
              </a:rPr>
              <a:t>Metode şi instrumente alternative de comunicare</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social media</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imagini, video-uri, gif-uri*</a:t>
            </a:r>
          </a:p>
          <a:p>
            <a:pPr marL="457200" lvl="3" fontAlgn="base">
              <a:spcBef>
                <a:spcPct val="0"/>
              </a:spcBef>
              <a:spcAft>
                <a:spcPts val="600"/>
              </a:spcAft>
              <a:defRPr/>
            </a:pPr>
            <a:r>
              <a:rPr lang="hu-HU" sz="1400" dirty="0">
                <a:solidFill>
                  <a:srgbClr val="1F497D"/>
                </a:solidFill>
                <a:latin typeface="Open Sans" pitchFamily="34" charset="0"/>
                <a:ea typeface="Open Sans" pitchFamily="34" charset="0"/>
                <a:cs typeface="Open Sans" pitchFamily="34" charset="0"/>
              </a:rPr>
              <a:t>(sursa de imagini gratuite ex. Pixabay)</a:t>
            </a:r>
          </a:p>
          <a:p>
            <a:pPr marL="742950" lvl="3" indent="-285750" fontAlgn="base">
              <a:spcBef>
                <a:spcPct val="0"/>
              </a:spcBef>
              <a:spcAft>
                <a:spcPts val="600"/>
              </a:spcAft>
              <a:buFont typeface="Wingdings" pitchFamily="2" charset="2"/>
              <a:buChar char="ü"/>
              <a:defRPr/>
            </a:pPr>
            <a:r>
              <a:rPr lang="en-US" sz="1400" dirty="0">
                <a:solidFill>
                  <a:srgbClr val="1F497D"/>
                </a:solidFill>
                <a:latin typeface="Open Sans" pitchFamily="34" charset="0"/>
                <a:ea typeface="Open Sans" pitchFamily="34" charset="0"/>
                <a:cs typeface="Open Sans" pitchFamily="34" charset="0"/>
              </a:rPr>
              <a:t>S</a:t>
            </a:r>
            <a:r>
              <a:rPr lang="hu-HU" sz="1400" dirty="0">
                <a:solidFill>
                  <a:srgbClr val="1F497D"/>
                </a:solidFill>
                <a:latin typeface="Open Sans" pitchFamily="34" charset="0"/>
                <a:ea typeface="Open Sans" pitchFamily="34" charset="0"/>
                <a:cs typeface="Open Sans" pitchFamily="34" charset="0"/>
              </a:rPr>
              <a:t>torytelling (arta povestirii)</a:t>
            </a:r>
          </a:p>
        </p:txBody>
      </p:sp>
      <p:sp>
        <p:nvSpPr>
          <p:cNvPr id="4" name="Rectangle 3"/>
          <p:cNvSpPr/>
          <p:nvPr/>
        </p:nvSpPr>
        <p:spPr>
          <a:xfrm>
            <a:off x="3023145" y="3068960"/>
            <a:ext cx="3816424" cy="2308324"/>
          </a:xfrm>
          <a:prstGeom prst="rect">
            <a:avLst/>
          </a:prstGeom>
        </p:spPr>
        <p:txBody>
          <a:bodyPr wrap="square">
            <a:spAutoFit/>
          </a:bodyPr>
          <a:lstStyle/>
          <a:p>
            <a:pPr marL="0" lvl="2" algn="ctr" fontAlgn="base">
              <a:spcBef>
                <a:spcPct val="0"/>
              </a:spcBef>
              <a:spcAft>
                <a:spcPts val="600"/>
              </a:spcAft>
              <a:defRPr/>
            </a:pPr>
            <a:r>
              <a:rPr lang="hu-HU" sz="1600" b="1" dirty="0">
                <a:solidFill>
                  <a:srgbClr val="0C73B6"/>
                </a:solidFill>
                <a:latin typeface="Open Sans" pitchFamily="34" charset="0"/>
                <a:ea typeface="Open Sans" pitchFamily="34" charset="0"/>
                <a:cs typeface="Open Sans" pitchFamily="34" charset="0"/>
              </a:rPr>
              <a:t>Materiale de bună calitate</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fotografii  sugestive*</a:t>
            </a:r>
          </a:p>
          <a:p>
            <a:pPr marL="742950" lvl="3" indent="-285750" fontAlgn="base">
              <a:spcBef>
                <a:spcPct val="0"/>
              </a:spcBef>
              <a:spcAft>
                <a:spcPts val="600"/>
              </a:spcAft>
              <a:buFont typeface="Wingdings" pitchFamily="2" charset="2"/>
              <a:buChar char="ü"/>
              <a:defRPr/>
            </a:pPr>
            <a:r>
              <a:rPr lang="hu-HU" sz="1400" dirty="0">
                <a:solidFill>
                  <a:srgbClr val="1F497D"/>
                </a:solidFill>
                <a:latin typeface="Open Sans" pitchFamily="34" charset="0"/>
                <a:ea typeface="Open Sans" pitchFamily="34" charset="0"/>
                <a:cs typeface="Open Sans" pitchFamily="34" charset="0"/>
              </a:rPr>
              <a:t>elemente de desig</a:t>
            </a:r>
            <a:r>
              <a:rPr lang="en-US" sz="1400" dirty="0">
                <a:solidFill>
                  <a:srgbClr val="1F497D"/>
                </a:solidFill>
                <a:latin typeface="Open Sans" pitchFamily="34" charset="0"/>
                <a:ea typeface="Open Sans" pitchFamily="34" charset="0"/>
                <a:cs typeface="Open Sans" pitchFamily="34" charset="0"/>
              </a:rPr>
              <a:t>n</a:t>
            </a:r>
            <a:r>
              <a:rPr lang="hu-HU" sz="1400" dirty="0">
                <a:solidFill>
                  <a:srgbClr val="1F497D"/>
                </a:solidFill>
                <a:latin typeface="Open Sans" pitchFamily="34" charset="0"/>
                <a:ea typeface="Open Sans" pitchFamily="34" charset="0"/>
                <a:cs typeface="Open Sans" pitchFamily="34" charset="0"/>
              </a:rPr>
              <a:t> creativ*</a:t>
            </a:r>
          </a:p>
          <a:p>
            <a:pPr marL="457200" lvl="3" fontAlgn="base">
              <a:spcBef>
                <a:spcPct val="0"/>
              </a:spcBef>
              <a:spcAft>
                <a:spcPts val="600"/>
              </a:spcAft>
              <a:defRPr/>
            </a:pPr>
            <a:r>
              <a:rPr lang="ro-RO" sz="1400" dirty="0">
                <a:solidFill>
                  <a:srgbClr val="1F497D"/>
                </a:solidFill>
                <a:latin typeface="Open Sans" pitchFamily="34" charset="0"/>
                <a:ea typeface="Open Sans" pitchFamily="34" charset="0"/>
                <a:cs typeface="Open Sans" pitchFamily="34" charset="0"/>
              </a:rPr>
              <a:t>(programe gratuite de editare online,  ex. Canva, Piktochart)</a:t>
            </a:r>
          </a:p>
          <a:p>
            <a:pPr marL="742950" lvl="3"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s</a:t>
            </a:r>
            <a:r>
              <a:rPr lang="vi-VN" sz="1400" dirty="0">
                <a:solidFill>
                  <a:srgbClr val="1F497D"/>
                </a:solidFill>
                <a:latin typeface="Open Sans" pitchFamily="34" charset="0"/>
                <a:ea typeface="Open Sans" pitchFamily="34" charset="0"/>
                <a:cs typeface="Open Sans" pitchFamily="34" charset="0"/>
              </a:rPr>
              <a:t>oluţii tipografice</a:t>
            </a:r>
            <a:r>
              <a:rPr lang="ro-RO" sz="1400" dirty="0">
                <a:solidFill>
                  <a:srgbClr val="1F497D"/>
                </a:solidFill>
                <a:latin typeface="Open Sans" pitchFamily="34" charset="0"/>
                <a:ea typeface="Open Sans" pitchFamily="34" charset="0"/>
                <a:cs typeface="Open Sans" pitchFamily="34" charset="0"/>
              </a:rPr>
              <a:t> c</a:t>
            </a:r>
            <a:r>
              <a:rPr lang="vi-VN" sz="1400" dirty="0">
                <a:solidFill>
                  <a:srgbClr val="1F497D"/>
                </a:solidFill>
                <a:latin typeface="Open Sans" pitchFamily="34" charset="0"/>
                <a:ea typeface="Open Sans" pitchFamily="34" charset="0"/>
                <a:cs typeface="Open Sans" pitchFamily="34" charset="0"/>
              </a:rPr>
              <a:t>orespunzătoare</a:t>
            </a:r>
            <a:endParaRPr lang="ro-RO" sz="1400" dirty="0">
              <a:solidFill>
                <a:srgbClr val="1F497D"/>
              </a:solidFill>
              <a:latin typeface="Open Sans" pitchFamily="34" charset="0"/>
              <a:ea typeface="Open Sans" pitchFamily="34" charset="0"/>
              <a:cs typeface="Open Sans" pitchFamily="34" charset="0"/>
            </a:endParaRPr>
          </a:p>
          <a:p>
            <a:pPr marL="457200" lvl="3" fontAlgn="base">
              <a:spcBef>
                <a:spcPct val="0"/>
              </a:spcBef>
              <a:spcAft>
                <a:spcPts val="600"/>
              </a:spcAft>
              <a:defRPr/>
            </a:pPr>
            <a:endParaRPr lang="hu-HU" sz="1400" dirty="0">
              <a:solidFill>
                <a:srgbClr val="1F497D"/>
              </a:solidFill>
              <a:latin typeface="Open Sans" pitchFamily="34" charset="0"/>
              <a:ea typeface="Open Sans" pitchFamily="34" charset="0"/>
              <a:cs typeface="Open Sans" pitchFamily="34" charset="0"/>
            </a:endParaRPr>
          </a:p>
          <a:p>
            <a:pPr marL="742950" lvl="3" indent="-285750" fontAlgn="base">
              <a:spcBef>
                <a:spcPct val="0"/>
              </a:spcBef>
              <a:spcAft>
                <a:spcPts val="600"/>
              </a:spcAft>
              <a:buFont typeface="Wingdings" pitchFamily="2" charset="2"/>
              <a:buChar char="ü"/>
              <a:defRPr/>
            </a:pPr>
            <a:endParaRPr lang="hu-HU" sz="1400" dirty="0">
              <a:solidFill>
                <a:srgbClr val="1F497D"/>
              </a:solidFill>
              <a:latin typeface="Open Sans" pitchFamily="34" charset="0"/>
              <a:ea typeface="Open Sans" pitchFamily="34" charset="0"/>
              <a:cs typeface="Open Sans" pitchFamily="34" charset="0"/>
            </a:endParaRPr>
          </a:p>
        </p:txBody>
      </p:sp>
      <p:sp>
        <p:nvSpPr>
          <p:cNvPr id="15" name="TextBox 14"/>
          <p:cNvSpPr txBox="1"/>
          <p:nvPr/>
        </p:nvSpPr>
        <p:spPr>
          <a:xfrm>
            <a:off x="251520" y="6361145"/>
            <a:ext cx="2388924" cy="276999"/>
          </a:xfrm>
          <a:prstGeom prst="rect">
            <a:avLst/>
          </a:prstGeom>
          <a:noFill/>
        </p:spPr>
        <p:txBody>
          <a:bodyPr wrap="none" rtlCol="0">
            <a:spAutoFit/>
          </a:bodyPr>
          <a:lstStyle/>
          <a:p>
            <a:r>
              <a:rPr lang="hu-HU" sz="1200" dirty="0">
                <a:solidFill>
                  <a:srgbClr val="1F497D"/>
                </a:solidFill>
                <a:latin typeface="Open Sans" pitchFamily="34" charset="0"/>
                <a:ea typeface="Open Sans" pitchFamily="34" charset="0"/>
                <a:cs typeface="Open Sans" pitchFamily="34" charset="0"/>
              </a:rPr>
              <a:t>Atenţie la drepturile de autor!*</a:t>
            </a:r>
            <a:endParaRPr lang="ro-RO" sz="1200" dirty="0"/>
          </a:p>
        </p:txBody>
      </p:sp>
      <p:sp>
        <p:nvSpPr>
          <p:cNvPr id="19" name="Rectangle 18"/>
          <p:cNvSpPr/>
          <p:nvPr/>
        </p:nvSpPr>
        <p:spPr>
          <a:xfrm>
            <a:off x="6839569" y="3009460"/>
            <a:ext cx="2231199" cy="2031325"/>
          </a:xfrm>
          <a:prstGeom prst="rect">
            <a:avLst/>
          </a:prstGeom>
        </p:spPr>
        <p:txBody>
          <a:bodyPr wrap="square">
            <a:spAutoFit/>
          </a:bodyPr>
          <a:lstStyle/>
          <a:p>
            <a:pPr marL="0" lvl="2" algn="ctr" fontAlgn="base">
              <a:spcBef>
                <a:spcPct val="0"/>
              </a:spcBef>
              <a:spcAft>
                <a:spcPts val="600"/>
              </a:spcAft>
              <a:defRPr/>
            </a:pPr>
            <a:r>
              <a:rPr lang="hu-HU" sz="1600" b="1" dirty="0">
                <a:solidFill>
                  <a:srgbClr val="0C73B6"/>
                </a:solidFill>
                <a:latin typeface="Open Sans" pitchFamily="34" charset="0"/>
                <a:ea typeface="Open Sans" pitchFamily="34" charset="0"/>
                <a:cs typeface="Open Sans" pitchFamily="34" charset="0"/>
              </a:rPr>
              <a:t>Focus</a:t>
            </a:r>
            <a:endParaRPr lang="hu-HU" sz="1600" dirty="0">
              <a:solidFill>
                <a:srgbClr val="1F497D"/>
              </a:solidFill>
              <a:latin typeface="Open Sans" pitchFamily="34" charset="0"/>
              <a:ea typeface="Open Sans" pitchFamily="34" charset="0"/>
              <a:cs typeface="Open Sans" pitchFamily="34" charset="0"/>
            </a:endParaRPr>
          </a:p>
          <a:p>
            <a:pPr marL="285750" lvl="2" indent="-285750" algn="ctr" fontAlgn="base">
              <a:spcBef>
                <a:spcPct val="0"/>
              </a:spcBef>
              <a:spcAft>
                <a:spcPts val="600"/>
              </a:spcAft>
              <a:buFont typeface="Wingdings" pitchFamily="2" charset="2"/>
              <a:buChar char="ü"/>
              <a:defRPr/>
            </a:pPr>
            <a:r>
              <a:rPr lang="vi-VN" sz="1400" dirty="0">
                <a:solidFill>
                  <a:srgbClr val="1F497D"/>
                </a:solidFill>
                <a:latin typeface="Open Sans" pitchFamily="34" charset="0"/>
                <a:ea typeface="Open Sans" pitchFamily="34" charset="0"/>
                <a:cs typeface="Open Sans" pitchFamily="34" charset="0"/>
              </a:rPr>
              <a:t>asupra prezentării proiectului, mai puţin pe prezentarea/promo</a:t>
            </a:r>
            <a:r>
              <a:rPr lang="ro-RO" sz="1400" dirty="0">
                <a:solidFill>
                  <a:srgbClr val="1F497D"/>
                </a:solidFill>
                <a:latin typeface="Open Sans" pitchFamily="34" charset="0"/>
                <a:ea typeface="Open Sans" pitchFamily="34" charset="0"/>
                <a:cs typeface="Open Sans" pitchFamily="34" charset="0"/>
              </a:rPr>
              <a:t> -</a:t>
            </a:r>
            <a:r>
              <a:rPr lang="vi-VN" sz="1400" dirty="0">
                <a:solidFill>
                  <a:srgbClr val="1F497D"/>
                </a:solidFill>
                <a:latin typeface="Open Sans" pitchFamily="34" charset="0"/>
                <a:ea typeface="Open Sans" pitchFamily="34" charset="0"/>
                <a:cs typeface="Open Sans" pitchFamily="34" charset="0"/>
              </a:rPr>
              <a:t>varea instituţiilor partenere</a:t>
            </a:r>
            <a:endParaRPr lang="hu-HU" sz="1400" dirty="0">
              <a:solidFill>
                <a:srgbClr val="1F497D"/>
              </a:solidFill>
              <a:latin typeface="Open Sans" pitchFamily="34" charset="0"/>
              <a:ea typeface="Open Sans" pitchFamily="34" charset="0"/>
              <a:cs typeface="Open Sans" pitchFamily="34" charset="0"/>
            </a:endParaRPr>
          </a:p>
          <a:p>
            <a:pPr marL="0" lvl="2" algn="ctr" fontAlgn="base">
              <a:spcBef>
                <a:spcPct val="0"/>
              </a:spcBef>
              <a:spcAft>
                <a:spcPts val="600"/>
              </a:spcAft>
              <a:defRPr/>
            </a:pPr>
            <a:endParaRPr lang="hu-HU" sz="1600" b="1" dirty="0">
              <a:solidFill>
                <a:srgbClr val="0C73B6"/>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6259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3568" y="135120"/>
            <a:ext cx="8424936" cy="504055"/>
          </a:xfrm>
          <a:prstGeom prst="roundRect">
            <a:avLst/>
          </a:prstGeom>
          <a:solidFill>
            <a:srgbClr val="034EA2"/>
          </a:solidFill>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ro-RO" sz="2400" b="1" dirty="0">
                <a:solidFill>
                  <a:prstClr val="white"/>
                </a:solidFill>
                <a:latin typeface="Open Sans" pitchFamily="34" charset="0"/>
                <a:ea typeface="Open Sans" pitchFamily="34" charset="0"/>
                <a:cs typeface="Open Sans" pitchFamily="34" charset="0"/>
              </a:rPr>
              <a:t>Avizare ex-ante materiale și informații pe web</a:t>
            </a:r>
          </a:p>
        </p:txBody>
      </p:sp>
      <p:sp>
        <p:nvSpPr>
          <p:cNvPr id="9" name="TextBox 8"/>
          <p:cNvSpPr txBox="1"/>
          <p:nvPr/>
        </p:nvSpPr>
        <p:spPr>
          <a:xfrm>
            <a:off x="1187624" y="1124744"/>
            <a:ext cx="184731" cy="369332"/>
          </a:xfrm>
          <a:prstGeom prst="rect">
            <a:avLst/>
          </a:prstGeom>
          <a:noFill/>
        </p:spPr>
        <p:txBody>
          <a:bodyPr wrap="none" rtlCol="0">
            <a:spAutoFit/>
          </a:bodyPr>
          <a:lstStyle/>
          <a:p>
            <a:endParaRPr lang="ro-RO" dirty="0"/>
          </a:p>
        </p:txBody>
      </p:sp>
      <p:sp>
        <p:nvSpPr>
          <p:cNvPr id="10" name="TextBox 9"/>
          <p:cNvSpPr txBox="1"/>
          <p:nvPr/>
        </p:nvSpPr>
        <p:spPr>
          <a:xfrm>
            <a:off x="-1" y="639175"/>
            <a:ext cx="9047539" cy="4939814"/>
          </a:xfrm>
          <a:prstGeom prst="rect">
            <a:avLst/>
          </a:prstGeom>
          <a:noFill/>
        </p:spPr>
        <p:txBody>
          <a:bodyPr wrap="square" rtlCol="0">
            <a:spAutoFit/>
          </a:bodyPr>
          <a:lstStyle/>
          <a:p>
            <a:pPr marL="76200" lvl="0" eaLnBrk="0" fontAlgn="base" hangingPunct="0">
              <a:spcBef>
                <a:spcPct val="20000"/>
              </a:spcBef>
              <a:spcAft>
                <a:spcPct val="0"/>
              </a:spcAft>
            </a:pPr>
            <a:r>
              <a:rPr lang="ro-RO" b="1" dirty="0">
                <a:solidFill>
                  <a:srgbClr val="034EA2"/>
                </a:solidFill>
                <a:latin typeface="Open Sans" pitchFamily="34" charset="0"/>
                <a:ea typeface="Open Sans" pitchFamily="34" charset="0"/>
                <a:cs typeface="Open Sans" pitchFamily="34" charset="0"/>
              </a:rPr>
              <a:t>	1. Avizarea ex-ante a materialelor de comunicare din proiecte </a:t>
            </a:r>
          </a:p>
          <a:p>
            <a:pPr marL="419100" lvl="0" indent="-342900" eaLnBrk="0" fontAlgn="base" hangingPunct="0">
              <a:spcBef>
                <a:spcPct val="20000"/>
              </a:spcBef>
              <a:spcAft>
                <a:spcPct val="0"/>
              </a:spcAft>
              <a:buAutoNum type="arabicPeriod"/>
            </a:pPr>
            <a:endParaRPr lang="ro-RO" b="1" dirty="0">
              <a:solidFill>
                <a:srgbClr val="034EA2"/>
              </a:solidFill>
              <a:latin typeface="Open Sans" pitchFamily="34" charset="0"/>
              <a:ea typeface="Open Sans" pitchFamily="34" charset="0"/>
              <a:cs typeface="Open Sans" pitchFamily="34" charset="0"/>
            </a:endParaRPr>
          </a:p>
          <a:p>
            <a:pPr marL="76200" algn="ctr" eaLnBrk="0" fontAlgn="base" hangingPunct="0">
              <a:spcBef>
                <a:spcPct val="20000"/>
              </a:spcBef>
              <a:spcAft>
                <a:spcPct val="0"/>
              </a:spcAft>
            </a:pPr>
            <a:r>
              <a:rPr lang="ro-RO" sz="1600" b="1" dirty="0">
                <a:solidFill>
                  <a:srgbClr val="C00000"/>
                </a:solidFill>
                <a:latin typeface="Open Sans" pitchFamily="34" charset="0"/>
                <a:ea typeface="Open Sans" pitchFamily="34" charset="0"/>
                <a:cs typeface="Open Sans" pitchFamily="34" charset="0"/>
              </a:rPr>
              <a:t>   </a:t>
            </a:r>
            <a:r>
              <a:rPr lang="ro-RO" sz="1600" b="1" dirty="0">
                <a:solidFill>
                  <a:srgbClr val="953735"/>
                </a:solidFill>
                <a:latin typeface="Open Sans" pitchFamily="34" charset="0"/>
                <a:ea typeface="Open Sans" pitchFamily="34" charset="0"/>
                <a:cs typeface="Open Sans" pitchFamily="34" charset="0"/>
              </a:rPr>
              <a:t>Atenție, avizul este obligatoriu! </a:t>
            </a:r>
          </a:p>
          <a:p>
            <a:pPr marL="76200" lvl="0" algn="ctr"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1276350" lvl="5"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Partenerii RO → Secretariat comun (SC)</a:t>
            </a:r>
          </a:p>
          <a:p>
            <a:pPr marL="1276350" lvl="5"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Partenerii HU → Punctele de informare (PI)</a:t>
            </a:r>
          </a:p>
          <a:p>
            <a:pPr marL="1276350" lvl="5" indent="-285750" fontAlgn="base">
              <a:spcBef>
                <a:spcPct val="0"/>
              </a:spcBef>
              <a:spcAft>
                <a:spcPts val="600"/>
              </a:spcAft>
              <a:buFont typeface="Wingdings" pitchFamily="2" charset="2"/>
              <a:buChar char="ü"/>
              <a:defRPr/>
            </a:pPr>
            <a:r>
              <a:rPr lang="ro-RO" sz="1400" dirty="0">
                <a:solidFill>
                  <a:srgbClr val="1F497D"/>
                </a:solidFill>
                <a:latin typeface="Open Sans" pitchFamily="34" charset="0"/>
                <a:ea typeface="Open Sans" pitchFamily="34" charset="0"/>
                <a:cs typeface="Open Sans" pitchFamily="34" charset="0"/>
              </a:rPr>
              <a:t>Se recomandă să solicitați aprobarea prealabilă</a:t>
            </a:r>
            <a:endParaRPr lang="hu-HU" sz="1400" dirty="0">
              <a:solidFill>
                <a:srgbClr val="1F497D"/>
              </a:solidFill>
              <a:latin typeface="Open Sans" pitchFamily="34" charset="0"/>
              <a:ea typeface="Open Sans" pitchFamily="34" charset="0"/>
              <a:cs typeface="Open Sans" pitchFamily="34" charset="0"/>
            </a:endParaRPr>
          </a:p>
          <a:p>
            <a:pPr marL="76200" eaLnBrk="0" fontAlgn="base" hangingPunct="0">
              <a:spcBef>
                <a:spcPct val="20000"/>
              </a:spcBef>
              <a:spcAft>
                <a:spcPct val="0"/>
              </a:spcAft>
            </a:pPr>
            <a:r>
              <a:rPr lang="ro-RO" sz="1600" i="1" dirty="0">
                <a:solidFill>
                  <a:srgbClr val="414042"/>
                </a:solidFill>
                <a:latin typeface="Open Sans" pitchFamily="34" charset="0"/>
                <a:ea typeface="Open Sans" pitchFamily="34" charset="0"/>
                <a:cs typeface="Open Sans" pitchFamily="34" charset="0"/>
              </a:rPr>
              <a:t>                       max. 5 zile lucrătoare</a:t>
            </a:r>
          </a:p>
          <a:p>
            <a:pPr marL="76200" lvl="0" eaLnBrk="0" fontAlgn="base" hangingPunct="0">
              <a:spcBef>
                <a:spcPct val="20000"/>
              </a:spcBef>
              <a:spcAft>
                <a:spcPct val="0"/>
              </a:spcAft>
            </a:pPr>
            <a:endParaRPr lang="ro-RO" sz="1600" dirty="0">
              <a:solidFill>
                <a:srgbClr val="1F497D"/>
              </a:solidFill>
              <a:latin typeface="DaxlinePro-Medium"/>
              <a:ea typeface="Open Sans" pitchFamily="34" charset="0"/>
              <a:cs typeface="Open Sans" pitchFamily="34" charset="0"/>
            </a:endParaRPr>
          </a:p>
          <a:p>
            <a:pPr marL="76200" lvl="0" eaLnBrk="0" fontAlgn="base" hangingPunct="0">
              <a:spcBef>
                <a:spcPct val="20000"/>
              </a:spcBef>
              <a:spcAft>
                <a:spcPct val="0"/>
              </a:spcAft>
            </a:pPr>
            <a:r>
              <a:rPr lang="ro-RO" sz="1600" b="1" dirty="0">
                <a:solidFill>
                  <a:srgbClr val="1F497D"/>
                </a:solidFill>
                <a:latin typeface="Open Sans" pitchFamily="34" charset="0"/>
                <a:ea typeface="Open Sans" pitchFamily="34" charset="0"/>
                <a:cs typeface="Open Sans" pitchFamily="34" charset="0"/>
              </a:rPr>
              <a:t>                           </a:t>
            </a:r>
            <a:endParaRPr lang="ro-RO" sz="1400" dirty="0">
              <a:solidFill>
                <a:srgbClr val="034EA2"/>
              </a:solidFill>
              <a:latin typeface="Open Sans" pitchFamily="34" charset="0"/>
              <a:ea typeface="Open Sans" pitchFamily="34" charset="0"/>
              <a:cs typeface="Open Sans" pitchFamily="34" charset="0"/>
            </a:endParaRPr>
          </a:p>
          <a:p>
            <a:pPr marL="76200" eaLnBrk="0" fontAlgn="base" hangingPunct="0">
              <a:spcBef>
                <a:spcPct val="20000"/>
              </a:spcBef>
              <a:spcAft>
                <a:spcPct val="0"/>
              </a:spcAft>
            </a:pPr>
            <a:r>
              <a:rPr lang="ro-RO" sz="1200" i="1" dirty="0">
                <a:solidFill>
                  <a:srgbClr val="414042"/>
                </a:solidFill>
                <a:latin typeface="Open Sans" pitchFamily="34" charset="0"/>
                <a:ea typeface="Open Sans" pitchFamily="34" charset="0"/>
                <a:cs typeface="Open Sans" pitchFamily="34" charset="0"/>
              </a:rPr>
              <a:t>		</a:t>
            </a:r>
            <a:endParaRPr lang="ro-RO" b="1" dirty="0">
              <a:solidFill>
                <a:srgbClr val="034EA2"/>
              </a:solidFill>
              <a:latin typeface="Open Sans" pitchFamily="34" charset="0"/>
              <a:ea typeface="Open Sans" pitchFamily="34" charset="0"/>
              <a:cs typeface="Open Sans" pitchFamily="34" charset="0"/>
            </a:endParaRPr>
          </a:p>
          <a:p>
            <a:pPr marL="76200" algn="ctr"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76200" algn="ctr"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1333500" indent="-342900" eaLnBrk="0" fontAlgn="base" hangingPunct="0">
              <a:spcBef>
                <a:spcPct val="20000"/>
              </a:spcBef>
              <a:spcAft>
                <a:spcPct val="0"/>
              </a:spcAft>
              <a:buAutoNum type="arabicPeriod" startAt="2"/>
            </a:pPr>
            <a:r>
              <a:rPr lang="it-IT" b="1" dirty="0">
                <a:solidFill>
                  <a:srgbClr val="034EA2"/>
                </a:solidFill>
                <a:latin typeface="Open Sans" pitchFamily="34" charset="0"/>
                <a:ea typeface="Open Sans" pitchFamily="34" charset="0"/>
                <a:cs typeface="Open Sans" pitchFamily="34" charset="0"/>
              </a:rPr>
              <a:t>Informaţii </a:t>
            </a:r>
            <a:r>
              <a:rPr lang="ro-RO" b="1" dirty="0">
                <a:solidFill>
                  <a:srgbClr val="034EA2"/>
                </a:solidFill>
                <a:latin typeface="Open Sans" pitchFamily="34" charset="0"/>
                <a:ea typeface="Open Sans" pitchFamily="34" charset="0"/>
                <a:cs typeface="Open Sans" pitchFamily="34" charset="0"/>
              </a:rPr>
              <a:t>de</a:t>
            </a:r>
            <a:r>
              <a:rPr lang="it-IT" b="1" dirty="0">
                <a:solidFill>
                  <a:srgbClr val="034EA2"/>
                </a:solidFill>
                <a:latin typeface="Open Sans" pitchFamily="34" charset="0"/>
                <a:ea typeface="Open Sans" pitchFamily="34" charset="0"/>
                <a:cs typeface="Open Sans" pitchFamily="34" charset="0"/>
              </a:rPr>
              <a:t> încărcat </a:t>
            </a:r>
            <a:r>
              <a:rPr lang="ro-RO" b="1" dirty="0">
                <a:solidFill>
                  <a:srgbClr val="034EA2"/>
                </a:solidFill>
                <a:latin typeface="Open Sans" pitchFamily="34" charset="0"/>
                <a:ea typeface="Open Sans" pitchFamily="34" charset="0"/>
                <a:cs typeface="Open Sans" pitchFamily="34" charset="0"/>
              </a:rPr>
              <a:t>pe</a:t>
            </a:r>
            <a:r>
              <a:rPr lang="it-IT" b="1" dirty="0">
                <a:solidFill>
                  <a:srgbClr val="034EA2"/>
                </a:solidFill>
                <a:latin typeface="Open Sans" pitchFamily="34" charset="0"/>
                <a:ea typeface="Open Sans" pitchFamily="34" charset="0"/>
                <a:cs typeface="Open Sans" pitchFamily="34" charset="0"/>
              </a:rPr>
              <a:t> site-ul programului</a:t>
            </a:r>
            <a:endParaRPr lang="ro-RO" b="1" dirty="0">
              <a:solidFill>
                <a:srgbClr val="034EA2"/>
              </a:solidFill>
              <a:latin typeface="Open Sans" pitchFamily="34" charset="0"/>
              <a:ea typeface="Open Sans" pitchFamily="34" charset="0"/>
              <a:cs typeface="Open Sans" pitchFamily="34" charset="0"/>
            </a:endParaRPr>
          </a:p>
          <a:p>
            <a:pPr marL="76200" lvl="0" algn="just" eaLnBrk="0" fontAlgn="base" hangingPunct="0">
              <a:spcBef>
                <a:spcPct val="20000"/>
              </a:spcBef>
              <a:spcAft>
                <a:spcPct val="0"/>
              </a:spcAft>
            </a:pPr>
            <a:endParaRPr lang="ro-RO" b="1" dirty="0">
              <a:solidFill>
                <a:srgbClr val="034EA2"/>
              </a:solidFill>
              <a:latin typeface="Open Sans" pitchFamily="34" charset="0"/>
              <a:ea typeface="Open Sans" pitchFamily="34" charset="0"/>
              <a:cs typeface="Open Sans" pitchFamily="34" charset="0"/>
            </a:endParaRPr>
          </a:p>
          <a:p>
            <a:pPr marL="361950" lvl="0" indent="-285750" algn="just" eaLnBrk="0" fontAlgn="base" hangingPunct="0">
              <a:spcBef>
                <a:spcPct val="20000"/>
              </a:spcBef>
              <a:spcAft>
                <a:spcPct val="0"/>
              </a:spcAft>
              <a:buFontTx/>
              <a:buChar char="-"/>
            </a:pPr>
            <a:endParaRPr lang="ro-RO" sz="1600" b="1" dirty="0">
              <a:solidFill>
                <a:srgbClr val="1F497D"/>
              </a:solidFill>
              <a:latin typeface="Open Sans" pitchFamily="34" charset="0"/>
              <a:ea typeface="Open Sans" pitchFamily="34" charset="0"/>
              <a:cs typeface="Open Sans" pitchFamily="34" charset="0"/>
            </a:endParaRPr>
          </a:p>
        </p:txBody>
      </p:sp>
      <p:sp>
        <p:nvSpPr>
          <p:cNvPr id="2" name="Rectangle 1"/>
          <p:cNvSpPr/>
          <p:nvPr/>
        </p:nvSpPr>
        <p:spPr>
          <a:xfrm>
            <a:off x="2879812" y="1146061"/>
            <a:ext cx="3456384" cy="3286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8"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68" y="2857682"/>
            <a:ext cx="900000" cy="900000"/>
          </a:xfrm>
          <a:prstGeom prst="rect">
            <a:avLst/>
          </a:prstGeom>
        </p:spPr>
      </p:pic>
      <p:cxnSp>
        <p:nvCxnSpPr>
          <p:cNvPr id="11" name="Egyenes összekötő nyíllal 17"/>
          <p:cNvCxnSpPr/>
          <p:nvPr/>
        </p:nvCxnSpPr>
        <p:spPr>
          <a:xfrm>
            <a:off x="1279989" y="3140968"/>
            <a:ext cx="2583059" cy="0"/>
          </a:xfrm>
          <a:prstGeom prst="straightConnector1">
            <a:avLst/>
          </a:prstGeom>
          <a:ln w="57150">
            <a:solidFill>
              <a:srgbClr val="414042"/>
            </a:solidFill>
            <a:tailEnd type="triangle"/>
          </a:ln>
        </p:spPr>
        <p:style>
          <a:lnRef idx="1">
            <a:schemeClr val="accent1"/>
          </a:lnRef>
          <a:fillRef idx="0">
            <a:schemeClr val="accent1"/>
          </a:fillRef>
          <a:effectRef idx="0">
            <a:schemeClr val="accent1"/>
          </a:effectRef>
          <a:fontRef idx="minor">
            <a:schemeClr val="tx1"/>
          </a:fontRef>
        </p:style>
      </p:cxnSp>
      <p:pic>
        <p:nvPicPr>
          <p:cNvPr id="13" name="Kép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6800" y="2690968"/>
            <a:ext cx="900000" cy="900000"/>
          </a:xfrm>
          <a:prstGeom prst="rect">
            <a:avLst/>
          </a:prstGeom>
        </p:spPr>
      </p:pic>
      <p:cxnSp>
        <p:nvCxnSpPr>
          <p:cNvPr id="14" name="Egyenes összekötő nyíllal 18"/>
          <p:cNvCxnSpPr/>
          <p:nvPr/>
        </p:nvCxnSpPr>
        <p:spPr>
          <a:xfrm>
            <a:off x="5004048" y="3140968"/>
            <a:ext cx="2132744" cy="0"/>
          </a:xfrm>
          <a:prstGeom prst="straightConnector1">
            <a:avLst/>
          </a:prstGeom>
          <a:ln w="57150">
            <a:solidFill>
              <a:srgbClr val="414042"/>
            </a:solidFill>
            <a:tailEnd type="triangle"/>
          </a:ln>
        </p:spPr>
        <p:style>
          <a:lnRef idx="1">
            <a:schemeClr val="accent1"/>
          </a:lnRef>
          <a:fillRef idx="0">
            <a:schemeClr val="accent1"/>
          </a:fillRef>
          <a:effectRef idx="0">
            <a:schemeClr val="accent1"/>
          </a:effectRef>
          <a:fontRef idx="minor">
            <a:schemeClr val="tx1"/>
          </a:fontRef>
        </p:style>
      </p:cxnSp>
      <p:pic>
        <p:nvPicPr>
          <p:cNvPr id="15" name="Kép 11"/>
          <p:cNvPicPr>
            <a:picLocks noChangeAspect="1"/>
          </p:cNvPicPr>
          <p:nvPr/>
        </p:nvPicPr>
        <p:blipFill rotWithShape="1">
          <a:blip r:embed="rId4" cstate="print">
            <a:extLst>
              <a:ext uri="{28A0092B-C50C-407E-A947-70E740481C1C}">
                <a14:useLocalDpi xmlns:a14="http://schemas.microsoft.com/office/drawing/2010/main" val="0"/>
              </a:ext>
            </a:extLst>
          </a:blip>
          <a:srcRect b="28541"/>
          <a:stretch/>
        </p:blipFill>
        <p:spPr>
          <a:xfrm>
            <a:off x="7136792" y="2564904"/>
            <a:ext cx="1055437" cy="972000"/>
          </a:xfrm>
          <a:prstGeom prst="rect">
            <a:avLst/>
          </a:prstGeom>
        </p:spPr>
      </p:pic>
      <p:sp>
        <p:nvSpPr>
          <p:cNvPr id="17" name="Rectangle 16"/>
          <p:cNvSpPr/>
          <p:nvPr/>
        </p:nvSpPr>
        <p:spPr>
          <a:xfrm>
            <a:off x="22693" y="3757682"/>
            <a:ext cx="1584176" cy="355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a:solidFill>
                  <a:srgbClr val="414042"/>
                </a:solidFill>
                <a:latin typeface="Open Sans" pitchFamily="34" charset="0"/>
                <a:ea typeface="Open Sans" pitchFamily="34" charset="0"/>
                <a:cs typeface="Open Sans" pitchFamily="34" charset="0"/>
              </a:rPr>
              <a:t> </a:t>
            </a:r>
            <a:r>
              <a:rPr lang="ro-RO" sz="1100" i="1" dirty="0">
                <a:solidFill>
                  <a:srgbClr val="414042"/>
                </a:solidFill>
                <a:latin typeface="Open Sans" pitchFamily="34" charset="0"/>
                <a:ea typeface="Open Sans" pitchFamily="34" charset="0"/>
                <a:cs typeface="Open Sans" pitchFamily="34" charset="0"/>
              </a:rPr>
              <a:t>solicitantul trimite materialul SC/PI </a:t>
            </a:r>
            <a:endParaRPr lang="ro-RO" sz="1100" i="1" dirty="0"/>
          </a:p>
        </p:txBody>
      </p:sp>
      <p:sp>
        <p:nvSpPr>
          <p:cNvPr id="19" name="Rectangle 18"/>
          <p:cNvSpPr/>
          <p:nvPr/>
        </p:nvSpPr>
        <p:spPr>
          <a:xfrm>
            <a:off x="3681468" y="3642944"/>
            <a:ext cx="1853072" cy="724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200" dirty="0">
              <a:solidFill>
                <a:schemeClr val="tx1"/>
              </a:solidFill>
            </a:endParaRPr>
          </a:p>
          <a:p>
            <a:pPr algn="ctr"/>
            <a:r>
              <a:rPr lang="ro-RO" sz="1100" i="1" dirty="0">
                <a:solidFill>
                  <a:srgbClr val="414042"/>
                </a:solidFill>
                <a:latin typeface="Open Sans" pitchFamily="34" charset="0"/>
                <a:ea typeface="Open Sans" pitchFamily="34" charset="0"/>
                <a:cs typeface="Open Sans" pitchFamily="34" charset="0"/>
              </a:rPr>
              <a:t>SC/PI dă avizul;</a:t>
            </a:r>
          </a:p>
          <a:p>
            <a:pPr algn="ctr"/>
            <a:r>
              <a:rPr lang="ro-RO" sz="1100" i="1" dirty="0">
                <a:solidFill>
                  <a:srgbClr val="414042"/>
                </a:solidFill>
                <a:latin typeface="Open Sans" pitchFamily="34" charset="0"/>
                <a:ea typeface="Open Sans" pitchFamily="34" charset="0"/>
                <a:cs typeface="Open Sans" pitchFamily="34" charset="0"/>
              </a:rPr>
              <a:t> sau, daca este necesar, cere revizuire, urmată de o nouă verificare</a:t>
            </a:r>
          </a:p>
          <a:p>
            <a:pPr algn="ctr"/>
            <a:endParaRPr lang="ro-RO" sz="1100" dirty="0">
              <a:solidFill>
                <a:srgbClr val="414042"/>
              </a:solidFill>
              <a:latin typeface="Open Sans" pitchFamily="34" charset="0"/>
              <a:ea typeface="Open Sans" pitchFamily="34" charset="0"/>
              <a:cs typeface="Open Sans" pitchFamily="34" charset="0"/>
            </a:endParaRPr>
          </a:p>
        </p:txBody>
      </p:sp>
      <p:sp>
        <p:nvSpPr>
          <p:cNvPr id="23" name="Rectangle 5"/>
          <p:cNvSpPr>
            <a:spLocks noChangeArrowheads="1"/>
          </p:cNvSpPr>
          <p:nvPr/>
        </p:nvSpPr>
        <p:spPr bwMode="auto">
          <a:xfrm>
            <a:off x="7077485" y="3590968"/>
            <a:ext cx="144016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ro-RO" sz="1100" i="1" dirty="0">
                <a:solidFill>
                  <a:srgbClr val="414042"/>
                </a:solidFill>
                <a:latin typeface="Open Sans" pitchFamily="34" charset="0"/>
                <a:ea typeface="Open Sans" pitchFamily="34" charset="0"/>
                <a:cs typeface="Open Sans" pitchFamily="34" charset="0"/>
              </a:rPr>
              <a:t>solicitantul trimite versiunea finală prin poșta electronică eMS pentru aprobare </a:t>
            </a:r>
          </a:p>
        </p:txBody>
      </p:sp>
      <p:sp>
        <p:nvSpPr>
          <p:cNvPr id="26" name="Rectangle 25"/>
          <p:cNvSpPr/>
          <p:nvPr/>
        </p:nvSpPr>
        <p:spPr>
          <a:xfrm>
            <a:off x="458568" y="5085184"/>
            <a:ext cx="8298872" cy="1304973"/>
          </a:xfrm>
          <a:prstGeom prst="rect">
            <a:avLst/>
          </a:prstGeom>
        </p:spPr>
        <p:txBody>
          <a:bodyPr wrap="square">
            <a:spAutoFit/>
          </a:bodyPr>
          <a:lstStyle/>
          <a:p>
            <a:pPr marL="361950" lvl="0" indent="-285750" algn="just" eaLnBrk="0" fontAlgn="base" hangingPunct="0">
              <a:spcBef>
                <a:spcPct val="20000"/>
              </a:spcBef>
              <a:spcAft>
                <a:spcPct val="0"/>
              </a:spcAft>
              <a:buFont typeface="Wingdings" pitchFamily="2" charset="2"/>
              <a:buChar char="ü"/>
            </a:pPr>
            <a:r>
              <a:rPr lang="vi-VN" sz="1400" dirty="0">
                <a:solidFill>
                  <a:srgbClr val="1F497D"/>
                </a:solidFill>
                <a:latin typeface="Open Sans" pitchFamily="34" charset="0"/>
                <a:ea typeface="Open Sans" pitchFamily="34" charset="0"/>
                <a:cs typeface="Open Sans" pitchFamily="34" charset="0"/>
              </a:rPr>
              <a:t>Beneficiari</a:t>
            </a:r>
            <a:r>
              <a:rPr lang="ro-RO" sz="1400" dirty="0">
                <a:solidFill>
                  <a:srgbClr val="1F497D"/>
                </a:solidFill>
                <a:latin typeface="Open Sans" pitchFamily="34" charset="0"/>
                <a:ea typeface="Open Sans" pitchFamily="34" charset="0"/>
                <a:cs typeface="Open Sans" pitchFamily="34" charset="0"/>
              </a:rPr>
              <a:t>i instituții private vor</a:t>
            </a:r>
            <a:r>
              <a:rPr lang="vi-VN" sz="1400" dirty="0">
                <a:solidFill>
                  <a:srgbClr val="1F497D"/>
                </a:solidFill>
                <a:latin typeface="Open Sans" pitchFamily="34" charset="0"/>
                <a:ea typeface="Open Sans" pitchFamily="34" charset="0"/>
                <a:cs typeface="Open Sans" pitchFamily="34" charset="0"/>
              </a:rPr>
              <a:t> încărca informaţii</a:t>
            </a:r>
            <a:r>
              <a:rPr lang="ro-RO" sz="1400" dirty="0">
                <a:solidFill>
                  <a:srgbClr val="1F497D"/>
                </a:solidFill>
                <a:latin typeface="Open Sans" pitchFamily="34" charset="0"/>
                <a:ea typeface="Open Sans" pitchFamily="34" charset="0"/>
                <a:cs typeface="Open Sans" pitchFamily="34" charset="0"/>
              </a:rPr>
              <a:t> despre achizițiile de peste 2,500 EUR net </a:t>
            </a:r>
          </a:p>
          <a:p>
            <a:pPr marL="361950" lvl="0" indent="-285750" algn="just" eaLnBrk="0" fontAlgn="base" hangingPunct="0">
              <a:spcBef>
                <a:spcPct val="20000"/>
              </a:spcBef>
              <a:spcAft>
                <a:spcPct val="0"/>
              </a:spcAft>
              <a:buFont typeface="Wingdings" pitchFamily="2" charset="2"/>
              <a:buChar char="ü"/>
            </a:pPr>
            <a:r>
              <a:rPr lang="ro-RO" sz="1400" dirty="0">
                <a:solidFill>
                  <a:srgbClr val="1F497D"/>
                </a:solidFill>
                <a:latin typeface="Open Sans" pitchFamily="34" charset="0"/>
                <a:ea typeface="Open Sans" pitchFamily="34" charset="0"/>
                <a:cs typeface="Open Sans" pitchFamily="34" charset="0"/>
              </a:rPr>
              <a:t>Recomandăm să publicați </a:t>
            </a:r>
            <a:r>
              <a:rPr lang="ro-RO" sz="1400" i="1" dirty="0">
                <a:solidFill>
                  <a:srgbClr val="1F497D"/>
                </a:solidFill>
                <a:latin typeface="Open Sans" pitchFamily="34" charset="0"/>
                <a:ea typeface="Open Sans" pitchFamily="34" charset="0"/>
                <a:cs typeface="Open Sans" pitchFamily="34" charset="0"/>
              </a:rPr>
              <a:t>informații referitoare la evenimente, știri de proiect și instruiri,</a:t>
            </a:r>
            <a:r>
              <a:rPr lang="ro-RO" sz="1400" dirty="0">
                <a:solidFill>
                  <a:srgbClr val="1F497D"/>
                </a:solidFill>
                <a:latin typeface="Open Sans" pitchFamily="34" charset="0"/>
                <a:ea typeface="Open Sans" pitchFamily="34" charset="0"/>
                <a:cs typeface="Open Sans" pitchFamily="34" charset="0"/>
              </a:rPr>
              <a:t> în Calendarul de evenimente de </a:t>
            </a:r>
            <a:r>
              <a:rPr lang="ro-RO" sz="1400" i="1" dirty="0">
                <a:solidFill>
                  <a:srgbClr val="1F497D"/>
                </a:solidFill>
                <a:latin typeface="Open Sans" pitchFamily="34" charset="0"/>
                <a:ea typeface="Open Sans" pitchFamily="34" charset="0"/>
                <a:cs typeface="Open Sans" pitchFamily="34" charset="0"/>
              </a:rPr>
              <a:t>pe pagina web a programului </a:t>
            </a:r>
            <a:r>
              <a:rPr lang="ro-RO" sz="1400" dirty="0">
                <a:solidFill>
                  <a:srgbClr val="1F497D"/>
                </a:solidFill>
                <a:latin typeface="Open Sans" pitchFamily="34" charset="0"/>
                <a:ea typeface="Open Sans" pitchFamily="34" charset="0"/>
                <a:cs typeface="Open Sans" pitchFamily="34" charset="0"/>
              </a:rPr>
              <a:t>(în RO+HU+EN) –  </a:t>
            </a:r>
            <a:r>
              <a:rPr lang="ro-RO" sz="1600" i="1" dirty="0">
                <a:solidFill>
                  <a:srgbClr val="414042"/>
                </a:solidFill>
                <a:latin typeface="Open Sans" pitchFamily="34" charset="0"/>
                <a:ea typeface="Open Sans" pitchFamily="34" charset="0"/>
                <a:cs typeface="Open Sans" pitchFamily="34" charset="0"/>
              </a:rPr>
              <a:t>în timp util, cu cel puțin </a:t>
            </a:r>
            <a:r>
              <a:rPr lang="vi-VN" sz="1600" i="1" dirty="0">
                <a:solidFill>
                  <a:srgbClr val="414042"/>
                </a:solidFill>
                <a:latin typeface="Open Sans" pitchFamily="34" charset="0"/>
                <a:ea typeface="Open Sans" pitchFamily="34" charset="0"/>
                <a:cs typeface="Open Sans" pitchFamily="34" charset="0"/>
              </a:rPr>
              <a:t>2 săptămâni înainte de eveniment</a:t>
            </a:r>
            <a:r>
              <a:rPr lang="ro-RO" sz="1600" i="1" dirty="0">
                <a:solidFill>
                  <a:srgbClr val="414042"/>
                </a:solidFill>
                <a:latin typeface="Open Sans" pitchFamily="34" charset="0"/>
                <a:ea typeface="Open Sans" pitchFamily="34" charset="0"/>
                <a:cs typeface="Open Sans" pitchFamily="34" charset="0"/>
              </a:rPr>
              <a:t>.</a:t>
            </a:r>
          </a:p>
          <a:p>
            <a:pPr lvl="0" algn="just"/>
            <a:endParaRPr lang="ro-RO" sz="1600" b="1" dirty="0">
              <a:solidFill>
                <a:srgbClr val="034EA2"/>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65666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jpg"/>
          <p:cNvPicPr>
            <a:picLocks noChangeAspect="1"/>
          </p:cNvPicPr>
          <p:nvPr/>
        </p:nvPicPr>
        <p:blipFill>
          <a:blip r:embed="rId3" cstate="print"/>
          <a:stretch>
            <a:fillRect/>
          </a:stretch>
        </p:blipFill>
        <p:spPr>
          <a:xfrm>
            <a:off x="0" y="2411"/>
            <a:ext cx="9144000" cy="6853178"/>
          </a:xfrm>
          <a:prstGeom prst="rect">
            <a:avLst/>
          </a:prstGeom>
        </p:spPr>
      </p:pic>
      <p:sp>
        <p:nvSpPr>
          <p:cNvPr id="8" name="TextBox 7"/>
          <p:cNvSpPr txBox="1"/>
          <p:nvPr/>
        </p:nvSpPr>
        <p:spPr>
          <a:xfrm>
            <a:off x="395536" y="3093620"/>
            <a:ext cx="6696744" cy="1877437"/>
          </a:xfrm>
          <a:prstGeom prst="rect">
            <a:avLst/>
          </a:prstGeom>
          <a:noFill/>
        </p:spPr>
        <p:txBody>
          <a:bodyPr wrap="square" rtlCol="0">
            <a:spAutoFit/>
          </a:bodyPr>
          <a:lstStyle/>
          <a:p>
            <a:pPr lvl="0"/>
            <a:r>
              <a:rPr lang="ro-RO" sz="1600" b="1" dirty="0">
                <a:solidFill>
                  <a:srgbClr val="797B7E">
                    <a:lumMod val="75000"/>
                  </a:srgbClr>
                </a:solidFill>
                <a:latin typeface="Open Sans" pitchFamily="34" charset="0"/>
                <a:ea typeface="Open Sans" pitchFamily="34" charset="0"/>
                <a:cs typeface="Open Sans" pitchFamily="34" charset="0"/>
              </a:rPr>
              <a:t>Secretariatul Comun</a:t>
            </a:r>
            <a:r>
              <a:rPr lang="en-US" sz="1600" dirty="0">
                <a:solidFill>
                  <a:schemeClr val="accent1">
                    <a:lumMod val="75000"/>
                  </a:schemeClr>
                </a:solidFill>
                <a:latin typeface="Open Sans" pitchFamily="34" charset="0"/>
                <a:ea typeface="Open Sans" pitchFamily="34" charset="0"/>
                <a:cs typeface="Open Sans" pitchFamily="34" charset="0"/>
              </a:rPr>
              <a:t/>
            </a:r>
            <a:br>
              <a:rPr lang="en-US" sz="1600" dirty="0">
                <a:solidFill>
                  <a:schemeClr val="accent1">
                    <a:lumMod val="75000"/>
                  </a:schemeClr>
                </a:solidFill>
                <a:latin typeface="Open Sans" pitchFamily="34" charset="0"/>
                <a:ea typeface="Open Sans" pitchFamily="34" charset="0"/>
                <a:cs typeface="Open Sans" pitchFamily="34" charset="0"/>
              </a:rPr>
            </a:br>
            <a:r>
              <a:rPr lang="en-US" sz="1400" dirty="0">
                <a:solidFill>
                  <a:srgbClr val="0B5394"/>
                </a:solidFill>
                <a:latin typeface="Open Sans" pitchFamily="34" charset="0"/>
                <a:ea typeface="Open Sans" pitchFamily="34" charset="0"/>
                <a:cs typeface="Open Sans" pitchFamily="34" charset="0"/>
              </a:rPr>
              <a:t>BRECO, </a:t>
            </a:r>
            <a:r>
              <a:rPr lang="vi-VN" sz="1400" dirty="0">
                <a:solidFill>
                  <a:srgbClr val="0B5394"/>
                </a:solidFill>
                <a:latin typeface="Open Sans" pitchFamily="34" charset="0"/>
                <a:ea typeface="Open Sans" pitchFamily="34" charset="0"/>
                <a:cs typeface="Open Sans" pitchFamily="34" charset="0"/>
              </a:rPr>
              <a:t>Biroul Regional pentru Cooperare Transfrontalieră Oradea pentru Granița România-Ungaria </a:t>
            </a:r>
            <a:endParaRPr lang="ro-RO" sz="1400" dirty="0">
              <a:solidFill>
                <a:srgbClr val="0B5394"/>
              </a:solidFill>
              <a:latin typeface="Open Sans" pitchFamily="34" charset="0"/>
              <a:ea typeface="Open Sans" pitchFamily="34" charset="0"/>
              <a:cs typeface="Open Sans" pitchFamily="34" charset="0"/>
            </a:endParaRPr>
          </a:p>
          <a:p>
            <a:pPr lvl="0"/>
            <a:r>
              <a:rPr lang="en-US" sz="1400" dirty="0" err="1">
                <a:solidFill>
                  <a:srgbClr val="0B5394"/>
                </a:solidFill>
                <a:latin typeface="Open Sans" pitchFamily="34" charset="0"/>
                <a:ea typeface="Open Sans" pitchFamily="34" charset="0"/>
                <a:cs typeface="Open Sans" pitchFamily="34" charset="0"/>
              </a:rPr>
              <a:t>Calea</a:t>
            </a:r>
            <a:r>
              <a:rPr lang="en-US" sz="1400" dirty="0">
                <a:solidFill>
                  <a:srgbClr val="0B5394"/>
                </a:solidFill>
                <a:latin typeface="Open Sans" pitchFamily="34" charset="0"/>
                <a:ea typeface="Open Sans" pitchFamily="34" charset="0"/>
                <a:cs typeface="Open Sans" pitchFamily="34" charset="0"/>
              </a:rPr>
              <a:t> </a:t>
            </a:r>
            <a:r>
              <a:rPr lang="en-US" sz="1400" dirty="0" err="1">
                <a:solidFill>
                  <a:srgbClr val="0B5394"/>
                </a:solidFill>
                <a:latin typeface="Open Sans" pitchFamily="34" charset="0"/>
                <a:ea typeface="Open Sans" pitchFamily="34" charset="0"/>
                <a:cs typeface="Open Sans" pitchFamily="34" charset="0"/>
              </a:rPr>
              <a:t>Armatei</a:t>
            </a:r>
            <a:r>
              <a:rPr lang="en-US" sz="1400" dirty="0">
                <a:solidFill>
                  <a:srgbClr val="0B5394"/>
                </a:solidFill>
                <a:latin typeface="Open Sans" pitchFamily="34" charset="0"/>
                <a:ea typeface="Open Sans" pitchFamily="34" charset="0"/>
                <a:cs typeface="Open Sans" pitchFamily="34" charset="0"/>
              </a:rPr>
              <a:t> Rom</a:t>
            </a:r>
            <a:r>
              <a:rPr lang="ro-RO" sz="1400" dirty="0">
                <a:solidFill>
                  <a:srgbClr val="0B5394"/>
                </a:solidFill>
                <a:latin typeface="Open Sans" pitchFamily="34" charset="0"/>
                <a:ea typeface="Open Sans" pitchFamily="34" charset="0"/>
                <a:cs typeface="Open Sans" pitchFamily="34" charset="0"/>
              </a:rPr>
              <a:t>â</a:t>
            </a:r>
            <a:r>
              <a:rPr lang="en-US" sz="1400" dirty="0">
                <a:solidFill>
                  <a:srgbClr val="0B5394"/>
                </a:solidFill>
                <a:latin typeface="Open Sans" pitchFamily="34" charset="0"/>
                <a:ea typeface="Open Sans" pitchFamily="34" charset="0"/>
                <a:cs typeface="Open Sans" pitchFamily="34" charset="0"/>
              </a:rPr>
              <a:t>ne</a:t>
            </a:r>
            <a:r>
              <a:rPr lang="ro-RO" sz="1400" dirty="0">
                <a:solidFill>
                  <a:srgbClr val="0B5394"/>
                </a:solidFill>
                <a:latin typeface="Open Sans" pitchFamily="34" charset="0"/>
                <a:ea typeface="Open Sans" pitchFamily="34" charset="0"/>
                <a:cs typeface="Open Sans" pitchFamily="34" charset="0"/>
              </a:rPr>
              <a:t> 1/A</a:t>
            </a:r>
            <a:r>
              <a:rPr lang="en-US" sz="1400" dirty="0">
                <a:solidFill>
                  <a:srgbClr val="0B5394"/>
                </a:solidFill>
                <a:latin typeface="Open Sans" pitchFamily="34" charset="0"/>
                <a:ea typeface="Open Sans" pitchFamily="34" charset="0"/>
                <a:cs typeface="Open Sans" pitchFamily="34" charset="0"/>
              </a:rPr>
              <a:t>, Oradea, Romania</a:t>
            </a:r>
            <a:br>
              <a:rPr lang="en-US" sz="1400" dirty="0">
                <a:solidFill>
                  <a:srgbClr val="0B5394"/>
                </a:solidFill>
                <a:latin typeface="Open Sans" pitchFamily="34" charset="0"/>
                <a:ea typeface="Open Sans" pitchFamily="34" charset="0"/>
                <a:cs typeface="Open Sans" pitchFamily="34" charset="0"/>
              </a:rPr>
            </a:br>
            <a:r>
              <a:rPr lang="ro-RO" u="sng" dirty="0" err="1">
                <a:solidFill>
                  <a:srgbClr val="503AF0"/>
                </a:solidFill>
                <a:latin typeface="Open Sans" pitchFamily="34" charset="0"/>
                <a:ea typeface="Open Sans" pitchFamily="34" charset="0"/>
                <a:cs typeface="Open Sans" pitchFamily="34" charset="0"/>
              </a:rPr>
              <a:t>joint.secretariat</a:t>
            </a:r>
            <a:r>
              <a:rPr lang="en-US" u="sng" dirty="0">
                <a:solidFill>
                  <a:srgbClr val="503AF0"/>
                </a:solidFill>
                <a:latin typeface="Open Sans" pitchFamily="34" charset="0"/>
                <a:ea typeface="Open Sans" pitchFamily="34" charset="0"/>
                <a:cs typeface="Open Sans" pitchFamily="34" charset="0"/>
                <a:hlinkClick r:id="rId4"/>
              </a:rPr>
              <a:t>@brecoradea.ro</a:t>
            </a:r>
            <a:endParaRPr lang="ro-RO" u="sng" dirty="0">
              <a:solidFill>
                <a:srgbClr val="503AF0"/>
              </a:solidFill>
              <a:latin typeface="Open Sans" pitchFamily="34" charset="0"/>
              <a:ea typeface="Open Sans" pitchFamily="34" charset="0"/>
              <a:cs typeface="Open Sans" pitchFamily="34" charset="0"/>
            </a:endParaRPr>
          </a:p>
          <a:p>
            <a:pPr lvl="0"/>
            <a:r>
              <a:rPr lang="en-US" sz="1400" dirty="0">
                <a:solidFill>
                  <a:srgbClr val="0B5394"/>
                </a:solidFill>
                <a:latin typeface="Open Sans" pitchFamily="34" charset="0"/>
                <a:ea typeface="Open Sans" pitchFamily="34" charset="0"/>
                <a:cs typeface="Open Sans" pitchFamily="34" charset="0"/>
              </a:rPr>
              <a:t>tel. 00 40 259 473174</a:t>
            </a:r>
            <a:endParaRPr lang="ro-RO" sz="1400" dirty="0">
              <a:solidFill>
                <a:srgbClr val="0B5394"/>
              </a:solidFill>
              <a:latin typeface="Open Sans" pitchFamily="34" charset="0"/>
              <a:ea typeface="Open Sans" pitchFamily="34" charset="0"/>
              <a:cs typeface="Open Sans" pitchFamily="34" charset="0"/>
            </a:endParaRPr>
          </a:p>
          <a:p>
            <a:pPr lvl="0" algn="r"/>
            <a:endParaRPr lang="en-US" sz="1400" dirty="0">
              <a:solidFill>
                <a:srgbClr val="0B5394"/>
              </a:solidFill>
              <a:latin typeface="Open Sans" pitchFamily="34" charset="0"/>
              <a:ea typeface="Open Sans" pitchFamily="34" charset="0"/>
              <a:cs typeface="Open Sans" pitchFamily="34" charset="0"/>
            </a:endParaRPr>
          </a:p>
          <a:p>
            <a:pPr lvl="0"/>
            <a:endParaRPr lang="en-US" sz="1600" dirty="0">
              <a:solidFill>
                <a:srgbClr val="0B5394"/>
              </a:solidFill>
              <a:latin typeface="Open Sans" pitchFamily="34" charset="0"/>
              <a:ea typeface="Open Sans" pitchFamily="34" charset="0"/>
              <a:cs typeface="Open Sans" pitchFamily="34" charset="0"/>
            </a:endParaRPr>
          </a:p>
        </p:txBody>
      </p:sp>
      <p:sp>
        <p:nvSpPr>
          <p:cNvPr id="10" name="TextBox 9"/>
          <p:cNvSpPr txBox="1"/>
          <p:nvPr/>
        </p:nvSpPr>
        <p:spPr>
          <a:xfrm>
            <a:off x="1619672" y="1772816"/>
            <a:ext cx="5009267" cy="1077218"/>
          </a:xfrm>
          <a:prstGeom prst="rect">
            <a:avLst/>
          </a:prstGeom>
          <a:noFill/>
        </p:spPr>
        <p:txBody>
          <a:bodyPr wrap="square" rtlCol="0">
            <a:spAutoFit/>
          </a:bodyPr>
          <a:lstStyle/>
          <a:p>
            <a:pPr algn="r"/>
            <a:r>
              <a:rPr lang="vi-VN" altLang="en-US" sz="3200" b="1" dirty="0">
                <a:solidFill>
                  <a:srgbClr val="1F497D"/>
                </a:solidFill>
                <a:latin typeface="Open Sans"/>
                <a:cs typeface="Arial" panose="020B0604020202020204" pitchFamily="34" charset="0"/>
              </a:rPr>
              <a:t>Vă mulţumim pentru atenție!</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095" y="5203534"/>
            <a:ext cx="529425" cy="5294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1549" y="5203534"/>
            <a:ext cx="455367" cy="455367"/>
          </a:xfrm>
          <a:prstGeom prst="rect">
            <a:avLst/>
          </a:prstGeom>
        </p:spPr>
      </p:pic>
      <p:sp>
        <p:nvSpPr>
          <p:cNvPr id="2" name="TextBox 1"/>
          <p:cNvSpPr txBox="1"/>
          <p:nvPr/>
        </p:nvSpPr>
        <p:spPr>
          <a:xfrm>
            <a:off x="5940152" y="5279121"/>
            <a:ext cx="3021596" cy="307777"/>
          </a:xfrm>
          <a:prstGeom prst="rect">
            <a:avLst/>
          </a:prstGeom>
          <a:noFill/>
        </p:spPr>
        <p:txBody>
          <a:bodyPr wrap="none" rtlCol="0">
            <a:spAutoFit/>
          </a:bodyPr>
          <a:lstStyle/>
          <a:p>
            <a:pPr lvl="0"/>
            <a:r>
              <a:rPr lang="en-US" sz="1400" b="1" dirty="0">
                <a:solidFill>
                  <a:srgbClr val="0B5394"/>
                </a:solidFill>
                <a:latin typeface="Open Sans" pitchFamily="34" charset="0"/>
                <a:ea typeface="Open Sans" pitchFamily="34" charset="0"/>
                <a:cs typeface="Open Sans" pitchFamily="34" charset="0"/>
              </a:rPr>
              <a:t>Interreg V-A Romania - Hungary</a:t>
            </a:r>
            <a:endParaRPr lang="en-GB" sz="1400" b="1" dirty="0">
              <a:solidFill>
                <a:srgbClr val="0B5394"/>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71265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20" name="Google Shape;220;p15"/>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21" name="Google Shape;221;p15"/>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22" name="Google Shape;222;p15"/>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23" name="Google Shape;223;p15"/>
          <p:cNvSpPr/>
          <p:nvPr/>
        </p:nvSpPr>
        <p:spPr>
          <a:xfrm>
            <a:off x="463938" y="999050"/>
            <a:ext cx="5307597" cy="39675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chemeClr val="dk1"/>
              </a:buClr>
              <a:buSzPts val="1100"/>
              <a:buFont typeface="Arial"/>
              <a:buNone/>
            </a:pPr>
            <a:endParaRPr lang="en-US" sz="1800" b="1" i="0" u="none" strike="noStrike" cap="none" dirty="0">
              <a:solidFill>
                <a:schemeClr val="dk2"/>
              </a:solidFill>
              <a:latin typeface="Open Sans"/>
              <a:ea typeface="Open Sans"/>
              <a:cs typeface="Open Sans"/>
              <a:sym typeface="Open Sans"/>
            </a:endParaRPr>
          </a:p>
          <a:p>
            <a:pPr marL="0" marR="0" lvl="0" indent="0" algn="just" rtl="0">
              <a:lnSpc>
                <a:spcPct val="150000"/>
              </a:lnSpc>
              <a:spcBef>
                <a:spcPts val="0"/>
              </a:spcBef>
              <a:spcAft>
                <a:spcPts val="0"/>
              </a:spcAft>
              <a:buClr>
                <a:schemeClr val="dk1"/>
              </a:buClr>
              <a:buSzPts val="1100"/>
              <a:buFont typeface="Arial"/>
              <a:buNone/>
            </a:pPr>
            <a:endParaRPr lang="en-US" sz="1800" b="1" dirty="0">
              <a:solidFill>
                <a:schemeClr val="dk2"/>
              </a:solidFill>
              <a:latin typeface="Open Sans"/>
              <a:ea typeface="Open Sans"/>
              <a:cs typeface="Open Sans"/>
              <a:sym typeface="Open Sans"/>
            </a:endParaRPr>
          </a:p>
          <a:p>
            <a:pPr marL="0" marR="0" lvl="0" indent="0" algn="just" rtl="0">
              <a:lnSpc>
                <a:spcPct val="150000"/>
              </a:lnSpc>
              <a:spcBef>
                <a:spcPts val="0"/>
              </a:spcBef>
              <a:spcAft>
                <a:spcPts val="0"/>
              </a:spcAft>
              <a:buClr>
                <a:schemeClr val="dk1"/>
              </a:buClr>
              <a:buSzPts val="1100"/>
              <a:buFont typeface="Arial"/>
              <a:buNone/>
            </a:pPr>
            <a:endParaRPr sz="1800" b="1" i="0" u="none" strike="noStrike" cap="none" dirty="0">
              <a:solidFill>
                <a:schemeClr val="dk2"/>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1C4587"/>
              </a:buClr>
              <a:buSzPts val="1800"/>
              <a:buFont typeface="Open Sans"/>
              <a:buChar char="●"/>
            </a:pPr>
            <a:r>
              <a:rPr lang="en-US" sz="1800" b="0" i="0" u="none" strike="noStrike" cap="none" dirty="0">
                <a:solidFill>
                  <a:srgbClr val="1F497D"/>
                </a:solidFill>
                <a:latin typeface="Open Sans"/>
                <a:ea typeface="Open Sans"/>
                <a:cs typeface="Open Sans"/>
                <a:sym typeface="Open Sans"/>
              </a:rPr>
              <a:t>Este </a:t>
            </a:r>
            <a:r>
              <a:rPr lang="en-US" sz="1800" b="0" i="0" u="none" strike="noStrike" cap="none" dirty="0" err="1">
                <a:solidFill>
                  <a:srgbClr val="1F497D"/>
                </a:solidFill>
                <a:latin typeface="Open Sans"/>
                <a:ea typeface="Open Sans"/>
                <a:cs typeface="Open Sans"/>
                <a:sym typeface="Open Sans"/>
              </a:rPr>
              <a:t>recomandat</a:t>
            </a:r>
            <a:r>
              <a:rPr lang="en-US" sz="1800" b="0" i="0" u="none" strike="noStrike" cap="none" dirty="0">
                <a:solidFill>
                  <a:srgbClr val="1F497D"/>
                </a:solidFill>
                <a:latin typeface="Open Sans"/>
                <a:ea typeface="Open Sans"/>
                <a:cs typeface="Open Sans"/>
                <a:sym typeface="Open Sans"/>
              </a:rPr>
              <a:t> ca </a:t>
            </a:r>
            <a:r>
              <a:rPr lang="en-US" sz="1800" b="0" i="0" u="none" strike="noStrike" cap="none" dirty="0" err="1">
                <a:solidFill>
                  <a:srgbClr val="1F497D"/>
                </a:solidFill>
                <a:latin typeface="Open Sans"/>
                <a:ea typeface="Open Sans"/>
                <a:cs typeface="Open Sans"/>
                <a:sym typeface="Open Sans"/>
              </a:rPr>
              <a:t>beneficiarii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limiteze</a:t>
            </a:r>
            <a:r>
              <a:rPr lang="en-US" sz="1800" b="0" i="0" u="none" strike="noStrike" cap="none" dirty="0">
                <a:solidFill>
                  <a:srgbClr val="1F497D"/>
                </a:solidFill>
                <a:latin typeface="Open Sans"/>
                <a:ea typeface="Open Sans"/>
                <a:cs typeface="Open Sans"/>
                <a:sym typeface="Open Sans"/>
              </a:rPr>
              <a:t> pe </a:t>
            </a:r>
            <a:r>
              <a:rPr lang="en-US" sz="1800" b="0" i="0" u="none" strike="noStrike" cap="none" dirty="0" err="1">
                <a:solidFill>
                  <a:srgbClr val="1F497D"/>
                </a:solidFill>
                <a:latin typeface="Open Sans"/>
                <a:ea typeface="Open Sans"/>
                <a:cs typeface="Open Sans"/>
                <a:sym typeface="Open Sans"/>
              </a:rPr>
              <a:t>cât</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posibil</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numărul</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modificări</a:t>
            </a:r>
            <a:r>
              <a:rPr lang="en-US" sz="1800" b="0" i="0" u="none" strike="noStrike" cap="none" dirty="0">
                <a:solidFill>
                  <a:srgbClr val="1F497D"/>
                </a:solidFill>
                <a:latin typeface="Open Sans"/>
                <a:ea typeface="Open Sans"/>
                <a:cs typeface="Open Sans"/>
                <a:sym typeface="Open Sans"/>
              </a:rPr>
              <a:t> ale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1C4587"/>
              </a:buClr>
              <a:buSzPts val="1800"/>
              <a:buFont typeface="Open Sans"/>
              <a:buChar char="●"/>
            </a:pP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oricare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situație</a:t>
            </a:r>
            <a:r>
              <a:rPr lang="en-US" sz="1800" b="0" i="0" u="none" strike="noStrike" cap="none" dirty="0">
                <a:solidFill>
                  <a:srgbClr val="1F497D"/>
                </a:solidFill>
                <a:latin typeface="Open Sans"/>
                <a:ea typeface="Open Sans"/>
                <a:cs typeface="Open Sans"/>
                <a:sym typeface="Open Sans"/>
              </a:rPr>
              <a:t>, BP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informa</a:t>
            </a:r>
            <a:r>
              <a:rPr lang="en-US" sz="1800" b="0" i="0" u="none" strike="noStrike" cap="none" dirty="0">
                <a:solidFill>
                  <a:srgbClr val="1F497D"/>
                </a:solidFill>
                <a:latin typeface="Open Sans"/>
                <a:ea typeface="Open Sans"/>
                <a:cs typeface="Open Sans"/>
                <a:sym typeface="Open Sans"/>
              </a:rPr>
              <a:t> SC. Acesta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fi </a:t>
            </a:r>
            <a:r>
              <a:rPr lang="en-US" sz="1800" b="0" i="0" u="none" strike="noStrike" cap="none" dirty="0" err="1">
                <a:solidFill>
                  <a:srgbClr val="1F497D"/>
                </a:solidFill>
                <a:latin typeface="Open Sans"/>
                <a:ea typeface="Open Sans"/>
                <a:cs typeface="Open Sans"/>
                <a:sym typeface="Open Sans"/>
              </a:rPr>
              <a:t>cel</a:t>
            </a:r>
            <a:r>
              <a:rPr lang="en-US" sz="1800" b="0" i="0" u="none" strike="noStrike" cap="none" dirty="0">
                <a:solidFill>
                  <a:srgbClr val="1F497D"/>
                </a:solidFill>
                <a:latin typeface="Open Sans"/>
                <a:ea typeface="Open Sans"/>
                <a:cs typeface="Open Sans"/>
                <a:sym typeface="Open Sans"/>
              </a:rPr>
              <a:t> care </a:t>
            </a: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decide </a:t>
            </a:r>
            <a:r>
              <a:rPr lang="en-US" sz="1800" b="0" i="0" u="none" strike="noStrike" cap="none" dirty="0" err="1">
                <a:solidFill>
                  <a:srgbClr val="1F497D"/>
                </a:solidFill>
                <a:latin typeface="Open Sans"/>
                <a:ea typeface="Open Sans"/>
                <a:cs typeface="Open Sans"/>
                <a:sym typeface="Open Sans"/>
              </a:rPr>
              <a:t>dacă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modificarea</a:t>
            </a:r>
            <a:r>
              <a:rPr lang="en-US" sz="1800" b="0" i="0" u="none" strike="noStrike" cap="none" dirty="0">
                <a:solidFill>
                  <a:srgbClr val="1F497D"/>
                </a:solidFill>
                <a:latin typeface="Open Sans"/>
                <a:ea typeface="Open Sans"/>
                <a:cs typeface="Open Sans"/>
                <a:sym typeface="Open Sans"/>
              </a:rPr>
              <a:t> are </a:t>
            </a:r>
            <a:r>
              <a:rPr lang="en-US" sz="1800" b="0" i="0" u="none" strike="noStrike" cap="none" dirty="0" err="1">
                <a:solidFill>
                  <a:srgbClr val="1F497D"/>
                </a:solidFill>
                <a:latin typeface="Open Sans"/>
                <a:ea typeface="Open Sans"/>
                <a:cs typeface="Open Sans"/>
                <a:sym typeface="Open Sans"/>
              </a:rPr>
              <a:t>nevoie</a:t>
            </a:r>
            <a:r>
              <a:rPr lang="en-US" sz="1800" b="0" i="0" u="none" strike="noStrike" cap="none" dirty="0">
                <a:solidFill>
                  <a:srgbClr val="1F497D"/>
                </a:solidFill>
                <a:latin typeface="Open Sans"/>
                <a:ea typeface="Open Sans"/>
                <a:cs typeface="Open Sans"/>
                <a:sym typeface="Open Sans"/>
              </a:rPr>
              <a:t> de un Act adițional </a:t>
            </a:r>
            <a:r>
              <a:rPr lang="en-US" sz="1800" b="0" i="0" u="none" strike="noStrike" cap="none" dirty="0" err="1">
                <a:solidFill>
                  <a:srgbClr val="1F497D"/>
                </a:solidFill>
                <a:latin typeface="Open Sans"/>
                <a:ea typeface="Open Sans"/>
                <a:cs typeface="Open Sans"/>
                <a:sym typeface="Open Sans"/>
              </a:rPr>
              <a:t>sau</a:t>
            </a:r>
            <a:r>
              <a:rPr lang="en-US" sz="1800" b="0" i="0" u="none" strike="noStrike" cap="none" dirty="0">
                <a:solidFill>
                  <a:srgbClr val="1F497D"/>
                </a:solidFill>
                <a:latin typeface="Open Sans"/>
                <a:ea typeface="Open Sans"/>
                <a:cs typeface="Open Sans"/>
                <a:sym typeface="Open Sans"/>
              </a:rPr>
              <a:t> nu;</a:t>
            </a:r>
            <a:endParaRPr sz="1800" b="0"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1C4587"/>
              </a:buClr>
              <a:buSzPts val="1800"/>
              <a:buFont typeface="Open Sans"/>
              <a:buChar char="●"/>
            </a:pPr>
            <a:r>
              <a:rPr lang="en-US" sz="1800" b="0" i="0" u="none" strike="noStrike" cap="none" dirty="0" err="1">
                <a:solidFill>
                  <a:srgbClr val="1F497D"/>
                </a:solidFill>
                <a:latin typeface="Open Sans"/>
                <a:ea typeface="Open Sans"/>
                <a:cs typeface="Open Sans"/>
                <a:sym typeface="Open Sans"/>
              </a:rPr>
              <a:t>Orice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modificare</a:t>
            </a:r>
            <a:r>
              <a:rPr lang="en-US" sz="1800" b="0" i="0" u="none" strike="noStrike" cap="none" dirty="0">
                <a:solidFill>
                  <a:srgbClr val="1F497D"/>
                </a:solidFill>
                <a:latin typeface="Open Sans"/>
                <a:ea typeface="Open Sans"/>
                <a:cs typeface="Open Sans"/>
                <a:sym typeface="Open Sans"/>
              </a:rPr>
              <a:t> a Contractului de finanțare </a:t>
            </a:r>
            <a:r>
              <a:rPr lang="en-US" sz="1800" b="0" i="0" u="none" strike="noStrike" cap="none" dirty="0" err="1">
                <a:solidFill>
                  <a:srgbClr val="1F497D"/>
                </a:solidFill>
                <a:latin typeface="Open Sans"/>
                <a:ea typeface="Open Sans"/>
                <a:cs typeface="Open Sans"/>
                <a:sym typeface="Open Sans"/>
              </a:rPr>
              <a:t>poate</a:t>
            </a:r>
            <a:r>
              <a:rPr lang="en-US" sz="1800" b="0" i="0" u="none" strike="noStrike" cap="none" dirty="0">
                <a:solidFill>
                  <a:srgbClr val="1F497D"/>
                </a:solidFill>
                <a:latin typeface="Open Sans"/>
                <a:ea typeface="Open Sans"/>
                <a:cs typeface="Open Sans"/>
                <a:sym typeface="Open Sans"/>
              </a:rPr>
              <a:t> genera modificări la Contractul de co-finanțare</a:t>
            </a:r>
            <a:r>
              <a:rPr lang="en-US" sz="1800"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1C4587"/>
              </a:buClr>
              <a:buSzPts val="1800"/>
              <a:buFont typeface="Open Sans"/>
              <a:buChar char="●"/>
            </a:pPr>
            <a:r>
              <a:rPr lang="en-US" sz="1800" b="0" i="0" u="none" strike="noStrike" cap="none" dirty="0" err="1">
                <a:solidFill>
                  <a:srgbClr val="1F497D"/>
                </a:solidFill>
                <a:latin typeface="Open Sans"/>
                <a:ea typeface="Open Sans"/>
                <a:cs typeface="Open Sans"/>
                <a:sym typeface="Open Sans"/>
              </a:rPr>
              <a:t>Versiunea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electronică</a:t>
            </a:r>
            <a:r>
              <a:rPr lang="en-US" sz="1800" b="0" i="0" u="none" strike="noStrike" cap="none" dirty="0">
                <a:solidFill>
                  <a:srgbClr val="1F497D"/>
                </a:solidFill>
                <a:latin typeface="Open Sans"/>
                <a:ea typeface="Open Sans"/>
                <a:cs typeface="Open Sans"/>
                <a:sym typeface="Open Sans"/>
              </a:rPr>
              <a:t> a </a:t>
            </a:r>
            <a:r>
              <a:rPr lang="en-US" sz="1800" b="0" i="0" u="none" strike="noStrike" cap="none" dirty="0" err="1">
                <a:solidFill>
                  <a:srgbClr val="1F497D"/>
                </a:solidFill>
                <a:latin typeface="Open Sans"/>
                <a:ea typeface="Open Sans"/>
                <a:cs typeface="Open Sans"/>
                <a:sym typeface="Open Sans"/>
              </a:rPr>
              <a:t>Aplicației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primează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asupra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versiunii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tipărite</a:t>
            </a:r>
            <a:r>
              <a:rPr lang="en-US" sz="1800" b="0" i="0" u="none" strike="noStrike" cap="none" dirty="0">
                <a:solidFill>
                  <a:srgbClr val="1F497D"/>
                </a:solidFill>
                <a:latin typeface="Open Sans"/>
                <a:ea typeface="Open Sans"/>
                <a:cs typeface="Open Sans"/>
                <a:sym typeface="Open Sans"/>
              </a:rPr>
              <a:t>/ pdf a </a:t>
            </a:r>
            <a:r>
              <a:rPr lang="en-US" sz="1800" b="0" i="0" u="none" strike="noStrike" cap="none" dirty="0" err="1">
                <a:solidFill>
                  <a:srgbClr val="1F497D"/>
                </a:solidFill>
                <a:latin typeface="Open Sans"/>
                <a:ea typeface="Open Sans"/>
                <a:cs typeface="Open Sans"/>
                <a:sym typeface="Open Sans"/>
              </a:rPr>
              <a:t>Aplicației</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385A3E7E-3395-488F-A1BE-9450238F5733}"/>
              </a:ext>
            </a:extLst>
          </p:cNvPr>
          <p:cNvSpPr/>
          <p:nvPr/>
        </p:nvSpPr>
        <p:spPr>
          <a:xfrm>
            <a:off x="463938" y="1127841"/>
            <a:ext cx="8316168" cy="914481"/>
          </a:xfrm>
          <a:prstGeom prst="rect">
            <a:avLst/>
          </a:prstGeom>
        </p:spPr>
        <p:txBody>
          <a:bodyPr wrap="square">
            <a:spAutoFit/>
          </a:bodyPr>
          <a:lstStyle/>
          <a:p>
            <a:pPr lvl="0" algn="ctr">
              <a:lnSpc>
                <a:spcPct val="115000"/>
              </a:lnSpc>
              <a:buClr>
                <a:schemeClr val="dk1"/>
              </a:buClr>
              <a:buSzPts val="1100"/>
            </a:pPr>
            <a:r>
              <a:rPr lang="fr-FR" sz="2400" b="1" dirty="0">
                <a:solidFill>
                  <a:srgbClr val="1F497D"/>
                </a:solidFill>
                <a:latin typeface="Open Sans"/>
                <a:ea typeface="Open Sans"/>
                <a:cs typeface="Open Sans"/>
                <a:sym typeface="Open Sans"/>
              </a:rPr>
              <a:t>ACT ADIȚIONAL LA CONTRACTUL DE FINANȚARE </a:t>
            </a:r>
          </a:p>
          <a:p>
            <a:pPr lvl="0" algn="ctr">
              <a:lnSpc>
                <a:spcPct val="115000"/>
              </a:lnSpc>
              <a:buClr>
                <a:schemeClr val="dk1"/>
              </a:buClr>
              <a:buSzPts val="1100"/>
            </a:pPr>
            <a:r>
              <a:rPr lang="fr-FR" sz="2400" b="1" dirty="0">
                <a:solidFill>
                  <a:srgbClr val="1F497D"/>
                </a:solidFill>
                <a:latin typeface="Open Sans"/>
                <a:ea typeface="Open Sans"/>
                <a:cs typeface="Open Sans"/>
                <a:sym typeface="Open Sans"/>
              </a:rPr>
              <a:t>ȘI ALTE MODIFICĂRI</a:t>
            </a:r>
            <a:endParaRPr lang="fr-FR" sz="2400" dirty="0">
              <a:solidFill>
                <a:srgbClr val="1F497D"/>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p:nvPr/>
        </p:nvSpPr>
        <p:spPr>
          <a:xfrm>
            <a:off x="467544" y="1844824"/>
            <a:ext cx="5688632"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414042"/>
                </a:solidFill>
                <a:latin typeface="Open Sans"/>
                <a:ea typeface="Open Sans"/>
                <a:cs typeface="Open Sans"/>
                <a:sym typeface="Open Sans"/>
              </a:rPr>
              <a:t>Lorem ipsum dolor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consectetur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adipiscing</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elit</a:t>
            </a:r>
            <a:r>
              <a:rPr lang="en-US" sz="1800" dirty="0">
                <a:solidFill>
                  <a:srgbClr val="414042"/>
                </a:solidFill>
                <a:latin typeface="Open Sans"/>
                <a:ea typeface="Open Sans"/>
                <a:cs typeface="Open Sans"/>
                <a:sym typeface="Open Sans"/>
              </a:rPr>
              <a:t>. Integer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velit</a:t>
            </a:r>
            <a:r>
              <a:rPr lang="en-US" sz="1800" dirty="0">
                <a:solidFill>
                  <a:srgbClr val="414042"/>
                </a:solidFill>
                <a:latin typeface="Open Sans"/>
                <a:ea typeface="Open Sans"/>
                <a:cs typeface="Open Sans"/>
                <a:sym typeface="Open Sans"/>
              </a:rPr>
              <a:t>, fermentum </a:t>
            </a:r>
            <a:r>
              <a:rPr lang="en-US" sz="1800" dirty="0" err="1">
                <a:solidFill>
                  <a:srgbClr val="414042"/>
                </a:solidFill>
                <a:latin typeface="Open Sans"/>
                <a:ea typeface="Open Sans"/>
                <a:cs typeface="Open Sans"/>
                <a:sym typeface="Open Sans"/>
              </a:rPr>
              <a:t>eget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varius</a:t>
            </a:r>
            <a:r>
              <a:rPr lang="en-US" sz="1800" dirty="0">
                <a:solidFill>
                  <a:srgbClr val="414042"/>
                </a:solidFill>
                <a:latin typeface="Open Sans"/>
                <a:ea typeface="Open Sans"/>
                <a:cs typeface="Open Sans"/>
                <a:sym typeface="Open Sans"/>
              </a:rPr>
              <a:t> vel,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Nam sed </a:t>
            </a:r>
            <a:r>
              <a:rPr lang="en-US" sz="1800" dirty="0" err="1">
                <a:solidFill>
                  <a:srgbClr val="414042"/>
                </a:solidFill>
                <a:latin typeface="Open Sans"/>
                <a:ea typeface="Open Sans"/>
                <a:cs typeface="Open Sans"/>
                <a:sym typeface="Open Sans"/>
              </a:rPr>
              <a:t>justo</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sapien</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consequat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aliquet</a:t>
            </a:r>
            <a:r>
              <a:rPr lang="en-US" sz="1800" dirty="0">
                <a:solidFill>
                  <a:srgbClr val="414042"/>
                </a:solidFill>
                <a:latin typeface="Open Sans"/>
                <a:ea typeface="Open Sans"/>
                <a:cs typeface="Open Sans"/>
                <a:sym typeface="Open Sans"/>
              </a:rPr>
              <a:t>. Vestibulum tempus,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finibus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lorem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dui, vitae </a:t>
            </a:r>
            <a:r>
              <a:rPr lang="en-US" sz="1800" dirty="0" err="1">
                <a:solidFill>
                  <a:srgbClr val="414042"/>
                </a:solidFill>
                <a:latin typeface="Open Sans"/>
                <a:ea typeface="Open Sans"/>
                <a:cs typeface="Open Sans"/>
                <a:sym typeface="Open Sans"/>
              </a:rPr>
              <a:t>auctor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massa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nunc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orci</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Etiam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eu</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a </a:t>
            </a:r>
            <a:r>
              <a:rPr lang="en-US" sz="1800" dirty="0" err="1">
                <a:solidFill>
                  <a:srgbClr val="414042"/>
                </a:solidFill>
                <a:latin typeface="Open Sans"/>
                <a:ea typeface="Open Sans"/>
                <a:cs typeface="Open Sans"/>
                <a:sym typeface="Open Sans"/>
              </a:rPr>
              <a:t>blandit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Mauris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hendrerit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neque</a:t>
            </a:r>
            <a:r>
              <a:rPr lang="en-US" sz="1800" dirty="0">
                <a:solidFill>
                  <a:srgbClr val="414042"/>
                </a:solidFill>
                <a:latin typeface="Open Sans"/>
                <a:ea typeface="Open Sans"/>
                <a:cs typeface="Open Sans"/>
                <a:sym typeface="Open Sans"/>
              </a:rPr>
              <a:t> sit </a:t>
            </a:r>
            <a:r>
              <a:rPr lang="en-US" sz="1800" dirty="0" err="1">
                <a:solidFill>
                  <a:srgbClr val="414042"/>
                </a:solidFill>
                <a:latin typeface="Open Sans"/>
                <a:ea typeface="Open Sans"/>
                <a:cs typeface="Open Sans"/>
                <a:sym typeface="Open Sans"/>
              </a:rPr>
              <a:t>amet</a:t>
            </a:r>
            <a:r>
              <a:rPr lang="en-US" sz="1800" dirty="0">
                <a:solidFill>
                  <a:srgbClr val="414042"/>
                </a:solidFill>
                <a:latin typeface="Open Sans"/>
                <a:ea typeface="Open Sans"/>
                <a:cs typeface="Open Sans"/>
                <a:sym typeface="Open Sans"/>
              </a:rPr>
              <a:t> cursus </a:t>
            </a:r>
            <a:r>
              <a:rPr lang="en-US" sz="1800" dirty="0" err="1">
                <a:solidFill>
                  <a:srgbClr val="414042"/>
                </a:solidFill>
                <a:latin typeface="Open Sans"/>
                <a:ea typeface="Open Sans"/>
                <a:cs typeface="Open Sans"/>
                <a:sym typeface="Open Sans"/>
              </a:rPr>
              <a:t>scelerisque</a:t>
            </a:r>
            <a:r>
              <a:rPr lang="en-US" sz="1800" dirty="0">
                <a:solidFill>
                  <a:srgbClr val="414042"/>
                </a:solidFill>
                <a:latin typeface="Open Sans"/>
                <a:ea typeface="Open Sans"/>
                <a:cs typeface="Open Sans"/>
                <a:sym typeface="Open Sans"/>
              </a:rPr>
              <a:t>, ex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est</a:t>
            </a:r>
            <a:r>
              <a:rPr lang="en-US" sz="1800" dirty="0">
                <a:solidFill>
                  <a:srgbClr val="414042"/>
                </a:solidFill>
                <a:latin typeface="Open Sans"/>
                <a:ea typeface="Open Sans"/>
                <a:cs typeface="Open Sans"/>
                <a:sym typeface="Open Sans"/>
              </a:rPr>
              <a:t>, vitae </a:t>
            </a:r>
            <a:r>
              <a:rPr lang="en-US" sz="1800" dirty="0" err="1">
                <a:solidFill>
                  <a:srgbClr val="414042"/>
                </a:solidFill>
                <a:latin typeface="Open Sans"/>
                <a:ea typeface="Open Sans"/>
                <a:cs typeface="Open Sans"/>
                <a:sym typeface="Open Sans"/>
              </a:rPr>
              <a:t>dapibus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ligula </a:t>
            </a:r>
            <a:r>
              <a:rPr lang="en-US" sz="1800" dirty="0" err="1">
                <a:solidFill>
                  <a:srgbClr val="414042"/>
                </a:solidFill>
                <a:latin typeface="Open Sans"/>
                <a:ea typeface="Open Sans"/>
                <a:cs typeface="Open Sans"/>
                <a:sym typeface="Open Sans"/>
              </a:rPr>
              <a:t>ut</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nibh</a:t>
            </a:r>
            <a:r>
              <a:rPr lang="en-US" sz="1800" dirty="0">
                <a:solidFill>
                  <a:srgbClr val="414042"/>
                </a:solidFill>
                <a:latin typeface="Open Sans"/>
                <a:ea typeface="Open Sans"/>
                <a:cs typeface="Open Sans"/>
                <a:sym typeface="Open Sans"/>
              </a:rPr>
              <a:t>. Sed </a:t>
            </a:r>
            <a:r>
              <a:rPr lang="en-US" sz="1800" dirty="0" err="1">
                <a:solidFill>
                  <a:srgbClr val="414042"/>
                </a:solidFill>
                <a:latin typeface="Open Sans"/>
                <a:ea typeface="Open Sans"/>
                <a:cs typeface="Open Sans"/>
                <a:sym typeface="Open Sans"/>
              </a:rPr>
              <a:t>eros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augue</a:t>
            </a:r>
            <a:r>
              <a:rPr lang="en-US" sz="1800" dirty="0">
                <a:solidFill>
                  <a:srgbClr val="414042"/>
                </a:solidFill>
                <a:latin typeface="Open Sans"/>
                <a:ea typeface="Open Sans"/>
                <a:cs typeface="Open Sans"/>
                <a:sym typeface="Open Sans"/>
              </a:rPr>
              <a:t>, convallis </a:t>
            </a:r>
            <a:r>
              <a:rPr lang="en-US" sz="1800" dirty="0" err="1">
                <a:solidFill>
                  <a:srgbClr val="414042"/>
                </a:solidFill>
                <a:latin typeface="Open Sans"/>
                <a:ea typeface="Open Sans"/>
                <a:cs typeface="Open Sans"/>
                <a:sym typeface="Open Sans"/>
              </a:rPr>
              <a:t>nec</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quam</a:t>
            </a:r>
            <a:r>
              <a:rPr lang="en-US" sz="1800" dirty="0">
                <a:solidFill>
                  <a:srgbClr val="414042"/>
                </a:solidFill>
                <a:latin typeface="Open Sans"/>
                <a:ea typeface="Open Sans"/>
                <a:cs typeface="Open Sans"/>
                <a:sym typeface="Open Sans"/>
              </a:rPr>
              <a:t> non, </a:t>
            </a:r>
            <a:r>
              <a:rPr lang="en-US" sz="1800" dirty="0" err="1">
                <a:solidFill>
                  <a:srgbClr val="414042"/>
                </a:solidFill>
                <a:latin typeface="Open Sans"/>
                <a:ea typeface="Open Sans"/>
                <a:cs typeface="Open Sans"/>
                <a:sym typeface="Open Sans"/>
              </a:rPr>
              <a:t>faucibus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ornare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urna</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Aliquam</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mattis</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tortor</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Suspendisse</a:t>
            </a:r>
            <a:r>
              <a:rPr lang="en-US" sz="1800" dirty="0">
                <a:solidFill>
                  <a:srgbClr val="414042"/>
                </a:solidFill>
                <a:latin typeface="Open Sans"/>
                <a:ea typeface="Open Sans"/>
                <a:cs typeface="Open Sans"/>
                <a:sym typeface="Open Sans"/>
              </a:rPr>
              <a:t> </a:t>
            </a:r>
            <a:r>
              <a:rPr lang="en-US" sz="1800" dirty="0" err="1">
                <a:solidFill>
                  <a:srgbClr val="414042"/>
                </a:solidFill>
                <a:latin typeface="Open Sans"/>
                <a:ea typeface="Open Sans"/>
                <a:cs typeface="Open Sans"/>
                <a:sym typeface="Open Sans"/>
              </a:rPr>
              <a:t>potenti</a:t>
            </a:r>
            <a:r>
              <a:rPr lang="en-US" sz="1800" dirty="0">
                <a:solidFill>
                  <a:srgbClr val="414042"/>
                </a:solidFill>
                <a:latin typeface="Open Sans"/>
                <a:ea typeface="Open Sans"/>
                <a:cs typeface="Open Sans"/>
                <a:sym typeface="Open Sans"/>
              </a:rPr>
              <a:t>.</a:t>
            </a:r>
            <a:endParaRPr dirty="0"/>
          </a:p>
        </p:txBody>
      </p:sp>
      <p:pic>
        <p:nvPicPr>
          <p:cNvPr id="229" name="Google Shape;229;p16"/>
          <p:cNvPicPr preferRelativeResize="0"/>
          <p:nvPr/>
        </p:nvPicPr>
        <p:blipFill rotWithShape="1">
          <a:blip r:embed="rId3">
            <a:alphaModFix/>
          </a:blip>
          <a:srcRect/>
          <a:stretch/>
        </p:blipFill>
        <p:spPr>
          <a:xfrm>
            <a:off x="15727" y="-22191"/>
            <a:ext cx="9143244" cy="6857433"/>
          </a:xfrm>
          <a:prstGeom prst="rect">
            <a:avLst/>
          </a:prstGeom>
          <a:noFill/>
          <a:ln>
            <a:noFill/>
          </a:ln>
        </p:spPr>
      </p:pic>
      <p:pic>
        <p:nvPicPr>
          <p:cNvPr id="230" name="Google Shape;230;p16"/>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31" name="Google Shape;231;p16"/>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32" name="Google Shape;232;p16"/>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33" name="Google Shape;233;p16"/>
          <p:cNvSpPr txBox="1"/>
          <p:nvPr/>
        </p:nvSpPr>
        <p:spPr>
          <a:xfrm>
            <a:off x="0" y="1007300"/>
            <a:ext cx="9144000" cy="1992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1" i="0" u="none" strike="noStrike" cap="none" dirty="0">
                <a:solidFill>
                  <a:srgbClr val="0F2A75"/>
                </a:solidFill>
                <a:latin typeface="Open Sans"/>
                <a:ea typeface="Open Sans"/>
                <a:cs typeface="Open Sans"/>
                <a:sym typeface="Open Sans"/>
              </a:rPr>
              <a:t>ACT ADIȚIONAL LA CONTRACTUL DE FINANȚARE ȘI ALTE MODIFICĂRI</a:t>
            </a:r>
            <a:endParaRPr sz="1800" b="1" i="0" u="none" strike="noStrike" cap="none" dirty="0">
              <a:solidFill>
                <a:srgbClr val="0F2A75"/>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2400"/>
              <a:buFont typeface="Arial"/>
              <a:buNone/>
            </a:pPr>
            <a:endParaRPr sz="2400" b="1" i="0" u="none" strike="noStrike" cap="none" dirty="0">
              <a:solidFill>
                <a:srgbClr val="0F2A75"/>
              </a:solidFill>
              <a:latin typeface="Open Sans"/>
              <a:ea typeface="Open Sans"/>
              <a:cs typeface="Open Sans"/>
              <a:sym typeface="Open Sans"/>
            </a:endParaRPr>
          </a:p>
        </p:txBody>
      </p:sp>
      <p:sp>
        <p:nvSpPr>
          <p:cNvPr id="234" name="Google Shape;234;p16"/>
          <p:cNvSpPr txBox="1"/>
          <p:nvPr/>
        </p:nvSpPr>
        <p:spPr>
          <a:xfrm>
            <a:off x="786525" y="1490249"/>
            <a:ext cx="2311238" cy="4583979"/>
          </a:xfrm>
          <a:prstGeom prst="rect">
            <a:avLst/>
          </a:prstGeom>
          <a:solidFill>
            <a:srgbClr val="1155CC"/>
          </a:solid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ctr" rtl="0">
              <a:lnSpc>
                <a:spcPct val="115000"/>
              </a:lnSpc>
              <a:spcBef>
                <a:spcPts val="0"/>
              </a:spcBef>
              <a:spcAft>
                <a:spcPts val="0"/>
              </a:spcAft>
              <a:buClr>
                <a:srgbClr val="FFFFFF"/>
              </a:buClr>
              <a:buSzPts val="1400"/>
              <a:buFont typeface="Open Sans"/>
              <a:buAutoNum type="arabicPeriod"/>
            </a:pPr>
            <a:r>
              <a:rPr lang="en-US" sz="1400" b="1" i="0" u="none" strike="noStrike" cap="none" dirty="0" err="1">
                <a:solidFill>
                  <a:srgbClr val="FFFFFF"/>
                </a:solidFill>
                <a:latin typeface="Open Sans"/>
                <a:ea typeface="Open Sans"/>
                <a:cs typeface="Open Sans"/>
                <a:sym typeface="Open Sans"/>
              </a:rPr>
              <a:t>Notificare</a:t>
            </a:r>
            <a:r>
              <a:rPr lang="en-US" sz="1400" b="1" i="0" u="none" strike="noStrike" cap="none" dirty="0">
                <a:solidFill>
                  <a:srgbClr val="FFFFFF"/>
                </a:solidFill>
                <a:latin typeface="Open Sans"/>
                <a:ea typeface="Open Sans"/>
                <a:cs typeface="Open Sans"/>
                <a:sym typeface="Open Sans"/>
              </a:rPr>
              <a:t> </a:t>
            </a:r>
            <a:r>
              <a:rPr lang="en-US" sz="1400" b="1" i="0" u="none" strike="noStrike" cap="none" dirty="0" err="1">
                <a:solidFill>
                  <a:srgbClr val="FFFFFF"/>
                </a:solidFill>
                <a:latin typeface="Open Sans"/>
                <a:ea typeface="Open Sans"/>
                <a:cs typeface="Open Sans"/>
                <a:sym typeface="Open Sans"/>
              </a:rPr>
              <a:t>fără</a:t>
            </a:r>
            <a:r>
              <a:rPr lang="en-US" sz="1400" b="1" i="0" u="none" strike="noStrike" cap="none" dirty="0">
                <a:solidFill>
                  <a:srgbClr val="FFFFFF"/>
                </a:solidFill>
                <a:latin typeface="Open Sans"/>
                <a:ea typeface="Open Sans"/>
                <a:cs typeface="Open Sans"/>
                <a:sym typeface="Open Sans"/>
              </a:rPr>
              <a:t> aprobare</a:t>
            </a:r>
            <a:endParaRPr sz="1400" b="1"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a:solidFill>
                  <a:srgbClr val="FFFFFF"/>
                </a:solidFill>
                <a:latin typeface="Open Sans"/>
                <a:ea typeface="Open Sans"/>
                <a:cs typeface="Open Sans"/>
                <a:sym typeface="Open Sans"/>
              </a:rPr>
              <a:t>Date de contact</a:t>
            </a:r>
            <a:endParaRPr sz="14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err="1">
                <a:solidFill>
                  <a:srgbClr val="FFFFFF"/>
                </a:solidFill>
                <a:latin typeface="Open Sans"/>
                <a:ea typeface="Open Sans"/>
                <a:cs typeface="Open Sans"/>
                <a:sym typeface="Open Sans"/>
              </a:rPr>
              <a:t>Înlocuire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reprezentant</a:t>
            </a:r>
            <a:r>
              <a:rPr lang="en-US" sz="1400" b="0" i="0" u="none" strike="noStrike" cap="none" dirty="0">
                <a:solidFill>
                  <a:srgbClr val="FFFFFF"/>
                </a:solidFill>
                <a:latin typeface="Open Sans"/>
                <a:ea typeface="Open Sans"/>
                <a:cs typeface="Open Sans"/>
                <a:sym typeface="Open Sans"/>
              </a:rPr>
              <a:t> legal/ persoană de contact</a:t>
            </a:r>
            <a:endParaRPr sz="14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Open Sans"/>
                <a:ea typeface="Open Sans"/>
                <a:cs typeface="Open Sans"/>
                <a:sym typeface="Open Sans"/>
              </a:rPr>
              <a:t>Decalare</a:t>
            </a:r>
            <a:r>
              <a:rPr lang="en-US" sz="1400" b="0" i="0" u="none" strike="noStrike" cap="none" dirty="0">
                <a:solidFill>
                  <a:srgbClr val="FFFFFF"/>
                </a:solidFill>
                <a:latin typeface="Open Sans"/>
                <a:ea typeface="Open Sans"/>
                <a:cs typeface="Open Sans"/>
                <a:sym typeface="Open Sans"/>
              </a:rPr>
              <a:t> data </a:t>
            </a:r>
            <a:r>
              <a:rPr lang="en-US" sz="1400" b="0" i="0" u="none" strike="noStrike" cap="none" dirty="0" err="1">
                <a:solidFill>
                  <a:srgbClr val="FFFFFF"/>
                </a:solidFill>
                <a:latin typeface="Open Sans"/>
                <a:ea typeface="Open Sans"/>
                <a:cs typeface="Open Sans"/>
                <a:sym typeface="Open Sans"/>
              </a:rPr>
              <a:t>desfășurare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eveniment</a:t>
            </a:r>
            <a:endParaRPr sz="14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Open Sans"/>
                <a:ea typeface="Open Sans"/>
                <a:cs typeface="Open Sans"/>
                <a:sym typeface="Open Sans"/>
              </a:rPr>
              <a:t>Schimbarea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formei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uneia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dintre</a:t>
            </a:r>
            <a:r>
              <a:rPr lang="en-US" sz="1400" b="0" i="0" u="none" strike="noStrike" cap="none" dirty="0">
                <a:solidFill>
                  <a:srgbClr val="FFFFFF"/>
                </a:solidFill>
                <a:latin typeface="Open Sans"/>
                <a:ea typeface="Open Sans"/>
                <a:cs typeface="Open Sans"/>
                <a:sym typeface="Open Sans"/>
              </a:rPr>
              <a:t> activități</a:t>
            </a:r>
            <a:endParaRPr sz="14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Open Sans"/>
                <a:ea typeface="Open Sans"/>
                <a:cs typeface="Open Sans"/>
                <a:sym typeface="Open Sans"/>
              </a:rPr>
              <a:t>Schimbarea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locației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unui</a:t>
            </a:r>
            <a:r>
              <a:rPr lang="en-US" sz="1400" b="0" i="0" u="none" strike="noStrike" cap="none" dirty="0">
                <a:solidFill>
                  <a:srgbClr val="FFFFFF"/>
                </a:solidFill>
                <a:latin typeface="Open Sans"/>
                <a:ea typeface="Open Sans"/>
                <a:cs typeface="Open Sans"/>
                <a:sym typeface="Open Sans"/>
              </a:rPr>
              <a:t> work-shop </a:t>
            </a:r>
            <a:r>
              <a:rPr lang="en-US" sz="1400" b="0" i="0" u="none" strike="noStrike" cap="none" dirty="0" err="1">
                <a:solidFill>
                  <a:srgbClr val="FFFFFF"/>
                </a:solidFill>
                <a:latin typeface="Open Sans"/>
                <a:ea typeface="Open Sans"/>
                <a:cs typeface="Open Sans"/>
                <a:sym typeface="Open Sans"/>
              </a:rPr>
              <a:t>planificat</a:t>
            </a:r>
            <a:endParaRPr sz="14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a:solidFill>
                  <a:srgbClr val="FFFFFF"/>
                </a:solidFill>
                <a:latin typeface="Open Sans"/>
                <a:ea typeface="Open Sans"/>
                <a:cs typeface="Open Sans"/>
                <a:sym typeface="Open Sans"/>
              </a:rPr>
              <a:t>Realocări bugetare </a:t>
            </a:r>
            <a:r>
              <a:rPr lang="en-US" sz="1400" b="0" i="0" u="none" strike="noStrike" cap="none" dirty="0" err="1">
                <a:solidFill>
                  <a:srgbClr val="FFFFFF"/>
                </a:solidFill>
                <a:latin typeface="Open Sans"/>
                <a:ea typeface="Open Sans"/>
                <a:cs typeface="Open Sans"/>
                <a:sym typeface="Open Sans"/>
              </a:rPr>
              <a:t>în</a:t>
            </a:r>
            <a:r>
              <a:rPr lang="en-US" sz="1400" b="0" i="0" u="none" strike="noStrike" cap="none" dirty="0">
                <a:solidFill>
                  <a:srgbClr val="FFFFFF"/>
                </a:solidFill>
                <a:latin typeface="Open Sans"/>
                <a:ea typeface="Open Sans"/>
                <a:cs typeface="Open Sans"/>
                <a:sym typeface="Open Sans"/>
              </a:rPr>
              <a:t> cadrul </a:t>
            </a:r>
            <a:r>
              <a:rPr lang="en-US" sz="1400" b="0" i="0" u="none" strike="noStrike" cap="none" dirty="0" err="1">
                <a:solidFill>
                  <a:srgbClr val="FFFFFF"/>
                </a:solidFill>
                <a:latin typeface="Open Sans"/>
                <a:ea typeface="Open Sans"/>
                <a:cs typeface="Open Sans"/>
                <a:sym typeface="Open Sans"/>
              </a:rPr>
              <a:t>aceleiași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linii</a:t>
            </a:r>
            <a:r>
              <a:rPr lang="en-US" sz="1400" b="0" i="0" u="none" strike="noStrike" cap="none" dirty="0">
                <a:solidFill>
                  <a:srgbClr val="FFFFFF"/>
                </a:solidFill>
                <a:latin typeface="Open Sans"/>
                <a:ea typeface="Open Sans"/>
                <a:cs typeface="Open Sans"/>
                <a:sym typeface="Open Sans"/>
              </a:rPr>
              <a:t> bugetare, </a:t>
            </a:r>
            <a:r>
              <a:rPr lang="en-US" sz="1400" b="0" i="0" u="none" strike="noStrike" cap="none" dirty="0" err="1">
                <a:solidFill>
                  <a:srgbClr val="FFFFFF"/>
                </a:solidFill>
                <a:latin typeface="Open Sans"/>
                <a:ea typeface="Open Sans"/>
                <a:cs typeface="Open Sans"/>
                <a:sym typeface="Open Sans"/>
              </a:rPr>
              <a:t>în</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limita</a:t>
            </a:r>
            <a:r>
              <a:rPr lang="en-US" sz="1400" b="0" i="0" u="none" strike="noStrike" cap="none" dirty="0">
                <a:solidFill>
                  <a:srgbClr val="FFFFFF"/>
                </a:solidFill>
                <a:latin typeface="Open Sans"/>
                <a:ea typeface="Open Sans"/>
                <a:cs typeface="Open Sans"/>
                <a:sym typeface="Open Sans"/>
              </a:rPr>
              <a:t> a 20%, </a:t>
            </a:r>
            <a:r>
              <a:rPr lang="en-US" sz="1400" b="0" i="0" u="none" strike="noStrike" cap="none" dirty="0" err="1">
                <a:solidFill>
                  <a:srgbClr val="FFFFFF"/>
                </a:solidFill>
                <a:latin typeface="Open Sans"/>
                <a:ea typeface="Open Sans"/>
                <a:cs typeface="Open Sans"/>
                <a:sym typeface="Open Sans"/>
              </a:rPr>
              <a:t>fără</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modificarea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valorii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totale</a:t>
            </a:r>
            <a:r>
              <a:rPr lang="en-US" sz="1400" b="0" i="0" u="none" strike="noStrike" cap="none" dirty="0">
                <a:solidFill>
                  <a:srgbClr val="FFFFFF"/>
                </a:solidFill>
                <a:latin typeface="Open Sans"/>
                <a:ea typeface="Open Sans"/>
                <a:cs typeface="Open Sans"/>
                <a:sym typeface="Open Sans"/>
              </a:rPr>
              <a:t> a </a:t>
            </a:r>
            <a:r>
              <a:rPr lang="en-US" sz="1400" b="0" i="0" u="none" strike="noStrike" cap="none" dirty="0" err="1">
                <a:solidFill>
                  <a:srgbClr val="FFFFFF"/>
                </a:solidFill>
                <a:latin typeface="Open Sans"/>
                <a:ea typeface="Open Sans"/>
                <a:cs typeface="Open Sans"/>
                <a:sym typeface="Open Sans"/>
              </a:rPr>
              <a:t>liniei</a:t>
            </a:r>
            <a:r>
              <a:rPr lang="en-US" sz="1400" b="0" i="0" u="none" strike="noStrike" cap="none" dirty="0">
                <a:solidFill>
                  <a:srgbClr val="FFFFFF"/>
                </a:solidFill>
                <a:latin typeface="Open Sans"/>
                <a:ea typeface="Open Sans"/>
                <a:cs typeface="Open Sans"/>
                <a:sym typeface="Open Sans"/>
              </a:rPr>
              <a:t> bugetare</a:t>
            </a:r>
            <a:endParaRPr sz="1400" b="0" i="0" u="none" strike="noStrike" cap="none" dirty="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p:txBody>
      </p:sp>
      <p:sp>
        <p:nvSpPr>
          <p:cNvPr id="235" name="Google Shape;235;p16"/>
          <p:cNvSpPr txBox="1"/>
          <p:nvPr/>
        </p:nvSpPr>
        <p:spPr>
          <a:xfrm>
            <a:off x="3513058" y="1490225"/>
            <a:ext cx="1959263" cy="4583978"/>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1400" b="1" i="0" u="none" strike="noStrike" cap="none" dirty="0">
                <a:solidFill>
                  <a:srgbClr val="FFFFFF"/>
                </a:solidFill>
                <a:latin typeface="Open Sans"/>
                <a:ea typeface="Open Sans"/>
                <a:cs typeface="Open Sans"/>
                <a:sym typeface="Open Sans"/>
              </a:rPr>
              <a:t>2. </a:t>
            </a:r>
            <a:r>
              <a:rPr lang="en-US" sz="1400" b="1" i="0" u="none" strike="noStrike" cap="none" dirty="0" err="1">
                <a:solidFill>
                  <a:srgbClr val="FFFFFF"/>
                </a:solidFill>
                <a:latin typeface="Open Sans"/>
                <a:ea typeface="Open Sans"/>
                <a:cs typeface="Open Sans"/>
                <a:sym typeface="Open Sans"/>
              </a:rPr>
              <a:t>Notificare</a:t>
            </a:r>
            <a:r>
              <a:rPr lang="en-US" sz="1400" b="1" i="0" u="none" strike="noStrike" cap="none" dirty="0">
                <a:solidFill>
                  <a:srgbClr val="FFFFFF"/>
                </a:solidFill>
                <a:latin typeface="Open Sans"/>
                <a:ea typeface="Open Sans"/>
                <a:cs typeface="Open Sans"/>
                <a:sym typeface="Open Sans"/>
              </a:rPr>
              <a:t> cu aprobare</a:t>
            </a:r>
            <a:endParaRPr sz="1400" b="1" i="0" u="none" strike="noStrike" cap="none" dirty="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Open Sans"/>
                <a:ea typeface="Open Sans"/>
                <a:cs typeface="Open Sans"/>
                <a:sym typeface="Open Sans"/>
              </a:rPr>
              <a:t>Realocare </a:t>
            </a:r>
            <a:r>
              <a:rPr lang="en-US" sz="1400" b="0" i="0" u="none" strike="noStrike" cap="none" dirty="0" err="1">
                <a:solidFill>
                  <a:srgbClr val="FFFFFF"/>
                </a:solidFill>
                <a:latin typeface="Open Sans"/>
                <a:ea typeface="Open Sans"/>
                <a:cs typeface="Open Sans"/>
                <a:sym typeface="Open Sans"/>
              </a:rPr>
              <a:t>între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linii</a:t>
            </a:r>
            <a:r>
              <a:rPr lang="en-US" sz="1400" b="0" i="0" u="none" strike="noStrike" cap="none" dirty="0">
                <a:solidFill>
                  <a:srgbClr val="FFFFFF"/>
                </a:solidFill>
                <a:latin typeface="Open Sans"/>
                <a:ea typeface="Open Sans"/>
                <a:cs typeface="Open Sans"/>
                <a:sym typeface="Open Sans"/>
              </a:rPr>
              <a:t> bugetare, </a:t>
            </a:r>
            <a:r>
              <a:rPr lang="en-US" sz="1400" b="0" i="0" u="none" strike="noStrike" cap="none" dirty="0" err="1">
                <a:solidFill>
                  <a:srgbClr val="FFFFFF"/>
                </a:solidFill>
                <a:latin typeface="Open Sans"/>
                <a:ea typeface="Open Sans"/>
                <a:cs typeface="Open Sans"/>
                <a:sym typeface="Open Sans"/>
              </a:rPr>
              <a:t>în</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limita</a:t>
            </a:r>
            <a:r>
              <a:rPr lang="en-US" sz="1400" b="0" i="0" u="none" strike="noStrike" cap="none" dirty="0">
                <a:solidFill>
                  <a:srgbClr val="FFFFFF"/>
                </a:solidFill>
                <a:latin typeface="Open Sans"/>
                <a:ea typeface="Open Sans"/>
                <a:cs typeface="Open Sans"/>
                <a:sym typeface="Open Sans"/>
              </a:rPr>
              <a:t> a 5.000 Euro </a:t>
            </a:r>
            <a:r>
              <a:rPr lang="en-US" sz="1400" b="0" i="0" u="none" strike="noStrike" cap="none" dirty="0" err="1">
                <a:solidFill>
                  <a:srgbClr val="FFFFFF"/>
                </a:solidFill>
                <a:latin typeface="Open Sans"/>
                <a:ea typeface="Open Sans"/>
                <a:cs typeface="Open Sans"/>
                <a:sym typeface="Open Sans"/>
              </a:rPr>
              <a:t>sau</a:t>
            </a:r>
            <a:r>
              <a:rPr lang="en-US" sz="1400" b="0" i="0" u="none" strike="noStrike" cap="none" dirty="0">
                <a:solidFill>
                  <a:srgbClr val="FFFFFF"/>
                </a:solidFill>
                <a:latin typeface="Open Sans"/>
                <a:ea typeface="Open Sans"/>
                <a:cs typeface="Open Sans"/>
                <a:sym typeface="Open Sans"/>
              </a:rPr>
              <a:t> 20% din </a:t>
            </a:r>
            <a:r>
              <a:rPr lang="en-US" sz="1400" b="0" i="0" u="none" strike="noStrike" cap="none" dirty="0" err="1">
                <a:solidFill>
                  <a:srgbClr val="FFFFFF"/>
                </a:solidFill>
                <a:latin typeface="Open Sans"/>
                <a:ea typeface="Open Sans"/>
                <a:cs typeface="Open Sans"/>
                <a:sym typeface="Open Sans"/>
              </a:rPr>
              <a:t>fiecare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linie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smtClean="0">
                <a:solidFill>
                  <a:srgbClr val="FFFFFF"/>
                </a:solidFill>
                <a:latin typeface="Open Sans"/>
                <a:ea typeface="Open Sans"/>
                <a:cs typeface="Open Sans"/>
                <a:sym typeface="Open Sans"/>
              </a:rPr>
              <a:t>bugetară</a:t>
            </a:r>
            <a:endParaRPr lang="ro-RO" dirty="0" smtClean="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smtClean="0">
                <a:solidFill>
                  <a:srgbClr val="FFFFFF"/>
                </a:solidFill>
                <a:latin typeface="Open Sans"/>
                <a:ea typeface="Open Sans"/>
                <a:cs typeface="Open Sans"/>
                <a:sym typeface="Open Sans"/>
              </a:rPr>
              <a:t>Realocare</a:t>
            </a:r>
            <a:r>
              <a:rPr lang="en-US" sz="1400" b="0" i="0" u="none" strike="noStrike" cap="none" dirty="0" smtClean="0">
                <a:solidFill>
                  <a:srgbClr val="FFFFFF"/>
                </a:solidFill>
                <a:latin typeface="Open Sans"/>
                <a:ea typeface="Open Sans"/>
                <a:cs typeface="Open Sans"/>
                <a:sym typeface="Open Sans"/>
              </a:rPr>
              <a:t> </a:t>
            </a:r>
            <a:r>
              <a:rPr lang="en-US" sz="1400" b="0" i="0" u="none" strike="noStrike" cap="none" dirty="0">
                <a:solidFill>
                  <a:srgbClr val="FFFFFF"/>
                </a:solidFill>
                <a:latin typeface="Open Sans"/>
                <a:ea typeface="Open Sans"/>
                <a:cs typeface="Open Sans"/>
                <a:sym typeface="Open Sans"/>
              </a:rPr>
              <a:t>bugetară </a:t>
            </a:r>
            <a:r>
              <a:rPr lang="en-US" sz="1400" b="0" i="0" u="none" strike="noStrike" cap="none" dirty="0" err="1">
                <a:solidFill>
                  <a:srgbClr val="FFFFFF"/>
                </a:solidFill>
                <a:latin typeface="Open Sans"/>
                <a:ea typeface="Open Sans"/>
                <a:cs typeface="Open Sans"/>
                <a:sym typeface="Open Sans"/>
              </a:rPr>
              <a:t>în</a:t>
            </a:r>
            <a:r>
              <a:rPr lang="en-US" sz="1400" b="0" i="0" u="none" strike="noStrike" cap="none" dirty="0">
                <a:solidFill>
                  <a:srgbClr val="FFFFFF"/>
                </a:solidFill>
                <a:latin typeface="Open Sans"/>
                <a:ea typeface="Open Sans"/>
                <a:cs typeface="Open Sans"/>
                <a:sym typeface="Open Sans"/>
              </a:rPr>
              <a:t> cadrul </a:t>
            </a:r>
            <a:r>
              <a:rPr lang="en-US" sz="1400" b="0" i="0" u="none" strike="noStrike" cap="none" dirty="0" err="1">
                <a:solidFill>
                  <a:srgbClr val="FFFFFF"/>
                </a:solidFill>
                <a:latin typeface="Open Sans"/>
                <a:ea typeface="Open Sans"/>
                <a:cs typeface="Open Sans"/>
                <a:sym typeface="Open Sans"/>
              </a:rPr>
              <a:t>aceleiași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linii</a:t>
            </a:r>
            <a:r>
              <a:rPr lang="en-US" sz="1400" b="0" i="0" u="none" strike="noStrike" cap="none" dirty="0">
                <a:solidFill>
                  <a:srgbClr val="FFFFFF"/>
                </a:solidFill>
                <a:latin typeface="Open Sans"/>
                <a:ea typeface="Open Sans"/>
                <a:cs typeface="Open Sans"/>
                <a:sym typeface="Open Sans"/>
              </a:rPr>
              <a:t> bugetare, </a:t>
            </a:r>
            <a:r>
              <a:rPr lang="en-US" sz="1400" b="0" i="0" u="none" strike="noStrike" cap="none" dirty="0" err="1">
                <a:solidFill>
                  <a:srgbClr val="FFFFFF"/>
                </a:solidFill>
                <a:latin typeface="Open Sans"/>
                <a:ea typeface="Open Sans"/>
                <a:cs typeface="Open Sans"/>
                <a:sym typeface="Open Sans"/>
              </a:rPr>
              <a:t>peste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limita</a:t>
            </a:r>
            <a:r>
              <a:rPr lang="en-US" sz="1400" b="0" i="0" u="none" strike="noStrike" cap="none" dirty="0">
                <a:solidFill>
                  <a:srgbClr val="FFFFFF"/>
                </a:solidFill>
                <a:latin typeface="Open Sans"/>
                <a:ea typeface="Open Sans"/>
                <a:cs typeface="Open Sans"/>
                <a:sym typeface="Open Sans"/>
              </a:rPr>
              <a:t> de 20%, </a:t>
            </a:r>
            <a:r>
              <a:rPr lang="en-US" sz="1400" b="0" i="0" u="none" strike="noStrike" cap="none" dirty="0" err="1">
                <a:solidFill>
                  <a:srgbClr val="FFFFFF"/>
                </a:solidFill>
                <a:latin typeface="Open Sans"/>
                <a:ea typeface="Open Sans"/>
                <a:cs typeface="Open Sans"/>
                <a:sym typeface="Open Sans"/>
              </a:rPr>
              <a:t>fără</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schimbarea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valorii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totale</a:t>
            </a:r>
            <a:r>
              <a:rPr lang="en-US" sz="1400" b="0" i="0" u="none" strike="noStrike" cap="none" dirty="0">
                <a:solidFill>
                  <a:srgbClr val="FFFFFF"/>
                </a:solidFill>
                <a:latin typeface="Open Sans"/>
                <a:ea typeface="Open Sans"/>
                <a:cs typeface="Open Sans"/>
                <a:sym typeface="Open Sans"/>
              </a:rPr>
              <a:t> a </a:t>
            </a:r>
            <a:r>
              <a:rPr lang="en-US" sz="1400" b="0" i="0" u="none" strike="noStrike" cap="none" dirty="0" err="1">
                <a:solidFill>
                  <a:srgbClr val="FFFFFF"/>
                </a:solidFill>
                <a:latin typeface="Open Sans"/>
                <a:ea typeface="Open Sans"/>
                <a:cs typeface="Open Sans"/>
                <a:sym typeface="Open Sans"/>
              </a:rPr>
              <a:t>liniei</a:t>
            </a:r>
            <a:endParaRPr sz="1400" b="0" i="0" u="none" strike="noStrike" cap="none" dirty="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Open Sans"/>
                <a:ea typeface="Open Sans"/>
                <a:cs typeface="Open Sans"/>
                <a:sym typeface="Open Sans"/>
              </a:rPr>
              <a:t>Modificarea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unei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poziții</a:t>
            </a:r>
            <a:r>
              <a:rPr lang="en-US" sz="1400" b="0" i="0" u="none" strike="noStrike" cap="none" dirty="0">
                <a:solidFill>
                  <a:srgbClr val="FFFFFF"/>
                </a:solidFill>
                <a:latin typeface="Open Sans"/>
                <a:ea typeface="Open Sans"/>
                <a:cs typeface="Open Sans"/>
                <a:sym typeface="Open Sans"/>
              </a:rPr>
              <a:t> din </a:t>
            </a:r>
            <a:r>
              <a:rPr lang="en-US" sz="1400" b="0" i="0" u="none" strike="noStrike" cap="none" dirty="0" err="1">
                <a:solidFill>
                  <a:srgbClr val="FFFFFF"/>
                </a:solidFill>
                <a:latin typeface="Open Sans"/>
                <a:ea typeface="Open Sans"/>
                <a:cs typeface="Open Sans"/>
                <a:sym typeface="Open Sans"/>
              </a:rPr>
              <a:t>echipa</a:t>
            </a:r>
            <a:r>
              <a:rPr lang="en-US" sz="1400" b="0" i="0" u="none" strike="noStrike" cap="none" dirty="0">
                <a:solidFill>
                  <a:srgbClr val="FFFFFF"/>
                </a:solidFill>
                <a:latin typeface="Open Sans"/>
                <a:ea typeface="Open Sans"/>
                <a:cs typeface="Open Sans"/>
                <a:sym typeface="Open Sans"/>
              </a:rPr>
              <a:t> de implementare a proiectului</a:t>
            </a:r>
            <a:endParaRPr sz="1400" b="0" i="0" u="none" strike="noStrike" cap="none" dirty="0">
              <a:solidFill>
                <a:srgbClr val="FFFFFF"/>
              </a:solidFill>
              <a:latin typeface="Open Sans"/>
              <a:ea typeface="Open Sans"/>
              <a:cs typeface="Open Sans"/>
              <a:sym typeface="Open Sans"/>
            </a:endParaRPr>
          </a:p>
        </p:txBody>
      </p:sp>
      <p:sp>
        <p:nvSpPr>
          <p:cNvPr id="236" name="Google Shape;236;p16"/>
          <p:cNvSpPr txBox="1"/>
          <p:nvPr/>
        </p:nvSpPr>
        <p:spPr>
          <a:xfrm>
            <a:off x="5887616" y="1490275"/>
            <a:ext cx="2469859" cy="4583928"/>
          </a:xfrm>
          <a:prstGeom prst="rect">
            <a:avLst/>
          </a:prstGeom>
          <a:solidFill>
            <a:srgbClr val="1155CC"/>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1400" b="1" i="0" u="none" strike="noStrike" cap="none" dirty="0">
                <a:solidFill>
                  <a:srgbClr val="FFFFFF"/>
                </a:solidFill>
                <a:latin typeface="Open Sans"/>
                <a:ea typeface="Open Sans"/>
                <a:cs typeface="Open Sans"/>
                <a:sym typeface="Open Sans"/>
              </a:rPr>
              <a:t>3. Act adițional la contract</a:t>
            </a:r>
            <a:endParaRPr sz="1400" b="1"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rgbClr val="FFFFFF"/>
                </a:solidFill>
                <a:latin typeface="Open Sans"/>
                <a:ea typeface="Open Sans"/>
                <a:cs typeface="Open Sans"/>
                <a:sym typeface="Open Sans"/>
              </a:rPr>
              <a:t>Modificări </a:t>
            </a:r>
            <a:r>
              <a:rPr lang="en-US" sz="1400" b="0" i="0" u="none" strike="noStrike" cap="none" dirty="0" err="1">
                <a:solidFill>
                  <a:srgbClr val="FFFFFF"/>
                </a:solidFill>
                <a:latin typeface="Open Sans"/>
                <a:ea typeface="Open Sans"/>
                <a:cs typeface="Open Sans"/>
                <a:sym typeface="Open Sans"/>
              </a:rPr>
              <a:t>în</a:t>
            </a:r>
            <a:r>
              <a:rPr lang="en-US" sz="1400" b="0" i="0" u="none" strike="noStrike" cap="none" dirty="0">
                <a:solidFill>
                  <a:srgbClr val="FFFFFF"/>
                </a:solidFill>
                <a:latin typeface="Open Sans"/>
                <a:ea typeface="Open Sans"/>
                <a:cs typeface="Open Sans"/>
                <a:sym typeface="Open Sans"/>
              </a:rPr>
              <a:t> organizația partenerului de proiect</a:t>
            </a:r>
            <a:endParaRPr sz="14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rgbClr val="FFFFFF"/>
                </a:solidFill>
                <a:latin typeface="Open Sans"/>
                <a:ea typeface="Open Sans"/>
                <a:cs typeface="Open Sans"/>
                <a:sym typeface="Open Sans"/>
              </a:rPr>
              <a:t>Modificări </a:t>
            </a:r>
            <a:r>
              <a:rPr lang="en-US" sz="1400" b="0" i="0" u="none" strike="noStrike" cap="none" dirty="0" err="1">
                <a:solidFill>
                  <a:srgbClr val="FFFFFF"/>
                </a:solidFill>
                <a:latin typeface="Open Sans"/>
                <a:ea typeface="Open Sans"/>
                <a:cs typeface="Open Sans"/>
                <a:sym typeface="Open Sans"/>
              </a:rPr>
              <a:t>în</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parteneriatul</a:t>
            </a:r>
            <a:r>
              <a:rPr lang="en-US" sz="1400" b="0" i="0" u="none" strike="noStrike" cap="none" dirty="0">
                <a:solidFill>
                  <a:srgbClr val="FFFFFF"/>
                </a:solidFill>
                <a:latin typeface="Open Sans"/>
                <a:ea typeface="Open Sans"/>
                <a:cs typeface="Open Sans"/>
                <a:sym typeface="Open Sans"/>
              </a:rPr>
              <a:t> proiectului</a:t>
            </a:r>
            <a:endParaRPr sz="1400" b="0" i="0" u="none" strike="noStrike" cap="none" dirty="0">
              <a:solidFill>
                <a:srgbClr val="FFFFFF"/>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a:solidFill>
                  <a:srgbClr val="FFFFFF"/>
                </a:solidFill>
                <a:latin typeface="Open Sans"/>
                <a:ea typeface="Open Sans"/>
                <a:cs typeface="Open Sans"/>
                <a:sym typeface="Open Sans"/>
              </a:rPr>
              <a:t>Realocare bugetară </a:t>
            </a:r>
            <a:r>
              <a:rPr lang="en-US" sz="1400" b="0" i="0" u="none" strike="noStrike" cap="none" dirty="0" err="1">
                <a:solidFill>
                  <a:srgbClr val="FFFFFF"/>
                </a:solidFill>
                <a:latin typeface="Open Sans"/>
                <a:ea typeface="Open Sans"/>
                <a:cs typeface="Open Sans"/>
                <a:sym typeface="Open Sans"/>
              </a:rPr>
              <a:t>între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Beneficiarii</a:t>
            </a:r>
            <a:r>
              <a:rPr lang="en-US" sz="1400" b="0" i="0" u="none" strike="noStrike" cap="none" dirty="0">
                <a:solidFill>
                  <a:srgbClr val="FFFFFF"/>
                </a:solidFill>
                <a:latin typeface="Open Sans"/>
                <a:ea typeface="Open Sans"/>
                <a:cs typeface="Open Sans"/>
                <a:sym typeface="Open Sans"/>
              </a:rPr>
              <a:t> de proiect</a:t>
            </a:r>
            <a:endParaRPr sz="1400" b="0" i="0" u="none" strike="noStrike" cap="none" dirty="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Open Sans"/>
                <a:ea typeface="Open Sans"/>
                <a:cs typeface="Open Sans"/>
                <a:sym typeface="Open Sans"/>
              </a:rPr>
              <a:t>Realocări bugetare </a:t>
            </a:r>
            <a:r>
              <a:rPr lang="en-US" sz="1400" b="0" i="0" u="none" strike="noStrike" cap="none" dirty="0" err="1">
                <a:solidFill>
                  <a:srgbClr val="FFFFFF"/>
                </a:solidFill>
                <a:latin typeface="Open Sans"/>
                <a:ea typeface="Open Sans"/>
                <a:cs typeface="Open Sans"/>
                <a:sym typeface="Open Sans"/>
              </a:rPr>
              <a:t>între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linii</a:t>
            </a:r>
            <a:r>
              <a:rPr lang="en-US" sz="1400" b="0" i="0" u="none" strike="noStrike" cap="none" dirty="0">
                <a:solidFill>
                  <a:srgbClr val="FFFFFF"/>
                </a:solidFill>
                <a:latin typeface="Open Sans"/>
                <a:ea typeface="Open Sans"/>
                <a:cs typeface="Open Sans"/>
                <a:sym typeface="Open Sans"/>
              </a:rPr>
              <a:t> bugetare, </a:t>
            </a:r>
            <a:r>
              <a:rPr lang="en-US" sz="1400" b="0" i="0" u="none" strike="noStrike" cap="none" dirty="0" err="1">
                <a:solidFill>
                  <a:srgbClr val="FFFFFF"/>
                </a:solidFill>
                <a:latin typeface="Open Sans"/>
                <a:ea typeface="Open Sans"/>
                <a:cs typeface="Open Sans"/>
                <a:sym typeface="Open Sans"/>
              </a:rPr>
              <a:t>peste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limita</a:t>
            </a:r>
            <a:r>
              <a:rPr lang="en-US" sz="1400" b="0" i="0" u="none" strike="noStrike" cap="none" dirty="0">
                <a:solidFill>
                  <a:srgbClr val="FFFFFF"/>
                </a:solidFill>
                <a:latin typeface="Open Sans"/>
                <a:ea typeface="Open Sans"/>
                <a:cs typeface="Open Sans"/>
                <a:sym typeface="Open Sans"/>
              </a:rPr>
              <a:t> a 20%</a:t>
            </a:r>
            <a:endParaRPr sz="1400" b="0" i="0" u="none" strike="noStrike" cap="none" dirty="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Open Sans"/>
                <a:ea typeface="Open Sans"/>
                <a:cs typeface="Open Sans"/>
                <a:sym typeface="Open Sans"/>
              </a:rPr>
              <a:t>Modificări </a:t>
            </a:r>
            <a:r>
              <a:rPr lang="en-US" sz="1400" b="0" i="0" u="none" strike="noStrike" cap="none" dirty="0" err="1">
                <a:solidFill>
                  <a:srgbClr val="FFFFFF"/>
                </a:solidFill>
                <a:latin typeface="Open Sans"/>
                <a:ea typeface="Open Sans"/>
                <a:cs typeface="Open Sans"/>
                <a:sym typeface="Open Sans"/>
              </a:rPr>
              <a:t>tehnice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față</a:t>
            </a:r>
            <a:r>
              <a:rPr lang="en-US" sz="1400" b="0" i="0" u="none" strike="noStrike" cap="none" dirty="0">
                <a:solidFill>
                  <a:srgbClr val="FFFFFF"/>
                </a:solidFill>
                <a:latin typeface="Open Sans"/>
                <a:ea typeface="Open Sans"/>
                <a:cs typeface="Open Sans"/>
                <a:sym typeface="Open Sans"/>
              </a:rPr>
              <a:t> de documentele din </a:t>
            </a:r>
            <a:r>
              <a:rPr lang="en-US" sz="1400" b="0" i="0" u="none" strike="noStrike" cap="none" dirty="0" err="1">
                <a:solidFill>
                  <a:srgbClr val="FFFFFF"/>
                </a:solidFill>
                <a:latin typeface="Open Sans"/>
                <a:ea typeface="Open Sans"/>
                <a:cs typeface="Open Sans"/>
                <a:sym typeface="Open Sans"/>
              </a:rPr>
              <a:t>Formularul</a:t>
            </a:r>
            <a:r>
              <a:rPr lang="en-US" sz="1400" b="0" i="0" u="none" strike="noStrike" cap="none" dirty="0">
                <a:solidFill>
                  <a:srgbClr val="FFFFFF"/>
                </a:solidFill>
                <a:latin typeface="Open Sans"/>
                <a:ea typeface="Open Sans"/>
                <a:cs typeface="Open Sans"/>
                <a:sym typeface="Open Sans"/>
              </a:rPr>
              <a:t> de </a:t>
            </a:r>
            <a:r>
              <a:rPr lang="en-US" sz="1400" b="0" i="0" u="none" strike="noStrike" cap="none" dirty="0" err="1">
                <a:solidFill>
                  <a:srgbClr val="FFFFFF"/>
                </a:solidFill>
                <a:latin typeface="Open Sans"/>
                <a:ea typeface="Open Sans"/>
                <a:cs typeface="Open Sans"/>
                <a:sym typeface="Open Sans"/>
              </a:rPr>
              <a:t>aplicație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aprobat</a:t>
            </a:r>
            <a:endParaRPr sz="1400" b="0" i="0" u="none" strike="noStrike" cap="none" dirty="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Open Sans"/>
                <a:ea typeface="Open Sans"/>
                <a:cs typeface="Open Sans"/>
                <a:sym typeface="Open Sans"/>
              </a:rPr>
              <a:t>Prelungirea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perioadei</a:t>
            </a:r>
            <a:r>
              <a:rPr lang="en-US" sz="1400" b="0" i="0" u="none" strike="noStrike" cap="none" dirty="0">
                <a:solidFill>
                  <a:srgbClr val="FFFFFF"/>
                </a:solidFill>
                <a:latin typeface="Open Sans"/>
                <a:ea typeface="Open Sans"/>
                <a:cs typeface="Open Sans"/>
                <a:sym typeface="Open Sans"/>
              </a:rPr>
              <a:t> de </a:t>
            </a:r>
            <a:r>
              <a:rPr lang="en-US" sz="1400" b="0" i="0" u="none" strike="noStrike" cap="none" dirty="0" err="1">
                <a:solidFill>
                  <a:srgbClr val="FFFFFF"/>
                </a:solidFill>
                <a:latin typeface="Open Sans"/>
                <a:ea typeface="Open Sans"/>
                <a:cs typeface="Open Sans"/>
                <a:sym typeface="Open Sans"/>
              </a:rPr>
              <a:t>implementare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până</a:t>
            </a:r>
            <a:r>
              <a:rPr lang="en-US" sz="1400" b="0" i="0" u="none" strike="noStrike" cap="none" dirty="0">
                <a:solidFill>
                  <a:srgbClr val="FFFFFF"/>
                </a:solidFill>
                <a:latin typeface="Open Sans"/>
                <a:ea typeface="Open Sans"/>
                <a:cs typeface="Open Sans"/>
                <a:sym typeface="Open Sans"/>
              </a:rPr>
              <a:t> la </a:t>
            </a:r>
            <a:r>
              <a:rPr lang="en-US" sz="1400" b="0" i="0" u="none" strike="noStrike" cap="none" dirty="0" err="1">
                <a:solidFill>
                  <a:srgbClr val="FFFFFF"/>
                </a:solidFill>
                <a:latin typeface="Open Sans"/>
                <a:ea typeface="Open Sans"/>
                <a:cs typeface="Open Sans"/>
                <a:sym typeface="Open Sans"/>
              </a:rPr>
              <a:t>perioada</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maximă</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indicată</a:t>
            </a:r>
            <a:r>
              <a:rPr lang="en-US" sz="1400" b="0" i="0" u="none" strike="noStrike" cap="none" dirty="0">
                <a:solidFill>
                  <a:srgbClr val="FFFFFF"/>
                </a:solidFill>
                <a:latin typeface="Open Sans"/>
                <a:ea typeface="Open Sans"/>
                <a:cs typeface="Open Sans"/>
                <a:sym typeface="Open Sans"/>
              </a:rPr>
              <a:t> de GS</a:t>
            </a:r>
            <a:endParaRPr sz="1400" b="0" i="0" u="none" strike="noStrike" cap="none" dirty="0">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err="1">
                <a:solidFill>
                  <a:srgbClr val="FFFFFF"/>
                </a:solidFill>
                <a:latin typeface="Open Sans"/>
                <a:ea typeface="Open Sans"/>
                <a:cs typeface="Open Sans"/>
                <a:sym typeface="Open Sans"/>
              </a:rPr>
              <a:t>Modificări</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majore</a:t>
            </a:r>
            <a:r>
              <a:rPr lang="en-US" sz="1400" b="0" i="0" u="none" strike="noStrike" cap="none" dirty="0">
                <a:solidFill>
                  <a:srgbClr val="FFFFFF"/>
                </a:solidFill>
                <a:latin typeface="Open Sans"/>
                <a:ea typeface="Open Sans"/>
                <a:cs typeface="Open Sans"/>
                <a:sym typeface="Open Sans"/>
              </a:rPr>
              <a:t> </a:t>
            </a:r>
            <a:r>
              <a:rPr lang="en-US" sz="1400" b="0" i="0" u="none" strike="noStrike" cap="none" dirty="0" err="1">
                <a:solidFill>
                  <a:srgbClr val="FFFFFF"/>
                </a:solidFill>
                <a:latin typeface="Open Sans"/>
                <a:ea typeface="Open Sans"/>
                <a:cs typeface="Open Sans"/>
                <a:sym typeface="Open Sans"/>
              </a:rPr>
              <a:t>în</a:t>
            </a:r>
            <a:r>
              <a:rPr lang="en-US" sz="1400" b="0" i="0" u="none" strike="noStrike" cap="none" dirty="0">
                <a:solidFill>
                  <a:srgbClr val="FFFFFF"/>
                </a:solidFill>
                <a:latin typeface="Open Sans"/>
                <a:ea typeface="Open Sans"/>
                <a:cs typeface="Open Sans"/>
                <a:sym typeface="Open Sans"/>
              </a:rPr>
              <a:t> AF</a:t>
            </a:r>
            <a:endParaRPr sz="1400" b="0" i="0" u="none" strike="noStrike" cap="none" dirty="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7"/>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42" name="Google Shape;242;p17"/>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43" name="Google Shape;243;p17"/>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44" name="Google Shape;244;p17"/>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45" name="Google Shape;245;p17"/>
          <p:cNvSpPr/>
          <p:nvPr/>
        </p:nvSpPr>
        <p:spPr>
          <a:xfrm>
            <a:off x="637325" y="1051025"/>
            <a:ext cx="7363800" cy="4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2060"/>
              </a:solidFill>
              <a:latin typeface="Open Sans"/>
              <a:ea typeface="Open Sans"/>
              <a:cs typeface="Open Sans"/>
              <a:sym typeface="Open Sans"/>
            </a:endParaRPr>
          </a:p>
        </p:txBody>
      </p:sp>
      <p:sp>
        <p:nvSpPr>
          <p:cNvPr id="246" name="Google Shape;246;p17"/>
          <p:cNvSpPr/>
          <p:nvPr/>
        </p:nvSpPr>
        <p:spPr>
          <a:xfrm>
            <a:off x="431898" y="1600263"/>
            <a:ext cx="5466445" cy="39675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endParaRPr sz="1800" b="1"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b="0" i="0" u="none" strike="noStrike" cap="none" dirty="0" err="1">
                <a:solidFill>
                  <a:srgbClr val="1F497D"/>
                </a:solidFill>
                <a:latin typeface="Open Sans"/>
                <a:ea typeface="Open Sans"/>
                <a:cs typeface="Open Sans"/>
                <a:sym typeface="Open Sans"/>
              </a:rPr>
              <a:t>Inițiată</a:t>
            </a:r>
            <a:r>
              <a:rPr lang="en-US" sz="1800" b="0" i="0" u="none" strike="noStrike" cap="none" dirty="0">
                <a:solidFill>
                  <a:srgbClr val="1F497D"/>
                </a:solidFill>
                <a:latin typeface="Open Sans"/>
                <a:ea typeface="Open Sans"/>
                <a:cs typeface="Open Sans"/>
                <a:sym typeface="Open Sans"/>
              </a:rPr>
              <a:t> de B</a:t>
            </a:r>
            <a:r>
              <a:rPr lang="ro-RO" sz="1800" b="0" i="0" u="none" strike="noStrike" cap="none" dirty="0">
                <a:solidFill>
                  <a:srgbClr val="1F497D"/>
                </a:solidFill>
                <a:latin typeface="Open Sans"/>
                <a:ea typeface="Open Sans"/>
                <a:cs typeface="Open Sans"/>
                <a:sym typeface="Open Sans"/>
              </a:rPr>
              <a:t>P</a:t>
            </a:r>
            <a:r>
              <a:rPr lang="en-US" sz="1800" b="0" i="0" u="none" strike="noStrike" cap="none"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prin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eMS</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accesând</a:t>
            </a:r>
            <a:r>
              <a:rPr lang="en-US" sz="1800" dirty="0">
                <a:solidFill>
                  <a:srgbClr val="1F497D"/>
                </a:solidFill>
                <a:latin typeface="Open Sans"/>
                <a:ea typeface="Open Sans"/>
                <a:cs typeface="Open Sans"/>
                <a:sym typeface="Open Sans"/>
              </a:rPr>
              <a:t> "Modification request“;</a:t>
            </a:r>
            <a:endParaRPr sz="1800"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a:t>
            </a:r>
            <a:r>
              <a:rPr lang="en-US" sz="1800" b="1" dirty="0">
                <a:solidFill>
                  <a:srgbClr val="1F497D"/>
                </a:solidFill>
                <a:latin typeface="Open Sans"/>
                <a:ea typeface="Open Sans"/>
                <a:cs typeface="Open Sans"/>
                <a:sym typeface="Open Sans"/>
              </a:rPr>
              <a:t>Comment</a:t>
            </a:r>
            <a:r>
              <a:rPr lang="en-US" sz="1800" dirty="0">
                <a:solidFill>
                  <a:srgbClr val="1F497D"/>
                </a:solidFill>
                <a:latin typeface="Open Sans"/>
                <a:ea typeface="Open Sans"/>
                <a:cs typeface="Open Sans"/>
                <a:sym typeface="Open Sans"/>
              </a:rPr>
              <a:t>"</a:t>
            </a:r>
            <a:r>
              <a:rPr lang="en-US" sz="1800" b="1" dirty="0">
                <a:solidFill>
                  <a:srgbClr val="1F497D"/>
                </a:solidFill>
                <a:latin typeface="Open Sans"/>
                <a:ea typeface="Open Sans"/>
                <a:cs typeface="Open Sans"/>
                <a:sym typeface="Open Sans"/>
              </a:rPr>
              <a:t> </a:t>
            </a:r>
            <a:r>
              <a:rPr lang="en-US" sz="1800" dirty="0">
                <a:solidFill>
                  <a:srgbClr val="1F497D"/>
                </a:solidFill>
                <a:latin typeface="Open Sans"/>
                <a:ea typeface="Open Sans"/>
                <a:cs typeface="Open Sans"/>
                <a:sym typeface="Open Sans"/>
              </a:rPr>
              <a:t>se introduce o </a:t>
            </a:r>
            <a:r>
              <a:rPr lang="en-US" sz="1800" dirty="0" err="1">
                <a:solidFill>
                  <a:srgbClr val="1F497D"/>
                </a:solidFill>
                <a:latin typeface="Open Sans"/>
                <a:ea typeface="Open Sans"/>
                <a:cs typeface="Open Sans"/>
                <a:sym typeface="Open Sans"/>
              </a:rPr>
              <a:t>scurtă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descriere</a:t>
            </a:r>
            <a:r>
              <a:rPr lang="en-US" sz="1800" dirty="0">
                <a:solidFill>
                  <a:srgbClr val="1F497D"/>
                </a:solidFill>
                <a:latin typeface="Open Sans"/>
                <a:ea typeface="Open Sans"/>
                <a:cs typeface="Open Sans"/>
                <a:sym typeface="Open Sans"/>
              </a:rPr>
              <a:t> a </a:t>
            </a:r>
            <a:r>
              <a:rPr lang="en-US" sz="1800" dirty="0" err="1">
                <a:solidFill>
                  <a:srgbClr val="1F497D"/>
                </a:solidFill>
                <a:latin typeface="Open Sans"/>
                <a:ea typeface="Open Sans"/>
                <a:cs typeface="Open Sans"/>
                <a:sym typeface="Open Sans"/>
              </a:rPr>
              <a:t>modificării</a:t>
            </a:r>
            <a:r>
              <a:rPr lang="en-US" sz="1800" dirty="0">
                <a:solidFill>
                  <a:srgbClr val="1F497D"/>
                </a:solidFill>
                <a:latin typeface="Open Sans"/>
                <a:ea typeface="Open Sans"/>
                <a:cs typeface="Open Sans"/>
                <a:sym typeface="Open Sans"/>
              </a:rPr>
              <a:t> solicitate;</a:t>
            </a:r>
            <a:endParaRPr sz="1800"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dirty="0">
                <a:solidFill>
                  <a:srgbClr val="1F497D"/>
                </a:solidFill>
                <a:latin typeface="Open Sans"/>
                <a:ea typeface="Open Sans"/>
                <a:cs typeface="Open Sans"/>
                <a:sym typeface="Open Sans"/>
              </a:rPr>
              <a:t>se </a:t>
            </a:r>
            <a:r>
              <a:rPr lang="en-US" sz="1800" dirty="0" err="1">
                <a:solidFill>
                  <a:srgbClr val="1F497D"/>
                </a:solidFill>
                <a:latin typeface="Open Sans"/>
                <a:ea typeface="Open Sans"/>
                <a:cs typeface="Open Sans"/>
                <a:sym typeface="Open Sans"/>
              </a:rPr>
              <a:t>încarcă</a:t>
            </a:r>
            <a:r>
              <a:rPr lang="en-US" sz="1800" dirty="0">
                <a:solidFill>
                  <a:srgbClr val="1F497D"/>
                </a:solidFill>
                <a:latin typeface="Open Sans"/>
                <a:ea typeface="Open Sans"/>
                <a:cs typeface="Open Sans"/>
                <a:sym typeface="Open Sans"/>
              </a:rPr>
              <a:t> </a:t>
            </a:r>
            <a:r>
              <a:rPr lang="ro-RO" sz="1800" b="1" dirty="0" err="1">
                <a:solidFill>
                  <a:srgbClr val="1F497D"/>
                </a:solidFill>
                <a:latin typeface="Open Sans"/>
                <a:ea typeface="Open Sans"/>
                <a:cs typeface="Open Sans"/>
                <a:sym typeface="Open Sans"/>
              </a:rPr>
              <a:t>C</a:t>
            </a:r>
            <a:r>
              <a:rPr lang="en-US" sz="1800" b="1" dirty="0" err="1" smtClean="0">
                <a:solidFill>
                  <a:srgbClr val="1F497D"/>
                </a:solidFill>
                <a:latin typeface="Open Sans"/>
                <a:ea typeface="Open Sans"/>
                <a:cs typeface="Open Sans"/>
                <a:sym typeface="Open Sans"/>
              </a:rPr>
              <a:t>ererea</a:t>
            </a:r>
            <a:r>
              <a:rPr lang="en-US" sz="1800" b="1" dirty="0" smtClean="0">
                <a:solidFill>
                  <a:srgbClr val="1F497D"/>
                </a:solidFill>
                <a:latin typeface="Open Sans"/>
                <a:ea typeface="Open Sans"/>
                <a:cs typeface="Open Sans"/>
                <a:sym typeface="Open Sans"/>
              </a:rPr>
              <a:t> </a:t>
            </a:r>
            <a:r>
              <a:rPr lang="en-US" sz="1800" b="1" dirty="0">
                <a:solidFill>
                  <a:srgbClr val="1F497D"/>
                </a:solidFill>
                <a:latin typeface="Open Sans"/>
                <a:ea typeface="Open Sans"/>
                <a:cs typeface="Open Sans"/>
                <a:sym typeface="Open Sans"/>
              </a:rPr>
              <a:t>de </a:t>
            </a:r>
            <a:r>
              <a:rPr lang="en-US" sz="1800" b="1" dirty="0" err="1">
                <a:solidFill>
                  <a:srgbClr val="1F497D"/>
                </a:solidFill>
                <a:latin typeface="Open Sans"/>
                <a:ea typeface="Open Sans"/>
                <a:cs typeface="Open Sans"/>
                <a:sym typeface="Open Sans"/>
              </a:rPr>
              <a:t>modificare</a:t>
            </a:r>
            <a:r>
              <a:rPr lang="en-US" sz="1800" b="1" dirty="0">
                <a:solidFill>
                  <a:srgbClr val="1F497D"/>
                </a:solidFill>
                <a:latin typeface="Open Sans"/>
                <a:ea typeface="Open Sans"/>
                <a:cs typeface="Open Sans"/>
                <a:sym typeface="Open Sans"/>
              </a:rPr>
              <a:t> </a:t>
            </a:r>
            <a:r>
              <a:rPr lang="en-US" sz="1800" b="1" dirty="0" err="1">
                <a:solidFill>
                  <a:srgbClr val="1F497D"/>
                </a:solidFill>
                <a:latin typeface="Open Sans"/>
                <a:ea typeface="Open Sans"/>
                <a:cs typeface="Open Sans"/>
                <a:sym typeface="Open Sans"/>
              </a:rPr>
              <a:t>prin</a:t>
            </a:r>
            <a:r>
              <a:rPr lang="en-US" sz="1800" b="1" dirty="0">
                <a:solidFill>
                  <a:srgbClr val="1F497D"/>
                </a:solidFill>
                <a:latin typeface="Open Sans"/>
                <a:ea typeface="Open Sans"/>
                <a:cs typeface="Open Sans"/>
                <a:sym typeface="Open Sans"/>
              </a:rPr>
              <a:t> </a:t>
            </a:r>
            <a:r>
              <a:rPr lang="en-US" sz="1800" b="1" dirty="0" err="1">
                <a:solidFill>
                  <a:srgbClr val="1F497D"/>
                </a:solidFill>
                <a:latin typeface="Open Sans"/>
                <a:ea typeface="Open Sans"/>
                <a:cs typeface="Open Sans"/>
                <a:sym typeface="Open Sans"/>
              </a:rPr>
              <a:t>notificare</a:t>
            </a:r>
            <a:r>
              <a:rPr lang="en-US" sz="1800" b="1"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semnată</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reprezentantul</a:t>
            </a:r>
            <a:r>
              <a:rPr lang="en-US" sz="1800" dirty="0">
                <a:solidFill>
                  <a:srgbClr val="1F497D"/>
                </a:solidFill>
                <a:latin typeface="Open Sans"/>
                <a:ea typeface="Open Sans"/>
                <a:cs typeface="Open Sans"/>
                <a:sym typeface="Open Sans"/>
              </a:rPr>
              <a:t> legal al </a:t>
            </a:r>
            <a:r>
              <a:rPr lang="en-US" sz="1800" dirty="0" err="1">
                <a:solidFill>
                  <a:srgbClr val="1F497D"/>
                </a:solidFill>
                <a:latin typeface="Open Sans"/>
                <a:ea typeface="Open Sans"/>
                <a:cs typeface="Open Sans"/>
                <a:sym typeface="Open Sans"/>
              </a:rPr>
              <a:t>beneficiarului</a:t>
            </a:r>
            <a:r>
              <a:rPr lang="en-US" sz="1800" dirty="0">
                <a:solidFill>
                  <a:srgbClr val="1F497D"/>
                </a:solidFill>
                <a:latin typeface="Open Sans"/>
                <a:ea typeface="Open Sans"/>
                <a:cs typeface="Open Sans"/>
                <a:sym typeface="Open Sans"/>
              </a:rPr>
              <a:t> principal, </a:t>
            </a:r>
            <a:r>
              <a:rPr lang="en-US" sz="1800" i="0" u="none" strike="noStrike" cap="none" dirty="0" err="1">
                <a:solidFill>
                  <a:srgbClr val="1F497D"/>
                </a:solidFill>
                <a:latin typeface="Open Sans"/>
                <a:ea typeface="Open Sans"/>
                <a:cs typeface="Open Sans"/>
                <a:sym typeface="Open Sans"/>
              </a:rPr>
              <a:t>în</a:t>
            </a:r>
            <a:r>
              <a:rPr lang="en-US" sz="1800" b="0" i="0" u="none" strike="noStrike" cap="none" dirty="0" err="1">
                <a:solidFill>
                  <a:srgbClr val="1F497D"/>
                </a:solidFill>
                <a:latin typeface="Open Sans"/>
                <a:ea typeface="Open Sans"/>
                <a:cs typeface="Open Sans"/>
                <a:sym typeface="Open Sans"/>
              </a:rPr>
              <a:t>soțită</a:t>
            </a:r>
            <a:r>
              <a:rPr lang="en-US" sz="1800" b="0" i="0" u="none" strike="noStrike" cap="none" dirty="0">
                <a:solidFill>
                  <a:srgbClr val="1F497D"/>
                </a:solidFill>
                <a:latin typeface="Open Sans"/>
                <a:ea typeface="Open Sans"/>
                <a:cs typeface="Open Sans"/>
                <a:sym typeface="Open Sans"/>
              </a:rPr>
              <a:t> de </a:t>
            </a:r>
            <a:r>
              <a:rPr lang="en-US" sz="1800" b="0" i="0" u="none" strike="noStrike" cap="none" dirty="0" err="1">
                <a:solidFill>
                  <a:srgbClr val="1F497D"/>
                </a:solidFill>
                <a:latin typeface="Open Sans"/>
                <a:ea typeface="Open Sans"/>
                <a:cs typeface="Open Sans"/>
                <a:sym typeface="Open Sans"/>
              </a:rPr>
              <a:t>documente</a:t>
            </a:r>
            <a:r>
              <a:rPr lang="en-US" sz="1800" b="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justificative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scanate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dacă</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este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ca</a:t>
            </a:r>
            <a:r>
              <a:rPr lang="en-US" sz="1800" dirty="0" err="1">
                <a:solidFill>
                  <a:srgbClr val="1F497D"/>
                </a:solidFill>
                <a:latin typeface="Open Sans"/>
                <a:ea typeface="Open Sans"/>
                <a:cs typeface="Open Sans"/>
                <a:sym typeface="Open Sans"/>
              </a:rPr>
              <a:t>zul</a:t>
            </a:r>
            <a:r>
              <a:rPr lang="en-US" sz="1800" dirty="0">
                <a:solidFill>
                  <a:srgbClr val="1F497D"/>
                </a:solidFill>
                <a:latin typeface="Open Sans"/>
                <a:ea typeface="Open Sans"/>
                <a:cs typeface="Open Sans"/>
                <a:sym typeface="Open Sans"/>
              </a:rPr>
              <a:t>;</a:t>
            </a:r>
            <a:endParaRPr sz="1800"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i="0" u="none" strike="noStrike" cap="none" dirty="0">
                <a:solidFill>
                  <a:srgbClr val="1F497D"/>
                </a:solidFill>
                <a:latin typeface="Open Sans"/>
                <a:ea typeface="Open Sans"/>
                <a:cs typeface="Open Sans"/>
                <a:sym typeface="Open Sans"/>
              </a:rPr>
              <a:t>SC </a:t>
            </a:r>
            <a:r>
              <a:rPr lang="en-US" sz="1800" i="0" u="none" strike="noStrike" cap="none" dirty="0" err="1">
                <a:solidFill>
                  <a:srgbClr val="1F497D"/>
                </a:solidFill>
                <a:latin typeface="Open Sans"/>
                <a:ea typeface="Open Sans"/>
                <a:cs typeface="Open Sans"/>
                <a:sym typeface="Open Sans"/>
              </a:rPr>
              <a:t>va</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permite</a:t>
            </a:r>
            <a:r>
              <a:rPr lang="en-US" sz="1800" i="0" u="none" strike="noStrike" cap="none" dirty="0">
                <a:solidFill>
                  <a:srgbClr val="1F497D"/>
                </a:solidFill>
                <a:latin typeface="Open Sans"/>
                <a:ea typeface="Open Sans"/>
                <a:cs typeface="Open Sans"/>
                <a:sym typeface="Open Sans"/>
              </a:rPr>
              <a:t> BP </a:t>
            </a:r>
            <a:r>
              <a:rPr lang="en-US" sz="1800" i="0" u="none" strike="noStrike" cap="none" dirty="0" err="1">
                <a:solidFill>
                  <a:srgbClr val="1F497D"/>
                </a:solidFill>
                <a:latin typeface="Open Sans"/>
                <a:ea typeface="Open Sans"/>
                <a:cs typeface="Open Sans"/>
                <a:sym typeface="Open Sans"/>
              </a:rPr>
              <a:t>să</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efectueze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modificările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necesare</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în</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Formularul</a:t>
            </a:r>
            <a:r>
              <a:rPr lang="en-US" sz="1800" i="0" u="none" strike="noStrike" cap="none" dirty="0">
                <a:solidFill>
                  <a:srgbClr val="1F497D"/>
                </a:solidFill>
                <a:latin typeface="Open Sans"/>
                <a:ea typeface="Open Sans"/>
                <a:cs typeface="Open Sans"/>
                <a:sym typeface="Open Sans"/>
              </a:rPr>
              <a:t> </a:t>
            </a:r>
            <a:r>
              <a:rPr lang="en-US" sz="1800" i="0" u="none" strike="noStrike" cap="none" dirty="0" err="1">
                <a:solidFill>
                  <a:srgbClr val="1F497D"/>
                </a:solidFill>
                <a:latin typeface="Open Sans"/>
                <a:ea typeface="Open Sans"/>
                <a:cs typeface="Open Sans"/>
                <a:sym typeface="Open Sans"/>
              </a:rPr>
              <a:t>aplicației</a:t>
            </a:r>
            <a:r>
              <a:rPr lang="en-US" sz="1800" i="0" u="none" strike="noStrike" cap="none" dirty="0">
                <a:solidFill>
                  <a:srgbClr val="1F497D"/>
                </a:solidFill>
                <a:latin typeface="Open Sans"/>
                <a:ea typeface="Open Sans"/>
                <a:cs typeface="Open Sans"/>
                <a:sym typeface="Open Sans"/>
              </a:rPr>
              <a:t> din </a:t>
            </a:r>
            <a:r>
              <a:rPr lang="en-US" sz="1800" i="0" u="none" strike="noStrike" cap="none" dirty="0" err="1">
                <a:solidFill>
                  <a:srgbClr val="1F497D"/>
                </a:solidFill>
                <a:latin typeface="Open Sans"/>
                <a:ea typeface="Open Sans"/>
                <a:cs typeface="Open Sans"/>
                <a:sym typeface="Open Sans"/>
              </a:rPr>
              <a:t>eMS</a:t>
            </a:r>
            <a:r>
              <a:rPr lang="en-US" sz="1800" i="0" u="none" strike="noStrike" cap="none" dirty="0">
                <a:solidFill>
                  <a:srgbClr val="1F497D"/>
                </a:solidFill>
                <a:latin typeface="Open Sans"/>
                <a:ea typeface="Open Sans"/>
                <a:cs typeface="Open Sans"/>
                <a:sym typeface="Open Sans"/>
              </a:rPr>
              <a:t>.</a:t>
            </a:r>
            <a:endParaRPr sz="1800" i="0" u="none" strike="noStrike" cap="none" dirty="0">
              <a:solidFill>
                <a:srgbClr val="1F497D"/>
              </a:solidFill>
              <a:latin typeface="Open Sans"/>
              <a:ea typeface="Open Sans"/>
              <a:cs typeface="Open Sans"/>
              <a:sym typeface="Open Sans"/>
            </a:endParaRPr>
          </a:p>
          <a:p>
            <a:pPr marL="0" marR="0" lvl="0" indent="0" algn="just" rtl="0">
              <a:lnSpc>
                <a:spcPct val="115000"/>
              </a:lnSpc>
              <a:spcBef>
                <a:spcPts val="0"/>
              </a:spcBef>
              <a:spcAft>
                <a:spcPts val="0"/>
              </a:spcAft>
              <a:buClr>
                <a:srgbClr val="000000"/>
              </a:buClr>
              <a:buSzPts val="1800"/>
              <a:buFont typeface="Arial"/>
              <a:buNone/>
            </a:pPr>
            <a:endParaRPr sz="1800" b="1" i="0" u="none" strike="noStrike" cap="none" dirty="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18E47138-49E1-477E-B0EB-98B26DE7AD9F}"/>
              </a:ext>
            </a:extLst>
          </p:cNvPr>
          <p:cNvSpPr/>
          <p:nvPr/>
        </p:nvSpPr>
        <p:spPr>
          <a:xfrm>
            <a:off x="2124431" y="1119682"/>
            <a:ext cx="4769254" cy="480581"/>
          </a:xfrm>
          <a:prstGeom prst="rect">
            <a:avLst/>
          </a:prstGeom>
        </p:spPr>
        <p:txBody>
          <a:bodyPr wrap="none">
            <a:spAutoFit/>
          </a:bodyPr>
          <a:lstStyle/>
          <a:p>
            <a:pPr lvl="0" algn="ctr">
              <a:lnSpc>
                <a:spcPct val="115000"/>
              </a:lnSpc>
              <a:buClr>
                <a:schemeClr val="dk1"/>
              </a:buClr>
              <a:buSzPts val="1100"/>
            </a:pPr>
            <a:r>
              <a:rPr lang="en-US" sz="2400" b="1" dirty="0">
                <a:solidFill>
                  <a:srgbClr val="1F497D"/>
                </a:solidFill>
                <a:latin typeface="Open Sans"/>
                <a:ea typeface="Open Sans"/>
                <a:cs typeface="Open Sans"/>
                <a:sym typeface="Open Sans"/>
              </a:rPr>
              <a:t>NOTIFICAREA FĂRĂ APROBARE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8"/>
          <p:cNvPicPr preferRelativeResize="0"/>
          <p:nvPr/>
        </p:nvPicPr>
        <p:blipFill rotWithShape="1">
          <a:blip r:embed="rId3">
            <a:alphaModFix/>
          </a:blip>
          <a:srcRect/>
          <a:stretch/>
        </p:blipFill>
        <p:spPr>
          <a:xfrm>
            <a:off x="378" y="283"/>
            <a:ext cx="9143244" cy="6857433"/>
          </a:xfrm>
          <a:prstGeom prst="rect">
            <a:avLst/>
          </a:prstGeom>
          <a:noFill/>
          <a:ln>
            <a:noFill/>
          </a:ln>
        </p:spPr>
      </p:pic>
      <p:pic>
        <p:nvPicPr>
          <p:cNvPr id="252" name="Google Shape;252;p18"/>
          <p:cNvPicPr preferRelativeResize="0"/>
          <p:nvPr/>
        </p:nvPicPr>
        <p:blipFill rotWithShape="1">
          <a:blip r:embed="rId4">
            <a:alphaModFix/>
          </a:blip>
          <a:srcRect/>
          <a:stretch/>
        </p:blipFill>
        <p:spPr>
          <a:xfrm>
            <a:off x="251520" y="219356"/>
            <a:ext cx="3477110" cy="857370"/>
          </a:xfrm>
          <a:prstGeom prst="rect">
            <a:avLst/>
          </a:prstGeom>
          <a:noFill/>
          <a:ln>
            <a:noFill/>
          </a:ln>
        </p:spPr>
      </p:pic>
      <p:pic>
        <p:nvPicPr>
          <p:cNvPr id="253" name="Google Shape;253;p18"/>
          <p:cNvPicPr preferRelativeResize="0"/>
          <p:nvPr/>
        </p:nvPicPr>
        <p:blipFill rotWithShape="1">
          <a:blip r:embed="rId5">
            <a:alphaModFix/>
          </a:blip>
          <a:srcRect/>
          <a:stretch/>
        </p:blipFill>
        <p:spPr>
          <a:xfrm>
            <a:off x="7596336" y="219356"/>
            <a:ext cx="367074" cy="367074"/>
          </a:xfrm>
          <a:prstGeom prst="rect">
            <a:avLst/>
          </a:prstGeom>
          <a:noFill/>
          <a:ln>
            <a:noFill/>
          </a:ln>
        </p:spPr>
      </p:pic>
      <p:pic>
        <p:nvPicPr>
          <p:cNvPr id="254" name="Google Shape;254;p18"/>
          <p:cNvPicPr preferRelativeResize="0"/>
          <p:nvPr/>
        </p:nvPicPr>
        <p:blipFill rotWithShape="1">
          <a:blip r:embed="rId6">
            <a:alphaModFix/>
          </a:blip>
          <a:srcRect/>
          <a:stretch/>
        </p:blipFill>
        <p:spPr>
          <a:xfrm>
            <a:off x="8172400" y="206009"/>
            <a:ext cx="528449" cy="474050"/>
          </a:xfrm>
          <a:prstGeom prst="rect">
            <a:avLst/>
          </a:prstGeom>
          <a:noFill/>
          <a:ln>
            <a:noFill/>
          </a:ln>
        </p:spPr>
      </p:pic>
      <p:sp>
        <p:nvSpPr>
          <p:cNvPr id="255" name="Google Shape;255;p18"/>
          <p:cNvSpPr/>
          <p:nvPr/>
        </p:nvSpPr>
        <p:spPr>
          <a:xfrm>
            <a:off x="251520" y="1111233"/>
            <a:ext cx="6552403" cy="4717815"/>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2400" b="1" i="0" u="none" strike="noStrike" cap="none" dirty="0">
                <a:solidFill>
                  <a:srgbClr val="1F497D"/>
                </a:solidFill>
                <a:latin typeface="Open Sans"/>
                <a:ea typeface="Open Sans"/>
                <a:cs typeface="Open Sans"/>
                <a:sym typeface="Open Sans"/>
              </a:rPr>
              <a:t>                   NOTIFICAREA CU APROBARE</a:t>
            </a:r>
            <a:endParaRPr sz="2400" b="1" i="0" u="none" strike="noStrike" cap="none" dirty="0">
              <a:solidFill>
                <a:srgbClr val="1F497D"/>
              </a:solidFill>
              <a:latin typeface="Open Sans"/>
              <a:ea typeface="Open Sans"/>
              <a:cs typeface="Open Sans"/>
              <a:sym typeface="Open Sans"/>
            </a:endParaRPr>
          </a:p>
          <a:p>
            <a:pPr marL="457200" marR="0" lvl="0" indent="-342900" algn="just" rtl="0">
              <a:lnSpc>
                <a:spcPct val="115000"/>
              </a:lnSpc>
              <a:spcBef>
                <a:spcPts val="0"/>
              </a:spcBef>
              <a:spcAft>
                <a:spcPts val="0"/>
              </a:spcAft>
              <a:buClr>
                <a:srgbClr val="0F2A75"/>
              </a:buClr>
              <a:buSzPts val="1800"/>
              <a:buFont typeface="Open Sans"/>
              <a:buChar char="-"/>
            </a:pPr>
            <a:r>
              <a:rPr lang="en-US" sz="1800" b="0" i="0" u="none" strike="noStrike" cap="none" dirty="0" err="1">
                <a:solidFill>
                  <a:srgbClr val="1F497D"/>
                </a:solidFill>
                <a:latin typeface="Open Sans"/>
                <a:ea typeface="Open Sans"/>
                <a:cs typeface="Open Sans"/>
                <a:sym typeface="Open Sans"/>
              </a:rPr>
              <a:t>Va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cuprinde</a:t>
            </a:r>
            <a:r>
              <a:rPr lang="en-US" sz="1800" b="0" i="0" u="none" strike="noStrike" cap="none" dirty="0">
                <a:solidFill>
                  <a:srgbClr val="1F497D"/>
                </a:solidFill>
                <a:latin typeface="Open Sans"/>
                <a:ea typeface="Open Sans"/>
                <a:cs typeface="Open Sans"/>
                <a:sym typeface="Open Sans"/>
              </a:rPr>
              <a:t>: </a:t>
            </a:r>
            <a:r>
              <a:rPr lang="en-US" sz="1800" b="1" i="0" u="none" strike="noStrike" cap="none" dirty="0">
                <a:solidFill>
                  <a:srgbClr val="1F497D"/>
                </a:solidFill>
                <a:latin typeface="Open Sans"/>
                <a:ea typeface="Open Sans"/>
                <a:cs typeface="Open Sans"/>
                <a:sym typeface="Open Sans"/>
              </a:rPr>
              <a:t>o </a:t>
            </a:r>
            <a:r>
              <a:rPr lang="en-US" sz="1800" b="1" i="0" u="none" strike="noStrike" cap="none" dirty="0" err="1">
                <a:solidFill>
                  <a:srgbClr val="1F497D"/>
                </a:solidFill>
                <a:latin typeface="Open Sans"/>
                <a:ea typeface="Open Sans"/>
                <a:cs typeface="Open Sans"/>
                <a:sym typeface="Open Sans"/>
              </a:rPr>
              <a:t>justificare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modificări</a:t>
            </a:r>
            <a:r>
              <a:rPr lang="en-US" sz="1800" b="0" i="0" u="none" strike="noStrike" cap="none" dirty="0">
                <a:solidFill>
                  <a:srgbClr val="1F497D"/>
                </a:solidFill>
                <a:latin typeface="Open Sans"/>
                <a:ea typeface="Open Sans"/>
                <a:cs typeface="Open Sans"/>
                <a:sym typeface="Open Sans"/>
              </a:rPr>
              <a:t>, o </a:t>
            </a:r>
            <a:r>
              <a:rPr lang="en-US" sz="1800" b="0" i="0" u="none" strike="noStrike" cap="none" dirty="0" err="1">
                <a:solidFill>
                  <a:srgbClr val="1F497D"/>
                </a:solidFill>
                <a:latin typeface="Open Sans"/>
                <a:ea typeface="Open Sans"/>
                <a:cs typeface="Open Sans"/>
                <a:sym typeface="Open Sans"/>
              </a:rPr>
              <a:t>explicație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privind</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consecințele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acestora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asupra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implementării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proiectului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soluția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propusă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măsurile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pentru</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evitarea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unor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devieri</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similare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în</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viitor</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dacă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este</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cazul</a:t>
            </a:r>
            <a:r>
              <a:rPr lang="en-US" sz="1800" b="0" i="0" u="none" strike="noStrike" cap="none" dirty="0">
                <a:solidFill>
                  <a:srgbClr val="1F497D"/>
                </a:solidFill>
                <a:latin typeface="Open Sans"/>
                <a:ea typeface="Open Sans"/>
                <a:cs typeface="Open Sans"/>
                <a:sym typeface="Open Sans"/>
              </a:rPr>
              <a:t>, precum </a:t>
            </a:r>
            <a:r>
              <a:rPr lang="en-US" sz="1800" b="0" i="0" u="none" strike="noStrike" cap="none" dirty="0" err="1">
                <a:solidFill>
                  <a:srgbClr val="1F497D"/>
                </a:solidFill>
                <a:latin typeface="Open Sans"/>
                <a:ea typeface="Open Sans"/>
                <a:cs typeface="Open Sans"/>
                <a:sym typeface="Open Sans"/>
              </a:rPr>
              <a:t>și</a:t>
            </a:r>
            <a:r>
              <a:rPr lang="en-US" sz="1800" b="0" i="0" u="none" strike="noStrike" cap="none" dirty="0">
                <a:solidFill>
                  <a:srgbClr val="1F497D"/>
                </a:solidFill>
                <a:latin typeface="Open Sans"/>
                <a:ea typeface="Open Sans"/>
                <a:cs typeface="Open Sans"/>
                <a:sym typeface="Open Sans"/>
              </a:rPr>
              <a:t> data la care se </a:t>
            </a:r>
            <a:r>
              <a:rPr lang="en-US" sz="1800" b="0" i="0" u="none" strike="noStrike" cap="none" dirty="0" err="1">
                <a:solidFill>
                  <a:srgbClr val="1F497D"/>
                </a:solidFill>
                <a:latin typeface="Open Sans"/>
                <a:ea typeface="Open Sans"/>
                <a:cs typeface="Open Sans"/>
                <a:sym typeface="Open Sans"/>
              </a:rPr>
              <a:t>intenționează</a:t>
            </a:r>
            <a:r>
              <a:rPr lang="en-US" sz="1800" b="0" i="0" u="none" strike="noStrike" cap="none" dirty="0">
                <a:solidFill>
                  <a:srgbClr val="1F497D"/>
                </a:solidFill>
                <a:latin typeface="Open Sans"/>
                <a:ea typeface="Open Sans"/>
                <a:cs typeface="Open Sans"/>
                <a:sym typeface="Open Sans"/>
              </a:rPr>
              <a:t> ca </a:t>
            </a:r>
            <a:r>
              <a:rPr lang="en-US" sz="1800" b="0" i="0" u="none" strike="noStrike" cap="none" dirty="0" err="1">
                <a:solidFill>
                  <a:srgbClr val="1F497D"/>
                </a:solidFill>
                <a:latin typeface="Open Sans"/>
                <a:ea typeface="Open Sans"/>
                <a:cs typeface="Open Sans"/>
                <a:sym typeface="Open Sans"/>
              </a:rPr>
              <a:t>modificarea</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să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producă</a:t>
            </a:r>
            <a:r>
              <a:rPr lang="en-US" sz="1800" b="0" i="0" u="none" strike="noStrike" cap="none" dirty="0">
                <a:solidFill>
                  <a:srgbClr val="1F497D"/>
                </a:solidFill>
                <a:latin typeface="Open Sans"/>
                <a:ea typeface="Open Sans"/>
                <a:cs typeface="Open Sans"/>
                <a:sym typeface="Open Sans"/>
              </a:rPr>
              <a:t> </a:t>
            </a:r>
            <a:r>
              <a:rPr lang="en-US" sz="1800" b="0" i="0" u="none" strike="noStrike" cap="none" dirty="0" err="1">
                <a:solidFill>
                  <a:srgbClr val="1F497D"/>
                </a:solidFill>
                <a:latin typeface="Open Sans"/>
                <a:ea typeface="Open Sans"/>
                <a:cs typeface="Open Sans"/>
                <a:sym typeface="Open Sans"/>
              </a:rPr>
              <a:t>efecte</a:t>
            </a:r>
            <a:r>
              <a:rPr lang="en-US" sz="1800" b="0" i="0" u="none" strike="noStrike" cap="none"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err="1">
                <a:solidFill>
                  <a:srgbClr val="1F497D"/>
                </a:solidFill>
                <a:latin typeface="Open Sans"/>
                <a:ea typeface="Open Sans"/>
                <a:cs typeface="Open Sans"/>
                <a:sym typeface="Open Sans"/>
              </a:rPr>
              <a:t>Inițiată</a:t>
            </a:r>
            <a:r>
              <a:rPr lang="en-US" sz="1800" dirty="0">
                <a:solidFill>
                  <a:srgbClr val="1F497D"/>
                </a:solidFill>
                <a:latin typeface="Open Sans"/>
                <a:ea typeface="Open Sans"/>
                <a:cs typeface="Open Sans"/>
                <a:sym typeface="Open Sans"/>
              </a:rPr>
              <a:t> de B</a:t>
            </a:r>
            <a:r>
              <a:rPr lang="ro-RO" sz="1800" dirty="0">
                <a:solidFill>
                  <a:srgbClr val="1F497D"/>
                </a:solidFill>
                <a:latin typeface="Open Sans"/>
                <a:ea typeface="Open Sans"/>
                <a:cs typeface="Open Sans"/>
                <a:sym typeface="Open Sans"/>
              </a:rPr>
              <a:t>P</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prin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eMS</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accesând</a:t>
            </a:r>
            <a:r>
              <a:rPr lang="en-US" sz="1800" dirty="0">
                <a:solidFill>
                  <a:srgbClr val="1F497D"/>
                </a:solidFill>
                <a:latin typeface="Open Sans"/>
                <a:ea typeface="Open Sans"/>
                <a:cs typeface="Open Sans"/>
                <a:sym typeface="Open Sans"/>
              </a:rPr>
              <a:t> "Modification request“;</a:t>
            </a:r>
            <a:endParaRPr sz="1800"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err="1">
                <a:solidFill>
                  <a:srgbClr val="1F497D"/>
                </a:solidFill>
                <a:latin typeface="Open Sans"/>
                <a:ea typeface="Open Sans"/>
                <a:cs typeface="Open Sans"/>
                <a:sym typeface="Open Sans"/>
              </a:rPr>
              <a:t>în</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secțiunea</a:t>
            </a:r>
            <a:r>
              <a:rPr lang="en-US" sz="1800" dirty="0">
                <a:solidFill>
                  <a:srgbClr val="1F497D"/>
                </a:solidFill>
                <a:latin typeface="Open Sans"/>
                <a:ea typeface="Open Sans"/>
                <a:cs typeface="Open Sans"/>
                <a:sym typeface="Open Sans"/>
              </a:rPr>
              <a:t> "</a:t>
            </a:r>
            <a:r>
              <a:rPr lang="en-US" sz="1800" b="1" dirty="0">
                <a:solidFill>
                  <a:srgbClr val="1F497D"/>
                </a:solidFill>
                <a:latin typeface="Open Sans"/>
                <a:ea typeface="Open Sans"/>
                <a:cs typeface="Open Sans"/>
                <a:sym typeface="Open Sans"/>
              </a:rPr>
              <a:t>Comment</a:t>
            </a:r>
            <a:r>
              <a:rPr lang="en-US" sz="1800" dirty="0">
                <a:solidFill>
                  <a:srgbClr val="1F497D"/>
                </a:solidFill>
                <a:latin typeface="Open Sans"/>
                <a:ea typeface="Open Sans"/>
                <a:cs typeface="Open Sans"/>
                <a:sym typeface="Open Sans"/>
              </a:rPr>
              <a:t>"</a:t>
            </a:r>
            <a:r>
              <a:rPr lang="en-US" sz="1800" b="1" dirty="0">
                <a:solidFill>
                  <a:srgbClr val="1F497D"/>
                </a:solidFill>
                <a:latin typeface="Open Sans"/>
                <a:ea typeface="Open Sans"/>
                <a:cs typeface="Open Sans"/>
                <a:sym typeface="Open Sans"/>
              </a:rPr>
              <a:t> </a:t>
            </a:r>
            <a:r>
              <a:rPr lang="en-US" sz="1800" dirty="0">
                <a:solidFill>
                  <a:srgbClr val="1F497D"/>
                </a:solidFill>
                <a:latin typeface="Open Sans"/>
                <a:ea typeface="Open Sans"/>
                <a:cs typeface="Open Sans"/>
                <a:sym typeface="Open Sans"/>
              </a:rPr>
              <a:t>se introduce o </a:t>
            </a:r>
            <a:r>
              <a:rPr lang="en-US" sz="1800" dirty="0" err="1">
                <a:solidFill>
                  <a:srgbClr val="1F497D"/>
                </a:solidFill>
                <a:latin typeface="Open Sans"/>
                <a:ea typeface="Open Sans"/>
                <a:cs typeface="Open Sans"/>
                <a:sym typeface="Open Sans"/>
              </a:rPr>
              <a:t>scurtă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descriere</a:t>
            </a:r>
            <a:r>
              <a:rPr lang="en-US" sz="1800" dirty="0">
                <a:solidFill>
                  <a:srgbClr val="1F497D"/>
                </a:solidFill>
                <a:latin typeface="Open Sans"/>
                <a:ea typeface="Open Sans"/>
                <a:cs typeface="Open Sans"/>
                <a:sym typeface="Open Sans"/>
              </a:rPr>
              <a:t> a </a:t>
            </a:r>
            <a:r>
              <a:rPr lang="en-US" sz="1800" dirty="0" err="1">
                <a:solidFill>
                  <a:srgbClr val="1F497D"/>
                </a:solidFill>
                <a:latin typeface="Open Sans"/>
                <a:ea typeface="Open Sans"/>
                <a:cs typeface="Open Sans"/>
                <a:sym typeface="Open Sans"/>
              </a:rPr>
              <a:t>modificării</a:t>
            </a:r>
            <a:r>
              <a:rPr lang="en-US" sz="1800" dirty="0">
                <a:solidFill>
                  <a:srgbClr val="1F497D"/>
                </a:solidFill>
                <a:latin typeface="Open Sans"/>
                <a:ea typeface="Open Sans"/>
                <a:cs typeface="Open Sans"/>
                <a:sym typeface="Open Sans"/>
              </a:rPr>
              <a:t> solicitate;</a:t>
            </a:r>
            <a:endParaRPr sz="1800" dirty="0">
              <a:solidFill>
                <a:srgbClr val="1F497D"/>
              </a:solidFill>
              <a:latin typeface="Open Sans"/>
              <a:ea typeface="Open Sans"/>
              <a:cs typeface="Open Sans"/>
              <a:sym typeface="Open Sans"/>
            </a:endParaRPr>
          </a:p>
          <a:p>
            <a:pPr marL="457200" lvl="0" indent="-342900" algn="just" rtl="0">
              <a:lnSpc>
                <a:spcPct val="115000"/>
              </a:lnSpc>
              <a:spcBef>
                <a:spcPts val="0"/>
              </a:spcBef>
              <a:spcAft>
                <a:spcPts val="0"/>
              </a:spcAft>
              <a:buClr>
                <a:srgbClr val="0F2A75"/>
              </a:buClr>
              <a:buSzPts val="1800"/>
              <a:buFont typeface="Open Sans"/>
              <a:buChar char="-"/>
            </a:pPr>
            <a:r>
              <a:rPr lang="en-US" sz="1800" dirty="0">
                <a:solidFill>
                  <a:srgbClr val="1F497D"/>
                </a:solidFill>
                <a:latin typeface="Open Sans"/>
                <a:ea typeface="Open Sans"/>
                <a:cs typeface="Open Sans"/>
                <a:sym typeface="Open Sans"/>
              </a:rPr>
              <a:t>se </a:t>
            </a:r>
            <a:r>
              <a:rPr lang="en-US" sz="1800" dirty="0" err="1">
                <a:solidFill>
                  <a:srgbClr val="1F497D"/>
                </a:solidFill>
                <a:latin typeface="Open Sans"/>
                <a:ea typeface="Open Sans"/>
                <a:cs typeface="Open Sans"/>
                <a:sym typeface="Open Sans"/>
              </a:rPr>
              <a:t>încarcă</a:t>
            </a:r>
            <a:r>
              <a:rPr lang="en-US" sz="1800" dirty="0">
                <a:solidFill>
                  <a:srgbClr val="1F497D"/>
                </a:solidFill>
                <a:latin typeface="Open Sans"/>
                <a:ea typeface="Open Sans"/>
                <a:cs typeface="Open Sans"/>
                <a:sym typeface="Open Sans"/>
              </a:rPr>
              <a:t> </a:t>
            </a:r>
            <a:r>
              <a:rPr lang="ro-RO" sz="1800" b="1" dirty="0" err="1">
                <a:solidFill>
                  <a:srgbClr val="1F497D"/>
                </a:solidFill>
                <a:latin typeface="Open Sans"/>
                <a:ea typeface="Open Sans"/>
                <a:cs typeface="Open Sans"/>
                <a:sym typeface="Open Sans"/>
              </a:rPr>
              <a:t>C</a:t>
            </a:r>
            <a:r>
              <a:rPr lang="en-US" sz="1800" b="1" dirty="0" err="1" smtClean="0">
                <a:solidFill>
                  <a:srgbClr val="1F497D"/>
                </a:solidFill>
                <a:latin typeface="Open Sans"/>
                <a:ea typeface="Open Sans"/>
                <a:cs typeface="Open Sans"/>
                <a:sym typeface="Open Sans"/>
              </a:rPr>
              <a:t>ererea</a:t>
            </a:r>
            <a:r>
              <a:rPr lang="en-US" sz="1800" b="1" dirty="0" smtClean="0">
                <a:solidFill>
                  <a:srgbClr val="1F497D"/>
                </a:solidFill>
                <a:latin typeface="Open Sans"/>
                <a:ea typeface="Open Sans"/>
                <a:cs typeface="Open Sans"/>
                <a:sym typeface="Open Sans"/>
              </a:rPr>
              <a:t> </a:t>
            </a:r>
            <a:r>
              <a:rPr lang="en-US" sz="1800" b="1" dirty="0">
                <a:solidFill>
                  <a:srgbClr val="1F497D"/>
                </a:solidFill>
                <a:latin typeface="Open Sans"/>
                <a:ea typeface="Open Sans"/>
                <a:cs typeface="Open Sans"/>
                <a:sym typeface="Open Sans"/>
              </a:rPr>
              <a:t>de </a:t>
            </a:r>
            <a:r>
              <a:rPr lang="en-US" sz="1800" b="1" dirty="0" err="1">
                <a:solidFill>
                  <a:srgbClr val="1F497D"/>
                </a:solidFill>
                <a:latin typeface="Open Sans"/>
                <a:ea typeface="Open Sans"/>
                <a:cs typeface="Open Sans"/>
                <a:sym typeface="Open Sans"/>
              </a:rPr>
              <a:t>modificare</a:t>
            </a:r>
            <a:r>
              <a:rPr lang="en-US" sz="1800" b="1" dirty="0">
                <a:solidFill>
                  <a:srgbClr val="1F497D"/>
                </a:solidFill>
                <a:latin typeface="Open Sans"/>
                <a:ea typeface="Open Sans"/>
                <a:cs typeface="Open Sans"/>
                <a:sym typeface="Open Sans"/>
              </a:rPr>
              <a:t> </a:t>
            </a:r>
            <a:r>
              <a:rPr lang="en-US" sz="1800" b="1" dirty="0" err="1">
                <a:solidFill>
                  <a:srgbClr val="1F497D"/>
                </a:solidFill>
                <a:latin typeface="Open Sans"/>
                <a:ea typeface="Open Sans"/>
                <a:cs typeface="Open Sans"/>
                <a:sym typeface="Open Sans"/>
              </a:rPr>
              <a:t>prin</a:t>
            </a:r>
            <a:r>
              <a:rPr lang="en-US" sz="1800" b="1" dirty="0">
                <a:solidFill>
                  <a:srgbClr val="1F497D"/>
                </a:solidFill>
                <a:latin typeface="Open Sans"/>
                <a:ea typeface="Open Sans"/>
                <a:cs typeface="Open Sans"/>
                <a:sym typeface="Open Sans"/>
              </a:rPr>
              <a:t> </a:t>
            </a:r>
            <a:r>
              <a:rPr lang="en-US" sz="1800" b="1" dirty="0" err="1">
                <a:solidFill>
                  <a:srgbClr val="1F497D"/>
                </a:solidFill>
                <a:latin typeface="Open Sans"/>
                <a:ea typeface="Open Sans"/>
                <a:cs typeface="Open Sans"/>
                <a:sym typeface="Open Sans"/>
              </a:rPr>
              <a:t>notificare</a:t>
            </a:r>
            <a:r>
              <a:rPr lang="en-US" sz="1800" b="1"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semnată</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reprezentantul</a:t>
            </a:r>
            <a:r>
              <a:rPr lang="en-US" sz="1800" dirty="0">
                <a:solidFill>
                  <a:srgbClr val="1F497D"/>
                </a:solidFill>
                <a:latin typeface="Open Sans"/>
                <a:ea typeface="Open Sans"/>
                <a:cs typeface="Open Sans"/>
                <a:sym typeface="Open Sans"/>
              </a:rPr>
              <a:t> legal al </a:t>
            </a:r>
            <a:r>
              <a:rPr lang="en-US" sz="1800" dirty="0" err="1">
                <a:solidFill>
                  <a:srgbClr val="1F497D"/>
                </a:solidFill>
                <a:latin typeface="Open Sans"/>
                <a:ea typeface="Open Sans"/>
                <a:cs typeface="Open Sans"/>
                <a:sym typeface="Open Sans"/>
              </a:rPr>
              <a:t>beneficiarului</a:t>
            </a:r>
            <a:r>
              <a:rPr lang="en-US" sz="1800" dirty="0">
                <a:solidFill>
                  <a:srgbClr val="1F497D"/>
                </a:solidFill>
                <a:latin typeface="Open Sans"/>
                <a:ea typeface="Open Sans"/>
                <a:cs typeface="Open Sans"/>
                <a:sym typeface="Open Sans"/>
              </a:rPr>
              <a:t> principal, </a:t>
            </a:r>
            <a:r>
              <a:rPr lang="en-US" sz="1800" dirty="0" err="1">
                <a:solidFill>
                  <a:srgbClr val="1F497D"/>
                </a:solidFill>
                <a:latin typeface="Open Sans"/>
                <a:ea typeface="Open Sans"/>
                <a:cs typeface="Open Sans"/>
                <a:sym typeface="Open Sans"/>
              </a:rPr>
              <a:t>însoțită</a:t>
            </a:r>
            <a:r>
              <a:rPr lang="en-US" sz="1800" dirty="0">
                <a:solidFill>
                  <a:srgbClr val="1F497D"/>
                </a:solidFill>
                <a:latin typeface="Open Sans"/>
                <a:ea typeface="Open Sans"/>
                <a:cs typeface="Open Sans"/>
                <a:sym typeface="Open Sans"/>
              </a:rPr>
              <a:t> de </a:t>
            </a:r>
            <a:r>
              <a:rPr lang="en-US" sz="1800" dirty="0" err="1">
                <a:solidFill>
                  <a:srgbClr val="1F497D"/>
                </a:solidFill>
                <a:latin typeface="Open Sans"/>
                <a:ea typeface="Open Sans"/>
                <a:cs typeface="Open Sans"/>
                <a:sym typeface="Open Sans"/>
              </a:rPr>
              <a:t>documente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justificative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scanate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dacă</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este</a:t>
            </a:r>
            <a:r>
              <a:rPr lang="en-US" sz="1800" dirty="0">
                <a:solidFill>
                  <a:srgbClr val="1F497D"/>
                </a:solidFill>
                <a:latin typeface="Open Sans"/>
                <a:ea typeface="Open Sans"/>
                <a:cs typeface="Open Sans"/>
                <a:sym typeface="Open Sans"/>
              </a:rPr>
              <a:t> </a:t>
            </a:r>
            <a:r>
              <a:rPr lang="en-US" sz="1800" dirty="0" err="1">
                <a:solidFill>
                  <a:srgbClr val="1F497D"/>
                </a:solidFill>
                <a:latin typeface="Open Sans"/>
                <a:ea typeface="Open Sans"/>
                <a:cs typeface="Open Sans"/>
                <a:sym typeface="Open Sans"/>
              </a:rPr>
              <a:t>cazul</a:t>
            </a:r>
            <a:r>
              <a:rPr lang="en-US" sz="1800" dirty="0">
                <a:solidFill>
                  <a:srgbClr val="1F497D"/>
                </a:solidFill>
                <a:latin typeface="Open Sans"/>
                <a:ea typeface="Open Sans"/>
                <a:cs typeface="Open Sans"/>
                <a:sym typeface="Open Sans"/>
              </a:rPr>
              <a:t>.</a:t>
            </a:r>
            <a:endParaRPr sz="1800" b="0" i="0" u="none" strike="noStrike" cap="none" dirty="0">
              <a:solidFill>
                <a:srgbClr val="1F497D"/>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4745</Words>
  <Application>Microsoft Office PowerPoint</Application>
  <PresentationFormat>On-screen Show (4:3)</PresentationFormat>
  <Paragraphs>553</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DaxlinePro-Medium</vt:lpstr>
      <vt:lpstr>Open Sans</vt:lpstr>
      <vt:lpstr>Times New Roman</vt:lpstr>
      <vt:lpstr>Wingdings</vt:lpstr>
      <vt:lpstr>Office Theme</vt:lpstr>
      <vt:lpstr>Presentation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Tibi</dc:creator>
  <cp:lastModifiedBy>Marius Olariu</cp:lastModifiedBy>
  <cp:revision>83</cp:revision>
  <dcterms:created xsi:type="dcterms:W3CDTF">2015-12-23T13:41:33Z</dcterms:created>
  <dcterms:modified xsi:type="dcterms:W3CDTF">2019-07-12T06:24:39Z</dcterms:modified>
</cp:coreProperties>
</file>