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8" r:id="rId4"/>
    <p:sldId id="269" r:id="rId5"/>
    <p:sldId id="258" r:id="rId6"/>
    <p:sldId id="274" r:id="rId7"/>
    <p:sldId id="270" r:id="rId8"/>
    <p:sldId id="314" r:id="rId9"/>
    <p:sldId id="313" r:id="rId10"/>
    <p:sldId id="271" r:id="rId11"/>
    <p:sldId id="311" r:id="rId12"/>
    <p:sldId id="312" r:id="rId13"/>
    <p:sldId id="272" r:id="rId14"/>
    <p:sldId id="273" r:id="rId15"/>
    <p:sldId id="310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g6xm/0BQpqLw9Xpsql2vgfhoOs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55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5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46827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2677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2384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2836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9099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3063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995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388AB-91A3-4E65-A830-A20C521076D8}" type="slidenum">
              <a:rPr lang="ro-RO" smtClean="0"/>
              <a:t>15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126026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8368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2427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4195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9738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8470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0844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4818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9042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4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4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4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4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395536" y="2348880"/>
            <a:ext cx="5616624" cy="23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</a:pPr>
            <a:r>
              <a:rPr lang="en-US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Presentation name</a:t>
            </a:r>
            <a:endParaRPr dirty="0"/>
          </a:p>
        </p:txBody>
      </p:sp>
      <p:sp>
        <p:nvSpPr>
          <p:cNvPr id="85" name="Google Shape;85;p1"/>
          <p:cNvSpPr txBox="1"/>
          <p:nvPr/>
        </p:nvSpPr>
        <p:spPr>
          <a:xfrm>
            <a:off x="1403648" y="5013176"/>
            <a:ext cx="35283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Location 10.02.2017</a:t>
            </a:r>
            <a:endParaRPr dirty="0"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" y="3331"/>
            <a:ext cx="9143244" cy="6851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520" y="219356"/>
            <a:ext cx="3477110" cy="85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6336" y="219356"/>
            <a:ext cx="367074" cy="36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72400" y="206009"/>
            <a:ext cx="528449" cy="4740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251526" y="2082296"/>
            <a:ext cx="5415943" cy="2786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34000"/>
              </a:lnSpc>
            </a:pPr>
            <a:endParaRPr lang="ro-RO" sz="28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>
              <a:lnSpc>
                <a:spcPct val="134000"/>
              </a:lnSpc>
            </a:pPr>
            <a:r>
              <a:rPr lang="en-GB" sz="2800" b="1" dirty="0">
                <a:solidFill>
                  <a:schemeClr val="bg1"/>
                </a:solidFill>
                <a:latin typeface="Neue Haas Grotesk Text Pro" panose="020B0504020202020204" pitchFamily="34" charset="0"/>
                <a:ea typeface="Open Sans" pitchFamily="34" charset="0"/>
                <a:cs typeface="Open Sans" pitchFamily="34" charset="0"/>
              </a:rPr>
              <a:t>NEREGULI</a:t>
            </a:r>
          </a:p>
          <a:p>
            <a:pPr algn="ctr">
              <a:lnSpc>
                <a:spcPct val="134000"/>
              </a:lnSpc>
            </a:pPr>
            <a:r>
              <a:rPr lang="en-GB" sz="2800" b="1" dirty="0">
                <a:solidFill>
                  <a:schemeClr val="bg1"/>
                </a:solidFill>
                <a:latin typeface="Neue Haas Grotesk Text Pro" panose="020B0504020202020204" pitchFamily="34" charset="0"/>
                <a:ea typeface="Open Sans" pitchFamily="34" charset="0"/>
                <a:cs typeface="Open Sans" pitchFamily="34" charset="0"/>
              </a:rPr>
              <a:t>ȘI</a:t>
            </a:r>
          </a:p>
          <a:p>
            <a:pPr algn="ctr">
              <a:lnSpc>
                <a:spcPct val="134000"/>
              </a:lnSpc>
            </a:pPr>
            <a:r>
              <a:rPr lang="en-GB" sz="2800" b="1" dirty="0">
                <a:solidFill>
                  <a:schemeClr val="bg1"/>
                </a:solidFill>
                <a:latin typeface="Neue Haas Grotesk Text Pro" panose="020B0504020202020204" pitchFamily="34" charset="0"/>
                <a:ea typeface="Open Sans" pitchFamily="34" charset="0"/>
                <a:cs typeface="Open Sans" pitchFamily="34" charset="0"/>
              </a:rPr>
              <a:t>ANTIFRAUDĂ</a:t>
            </a:r>
            <a:br>
              <a:rPr lang="en-GB" sz="28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b="1" dirty="0" err="1">
                <a:solidFill>
                  <a:schemeClr val="bg1"/>
                </a:solidFill>
                <a:latin typeface="Bell MT" panose="02020503060305020303" pitchFamily="18" charset="0"/>
                <a:ea typeface="Open Sans" pitchFamily="34" charset="0"/>
                <a:cs typeface="Open Sans" pitchFamily="34" charset="0"/>
              </a:rPr>
              <a:t>Sesiune</a:t>
            </a:r>
            <a:r>
              <a:rPr lang="en-GB" b="1" dirty="0">
                <a:solidFill>
                  <a:schemeClr val="bg1"/>
                </a:solidFill>
                <a:latin typeface="Bell MT" panose="02020503060305020303" pitchFamily="18" charset="0"/>
                <a:ea typeface="Open Sans" pitchFamily="34" charset="0"/>
                <a:cs typeface="Open Sans" pitchFamily="34" charset="0"/>
              </a:rPr>
              <a:t> de </a:t>
            </a:r>
            <a:r>
              <a:rPr lang="en-GB" b="1" dirty="0" err="1">
                <a:solidFill>
                  <a:schemeClr val="bg1"/>
                </a:solidFill>
                <a:latin typeface="Bell MT" panose="02020503060305020303" pitchFamily="18" charset="0"/>
                <a:ea typeface="Open Sans" pitchFamily="34" charset="0"/>
                <a:cs typeface="Open Sans" pitchFamily="34" charset="0"/>
              </a:rPr>
              <a:t>instruir</a:t>
            </a:r>
            <a:r>
              <a:rPr lang="ro-RO" b="1" dirty="0">
                <a:solidFill>
                  <a:schemeClr val="bg1"/>
                </a:solidFill>
                <a:latin typeface="Bell MT" panose="02020503060305020303" pitchFamily="18" charset="0"/>
                <a:ea typeface="Open Sans" pitchFamily="34" charset="0"/>
                <a:cs typeface="Open Sans" pitchFamily="34" charset="0"/>
              </a:rPr>
              <a:t>e</a:t>
            </a:r>
            <a:r>
              <a:rPr lang="en-GB" b="1" dirty="0">
                <a:solidFill>
                  <a:schemeClr val="bg1"/>
                </a:solidFill>
                <a:latin typeface="Bell MT" panose="02020503060305020303" pitchFamily="18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Bell MT" panose="02020503060305020303" pitchFamily="18" charset="0"/>
                <a:ea typeface="Open Sans" pitchFamily="34" charset="0"/>
                <a:cs typeface="Open Sans" pitchFamily="34" charset="0"/>
              </a:rPr>
              <a:t>pentru</a:t>
            </a:r>
            <a:r>
              <a:rPr lang="en-GB" b="1" dirty="0">
                <a:solidFill>
                  <a:schemeClr val="bg1"/>
                </a:solidFill>
                <a:latin typeface="Bell MT" panose="02020503060305020303" pitchFamily="18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Bell MT" panose="02020503060305020303" pitchFamily="18" charset="0"/>
                <a:ea typeface="Open Sans" pitchFamily="34" charset="0"/>
                <a:cs typeface="Open Sans" pitchFamily="34" charset="0"/>
              </a:rPr>
              <a:t>beneficiar</a:t>
            </a:r>
            <a:r>
              <a:rPr lang="ro-RO" b="1" dirty="0">
                <a:solidFill>
                  <a:schemeClr val="bg1"/>
                </a:solidFill>
                <a:latin typeface="Bell MT" panose="02020503060305020303" pitchFamily="18" charset="0"/>
                <a:ea typeface="Open Sans" pitchFamily="34" charset="0"/>
                <a:cs typeface="Open Sans" pitchFamily="34" charset="0"/>
              </a:rPr>
              <a:t>i</a:t>
            </a:r>
            <a:r>
              <a:rPr lang="en-GB" b="1" dirty="0">
                <a:solidFill>
                  <a:schemeClr val="bg1"/>
                </a:solidFill>
                <a:latin typeface="Bell MT" panose="02020503060305020303" pitchFamily="18" charset="0"/>
                <a:ea typeface="Open Sans" pitchFamily="34" charset="0"/>
                <a:cs typeface="Open Sans" pitchFamily="34" charset="0"/>
              </a:rPr>
              <a:t> – al </a:t>
            </a:r>
            <a:r>
              <a:rPr lang="en-GB" b="1" dirty="0" err="1">
                <a:solidFill>
                  <a:schemeClr val="bg1"/>
                </a:solidFill>
                <a:latin typeface="Bell MT" panose="02020503060305020303" pitchFamily="18" charset="0"/>
                <a:ea typeface="Open Sans" pitchFamily="34" charset="0"/>
                <a:cs typeface="Open Sans" pitchFamily="34" charset="0"/>
              </a:rPr>
              <a:t>treilea</a:t>
            </a:r>
            <a:r>
              <a:rPr lang="en-GB" b="1" dirty="0">
                <a:solidFill>
                  <a:schemeClr val="bg1"/>
                </a:solidFill>
                <a:latin typeface="Bell MT" panose="02020503060305020303" pitchFamily="18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Bell MT" panose="02020503060305020303" pitchFamily="18" charset="0"/>
                <a:ea typeface="Open Sans" pitchFamily="34" charset="0"/>
                <a:cs typeface="Open Sans" pitchFamily="34" charset="0"/>
              </a:rPr>
              <a:t>Apel</a:t>
            </a:r>
            <a:r>
              <a:rPr lang="en-GB" b="1" dirty="0">
                <a:solidFill>
                  <a:schemeClr val="bg1"/>
                </a:solidFill>
                <a:latin typeface="Bell MT" panose="02020503060305020303" pitchFamily="18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Bell MT" panose="02020503060305020303" pitchFamily="18" charset="0"/>
                <a:ea typeface="Open Sans" pitchFamily="34" charset="0"/>
                <a:cs typeface="Open Sans" pitchFamily="34" charset="0"/>
              </a:rPr>
              <a:t>deschis</a:t>
            </a:r>
            <a:endParaRPr lang="ro-RO" b="1" dirty="0">
              <a:solidFill>
                <a:schemeClr val="bg1"/>
              </a:solidFill>
              <a:latin typeface="Bell MT" panose="02020503060305020303" pitchFamily="18" charset="0"/>
              <a:ea typeface="Open Sans" pitchFamily="34" charset="0"/>
              <a:cs typeface="Open Sans" pitchFamily="34" charset="0"/>
            </a:endParaRPr>
          </a:p>
          <a:p>
            <a:pPr algn="ctr"/>
            <a:br>
              <a:rPr lang="en-GB" sz="11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100" b="1" dirty="0">
                <a:solidFill>
                  <a:schemeClr val="bg1"/>
                </a:solidFill>
                <a:latin typeface="Neue Haas Grotesk Text Pro" panose="020B0504020202020204" pitchFamily="34" charset="0"/>
                <a:ea typeface="Open Sans" pitchFamily="34" charset="0"/>
                <a:cs typeface="Open Sans" pitchFamily="34" charset="0"/>
              </a:rPr>
              <a:t>09.07.2019 – Oradea</a:t>
            </a:r>
            <a:br>
              <a:rPr lang="en-GB" sz="1100" b="1" dirty="0">
                <a:solidFill>
                  <a:schemeClr val="bg1"/>
                </a:solidFill>
                <a:latin typeface="Neue Haas Grotesk Text Pro" panose="020B0504020202020204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100" b="1" dirty="0">
                <a:solidFill>
                  <a:schemeClr val="bg1"/>
                </a:solidFill>
                <a:latin typeface="Neue Haas Grotesk Text Pro" panose="020B0504020202020204" pitchFamily="34" charset="0"/>
                <a:ea typeface="Open Sans" pitchFamily="34" charset="0"/>
                <a:cs typeface="Open Sans" pitchFamily="34" charset="0"/>
              </a:rPr>
              <a:t>12.07.2019 – </a:t>
            </a:r>
            <a:r>
              <a:rPr lang="en-GB" sz="1100" b="1" dirty="0" err="1">
                <a:solidFill>
                  <a:schemeClr val="bg1"/>
                </a:solidFill>
                <a:latin typeface="Neue Haas Grotesk Text Pro" panose="020B0504020202020204" pitchFamily="34" charset="0"/>
                <a:ea typeface="Open Sans" pitchFamily="34" charset="0"/>
                <a:cs typeface="Open Sans" pitchFamily="34" charset="0"/>
              </a:rPr>
              <a:t>Timi</a:t>
            </a:r>
            <a:r>
              <a:rPr lang="ro-RO" sz="1100" b="1" dirty="0">
                <a:solidFill>
                  <a:schemeClr val="bg1"/>
                </a:solidFill>
                <a:latin typeface="Neue Haas Grotesk Text Pro" panose="020B0504020202020204" pitchFamily="34" charset="0"/>
                <a:ea typeface="Open Sans" pitchFamily="34" charset="0"/>
                <a:cs typeface="Open Sans" pitchFamily="34" charset="0"/>
              </a:rPr>
              <a:t>șoara</a:t>
            </a:r>
          </a:p>
          <a:p>
            <a:pPr algn="ctr"/>
            <a:endParaRPr lang="en-GB" sz="1100" b="1" dirty="0">
              <a:solidFill>
                <a:schemeClr val="bg1"/>
              </a:solidFill>
              <a:latin typeface="Neue Haas Grotesk Text Pro" panose="020B0504020202020204" pitchFamily="34" charset="0"/>
              <a:ea typeface="Open Sans" pitchFamily="34" charset="0"/>
              <a:cs typeface="Open Sans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ro-RO" sz="1200" b="1" dirty="0">
                <a:solidFill>
                  <a:schemeClr val="bg1"/>
                </a:solidFill>
                <a:latin typeface="Neue Haas Grotesk Text Pro" panose="020B0504020202020204" pitchFamily="34" charset="0"/>
                <a:ea typeface="Open Sans" pitchFamily="34" charset="0"/>
                <a:cs typeface="Open Sans" pitchFamily="34" charset="0"/>
              </a:rPr>
              <a:t>Serviciul Constatre Nereguli și Antifraudă (S.C.N.A.)</a:t>
            </a:r>
            <a:endParaRPr lang="en-US" sz="1200" b="1" dirty="0">
              <a:solidFill>
                <a:schemeClr val="bg1"/>
              </a:solidFill>
              <a:latin typeface="Neue Haas Grotesk Text Pro" panose="020B0504020202020204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0" y="4869160"/>
            <a:ext cx="622818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lang="en-US" sz="20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"/>
          <p:cNvSpPr txBox="1"/>
          <p:nvPr/>
        </p:nvSpPr>
        <p:spPr>
          <a:xfrm>
            <a:off x="467544" y="1844824"/>
            <a:ext cx="5688632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. Integer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eros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velit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, fermentum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eget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varius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vel,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scelerisque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et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quam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. Nam sed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justo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non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sapien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consequat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aliquet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. Vestibulum tempus,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eros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finibus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blandit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, lorem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mauris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aliquam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dui, vitae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auctor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massa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nunc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orci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Etiam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faucibus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eu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nibh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blandit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Mauris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hendrerit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neque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sit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cursus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scelerisque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, ex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eros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aliquam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est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, vitae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dapibus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nibh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ligula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nibh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. Sed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eros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augue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, convallis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nec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quam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non,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faucibus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ornare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urna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Aliquam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mattis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mattis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tortor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Suspendisse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potenti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</p:txBody>
      </p:sp>
      <p:pic>
        <p:nvPicPr>
          <p:cNvPr id="229" name="Google Shape;22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27" y="-22191"/>
            <a:ext cx="9143244" cy="685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520" y="219356"/>
            <a:ext cx="3477110" cy="85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6336" y="219356"/>
            <a:ext cx="367074" cy="36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72400" y="206009"/>
            <a:ext cx="528449" cy="47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6"/>
          <p:cNvSpPr txBox="1"/>
          <p:nvPr/>
        </p:nvSpPr>
        <p:spPr>
          <a:xfrm>
            <a:off x="467544" y="1007300"/>
            <a:ext cx="8676456" cy="19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SzPts val="2400"/>
            </a:pPr>
            <a:r>
              <a:rPr lang="en-US" sz="2800" b="1" dirty="0" err="1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Exemplu</a:t>
            </a:r>
            <a:r>
              <a:rPr lang="en-US" sz="2800" b="1" dirty="0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800" b="1" dirty="0" err="1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caz</a:t>
            </a:r>
            <a:r>
              <a:rPr lang="en-US" sz="2800" b="1" dirty="0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lvl="0" algn="just">
              <a:lnSpc>
                <a:spcPct val="115000"/>
              </a:lnSpc>
              <a:buSzPts val="2400"/>
            </a:pP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Autoritatea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contractantă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publică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anunțurile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participare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pentru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mai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multe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contracte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furnizare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chiar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înainte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vacanța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Crăciun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, cu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termene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minime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până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depunerea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ofertelor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către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potențialii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ofertanți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fără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ține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cont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complexitatea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contractului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achiziție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publică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acordului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cadru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  <a:p>
            <a:pPr lvl="0" algn="just">
              <a:lnSpc>
                <a:spcPct val="115000"/>
              </a:lnSpc>
              <a:buSzPts val="2400"/>
            </a:pPr>
            <a:endParaRPr lang="en-US" sz="2000" dirty="0">
              <a:solidFill>
                <a:srgbClr val="0F2A7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  <a:buSzPts val="2400"/>
            </a:pPr>
            <a:r>
              <a:rPr lang="en-US" sz="2000" dirty="0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R: </a:t>
            </a:r>
            <a:r>
              <a:rPr lang="en-US" sz="2000" u="sng" dirty="0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NEREGULĂ</a:t>
            </a:r>
            <a:r>
              <a:rPr lang="en-US" sz="2000" dirty="0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-US" sz="2000" dirty="0" err="1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fără</a:t>
            </a:r>
            <a:r>
              <a:rPr lang="en-US" sz="2000" dirty="0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intenție</a:t>
            </a:r>
            <a:r>
              <a:rPr lang="en-US" sz="2000" dirty="0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dirty="0" err="1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denotă</a:t>
            </a:r>
            <a:r>
              <a:rPr lang="en-US" sz="2000" dirty="0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proasta</a:t>
            </a:r>
            <a:r>
              <a:rPr lang="en-US" sz="2000" dirty="0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planificare</a:t>
            </a:r>
            <a:r>
              <a:rPr lang="en-US" sz="2000" dirty="0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dirty="0" err="1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respectiv</a:t>
            </a:r>
            <a:r>
              <a:rPr lang="en-US" sz="2000" dirty="0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managementul</a:t>
            </a:r>
            <a:r>
              <a:rPr lang="en-US" sz="2000" dirty="0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defectuos</a:t>
            </a:r>
            <a:r>
              <a:rPr lang="en-US" sz="2000" dirty="0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 al </a:t>
            </a:r>
            <a:r>
              <a:rPr lang="en-US" sz="2000" dirty="0" err="1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autorității</a:t>
            </a:r>
            <a:r>
              <a:rPr lang="en-US" sz="2000" dirty="0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contractante</a:t>
            </a:r>
            <a:r>
              <a:rPr lang="en-US" sz="2000" dirty="0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lvl="0" algn="just">
              <a:lnSpc>
                <a:spcPct val="115000"/>
              </a:lnSpc>
              <a:buSzPts val="2400"/>
            </a:pPr>
            <a:endParaRPr lang="en-US" sz="2000" u="sng" dirty="0">
              <a:solidFill>
                <a:srgbClr val="0F2A7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  <a:buSzPts val="2400"/>
            </a:pPr>
            <a:r>
              <a:rPr lang="en-US" sz="2000" u="sng" dirty="0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FRAUDĂ</a:t>
            </a:r>
            <a:r>
              <a:rPr lang="en-US" sz="2000" dirty="0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   cu </a:t>
            </a:r>
            <a:r>
              <a:rPr lang="en-US" sz="2000" dirty="0" err="1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intenție</a:t>
            </a:r>
            <a:r>
              <a:rPr lang="en-US" sz="2000" dirty="0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dirty="0" err="1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dacă</a:t>
            </a:r>
            <a:r>
              <a:rPr lang="en-US" sz="2000" dirty="0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autoritatea</a:t>
            </a:r>
            <a:r>
              <a:rPr lang="en-US" sz="2000" dirty="0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contractantă</a:t>
            </a:r>
            <a:r>
              <a:rPr lang="en-US" sz="2000" dirty="0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000" dirty="0" err="1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limitat</a:t>
            </a:r>
            <a:r>
              <a:rPr lang="en-US" sz="2000" dirty="0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în</a:t>
            </a:r>
            <a:r>
              <a:rPr lang="en-US" sz="2000" dirty="0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 mod </a:t>
            </a:r>
            <a:r>
              <a:rPr lang="en-US" sz="2000" dirty="0" err="1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intenționat</a:t>
            </a:r>
            <a:r>
              <a:rPr lang="en-US" sz="2000" dirty="0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competiția</a:t>
            </a:r>
            <a:r>
              <a:rPr lang="en-US" sz="2000" dirty="0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dirty="0" err="1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respectiv</a:t>
            </a:r>
            <a:r>
              <a:rPr lang="en-US" sz="2000" dirty="0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participarea</a:t>
            </a:r>
            <a:r>
              <a:rPr lang="en-US" sz="2000" dirty="0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unui</a:t>
            </a:r>
            <a:r>
              <a:rPr lang="en-US" sz="2000" dirty="0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număr</a:t>
            </a:r>
            <a:r>
              <a:rPr lang="en-US" sz="2000" dirty="0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mai</a:t>
            </a:r>
            <a:r>
              <a:rPr lang="en-US" sz="2000" dirty="0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 mare de </a:t>
            </a:r>
            <a:r>
              <a:rPr lang="en-US" sz="2000" dirty="0" err="1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potențiali</a:t>
            </a:r>
            <a:r>
              <a:rPr lang="en-US" sz="2000" dirty="0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ofertanți</a:t>
            </a:r>
            <a:r>
              <a:rPr lang="en-US" sz="2000" dirty="0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în</a:t>
            </a:r>
            <a:r>
              <a:rPr lang="en-US" sz="2000" dirty="0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procedurile</a:t>
            </a:r>
            <a:r>
              <a:rPr lang="en-US" sz="2000" dirty="0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atribuire</a:t>
            </a:r>
            <a:endParaRPr sz="2000" i="0" u="none" strike="noStrike" cap="none" dirty="0">
              <a:solidFill>
                <a:srgbClr val="0F2A7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826638B7-CB7F-4749-9490-E2A852037C6A}"/>
              </a:ext>
            </a:extLst>
          </p:cNvPr>
          <p:cNvSpPr/>
          <p:nvPr/>
        </p:nvSpPr>
        <p:spPr>
          <a:xfrm>
            <a:off x="2310063" y="3429000"/>
            <a:ext cx="168442" cy="133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7152544-E856-4BEB-A1A8-14F2C89F7221}"/>
              </a:ext>
            </a:extLst>
          </p:cNvPr>
          <p:cNvSpPr/>
          <p:nvPr/>
        </p:nvSpPr>
        <p:spPr>
          <a:xfrm>
            <a:off x="1620252" y="4497708"/>
            <a:ext cx="168442" cy="133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2456" y="-7311"/>
            <a:ext cx="9306456" cy="685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520" y="219356"/>
            <a:ext cx="3477110" cy="85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6336" y="219356"/>
            <a:ext cx="367074" cy="36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72400" y="206009"/>
            <a:ext cx="528449" cy="47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8"/>
          <p:cNvSpPr/>
          <p:nvPr/>
        </p:nvSpPr>
        <p:spPr>
          <a:xfrm>
            <a:off x="538000" y="1062499"/>
            <a:ext cx="6264016" cy="471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BD6AE8-42BC-481D-8EFA-899691A8F427}"/>
              </a:ext>
            </a:extLst>
          </p:cNvPr>
          <p:cNvSpPr/>
          <p:nvPr/>
        </p:nvSpPr>
        <p:spPr>
          <a:xfrm>
            <a:off x="251520" y="1041783"/>
            <a:ext cx="889248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solidFill>
                <a:srgbClr val="1F497D"/>
              </a:solidFill>
              <a:latin typeface="Open Sans" panose="020B0604020202020204"/>
              <a:cs typeface="Helvetica" panose="020B0604020202020204" pitchFamily="34" charset="0"/>
            </a:endParaRPr>
          </a:p>
          <a:p>
            <a:r>
              <a:rPr lang="en-US" sz="2400" b="1" dirty="0" err="1">
                <a:solidFill>
                  <a:srgbClr val="1F497D"/>
                </a:solidFill>
                <a:latin typeface="Open Sans" panose="020B0604020202020204"/>
                <a:cs typeface="Helvetica" panose="020B0604020202020204" pitchFamily="34" charset="0"/>
              </a:rPr>
              <a:t>Sesizarea</a:t>
            </a:r>
            <a:r>
              <a:rPr lang="en-US" sz="2400" b="1" dirty="0">
                <a:solidFill>
                  <a:srgbClr val="1F497D"/>
                </a:solidFill>
                <a:latin typeface="Open Sans" panose="020B0604020202020204"/>
                <a:cs typeface="Helvetica" panose="020B0604020202020204" pitchFamily="34" charset="0"/>
              </a:rPr>
              <a:t> DLAF/DNA pe </a:t>
            </a:r>
            <a:r>
              <a:rPr lang="en-US" sz="2400" b="1" dirty="0" err="1">
                <a:solidFill>
                  <a:srgbClr val="1F497D"/>
                </a:solidFill>
                <a:latin typeface="Open Sans" panose="020B0604020202020204"/>
                <a:cs typeface="Helvetica" panose="020B0604020202020204" pitchFamily="34" charset="0"/>
              </a:rPr>
              <a:t>baza</a:t>
            </a:r>
            <a:r>
              <a:rPr lang="en-US" sz="2400" b="1" dirty="0">
                <a:solidFill>
                  <a:srgbClr val="1F497D"/>
                </a:solidFill>
                <a:latin typeface="Open Sans" panose="020B0604020202020204"/>
                <a:cs typeface="Helvetica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F497D"/>
                </a:solidFill>
                <a:latin typeface="Open Sans" panose="020B0604020202020204"/>
                <a:cs typeface="Helvetica" panose="020B0604020202020204" pitchFamily="34" charset="0"/>
              </a:rPr>
              <a:t>prevederilor</a:t>
            </a:r>
            <a:r>
              <a:rPr lang="en-US" sz="2400" b="1" dirty="0">
                <a:solidFill>
                  <a:srgbClr val="1F497D"/>
                </a:solidFill>
                <a:latin typeface="Open Sans" panose="020B0604020202020204"/>
                <a:cs typeface="Helvetica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F497D"/>
                </a:solidFill>
                <a:latin typeface="Open Sans" panose="020B0604020202020204"/>
                <a:cs typeface="Helvetica" panose="020B0604020202020204" pitchFamily="34" charset="0"/>
              </a:rPr>
              <a:t>Legii</a:t>
            </a:r>
            <a:r>
              <a:rPr lang="en-US" sz="2400" b="1" dirty="0">
                <a:solidFill>
                  <a:srgbClr val="1F497D"/>
                </a:solidFill>
                <a:latin typeface="Open Sans" panose="020B0604020202020204"/>
                <a:cs typeface="Helvetica" panose="020B0604020202020204" pitchFamily="34" charset="0"/>
              </a:rPr>
              <a:t> 78/2000, cu </a:t>
            </a:r>
            <a:r>
              <a:rPr lang="en-US" sz="2400" b="1" dirty="0" err="1">
                <a:solidFill>
                  <a:srgbClr val="1F497D"/>
                </a:solidFill>
                <a:latin typeface="Open Sans" panose="020B0604020202020204"/>
                <a:cs typeface="Helvetica" panose="020B0604020202020204" pitchFamily="34" charset="0"/>
              </a:rPr>
              <a:t>modificarile</a:t>
            </a:r>
            <a:r>
              <a:rPr lang="en-US" sz="2400" b="1" dirty="0">
                <a:solidFill>
                  <a:srgbClr val="1F497D"/>
                </a:solidFill>
                <a:latin typeface="Open Sans" panose="020B0604020202020204"/>
                <a:cs typeface="Helvetica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F497D"/>
                </a:solidFill>
                <a:latin typeface="Open Sans" panose="020B0604020202020204"/>
                <a:cs typeface="Helvetica" panose="020B0604020202020204" pitchFamily="34" charset="0"/>
              </a:rPr>
              <a:t>si</a:t>
            </a:r>
            <a:r>
              <a:rPr lang="en-US" sz="2400" b="1" dirty="0">
                <a:solidFill>
                  <a:srgbClr val="1F497D"/>
                </a:solidFill>
                <a:latin typeface="Open Sans" panose="020B0604020202020204"/>
                <a:cs typeface="Helvetica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F497D"/>
                </a:solidFill>
                <a:latin typeface="Open Sans" panose="020B0604020202020204"/>
                <a:cs typeface="Helvetica" panose="020B0604020202020204" pitchFamily="34" charset="0"/>
              </a:rPr>
              <a:t>completarile</a:t>
            </a:r>
            <a:r>
              <a:rPr lang="en-US" sz="2400" b="1" dirty="0">
                <a:solidFill>
                  <a:srgbClr val="1F497D"/>
                </a:solidFill>
                <a:latin typeface="Open Sans" panose="020B0604020202020204"/>
                <a:cs typeface="Helvetica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F497D"/>
                </a:solidFill>
                <a:latin typeface="Open Sans" panose="020B0604020202020204"/>
                <a:cs typeface="Helvetica" panose="020B0604020202020204" pitchFamily="34" charset="0"/>
              </a:rPr>
              <a:t>ulterioare</a:t>
            </a:r>
            <a:r>
              <a:rPr lang="en-US" sz="2400" b="1" dirty="0">
                <a:solidFill>
                  <a:srgbClr val="1F497D"/>
                </a:solidFill>
                <a:latin typeface="Open Sans" panose="020B0604020202020204"/>
                <a:cs typeface="Helvetica" panose="020B0604020202020204" pitchFamily="34" charset="0"/>
              </a:rPr>
              <a:t>:</a:t>
            </a:r>
            <a:endParaRPr lang="en-US" sz="1600" b="1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Art. 18</a:t>
            </a:r>
            <a:r>
              <a:rPr lang="en-US" sz="2000" b="1" i="1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b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(1) </a:t>
            </a:r>
            <a:r>
              <a:rPr lang="en-US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Folosirea</a:t>
            </a:r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sau</a:t>
            </a:r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prezentarea</a:t>
            </a:r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cu rea-</a:t>
            </a:r>
            <a:r>
              <a:rPr lang="en-US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credinta</a:t>
            </a:r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de </a:t>
            </a:r>
            <a:r>
              <a:rPr lang="en-US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documente</a:t>
            </a:r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ori</a:t>
            </a:r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declaratii</a:t>
            </a:r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false, </a:t>
            </a:r>
            <a:r>
              <a:rPr lang="en-US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inexacte</a:t>
            </a:r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sau</a:t>
            </a:r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incomplete, </a:t>
            </a:r>
            <a:r>
              <a:rPr lang="en-US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daca</a:t>
            </a:r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fapta</a:t>
            </a:r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are ca </a:t>
            </a:r>
            <a:r>
              <a:rPr lang="en-US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rezultat</a:t>
            </a:r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obtinerea</a:t>
            </a:r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pe </a:t>
            </a:r>
            <a:r>
              <a:rPr lang="en-US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nedrept</a:t>
            </a:r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de </a:t>
            </a:r>
            <a:r>
              <a:rPr lang="en-US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fonduri</a:t>
            </a:r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din </a:t>
            </a:r>
            <a:r>
              <a:rPr lang="en-US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bugetul</a:t>
            </a:r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general al </a:t>
            </a:r>
            <a:r>
              <a:rPr lang="en-US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Uniunii</a:t>
            </a:r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Europene</a:t>
            </a:r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sau</a:t>
            </a:r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din </a:t>
            </a:r>
            <a:r>
              <a:rPr lang="en-US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bugetele</a:t>
            </a:r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administrate de </a:t>
            </a:r>
            <a:r>
              <a:rPr lang="en-US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aceasta</a:t>
            </a:r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ori</a:t>
            </a:r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in </a:t>
            </a:r>
            <a:r>
              <a:rPr lang="en-US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numele</a:t>
            </a:r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ei</a:t>
            </a:r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, se </a:t>
            </a:r>
            <a:r>
              <a:rPr lang="en-US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pedepseste</a:t>
            </a:r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cu </a:t>
            </a:r>
            <a:r>
              <a:rPr lang="en-US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inchisoare</a:t>
            </a:r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de la 2 la 7 ani </a:t>
            </a:r>
            <a:r>
              <a:rPr lang="en-US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si</a:t>
            </a:r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interzicerea</a:t>
            </a:r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unor</a:t>
            </a:r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drepturi</a:t>
            </a:r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b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20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20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Art. </a:t>
            </a:r>
            <a:r>
              <a:rPr lang="en-US" sz="20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18</a:t>
            </a:r>
            <a:r>
              <a:rPr lang="en-US" sz="2000" b="1" i="1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US" sz="2000" b="1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(1)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Schimbarea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fara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respectarea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prevederilor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legale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, a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destinatiei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fondurilor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obtinute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din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bugetul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general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al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Uniunii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Europene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sau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din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bugetele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administrate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de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aceasta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ori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in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numele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ei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se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pedepseste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cu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inchisoare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de la un an la 5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ani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si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interzicerea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unor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drepturi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b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fr-FR" sz="20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A64B01-9402-4092-A36B-5C6CE718B89C}"/>
              </a:ext>
            </a:extLst>
          </p:cNvPr>
          <p:cNvSpPr/>
          <p:nvPr/>
        </p:nvSpPr>
        <p:spPr>
          <a:xfrm>
            <a:off x="366768" y="3256898"/>
            <a:ext cx="6606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en-US" sz="24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434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2456" y="-7311"/>
            <a:ext cx="9306456" cy="685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520" y="219356"/>
            <a:ext cx="3477110" cy="85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6336" y="219356"/>
            <a:ext cx="367074" cy="36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72400" y="206009"/>
            <a:ext cx="528449" cy="47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8"/>
          <p:cNvSpPr/>
          <p:nvPr/>
        </p:nvSpPr>
        <p:spPr>
          <a:xfrm>
            <a:off x="538000" y="1062499"/>
            <a:ext cx="6264016" cy="471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BD6AE8-42BC-481D-8EFA-899691A8F427}"/>
              </a:ext>
            </a:extLst>
          </p:cNvPr>
          <p:cNvSpPr/>
          <p:nvPr/>
        </p:nvSpPr>
        <p:spPr>
          <a:xfrm>
            <a:off x="251520" y="1041783"/>
            <a:ext cx="8892480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300" b="1" dirty="0">
              <a:solidFill>
                <a:srgbClr val="1F497D"/>
              </a:solidFill>
              <a:latin typeface="Helvetica-Bold"/>
              <a:cs typeface="Helvetica" panose="020B0604020202020204" pitchFamily="34" charset="0"/>
            </a:endParaRPr>
          </a:p>
          <a:p>
            <a:endParaRPr lang="en-US" sz="2400" b="1" dirty="0">
              <a:solidFill>
                <a:srgbClr val="1F497D"/>
              </a:solidFill>
              <a:latin typeface="Open Sans" panose="020B0604020202020204"/>
              <a:cs typeface="Helvetica" panose="020B0604020202020204" pitchFamily="34" charset="0"/>
            </a:endParaRPr>
          </a:p>
          <a:p>
            <a:r>
              <a:rPr lang="en-US" sz="2400" b="1" dirty="0" err="1">
                <a:solidFill>
                  <a:srgbClr val="1F497D"/>
                </a:solidFill>
                <a:latin typeface="Open Sans" panose="020B0604020202020204"/>
                <a:cs typeface="Helvetica" panose="020B0604020202020204" pitchFamily="34" charset="0"/>
              </a:rPr>
              <a:t>Sesizarea</a:t>
            </a:r>
            <a:r>
              <a:rPr lang="en-US" sz="2400" b="1" dirty="0">
                <a:solidFill>
                  <a:srgbClr val="1F497D"/>
                </a:solidFill>
                <a:latin typeface="Open Sans" panose="020B0604020202020204"/>
                <a:cs typeface="Helvetica" panose="020B0604020202020204" pitchFamily="34" charset="0"/>
              </a:rPr>
              <a:t> DLAF/DNA pe </a:t>
            </a:r>
            <a:r>
              <a:rPr lang="en-US" sz="2400" b="1" dirty="0" err="1">
                <a:solidFill>
                  <a:srgbClr val="1F497D"/>
                </a:solidFill>
                <a:latin typeface="Open Sans" panose="020B0604020202020204"/>
                <a:cs typeface="Helvetica" panose="020B0604020202020204" pitchFamily="34" charset="0"/>
              </a:rPr>
              <a:t>baza</a:t>
            </a:r>
            <a:r>
              <a:rPr lang="en-US" sz="2400" b="1" dirty="0">
                <a:solidFill>
                  <a:srgbClr val="1F497D"/>
                </a:solidFill>
                <a:latin typeface="Open Sans" panose="020B0604020202020204"/>
                <a:cs typeface="Helvetica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F497D"/>
                </a:solidFill>
                <a:latin typeface="Open Sans" panose="020B0604020202020204"/>
                <a:cs typeface="Helvetica" panose="020B0604020202020204" pitchFamily="34" charset="0"/>
              </a:rPr>
              <a:t>prevederilor</a:t>
            </a:r>
            <a:r>
              <a:rPr lang="en-US" sz="2400" b="1" dirty="0">
                <a:solidFill>
                  <a:srgbClr val="1F497D"/>
                </a:solidFill>
                <a:latin typeface="Open Sans" panose="020B0604020202020204"/>
                <a:cs typeface="Helvetica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F497D"/>
                </a:solidFill>
                <a:latin typeface="Open Sans" panose="020B0604020202020204"/>
                <a:cs typeface="Helvetica" panose="020B0604020202020204" pitchFamily="34" charset="0"/>
              </a:rPr>
              <a:t>Legii</a:t>
            </a:r>
            <a:r>
              <a:rPr lang="en-US" sz="2400" b="1" dirty="0">
                <a:solidFill>
                  <a:srgbClr val="1F497D"/>
                </a:solidFill>
                <a:latin typeface="Open Sans" panose="020B0604020202020204"/>
                <a:cs typeface="Helvetica" panose="020B0604020202020204" pitchFamily="34" charset="0"/>
              </a:rPr>
              <a:t> 78/2000, cu </a:t>
            </a:r>
            <a:r>
              <a:rPr lang="en-US" sz="2400" b="1" dirty="0" err="1">
                <a:solidFill>
                  <a:srgbClr val="1F497D"/>
                </a:solidFill>
                <a:latin typeface="Open Sans" panose="020B0604020202020204"/>
                <a:cs typeface="Helvetica" panose="020B0604020202020204" pitchFamily="34" charset="0"/>
              </a:rPr>
              <a:t>modificarile</a:t>
            </a:r>
            <a:r>
              <a:rPr lang="en-US" sz="2400" b="1" dirty="0">
                <a:solidFill>
                  <a:srgbClr val="1F497D"/>
                </a:solidFill>
                <a:latin typeface="Open Sans" panose="020B0604020202020204"/>
                <a:cs typeface="Helvetica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F497D"/>
                </a:solidFill>
                <a:latin typeface="Open Sans" panose="020B0604020202020204"/>
                <a:cs typeface="Helvetica" panose="020B0604020202020204" pitchFamily="34" charset="0"/>
              </a:rPr>
              <a:t>si</a:t>
            </a:r>
            <a:r>
              <a:rPr lang="en-US" sz="2400" b="1" dirty="0">
                <a:solidFill>
                  <a:srgbClr val="1F497D"/>
                </a:solidFill>
                <a:latin typeface="Open Sans" panose="020B0604020202020204"/>
                <a:cs typeface="Helvetica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F497D"/>
                </a:solidFill>
                <a:latin typeface="Open Sans" panose="020B0604020202020204"/>
                <a:cs typeface="Helvetica" panose="020B0604020202020204" pitchFamily="34" charset="0"/>
              </a:rPr>
              <a:t>completarile</a:t>
            </a:r>
            <a:r>
              <a:rPr lang="en-US" sz="2400" b="1" dirty="0">
                <a:solidFill>
                  <a:srgbClr val="1F497D"/>
                </a:solidFill>
                <a:latin typeface="Open Sans" panose="020B0604020202020204"/>
                <a:cs typeface="Helvetica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F497D"/>
                </a:solidFill>
                <a:latin typeface="Open Sans" panose="020B0604020202020204"/>
                <a:cs typeface="Helvetica" panose="020B0604020202020204" pitchFamily="34" charset="0"/>
              </a:rPr>
              <a:t>ulterioare</a:t>
            </a:r>
            <a:r>
              <a:rPr lang="en-US" sz="2400" b="1" dirty="0">
                <a:solidFill>
                  <a:srgbClr val="1F497D"/>
                </a:solidFill>
                <a:latin typeface="Open Sans" panose="020B0604020202020204"/>
                <a:cs typeface="Helvetica" panose="020B0604020202020204" pitchFamily="34" charset="0"/>
              </a:rPr>
              <a:t>:</a:t>
            </a:r>
          </a:p>
          <a:p>
            <a:endParaRPr lang="en-US" dirty="0"/>
          </a:p>
          <a:p>
            <a:r>
              <a:rPr lang="fr-FR" sz="20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Art. 18</a:t>
            </a:r>
            <a:r>
              <a:rPr lang="fr-FR" sz="2000" b="1" i="1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b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(1)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Folosirea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sau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prezentarea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cu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rea-credinta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de documente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ori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declaratii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false, inexacte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sau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incomplete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, care are ca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rezultat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diminuarea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ilegala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a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resurselor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ce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trebuie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virate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catre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bugetul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general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al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Uniunii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Europene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sau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catre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bugetele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administrate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de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aceasta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ori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in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numele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ei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, se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pedepseste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cu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inchisoare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de la 2 la 7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ani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si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interzicerea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unor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drepturi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endParaRPr lang="fr-FR" sz="2000" b="1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20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Art. 18</a:t>
            </a:r>
            <a:r>
              <a:rPr lang="fr-FR" sz="2000" b="1" i="1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b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Tentativa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infractiunilor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prevazute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la art. 18</a:t>
            </a:r>
            <a:r>
              <a:rPr lang="fr-FR" sz="2000" i="1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-18</a:t>
            </a:r>
            <a:r>
              <a:rPr lang="fr-FR" sz="2000" i="1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se </a:t>
            </a:r>
            <a:r>
              <a:rPr lang="fr-FR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pedepseste</a:t>
            </a:r>
            <a: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br>
              <a:rPr lang="fr-FR" sz="2000" i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2000" b="1" i="1" dirty="0">
              <a:solidFill>
                <a:srgbClr val="1F497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A64B01-9402-4092-A36B-5C6CE718B89C}"/>
              </a:ext>
            </a:extLst>
          </p:cNvPr>
          <p:cNvSpPr/>
          <p:nvPr/>
        </p:nvSpPr>
        <p:spPr>
          <a:xfrm>
            <a:off x="366768" y="3256898"/>
            <a:ext cx="6606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en-US" sz="24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290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92073" cy="685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520" y="219356"/>
            <a:ext cx="3477110" cy="85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6336" y="219356"/>
            <a:ext cx="367074" cy="36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72400" y="206009"/>
            <a:ext cx="528449" cy="47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7"/>
          <p:cNvSpPr/>
          <p:nvPr/>
        </p:nvSpPr>
        <p:spPr>
          <a:xfrm>
            <a:off x="637325" y="1051025"/>
            <a:ext cx="73638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" name="Google Shape;246;p17"/>
          <p:cNvSpPr/>
          <p:nvPr/>
        </p:nvSpPr>
        <p:spPr>
          <a:xfrm>
            <a:off x="540053" y="1285175"/>
            <a:ext cx="5466445" cy="39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EBEAF5-F202-4879-B95F-9E07576EB0E6}"/>
              </a:ext>
            </a:extLst>
          </p:cNvPr>
          <p:cNvSpPr/>
          <p:nvPr/>
        </p:nvSpPr>
        <p:spPr>
          <a:xfrm>
            <a:off x="540053" y="1051026"/>
            <a:ext cx="8160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 err="1">
                <a:solidFill>
                  <a:schemeClr val="bg2"/>
                </a:solidFill>
                <a:latin typeface="Open Sans" panose="020B0604020202020204"/>
              </a:rPr>
              <a:t>Fraude</a:t>
            </a:r>
            <a:r>
              <a:rPr lang="en-US" sz="2600" b="1" dirty="0">
                <a:solidFill>
                  <a:schemeClr val="bg2"/>
                </a:solidFill>
                <a:latin typeface="Open Sans" panose="020B0604020202020204"/>
              </a:rPr>
              <a:t> </a:t>
            </a:r>
            <a:r>
              <a:rPr lang="en-US" sz="2600" b="1" dirty="0" err="1">
                <a:solidFill>
                  <a:schemeClr val="bg2"/>
                </a:solidFill>
                <a:latin typeface="Open Sans" panose="020B0604020202020204"/>
              </a:rPr>
              <a:t>în</a:t>
            </a:r>
            <a:r>
              <a:rPr lang="en-US" sz="2600" b="1" dirty="0">
                <a:solidFill>
                  <a:schemeClr val="bg2"/>
                </a:solidFill>
                <a:latin typeface="Open Sans" panose="020B0604020202020204"/>
              </a:rPr>
              <a:t> </a:t>
            </a:r>
            <a:r>
              <a:rPr lang="en-US" sz="2600" b="1" dirty="0" err="1">
                <a:solidFill>
                  <a:schemeClr val="bg2"/>
                </a:solidFill>
                <a:latin typeface="Open Sans" panose="020B0604020202020204"/>
              </a:rPr>
              <a:t>cadrul</a:t>
            </a:r>
            <a:r>
              <a:rPr lang="en-US" sz="2600" b="1" dirty="0">
                <a:solidFill>
                  <a:schemeClr val="bg2"/>
                </a:solidFill>
                <a:latin typeface="Open Sans" panose="020B0604020202020204"/>
              </a:rPr>
              <a:t> </a:t>
            </a:r>
            <a:r>
              <a:rPr lang="en-US" sz="2600" b="1" dirty="0" err="1">
                <a:solidFill>
                  <a:schemeClr val="bg2"/>
                </a:solidFill>
                <a:latin typeface="Open Sans" panose="020B0604020202020204"/>
              </a:rPr>
              <a:t>contractelor</a:t>
            </a:r>
            <a:r>
              <a:rPr lang="en-US" sz="2600" b="1" dirty="0">
                <a:solidFill>
                  <a:schemeClr val="bg2"/>
                </a:solidFill>
                <a:latin typeface="Open Sans" panose="020B0604020202020204"/>
              </a:rPr>
              <a:t> </a:t>
            </a:r>
            <a:r>
              <a:rPr lang="en-US" sz="2600" b="1" dirty="0" err="1">
                <a:solidFill>
                  <a:schemeClr val="bg2"/>
                </a:solidFill>
                <a:latin typeface="Open Sans" panose="020B0604020202020204"/>
              </a:rPr>
              <a:t>și</a:t>
            </a:r>
            <a:r>
              <a:rPr lang="en-US" sz="2600" b="1" dirty="0">
                <a:solidFill>
                  <a:schemeClr val="bg2"/>
                </a:solidFill>
                <a:latin typeface="Open Sans" panose="020B0604020202020204"/>
              </a:rPr>
              <a:t> </a:t>
            </a:r>
            <a:r>
              <a:rPr lang="en-US" sz="2600" b="1" dirty="0" err="1">
                <a:solidFill>
                  <a:schemeClr val="bg2"/>
                </a:solidFill>
                <a:latin typeface="Open Sans" panose="020B0604020202020204"/>
              </a:rPr>
              <a:t>achizițiilor</a:t>
            </a:r>
            <a:r>
              <a:rPr lang="en-US" sz="2600" b="1" dirty="0">
                <a:solidFill>
                  <a:schemeClr val="bg2"/>
                </a:solidFill>
                <a:latin typeface="Open Sans" panose="020B0604020202020204"/>
              </a:rPr>
              <a:t> </a:t>
            </a:r>
            <a:r>
              <a:rPr lang="en-US" sz="2600" b="1" dirty="0" err="1">
                <a:solidFill>
                  <a:schemeClr val="bg2"/>
                </a:solidFill>
                <a:latin typeface="Open Sans" panose="020B0604020202020204"/>
              </a:rPr>
              <a:t>publice</a:t>
            </a:r>
            <a:endParaRPr lang="en-US" sz="2600" b="1" dirty="0">
              <a:solidFill>
                <a:schemeClr val="bg2"/>
              </a:solidFill>
              <a:latin typeface="Open Sans" panose="020B060402020202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47017C-14AB-403B-852A-4ADACDB50399}"/>
              </a:ext>
            </a:extLst>
          </p:cNvPr>
          <p:cNvSpPr/>
          <p:nvPr/>
        </p:nvSpPr>
        <p:spPr>
          <a:xfrm>
            <a:off x="600396" y="1442582"/>
            <a:ext cx="589152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sz="2200" dirty="0">
              <a:latin typeface="Helvetica-Bold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Helvetica-Bold"/>
              </a:rPr>
              <a:t>Nedeclararea</a:t>
            </a:r>
            <a:r>
              <a:rPr lang="en-US" sz="2200" dirty="0">
                <a:latin typeface="Helvetica-Bold"/>
              </a:rPr>
              <a:t> </a:t>
            </a:r>
            <a:r>
              <a:rPr lang="en-US" sz="2200" dirty="0" err="1">
                <a:latin typeface="Helvetica-Bold"/>
              </a:rPr>
              <a:t>conflictelor</a:t>
            </a:r>
            <a:r>
              <a:rPr lang="en-US" sz="2200" dirty="0">
                <a:latin typeface="Helvetica-Bold"/>
              </a:rPr>
              <a:t> de </a:t>
            </a:r>
            <a:r>
              <a:rPr lang="en-US" sz="2200" dirty="0" err="1">
                <a:latin typeface="Helvetica-Bold"/>
              </a:rPr>
              <a:t>interese</a:t>
            </a:r>
            <a:endParaRPr lang="en-US" sz="2200" dirty="0">
              <a:latin typeface="Helvetica-Bold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Helvetica-Bold"/>
              </a:rPr>
              <a:t>Practici</a:t>
            </a:r>
            <a:r>
              <a:rPr lang="en-US" sz="2200" dirty="0">
                <a:latin typeface="Helvetica-Bold"/>
              </a:rPr>
              <a:t> de </a:t>
            </a:r>
            <a:r>
              <a:rPr lang="en-US" sz="2200" dirty="0" err="1">
                <a:latin typeface="Helvetica-Bold"/>
              </a:rPr>
              <a:t>cooperare</a:t>
            </a:r>
            <a:r>
              <a:rPr lang="en-US" sz="2200" dirty="0">
                <a:latin typeface="Helvetica-Bold"/>
              </a:rPr>
              <a:t> </a:t>
            </a:r>
            <a:r>
              <a:rPr lang="en-US" sz="2200" dirty="0" err="1">
                <a:latin typeface="Helvetica-Bold"/>
              </a:rPr>
              <a:t>secretă</a:t>
            </a:r>
            <a:r>
              <a:rPr lang="en-US" sz="2200" dirty="0">
                <a:latin typeface="Helvetica-Bold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Helvetica-Bold"/>
              </a:rPr>
              <a:t>Oferte</a:t>
            </a:r>
            <a:r>
              <a:rPr lang="en-US" sz="2200" dirty="0">
                <a:latin typeface="Helvetica-Bold"/>
              </a:rPr>
              <a:t> </a:t>
            </a:r>
            <a:r>
              <a:rPr lang="en-US" sz="2200" dirty="0" err="1">
                <a:latin typeface="Helvetica-Bold"/>
              </a:rPr>
              <a:t>discrepante</a:t>
            </a:r>
            <a:r>
              <a:rPr lang="en-US" sz="2200" dirty="0">
                <a:latin typeface="Helvetica-Bold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Helvetica-Bold"/>
              </a:rPr>
              <a:t>Manipularea</a:t>
            </a:r>
            <a:r>
              <a:rPr lang="en-US" sz="2200" dirty="0">
                <a:latin typeface="Helvetica-Bold"/>
              </a:rPr>
              <a:t> </a:t>
            </a:r>
            <a:r>
              <a:rPr lang="en-US" sz="2200" dirty="0" err="1">
                <a:latin typeface="Helvetica-Bold"/>
              </a:rPr>
              <a:t>specificațiilor</a:t>
            </a:r>
            <a:r>
              <a:rPr lang="en-US" sz="2200" dirty="0">
                <a:latin typeface="Helvetica-Bold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Helvetica-Bold"/>
              </a:rPr>
              <a:t>Divulgarea</a:t>
            </a:r>
            <a:r>
              <a:rPr lang="en-US" sz="2200" dirty="0">
                <a:latin typeface="Helvetica-Bold"/>
              </a:rPr>
              <a:t> </a:t>
            </a:r>
            <a:r>
              <a:rPr lang="en-US" sz="2200" dirty="0" err="1">
                <a:latin typeface="Helvetica-Bold"/>
              </a:rPr>
              <a:t>datelor</a:t>
            </a:r>
            <a:r>
              <a:rPr lang="en-US" sz="2200" dirty="0">
                <a:latin typeface="Helvetica-Bold"/>
              </a:rPr>
              <a:t> </a:t>
            </a:r>
            <a:r>
              <a:rPr lang="en-US" sz="2200" dirty="0" err="1">
                <a:latin typeface="Helvetica-Bold"/>
              </a:rPr>
              <a:t>referitoare</a:t>
            </a:r>
            <a:r>
              <a:rPr lang="en-US" sz="2200" dirty="0">
                <a:latin typeface="Helvetica-Bold"/>
              </a:rPr>
              <a:t> la </a:t>
            </a:r>
            <a:r>
              <a:rPr lang="en-US" sz="2200" dirty="0" err="1">
                <a:latin typeface="Helvetica-Bold"/>
              </a:rPr>
              <a:t>licitații</a:t>
            </a:r>
            <a:r>
              <a:rPr lang="en-US" sz="2200" dirty="0">
                <a:latin typeface="Helvetica-Bold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Helvetica-Bold"/>
              </a:rPr>
              <a:t>Manipularea</a:t>
            </a:r>
            <a:r>
              <a:rPr lang="en-US" sz="2200" dirty="0">
                <a:latin typeface="Helvetica-Bold"/>
              </a:rPr>
              <a:t> </a:t>
            </a:r>
            <a:r>
              <a:rPr lang="en-US" sz="2200" dirty="0" err="1">
                <a:latin typeface="Helvetica-Bold"/>
              </a:rPr>
              <a:t>ofertelor</a:t>
            </a:r>
            <a:r>
              <a:rPr lang="en-US" sz="2200" dirty="0">
                <a:latin typeface="Helvetica-Bold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Helvetica-Bold"/>
              </a:rPr>
              <a:t>Atribuirea</a:t>
            </a:r>
            <a:r>
              <a:rPr lang="en-US" sz="2200" dirty="0">
                <a:latin typeface="Helvetica-Bold"/>
              </a:rPr>
              <a:t> </a:t>
            </a:r>
            <a:r>
              <a:rPr lang="en-US" sz="2200" dirty="0" err="1">
                <a:latin typeface="Helvetica-Bold"/>
              </a:rPr>
              <a:t>nejustificată</a:t>
            </a:r>
            <a:r>
              <a:rPr lang="en-US" sz="2200" dirty="0">
                <a:latin typeface="Helvetica-Bold"/>
              </a:rPr>
              <a:t> </a:t>
            </a:r>
            <a:r>
              <a:rPr lang="en-US" sz="2200" dirty="0" err="1">
                <a:latin typeface="Helvetica-Bold"/>
              </a:rPr>
              <a:t>unui</a:t>
            </a:r>
            <a:r>
              <a:rPr lang="en-US" sz="2200" dirty="0">
                <a:latin typeface="Helvetica-Bold"/>
              </a:rPr>
              <a:t> </a:t>
            </a:r>
            <a:r>
              <a:rPr lang="en-US" sz="2200" dirty="0" err="1">
                <a:latin typeface="Helvetica-Bold"/>
              </a:rPr>
              <a:t>singur</a:t>
            </a:r>
            <a:r>
              <a:rPr lang="en-US" sz="2200" dirty="0">
                <a:latin typeface="Helvetica-Bold"/>
              </a:rPr>
              <a:t> </a:t>
            </a:r>
            <a:r>
              <a:rPr lang="en-US" sz="2200" dirty="0" err="1">
                <a:latin typeface="Helvetica-Bold"/>
              </a:rPr>
              <a:t>ofertant</a:t>
            </a:r>
            <a:r>
              <a:rPr lang="en-US" sz="2200" dirty="0">
                <a:latin typeface="Helvetica-Bold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Helvetica-Bold"/>
              </a:rPr>
              <a:t>Fragmentarea</a:t>
            </a:r>
            <a:r>
              <a:rPr lang="en-US" sz="2200" dirty="0">
                <a:latin typeface="Helvetica-Bold"/>
              </a:rPr>
              <a:t> </a:t>
            </a:r>
            <a:r>
              <a:rPr lang="en-US" sz="2200" dirty="0" err="1">
                <a:latin typeface="Helvetica-Bold"/>
              </a:rPr>
              <a:t>achizițiilor</a:t>
            </a:r>
            <a:r>
              <a:rPr lang="en-US" sz="2200" dirty="0">
                <a:latin typeface="Helvetica-Bold"/>
              </a:rPr>
              <a:t>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Helvetica-Bold"/>
              </a:rPr>
              <a:t>Stabilirea</a:t>
            </a:r>
            <a:r>
              <a:rPr lang="en-US" sz="2200" dirty="0">
                <a:latin typeface="Helvetica-Bold"/>
              </a:rPr>
              <a:t> </a:t>
            </a:r>
            <a:r>
              <a:rPr lang="en-US" sz="2200" dirty="0" err="1">
                <a:latin typeface="Helvetica-Bold"/>
              </a:rPr>
              <a:t>incorectă</a:t>
            </a:r>
            <a:r>
              <a:rPr lang="en-US" sz="2200" dirty="0">
                <a:latin typeface="Helvetica-Bold"/>
              </a:rPr>
              <a:t> a </a:t>
            </a:r>
            <a:r>
              <a:rPr lang="en-US" sz="2200" dirty="0" err="1">
                <a:latin typeface="Helvetica-Bold"/>
              </a:rPr>
              <a:t>costurilor</a:t>
            </a:r>
            <a:endParaRPr lang="en-US" sz="2200" dirty="0">
              <a:latin typeface="Helvetica-Bold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Helvetica-Bold"/>
              </a:rPr>
              <a:t>Manipularea</a:t>
            </a:r>
            <a:r>
              <a:rPr lang="en-US" sz="2200" dirty="0">
                <a:latin typeface="Helvetica-Bold"/>
              </a:rPr>
              <a:t> </a:t>
            </a:r>
            <a:r>
              <a:rPr lang="en-US" sz="2200" dirty="0" err="1">
                <a:latin typeface="Helvetica-Bold"/>
              </a:rPr>
              <a:t>prețurilor</a:t>
            </a:r>
            <a:endParaRPr lang="en-US" sz="2200" dirty="0">
              <a:latin typeface="Helvetica-Bold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Helvetica-Bold"/>
              </a:rPr>
              <a:t>Neîndeplinirea</a:t>
            </a:r>
            <a:r>
              <a:rPr lang="en-US" sz="2200" dirty="0">
                <a:latin typeface="Helvetica-Bold"/>
              </a:rPr>
              <a:t> </a:t>
            </a:r>
            <a:r>
              <a:rPr lang="en-US" sz="2200" dirty="0" err="1">
                <a:latin typeface="Helvetica-Bold"/>
              </a:rPr>
              <a:t>specificațiilor</a:t>
            </a:r>
            <a:r>
              <a:rPr lang="en-US" sz="2200" dirty="0">
                <a:latin typeface="Helvetica-Bold"/>
              </a:rPr>
              <a:t> </a:t>
            </a:r>
            <a:r>
              <a:rPr lang="en-US" sz="2200" dirty="0" err="1">
                <a:latin typeface="Helvetica-Bold"/>
              </a:rPr>
              <a:t>contractului</a:t>
            </a:r>
            <a:endParaRPr lang="en-US" sz="2200" dirty="0">
              <a:latin typeface="Helvetica-Bold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Helvetica-Bold"/>
              </a:rPr>
              <a:t>Facturi</a:t>
            </a:r>
            <a:r>
              <a:rPr lang="en-US" sz="2200" dirty="0">
                <a:latin typeface="Helvetica-Bold"/>
              </a:rPr>
              <a:t> false, </a:t>
            </a:r>
            <a:r>
              <a:rPr lang="en-US" sz="2200" dirty="0" err="1">
                <a:latin typeface="Helvetica-Bold"/>
              </a:rPr>
              <a:t>duble</a:t>
            </a:r>
            <a:r>
              <a:rPr lang="en-US" sz="2200" dirty="0">
                <a:latin typeface="Helvetica-Bold"/>
              </a:rPr>
              <a:t> </a:t>
            </a:r>
            <a:r>
              <a:rPr lang="en-US" sz="2200" dirty="0" err="1">
                <a:latin typeface="Helvetica-Bold"/>
              </a:rPr>
              <a:t>sau</a:t>
            </a:r>
            <a:r>
              <a:rPr lang="en-US" sz="2200" dirty="0">
                <a:latin typeface="Helvetica-Bold"/>
              </a:rPr>
              <a:t> la </a:t>
            </a:r>
            <a:r>
              <a:rPr lang="en-US" sz="2200" dirty="0" err="1">
                <a:latin typeface="Helvetica-Bold"/>
              </a:rPr>
              <a:t>prețuri</a:t>
            </a:r>
            <a:r>
              <a:rPr lang="en-US" sz="2200" dirty="0">
                <a:latin typeface="Helvetica-Bold"/>
              </a:rPr>
              <a:t> </a:t>
            </a:r>
            <a:r>
              <a:rPr lang="en-US" sz="2200" dirty="0" err="1">
                <a:latin typeface="Helvetica-Bold"/>
              </a:rPr>
              <a:t>excesive</a:t>
            </a:r>
            <a:endParaRPr lang="en-US" sz="2200" dirty="0">
              <a:latin typeface="Helvetica-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2456" y="-7311"/>
            <a:ext cx="9306456" cy="685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520" y="219356"/>
            <a:ext cx="3477110" cy="85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6336" y="219356"/>
            <a:ext cx="367074" cy="36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72400" y="206009"/>
            <a:ext cx="528449" cy="47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8"/>
          <p:cNvSpPr/>
          <p:nvPr/>
        </p:nvSpPr>
        <p:spPr>
          <a:xfrm>
            <a:off x="538000" y="1062499"/>
            <a:ext cx="6264016" cy="471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BD6AE8-42BC-481D-8EFA-899691A8F427}"/>
              </a:ext>
            </a:extLst>
          </p:cNvPr>
          <p:cNvSpPr/>
          <p:nvPr/>
        </p:nvSpPr>
        <p:spPr>
          <a:xfrm>
            <a:off x="251520" y="1041783"/>
            <a:ext cx="889248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300" b="1" dirty="0">
              <a:solidFill>
                <a:srgbClr val="1F497D"/>
              </a:solidFill>
              <a:latin typeface="Helvetica-Bold"/>
              <a:cs typeface="Helvetica" panose="020B0604020202020204" pitchFamily="34" charset="0"/>
            </a:endParaRPr>
          </a:p>
          <a:p>
            <a:endParaRPr lang="en-US" sz="2300" b="1" dirty="0">
              <a:solidFill>
                <a:srgbClr val="1F497D"/>
              </a:solidFill>
              <a:latin typeface="Helvetica-Bold"/>
              <a:cs typeface="Helvetica" panose="020B0604020202020204" pitchFamily="34" charset="0"/>
            </a:endParaRPr>
          </a:p>
          <a:p>
            <a:r>
              <a:rPr lang="en-US" sz="2300" b="1" dirty="0" err="1">
                <a:solidFill>
                  <a:srgbClr val="1F497D"/>
                </a:solidFill>
                <a:latin typeface="Helvetica-Bold"/>
                <a:cs typeface="Helvetica" panose="020B0604020202020204" pitchFamily="34" charset="0"/>
              </a:rPr>
              <a:t>Exemple</a:t>
            </a:r>
            <a:r>
              <a:rPr lang="en-US" sz="2300" b="1" dirty="0">
                <a:solidFill>
                  <a:srgbClr val="1F497D"/>
                </a:solidFill>
                <a:latin typeface="Helvetica-Bold"/>
                <a:cs typeface="Helvetica" panose="020B0604020202020204" pitchFamily="34" charset="0"/>
              </a:rPr>
              <a:t> de </a:t>
            </a:r>
            <a:r>
              <a:rPr lang="en-US" sz="2300" b="1" dirty="0" err="1">
                <a:solidFill>
                  <a:srgbClr val="1F497D"/>
                </a:solidFill>
                <a:latin typeface="Helvetica-Bold"/>
                <a:cs typeface="Helvetica" panose="020B0604020202020204" pitchFamily="34" charset="0"/>
              </a:rPr>
              <a:t>indicatori</a:t>
            </a:r>
            <a:r>
              <a:rPr lang="en-US" sz="2300" b="1" dirty="0">
                <a:solidFill>
                  <a:srgbClr val="1F497D"/>
                </a:solidFill>
                <a:latin typeface="Helvetica-Bold"/>
                <a:cs typeface="Helvetica" panose="020B0604020202020204" pitchFamily="34" charset="0"/>
              </a:rPr>
              <a:t> de </a:t>
            </a:r>
            <a:r>
              <a:rPr lang="en-US" sz="2300" b="1" dirty="0" err="1">
                <a:solidFill>
                  <a:srgbClr val="1F497D"/>
                </a:solidFill>
                <a:latin typeface="Helvetica-Bold"/>
                <a:cs typeface="Helvetica" panose="020B0604020202020204" pitchFamily="34" charset="0"/>
              </a:rPr>
              <a:t>fraudă</a:t>
            </a:r>
            <a:r>
              <a:rPr lang="en-US" sz="2300" b="1" dirty="0">
                <a:solidFill>
                  <a:srgbClr val="1F497D"/>
                </a:solidFill>
                <a:latin typeface="Helvetica-Bold"/>
                <a:cs typeface="Helvetica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1F497D"/>
                </a:solidFill>
                <a:latin typeface="Helvetica-Bold"/>
                <a:cs typeface="Helvetica" panose="020B0604020202020204" pitchFamily="34" charset="0"/>
              </a:rPr>
              <a:t>identificați</a:t>
            </a:r>
            <a:r>
              <a:rPr lang="en-US" sz="2300" b="1" dirty="0">
                <a:solidFill>
                  <a:srgbClr val="1F497D"/>
                </a:solidFill>
                <a:latin typeface="Helvetica-Bold"/>
                <a:cs typeface="Helvetica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1F497D"/>
                </a:solidFill>
                <a:latin typeface="Helvetica-Bold"/>
                <a:cs typeface="Helvetica" panose="020B0604020202020204" pitchFamily="34" charset="0"/>
              </a:rPr>
              <a:t>în</a:t>
            </a:r>
            <a:r>
              <a:rPr lang="en-US" sz="2300" b="1" dirty="0">
                <a:solidFill>
                  <a:srgbClr val="1F497D"/>
                </a:solidFill>
                <a:latin typeface="Helvetica-Bold"/>
                <a:cs typeface="Helvetica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1F497D"/>
                </a:solidFill>
                <a:latin typeface="Helvetica-Bold"/>
                <a:cs typeface="Helvetica" panose="020B0604020202020204" pitchFamily="34" charset="0"/>
              </a:rPr>
              <a:t>cadrul</a:t>
            </a:r>
            <a:r>
              <a:rPr lang="en-US" sz="2300" b="1" dirty="0">
                <a:solidFill>
                  <a:srgbClr val="1F497D"/>
                </a:solidFill>
                <a:latin typeface="Helvetica-Bold"/>
                <a:cs typeface="Helvetica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1F497D"/>
                </a:solidFill>
                <a:latin typeface="Helvetica-Bold"/>
                <a:cs typeface="Helvetica" panose="020B0604020202020204" pitchFamily="34" charset="0"/>
              </a:rPr>
              <a:t>proiectelor</a:t>
            </a:r>
            <a:r>
              <a:rPr lang="en-US" sz="2300" b="1" dirty="0">
                <a:solidFill>
                  <a:srgbClr val="1F497D"/>
                </a:solidFill>
                <a:latin typeface="Helvetica-Bold"/>
                <a:cs typeface="Helvetica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1F497D"/>
                </a:solidFill>
                <a:latin typeface="Helvetica-Bold"/>
                <a:cs typeface="Helvetica" panose="020B0604020202020204" pitchFamily="34" charset="0"/>
              </a:rPr>
              <a:t>cuprinşi</a:t>
            </a:r>
            <a:r>
              <a:rPr lang="en-US" sz="2300" b="1" dirty="0">
                <a:solidFill>
                  <a:srgbClr val="1F497D"/>
                </a:solidFill>
                <a:latin typeface="Helvetica-Bold"/>
                <a:cs typeface="Helvetica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1F497D"/>
                </a:solidFill>
                <a:latin typeface="Helvetica-Bold"/>
                <a:cs typeface="Helvetica" panose="020B0604020202020204" pitchFamily="34" charset="0"/>
              </a:rPr>
              <a:t>în</a:t>
            </a:r>
            <a:r>
              <a:rPr lang="en-US" sz="2300" b="1" dirty="0">
                <a:solidFill>
                  <a:srgbClr val="1F497D"/>
                </a:solidFill>
                <a:latin typeface="Helvetica-Bold"/>
                <a:cs typeface="Helvetica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1F497D"/>
                </a:solidFill>
                <a:latin typeface="Helvetica-Bold"/>
                <a:cs typeface="Helvetica" panose="020B0604020202020204" pitchFamily="34" charset="0"/>
              </a:rPr>
              <a:t>Anexa</a:t>
            </a:r>
            <a:r>
              <a:rPr lang="en-US" sz="2300" b="1" dirty="0">
                <a:solidFill>
                  <a:srgbClr val="1F497D"/>
                </a:solidFill>
                <a:latin typeface="Helvetica-Bold"/>
                <a:cs typeface="Helvetica" panose="020B0604020202020204" pitchFamily="34" charset="0"/>
              </a:rPr>
              <a:t> nr. 1 la HG 875/2011, cu </a:t>
            </a:r>
            <a:r>
              <a:rPr lang="en-US" sz="2300" b="1" dirty="0" err="1">
                <a:solidFill>
                  <a:srgbClr val="1F497D"/>
                </a:solidFill>
                <a:latin typeface="Helvetica-Bold"/>
                <a:cs typeface="Helvetica" panose="020B0604020202020204" pitchFamily="34" charset="0"/>
              </a:rPr>
              <a:t>modificările</a:t>
            </a:r>
            <a:r>
              <a:rPr lang="en-US" sz="2300" b="1" dirty="0">
                <a:solidFill>
                  <a:srgbClr val="1F497D"/>
                </a:solidFill>
                <a:latin typeface="Helvetica-Bold"/>
                <a:cs typeface="Helvetica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1F497D"/>
                </a:solidFill>
                <a:latin typeface="Helvetica-Bold"/>
                <a:cs typeface="Helvetica" panose="020B0604020202020204" pitchFamily="34" charset="0"/>
              </a:rPr>
              <a:t>şi</a:t>
            </a:r>
            <a:r>
              <a:rPr lang="en-US" sz="2300" b="1" dirty="0">
                <a:solidFill>
                  <a:srgbClr val="1F497D"/>
                </a:solidFill>
                <a:latin typeface="Helvetica-Bold"/>
                <a:cs typeface="Helvetica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1F497D"/>
                </a:solidFill>
                <a:latin typeface="Helvetica-Bold"/>
                <a:cs typeface="Helvetica" panose="020B0604020202020204" pitchFamily="34" charset="0"/>
              </a:rPr>
              <a:t>completările</a:t>
            </a:r>
            <a:r>
              <a:rPr lang="en-US" sz="2300" b="1" dirty="0">
                <a:solidFill>
                  <a:srgbClr val="1F497D"/>
                </a:solidFill>
                <a:latin typeface="Helvetica-Bold"/>
                <a:cs typeface="Helvetica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1F497D"/>
                </a:solidFill>
                <a:latin typeface="Helvetica-Bold"/>
                <a:cs typeface="Helvetica" panose="020B0604020202020204" pitchFamily="34" charset="0"/>
              </a:rPr>
              <a:t>ulterioare</a:t>
            </a:r>
            <a:r>
              <a:rPr lang="en-US" sz="2300" b="1" dirty="0">
                <a:solidFill>
                  <a:srgbClr val="1F497D"/>
                </a:solidFill>
                <a:latin typeface="Helvetica-Bold"/>
                <a:cs typeface="Helvetica" panose="020B0604020202020204" pitchFamily="34" charset="0"/>
              </a:rPr>
              <a:t>:</a:t>
            </a:r>
          </a:p>
          <a:p>
            <a:endParaRPr lang="en-US" sz="2300" b="1" dirty="0">
              <a:solidFill>
                <a:srgbClr val="1F497D"/>
              </a:solidFill>
              <a:latin typeface="Helvetica-Bold"/>
              <a:cs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A64B01-9402-4092-A36B-5C6CE718B89C}"/>
              </a:ext>
            </a:extLst>
          </p:cNvPr>
          <p:cNvSpPr/>
          <p:nvPr/>
        </p:nvSpPr>
        <p:spPr>
          <a:xfrm>
            <a:off x="366768" y="3256898"/>
            <a:ext cx="6606480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en-US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Trebuchet MS" panose="020B0603020202020204" pitchFamily="34" charset="0"/>
              <a:buChar char="-"/>
            </a:pPr>
            <a:r>
              <a:rPr lang="en-US" sz="2400" i="1" dirty="0" err="1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Practici</a:t>
            </a:r>
            <a:r>
              <a:rPr lang="en-US" sz="2400" i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de </a:t>
            </a:r>
            <a:r>
              <a:rPr lang="en-US" sz="2400" i="1" dirty="0" err="1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cooperare</a:t>
            </a:r>
            <a:r>
              <a:rPr lang="en-US" sz="2400" i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i="1" dirty="0" err="1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secretă</a:t>
            </a:r>
            <a:r>
              <a:rPr lang="en-US" sz="2400" i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; </a:t>
            </a:r>
            <a:endParaRPr lang="en-US" sz="24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Trebuchet MS" panose="020B0603020202020204" pitchFamily="34" charset="0"/>
              <a:buChar char="-"/>
            </a:pPr>
            <a:r>
              <a:rPr lang="en-US" sz="2400" i="1" dirty="0" err="1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Divulgarea</a:t>
            </a:r>
            <a:r>
              <a:rPr lang="en-US" sz="2400" i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i="1" dirty="0" err="1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datelor</a:t>
            </a:r>
            <a:r>
              <a:rPr lang="en-US" sz="2400" i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i="1" dirty="0" err="1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referitoare</a:t>
            </a:r>
            <a:r>
              <a:rPr lang="en-US" sz="2400" i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la </a:t>
            </a:r>
            <a:r>
              <a:rPr lang="en-US" sz="2400" i="1" dirty="0" err="1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licitaţii</a:t>
            </a:r>
            <a:endParaRPr lang="en-US" sz="24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Trebuchet MS" panose="020B0603020202020204" pitchFamily="34" charset="0"/>
              <a:buChar char="-"/>
            </a:pPr>
            <a:r>
              <a:rPr lang="en-US" sz="2400" i="1" dirty="0" err="1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Manipularea</a:t>
            </a:r>
            <a:r>
              <a:rPr lang="en-US" sz="2400" i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i="1" dirty="0" err="1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preţurilor</a:t>
            </a:r>
            <a:endParaRPr lang="en-US" sz="24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31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309362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600" b="1" dirty="0">
              <a:solidFill>
                <a:srgbClr val="797B7E">
                  <a:lumMod val="75000"/>
                </a:srgb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lvl="0"/>
            <a:endParaRPr lang="en-US" sz="1600" dirty="0">
              <a:solidFill>
                <a:srgbClr val="0B5394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1772816"/>
            <a:ext cx="50092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en-US" sz="3200" b="1" dirty="0">
              <a:solidFill>
                <a:srgbClr val="1F497D"/>
              </a:solidFill>
              <a:latin typeface="Open Sans"/>
              <a:cs typeface="Arial" panose="020B0604020202020204" pitchFamily="34" charset="0"/>
            </a:endParaRPr>
          </a:p>
          <a:p>
            <a:pPr algn="r"/>
            <a:endParaRPr lang="en-US" altLang="en-US" sz="3200" b="1" dirty="0">
              <a:solidFill>
                <a:srgbClr val="1F497D"/>
              </a:solidFill>
              <a:latin typeface="Open Sans"/>
              <a:cs typeface="Arial" panose="020B0604020202020204" pitchFamily="34" charset="0"/>
            </a:endParaRPr>
          </a:p>
          <a:p>
            <a:pPr algn="r"/>
            <a:r>
              <a:rPr lang="vi-VN" altLang="en-US" sz="3200" b="1" dirty="0">
                <a:solidFill>
                  <a:srgbClr val="1F497D"/>
                </a:solidFill>
                <a:latin typeface="Open Sans"/>
                <a:cs typeface="Arial" panose="020B0604020202020204" pitchFamily="34" charset="0"/>
              </a:rPr>
              <a:t>Vă mulţumim pentru atenție!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40152" y="5279121"/>
            <a:ext cx="3021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b="1" dirty="0">
                <a:solidFill>
                  <a:srgbClr val="0B539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Interreg V-A Romania - Hungary</a:t>
            </a:r>
            <a:endParaRPr lang="en-GB" sz="1400" b="1" dirty="0">
              <a:solidFill>
                <a:srgbClr val="0B5394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659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467544" y="1844824"/>
            <a:ext cx="5688632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. Integer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eros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velit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, fermentum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eget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varius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vel,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scelerisque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et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quam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. Nam sed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justo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non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sapien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consequat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aliquet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. Vestibulum tempus,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eros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finibus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blandit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, lorem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mauris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aliquam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dui, vitae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auctor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massa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nunc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orci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Etiam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faucibus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eu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nibh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blandit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Mauris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hendrerit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neque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sit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cursus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scelerisque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, ex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eros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aliquam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est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, vitae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dapibus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nibh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ligula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nibh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. Sed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eros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augue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, convallis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nec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quam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non,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faucibus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ornare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urna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Aliquam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mattis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mattis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tortor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Suspendisse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potenti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" y="-139337"/>
            <a:ext cx="9143244" cy="685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520" y="219356"/>
            <a:ext cx="3477110" cy="85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6336" y="219356"/>
            <a:ext cx="367074" cy="36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72400" y="206009"/>
            <a:ext cx="528449" cy="47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/>
          <p:nvPr/>
        </p:nvSpPr>
        <p:spPr>
          <a:xfrm>
            <a:off x="467543" y="854243"/>
            <a:ext cx="8233305" cy="4158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2400"/>
            </a:pPr>
            <a:r>
              <a:rPr lang="en-US" sz="3000" b="1" dirty="0" err="1">
                <a:solidFill>
                  <a:srgbClr val="1F497D"/>
                </a:solidFill>
                <a:latin typeface="Helvetica-Bold"/>
              </a:rPr>
              <a:t>Legislație</a:t>
            </a:r>
            <a:r>
              <a:rPr lang="en-US" sz="3000" b="1" dirty="0">
                <a:solidFill>
                  <a:srgbClr val="1F497D"/>
                </a:solidFill>
                <a:latin typeface="Helvetica-Bold"/>
              </a:rPr>
              <a:t> </a:t>
            </a:r>
            <a:r>
              <a:rPr lang="en-US" sz="3000" b="1" dirty="0" err="1">
                <a:solidFill>
                  <a:srgbClr val="1F497D"/>
                </a:solidFill>
                <a:latin typeface="Helvetica-Bold"/>
              </a:rPr>
              <a:t>aplicabil</a:t>
            </a:r>
            <a:r>
              <a:rPr lang="en-US" sz="3000" b="1" dirty="0" err="1">
                <a:solidFill>
                  <a:srgbClr val="1F497D"/>
                </a:solidFill>
                <a:latin typeface="Arial,Bold"/>
              </a:rPr>
              <a:t>ă</a:t>
            </a:r>
            <a:r>
              <a:rPr lang="en-US" sz="3000" b="1" dirty="0">
                <a:solidFill>
                  <a:srgbClr val="1F497D"/>
                </a:solidFill>
                <a:latin typeface="Helvetica-Bold"/>
              </a:rPr>
              <a:t>:</a:t>
            </a:r>
            <a:endParaRPr lang="en-US" sz="3000" b="1" i="0" u="none" strike="noStrike" cap="none" dirty="0">
              <a:solidFill>
                <a:srgbClr val="1F497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lang="ro-RO" sz="1800" dirty="0">
              <a:solidFill>
                <a:schemeClr val="bg2"/>
              </a:solidFill>
            </a:endParaRPr>
          </a:p>
          <a:p>
            <a:pPr algn="just"/>
            <a:r>
              <a:rPr lang="en-US" sz="1800" dirty="0">
                <a:solidFill>
                  <a:schemeClr val="bg2"/>
                </a:solidFill>
              </a:rPr>
              <a:t>•</a:t>
            </a:r>
            <a:r>
              <a:rPr lang="ro-RO" sz="1800" dirty="0">
                <a:solidFill>
                  <a:schemeClr val="bg2"/>
                </a:solidFill>
              </a:rPr>
              <a:t> </a:t>
            </a:r>
            <a:r>
              <a:rPr lang="en-US" sz="1700" b="1" dirty="0">
                <a:solidFill>
                  <a:schemeClr val="bg2"/>
                </a:solidFill>
              </a:rPr>
              <a:t>REGULAMENTUL (UE) NR. 1303/2013 </a:t>
            </a:r>
            <a:r>
              <a:rPr lang="en-US" sz="1700" i="1" dirty="0">
                <a:solidFill>
                  <a:schemeClr val="bg2"/>
                </a:solidFill>
              </a:rPr>
              <a:t>de </a:t>
            </a:r>
            <a:r>
              <a:rPr lang="ro-RO" sz="1700" i="1" dirty="0">
                <a:solidFill>
                  <a:schemeClr val="bg2"/>
                </a:solidFill>
              </a:rPr>
              <a:t>stabilire a unor dispoziții comune privind Fondul european de dezvoltare regională, Fondul Social European, Fondul de Coeziune, Fondul european agricol pentru dezvoltare rurală și Fondul european pentru pescuit și afaceri maritime</a:t>
            </a:r>
          </a:p>
          <a:p>
            <a:pPr algn="just"/>
            <a:r>
              <a:rPr lang="it-IT" sz="1700" dirty="0">
                <a:solidFill>
                  <a:schemeClr val="bg2"/>
                </a:solidFill>
              </a:rPr>
              <a:t>•</a:t>
            </a:r>
            <a:r>
              <a:rPr lang="ro-RO" sz="1700" dirty="0">
                <a:solidFill>
                  <a:schemeClr val="bg2"/>
                </a:solidFill>
              </a:rPr>
              <a:t> </a:t>
            </a:r>
            <a:r>
              <a:rPr lang="it-IT" sz="1700" b="1" dirty="0">
                <a:solidFill>
                  <a:schemeClr val="bg2"/>
                </a:solidFill>
              </a:rPr>
              <a:t>OUG 66/2011 </a:t>
            </a:r>
            <a:r>
              <a:rPr lang="it-IT" sz="1700" i="1" dirty="0">
                <a:solidFill>
                  <a:schemeClr val="bg2"/>
                </a:solidFill>
              </a:rPr>
              <a:t>privind prevenirea, constatarea si sancionarea</a:t>
            </a:r>
            <a:r>
              <a:rPr lang="ro-RO" sz="1700" i="1" dirty="0">
                <a:solidFill>
                  <a:schemeClr val="bg2"/>
                </a:solidFill>
              </a:rPr>
              <a:t> </a:t>
            </a:r>
            <a:r>
              <a:rPr lang="it-IT" sz="1700" i="1" dirty="0">
                <a:solidFill>
                  <a:schemeClr val="bg2"/>
                </a:solidFill>
              </a:rPr>
              <a:t>neregulilor apărute în obinerea si utilizarea fondurilor europene si/sau</a:t>
            </a:r>
            <a:r>
              <a:rPr lang="ro-RO" sz="1700" i="1" dirty="0">
                <a:solidFill>
                  <a:schemeClr val="bg2"/>
                </a:solidFill>
              </a:rPr>
              <a:t> </a:t>
            </a:r>
            <a:r>
              <a:rPr lang="en-US" sz="1700" i="1" dirty="0">
                <a:solidFill>
                  <a:schemeClr val="bg2"/>
                </a:solidFill>
              </a:rPr>
              <a:t>a </a:t>
            </a:r>
            <a:r>
              <a:rPr lang="ro-RO" sz="1700" i="1" dirty="0">
                <a:solidFill>
                  <a:schemeClr val="bg2"/>
                </a:solidFill>
              </a:rPr>
              <a:t>fondurilor</a:t>
            </a:r>
            <a:r>
              <a:rPr lang="en-US" sz="1700" i="1" dirty="0">
                <a:solidFill>
                  <a:schemeClr val="bg2"/>
                </a:solidFill>
              </a:rPr>
              <a:t> </a:t>
            </a:r>
            <a:r>
              <a:rPr lang="ro-RO" sz="1700" i="1" dirty="0">
                <a:solidFill>
                  <a:schemeClr val="bg2"/>
                </a:solidFill>
              </a:rPr>
              <a:t>publice</a:t>
            </a:r>
            <a:r>
              <a:rPr lang="en-US" sz="1700" i="1" dirty="0">
                <a:solidFill>
                  <a:schemeClr val="bg2"/>
                </a:solidFill>
              </a:rPr>
              <a:t> </a:t>
            </a:r>
            <a:r>
              <a:rPr lang="ro-RO" sz="1700" i="1" dirty="0">
                <a:solidFill>
                  <a:schemeClr val="bg2"/>
                </a:solidFill>
              </a:rPr>
              <a:t>naționale</a:t>
            </a:r>
            <a:r>
              <a:rPr lang="en-US" sz="1700" i="1" dirty="0">
                <a:solidFill>
                  <a:schemeClr val="bg2"/>
                </a:solidFill>
              </a:rPr>
              <a:t> </a:t>
            </a:r>
            <a:r>
              <a:rPr lang="ro-RO" sz="1700" i="1" dirty="0">
                <a:solidFill>
                  <a:schemeClr val="bg2"/>
                </a:solidFill>
              </a:rPr>
              <a:t>aferente</a:t>
            </a:r>
            <a:r>
              <a:rPr lang="en-US" sz="1700" i="1" dirty="0">
                <a:solidFill>
                  <a:schemeClr val="bg2"/>
                </a:solidFill>
              </a:rPr>
              <a:t> </a:t>
            </a:r>
            <a:r>
              <a:rPr lang="ro-RO" sz="1700" i="1" dirty="0">
                <a:solidFill>
                  <a:schemeClr val="bg2"/>
                </a:solidFill>
              </a:rPr>
              <a:t>acestora</a:t>
            </a:r>
          </a:p>
          <a:p>
            <a:pPr algn="just"/>
            <a:r>
              <a:rPr lang="en-US" sz="1700" dirty="0">
                <a:solidFill>
                  <a:schemeClr val="bg2"/>
                </a:solidFill>
              </a:rPr>
              <a:t>•</a:t>
            </a:r>
            <a:r>
              <a:rPr lang="ro-RO" sz="1700" dirty="0">
                <a:solidFill>
                  <a:schemeClr val="bg2"/>
                </a:solidFill>
              </a:rPr>
              <a:t> </a:t>
            </a:r>
            <a:r>
              <a:rPr lang="en-US" sz="1700" b="1" dirty="0">
                <a:solidFill>
                  <a:schemeClr val="bg2"/>
                </a:solidFill>
              </a:rPr>
              <a:t>H</a:t>
            </a:r>
            <a:r>
              <a:rPr lang="ro-RO" sz="1700" b="1" dirty="0">
                <a:solidFill>
                  <a:schemeClr val="bg2"/>
                </a:solidFill>
              </a:rPr>
              <a:t>.</a:t>
            </a:r>
            <a:r>
              <a:rPr lang="en-US" sz="1700" b="1" dirty="0">
                <a:solidFill>
                  <a:schemeClr val="bg2"/>
                </a:solidFill>
              </a:rPr>
              <a:t>G</a:t>
            </a:r>
            <a:r>
              <a:rPr lang="ro-RO" sz="1700" b="1" dirty="0">
                <a:solidFill>
                  <a:schemeClr val="bg2"/>
                </a:solidFill>
              </a:rPr>
              <a:t>.</a:t>
            </a:r>
            <a:r>
              <a:rPr lang="en-US" sz="1700" b="1" dirty="0">
                <a:solidFill>
                  <a:schemeClr val="bg2"/>
                </a:solidFill>
              </a:rPr>
              <a:t> 875/2011 </a:t>
            </a:r>
            <a:r>
              <a:rPr lang="ro-RO" sz="1700" i="1" dirty="0">
                <a:solidFill>
                  <a:schemeClr val="bg2"/>
                </a:solidFill>
              </a:rPr>
              <a:t>pentru</a:t>
            </a:r>
            <a:r>
              <a:rPr lang="en-US" sz="1700" i="1" dirty="0">
                <a:solidFill>
                  <a:schemeClr val="bg2"/>
                </a:solidFill>
              </a:rPr>
              <a:t> </a:t>
            </a:r>
            <a:r>
              <a:rPr lang="ro-RO" sz="1700" i="1" dirty="0">
                <a:solidFill>
                  <a:schemeClr val="bg2"/>
                </a:solidFill>
              </a:rPr>
              <a:t>aprobarea</a:t>
            </a:r>
            <a:r>
              <a:rPr lang="en-US" sz="1700" i="1" dirty="0">
                <a:solidFill>
                  <a:schemeClr val="bg2"/>
                </a:solidFill>
              </a:rPr>
              <a:t> </a:t>
            </a:r>
            <a:r>
              <a:rPr lang="ro-RO" sz="1700" i="1" dirty="0">
                <a:solidFill>
                  <a:schemeClr val="bg2"/>
                </a:solidFill>
              </a:rPr>
              <a:t>Normelor</a:t>
            </a:r>
            <a:r>
              <a:rPr lang="en-US" sz="1700" i="1" dirty="0">
                <a:solidFill>
                  <a:schemeClr val="bg2"/>
                </a:solidFill>
              </a:rPr>
              <a:t> </a:t>
            </a:r>
            <a:r>
              <a:rPr lang="ro-RO" sz="1700" i="1" dirty="0">
                <a:solidFill>
                  <a:schemeClr val="bg2"/>
                </a:solidFill>
              </a:rPr>
              <a:t>metodologice</a:t>
            </a:r>
            <a:r>
              <a:rPr lang="en-US" sz="1700" i="1" dirty="0">
                <a:solidFill>
                  <a:schemeClr val="bg2"/>
                </a:solidFill>
              </a:rPr>
              <a:t> de </a:t>
            </a:r>
            <a:r>
              <a:rPr lang="ro-RO" sz="1700" i="1" dirty="0">
                <a:solidFill>
                  <a:schemeClr val="bg2"/>
                </a:solidFill>
              </a:rPr>
              <a:t>aplicare</a:t>
            </a:r>
            <a:r>
              <a:rPr lang="en-US" sz="1700" i="1" dirty="0">
                <a:solidFill>
                  <a:schemeClr val="bg2"/>
                </a:solidFill>
              </a:rPr>
              <a:t> a</a:t>
            </a:r>
            <a:r>
              <a:rPr lang="ro-RO" sz="1700" i="1" dirty="0">
                <a:solidFill>
                  <a:schemeClr val="bg2"/>
                </a:solidFill>
              </a:rPr>
              <a:t> </a:t>
            </a:r>
            <a:r>
              <a:rPr lang="it-IT" sz="1700" i="1" dirty="0">
                <a:solidFill>
                  <a:schemeClr val="bg2"/>
                </a:solidFill>
              </a:rPr>
              <a:t>prevederilor OUG 66/2011 privind prevenirea, constatarea </a:t>
            </a:r>
            <a:r>
              <a:rPr lang="ro-RO" sz="1700" i="1" dirty="0">
                <a:solidFill>
                  <a:schemeClr val="bg2"/>
                </a:solidFill>
              </a:rPr>
              <a:t>ș</a:t>
            </a:r>
            <a:r>
              <a:rPr lang="it-IT" sz="1700" i="1" dirty="0">
                <a:solidFill>
                  <a:schemeClr val="bg2"/>
                </a:solidFill>
              </a:rPr>
              <a:t>i</a:t>
            </a:r>
            <a:r>
              <a:rPr lang="ro-RO" sz="1700" i="1" dirty="0">
                <a:solidFill>
                  <a:schemeClr val="bg2"/>
                </a:solidFill>
              </a:rPr>
              <a:t> sancționarea</a:t>
            </a:r>
            <a:r>
              <a:rPr lang="en-US" sz="1700" i="1" dirty="0">
                <a:solidFill>
                  <a:schemeClr val="bg2"/>
                </a:solidFill>
              </a:rPr>
              <a:t> </a:t>
            </a:r>
            <a:r>
              <a:rPr lang="ro-RO" sz="1700" i="1" dirty="0">
                <a:solidFill>
                  <a:schemeClr val="bg2"/>
                </a:solidFill>
              </a:rPr>
              <a:t>neregulilor</a:t>
            </a:r>
            <a:r>
              <a:rPr lang="en-US" sz="1700" i="1" dirty="0">
                <a:solidFill>
                  <a:schemeClr val="bg2"/>
                </a:solidFill>
              </a:rPr>
              <a:t> </a:t>
            </a:r>
            <a:r>
              <a:rPr lang="ro-RO" sz="1700" i="1" dirty="0">
                <a:solidFill>
                  <a:schemeClr val="bg2"/>
                </a:solidFill>
              </a:rPr>
              <a:t>apărute</a:t>
            </a:r>
            <a:r>
              <a:rPr lang="en-US" sz="1700" i="1" dirty="0">
                <a:solidFill>
                  <a:schemeClr val="bg2"/>
                </a:solidFill>
              </a:rPr>
              <a:t> </a:t>
            </a:r>
            <a:r>
              <a:rPr lang="ro-RO" sz="1700" i="1" dirty="0">
                <a:solidFill>
                  <a:schemeClr val="bg2"/>
                </a:solidFill>
              </a:rPr>
              <a:t>în</a:t>
            </a:r>
            <a:r>
              <a:rPr lang="en-US" sz="1700" i="1" dirty="0">
                <a:solidFill>
                  <a:schemeClr val="bg2"/>
                </a:solidFill>
              </a:rPr>
              <a:t> </a:t>
            </a:r>
            <a:r>
              <a:rPr lang="ro-RO" sz="1700" i="1" dirty="0">
                <a:solidFill>
                  <a:schemeClr val="bg2"/>
                </a:solidFill>
              </a:rPr>
              <a:t>obținerea</a:t>
            </a:r>
            <a:r>
              <a:rPr lang="en-US" sz="1700" i="1" dirty="0">
                <a:solidFill>
                  <a:schemeClr val="bg2"/>
                </a:solidFill>
              </a:rPr>
              <a:t> </a:t>
            </a:r>
            <a:r>
              <a:rPr lang="ro-RO" sz="1700" i="1" dirty="0">
                <a:solidFill>
                  <a:schemeClr val="bg2"/>
                </a:solidFill>
              </a:rPr>
              <a:t>ș</a:t>
            </a:r>
            <a:r>
              <a:rPr lang="en-US" sz="1700" i="1" dirty="0" err="1">
                <a:solidFill>
                  <a:schemeClr val="bg2"/>
                </a:solidFill>
              </a:rPr>
              <a:t>i</a:t>
            </a:r>
            <a:r>
              <a:rPr lang="en-US" sz="1700" i="1" dirty="0">
                <a:solidFill>
                  <a:schemeClr val="bg2"/>
                </a:solidFill>
              </a:rPr>
              <a:t> </a:t>
            </a:r>
            <a:r>
              <a:rPr lang="ro-RO" sz="1700" i="1" dirty="0">
                <a:solidFill>
                  <a:schemeClr val="bg2"/>
                </a:solidFill>
              </a:rPr>
              <a:t>utilizarea</a:t>
            </a:r>
            <a:r>
              <a:rPr lang="en-US" sz="1700" i="1" dirty="0">
                <a:solidFill>
                  <a:schemeClr val="bg2"/>
                </a:solidFill>
              </a:rPr>
              <a:t> </a:t>
            </a:r>
            <a:r>
              <a:rPr lang="ro-RO" sz="1700" i="1" dirty="0">
                <a:solidFill>
                  <a:schemeClr val="bg2"/>
                </a:solidFill>
              </a:rPr>
              <a:t>fondurilor </a:t>
            </a:r>
            <a:r>
              <a:rPr lang="it-IT" sz="1700" i="1" dirty="0">
                <a:solidFill>
                  <a:schemeClr val="bg2"/>
                </a:solidFill>
              </a:rPr>
              <a:t>europene si/sau a fondurilor publice naionale aferente acestora</a:t>
            </a:r>
          </a:p>
          <a:p>
            <a:pPr algn="just"/>
            <a:r>
              <a:rPr lang="en-US" sz="1700" dirty="0">
                <a:solidFill>
                  <a:schemeClr val="bg2"/>
                </a:solidFill>
              </a:rPr>
              <a:t>•</a:t>
            </a:r>
            <a:r>
              <a:rPr lang="ro-RO" sz="1700" dirty="0">
                <a:solidFill>
                  <a:schemeClr val="bg2"/>
                </a:solidFill>
              </a:rPr>
              <a:t> </a:t>
            </a:r>
            <a:r>
              <a:rPr lang="en-US" sz="1700" b="1" dirty="0">
                <a:solidFill>
                  <a:schemeClr val="bg2"/>
                </a:solidFill>
              </a:rPr>
              <a:t>H</a:t>
            </a:r>
            <a:r>
              <a:rPr lang="ro-RO" sz="1700" b="1" dirty="0">
                <a:solidFill>
                  <a:schemeClr val="bg2"/>
                </a:solidFill>
              </a:rPr>
              <a:t>.</a:t>
            </a:r>
            <a:r>
              <a:rPr lang="en-US" sz="1700" b="1" dirty="0">
                <a:solidFill>
                  <a:schemeClr val="bg2"/>
                </a:solidFill>
              </a:rPr>
              <a:t>G</a:t>
            </a:r>
            <a:r>
              <a:rPr lang="ro-RO" sz="1700" b="1" dirty="0">
                <a:solidFill>
                  <a:schemeClr val="bg2"/>
                </a:solidFill>
              </a:rPr>
              <a:t>.</a:t>
            </a:r>
            <a:r>
              <a:rPr lang="en-US" sz="1700" b="1" dirty="0">
                <a:solidFill>
                  <a:schemeClr val="bg2"/>
                </a:solidFill>
              </a:rPr>
              <a:t> 519/2014 </a:t>
            </a:r>
            <a:r>
              <a:rPr lang="ro-RO" sz="1700" i="1" dirty="0">
                <a:solidFill>
                  <a:schemeClr val="bg2"/>
                </a:solidFill>
              </a:rPr>
              <a:t>privind stabilirea ratelor aferente reducerilor </a:t>
            </a:r>
            <a:r>
              <a:rPr lang="it-IT" sz="1700" i="1" dirty="0">
                <a:solidFill>
                  <a:schemeClr val="bg2"/>
                </a:solidFill>
              </a:rPr>
              <a:t>procentuale/coreciilor financiare aplicabile pentru abaterile prevăzute</a:t>
            </a:r>
            <a:r>
              <a:rPr lang="ro-RO" sz="1700" i="1" dirty="0">
                <a:solidFill>
                  <a:schemeClr val="bg2"/>
                </a:solidFill>
              </a:rPr>
              <a:t> în</a:t>
            </a:r>
            <a:r>
              <a:rPr lang="es-ES" sz="1700" i="1" dirty="0">
                <a:solidFill>
                  <a:schemeClr val="bg2"/>
                </a:solidFill>
              </a:rPr>
              <a:t> anexa la OUG 66/2011</a:t>
            </a:r>
            <a:endParaRPr lang="ro-RO" sz="1700" i="1" dirty="0">
              <a:solidFill>
                <a:schemeClr val="bg2"/>
              </a:solidFill>
            </a:endParaRPr>
          </a:p>
          <a:p>
            <a:pPr algn="just"/>
            <a:r>
              <a:rPr lang="en-US" sz="1700" dirty="0">
                <a:solidFill>
                  <a:schemeClr val="bg2"/>
                </a:solidFill>
              </a:rPr>
              <a:t>• </a:t>
            </a:r>
            <a:r>
              <a:rPr lang="en-US" sz="1700" b="1" dirty="0">
                <a:solidFill>
                  <a:schemeClr val="bg2"/>
                </a:solidFill>
              </a:rPr>
              <a:t>LEGE </a:t>
            </a:r>
            <a:r>
              <a:rPr lang="en-US" sz="1700" b="1" dirty="0" err="1">
                <a:solidFill>
                  <a:schemeClr val="bg2"/>
                </a:solidFill>
              </a:rPr>
              <a:t>nr</a:t>
            </a:r>
            <a:r>
              <a:rPr lang="en-US" sz="1700" b="1" dirty="0">
                <a:solidFill>
                  <a:schemeClr val="bg2"/>
                </a:solidFill>
              </a:rPr>
              <a:t>. 78</a:t>
            </a:r>
            <a:r>
              <a:rPr lang="ro-RO" sz="1700" b="1" dirty="0">
                <a:solidFill>
                  <a:schemeClr val="bg2"/>
                </a:solidFill>
              </a:rPr>
              <a:t>/</a:t>
            </a:r>
            <a:r>
              <a:rPr lang="en-US" sz="1700" b="1" dirty="0">
                <a:solidFill>
                  <a:schemeClr val="bg2"/>
                </a:solidFill>
              </a:rPr>
              <a:t>2000</a:t>
            </a:r>
            <a:r>
              <a:rPr lang="ro-RO" sz="1700" dirty="0">
                <a:solidFill>
                  <a:schemeClr val="bg2"/>
                </a:solidFill>
              </a:rPr>
              <a:t> </a:t>
            </a:r>
            <a:r>
              <a:rPr lang="ro-RO" sz="1700" i="1" dirty="0">
                <a:solidFill>
                  <a:schemeClr val="bg2"/>
                </a:solidFill>
              </a:rPr>
              <a:t>pentru prevenirea, descoperirea și sanctionarea faptelor de corupție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" y="-8426"/>
            <a:ext cx="9143244" cy="685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520" y="219356"/>
            <a:ext cx="3477110" cy="85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6336" y="219356"/>
            <a:ext cx="367074" cy="36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72400" y="206009"/>
            <a:ext cx="528449" cy="47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3"/>
          <p:cNvSpPr/>
          <p:nvPr/>
        </p:nvSpPr>
        <p:spPr>
          <a:xfrm>
            <a:off x="531400" y="814212"/>
            <a:ext cx="8208900" cy="4390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ro-RO" sz="3200" b="1" dirty="0">
                <a:solidFill>
                  <a:srgbClr val="1F497D"/>
                </a:solidFill>
                <a:latin typeface="Open Sans"/>
                <a:ea typeface="Open Sans"/>
                <a:cs typeface="Open Sans"/>
                <a:sym typeface="Open Sans"/>
              </a:rPr>
              <a:t>Termeni</a:t>
            </a:r>
          </a:p>
          <a:p>
            <a:endParaRPr lang="ro-RO" sz="2400" b="1" dirty="0">
              <a:solidFill>
                <a:srgbClr val="33339A"/>
              </a:solidFill>
              <a:latin typeface="Helvetica-Bold"/>
            </a:endParaRPr>
          </a:p>
          <a:p>
            <a:pPr algn="ctr"/>
            <a:r>
              <a:rPr lang="en-US" sz="2400" b="1" dirty="0">
                <a:solidFill>
                  <a:srgbClr val="1F497D"/>
                </a:solidFill>
                <a:latin typeface="Helvetica-Bold"/>
              </a:rPr>
              <a:t>NEREGUL</a:t>
            </a:r>
            <a:r>
              <a:rPr lang="en-US" sz="2400" b="1" dirty="0">
                <a:solidFill>
                  <a:srgbClr val="1F497D"/>
                </a:solidFill>
                <a:latin typeface="Arial,Bold"/>
              </a:rPr>
              <a:t>Ă </a:t>
            </a:r>
            <a:r>
              <a:rPr lang="en-US" sz="2400" dirty="0">
                <a:solidFill>
                  <a:srgbClr val="1F497D"/>
                </a:solidFill>
                <a:latin typeface="Helvetica" panose="020B0604020202020204" pitchFamily="34" charset="0"/>
              </a:rPr>
              <a:t>art. 2 </a:t>
            </a:r>
            <a:r>
              <a:rPr lang="en-US" sz="2400" dirty="0" err="1">
                <a:solidFill>
                  <a:srgbClr val="1F497D"/>
                </a:solidFill>
                <a:latin typeface="Helvetica" panose="020B0604020202020204" pitchFamily="34" charset="0"/>
              </a:rPr>
              <a:t>alin</a:t>
            </a:r>
            <a:r>
              <a:rPr lang="ro-RO" sz="2400" dirty="0">
                <a:solidFill>
                  <a:srgbClr val="1F497D"/>
                </a:solidFill>
                <a:latin typeface="Helvetica" panose="020B0604020202020204" pitchFamily="34" charset="0"/>
              </a:rPr>
              <a:t>.</a:t>
            </a:r>
            <a:r>
              <a:rPr lang="en-US" sz="2400" dirty="0">
                <a:solidFill>
                  <a:srgbClr val="1F497D"/>
                </a:solidFill>
                <a:latin typeface="Helvetica" panose="020B0604020202020204" pitchFamily="34" charset="0"/>
              </a:rPr>
              <a:t> 1 , </a:t>
            </a:r>
            <a:r>
              <a:rPr lang="ro-RO" sz="2400" dirty="0">
                <a:solidFill>
                  <a:srgbClr val="1F497D"/>
                </a:solidFill>
                <a:latin typeface="Helvetica" panose="020B0604020202020204" pitchFamily="34" charset="0"/>
              </a:rPr>
              <a:t>litera</a:t>
            </a:r>
            <a:r>
              <a:rPr lang="en-US" sz="2400" dirty="0">
                <a:solidFill>
                  <a:srgbClr val="1F497D"/>
                </a:solidFill>
                <a:latin typeface="Helvetica" panose="020B0604020202020204" pitchFamily="34" charset="0"/>
              </a:rPr>
              <a:t> (a) din O</a:t>
            </a:r>
            <a:r>
              <a:rPr lang="ro-RO" sz="2400" dirty="0">
                <a:solidFill>
                  <a:srgbClr val="1F497D"/>
                </a:solidFill>
                <a:latin typeface="Helvetica" panose="020B0604020202020204" pitchFamily="34" charset="0"/>
              </a:rPr>
              <a:t>.</a:t>
            </a:r>
            <a:r>
              <a:rPr lang="en-US" sz="2400" dirty="0">
                <a:solidFill>
                  <a:srgbClr val="1F497D"/>
                </a:solidFill>
                <a:latin typeface="Helvetica" panose="020B0604020202020204" pitchFamily="34" charset="0"/>
              </a:rPr>
              <a:t>U</a:t>
            </a:r>
            <a:r>
              <a:rPr lang="ro-RO" sz="2400" dirty="0">
                <a:solidFill>
                  <a:srgbClr val="1F497D"/>
                </a:solidFill>
                <a:latin typeface="Helvetica" panose="020B0604020202020204" pitchFamily="34" charset="0"/>
              </a:rPr>
              <a:t>.</a:t>
            </a:r>
            <a:r>
              <a:rPr lang="en-US" sz="2400" dirty="0">
                <a:solidFill>
                  <a:srgbClr val="1F497D"/>
                </a:solidFill>
                <a:latin typeface="Helvetica" panose="020B0604020202020204" pitchFamily="34" charset="0"/>
              </a:rPr>
              <a:t>G</a:t>
            </a:r>
            <a:r>
              <a:rPr lang="ro-RO" sz="2400" dirty="0">
                <a:solidFill>
                  <a:srgbClr val="1F497D"/>
                </a:solidFill>
                <a:latin typeface="Helvetica" panose="020B0604020202020204" pitchFamily="34" charset="0"/>
              </a:rPr>
              <a:t>.</a:t>
            </a:r>
            <a:r>
              <a:rPr lang="en-US" sz="2400" dirty="0">
                <a:solidFill>
                  <a:srgbClr val="1F497D"/>
                </a:solidFill>
                <a:latin typeface="Helvetica" panose="020B0604020202020204" pitchFamily="34" charset="0"/>
              </a:rPr>
              <a:t> 66/2011</a:t>
            </a:r>
          </a:p>
          <a:p>
            <a:endParaRPr lang="ro-RO" sz="1800" dirty="0">
              <a:latin typeface="Helvetica" panose="020B0604020202020204" pitchFamily="34" charset="0"/>
            </a:endParaRPr>
          </a:p>
          <a:p>
            <a:pPr algn="just"/>
            <a:r>
              <a:rPr lang="it-IT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Orice abatere de la legalitate, regularitate </a:t>
            </a:r>
            <a:r>
              <a:rPr lang="ro-RO" sz="2200" i="1" dirty="0">
                <a:solidFill>
                  <a:schemeClr val="tx1"/>
                </a:solidFill>
                <a:latin typeface="Arial" panose="020B0604020202020204" pitchFamily="34" charset="0"/>
              </a:rPr>
              <a:t>ș</a:t>
            </a:r>
            <a:r>
              <a:rPr lang="it-IT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i conformitate în</a:t>
            </a:r>
            <a:r>
              <a:rPr lang="ro-RO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 </a:t>
            </a:r>
            <a:r>
              <a:rPr lang="it-IT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raport cu dispozi</a:t>
            </a:r>
            <a:r>
              <a:rPr lang="ro-RO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ț</a:t>
            </a:r>
            <a:r>
              <a:rPr lang="it-IT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iile na</a:t>
            </a:r>
            <a:r>
              <a:rPr lang="ro-RO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ț</a:t>
            </a:r>
            <a:r>
              <a:rPr lang="it-IT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ionale </a:t>
            </a:r>
            <a:r>
              <a:rPr lang="ro-RO" sz="2200" i="1" dirty="0">
                <a:solidFill>
                  <a:schemeClr val="tx1"/>
                </a:solidFill>
                <a:latin typeface="Arial" panose="020B0604020202020204" pitchFamily="34" charset="0"/>
              </a:rPr>
              <a:t>ș</a:t>
            </a:r>
            <a:r>
              <a:rPr lang="it-IT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i/sau europene, precum </a:t>
            </a:r>
            <a:r>
              <a:rPr lang="ro-RO" sz="2200" i="1" dirty="0">
                <a:solidFill>
                  <a:schemeClr val="tx1"/>
                </a:solidFill>
                <a:latin typeface="Arial" panose="020B0604020202020204" pitchFamily="34" charset="0"/>
              </a:rPr>
              <a:t>ș</a:t>
            </a:r>
            <a:r>
              <a:rPr lang="it-IT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i cu</a:t>
            </a:r>
            <a:r>
              <a:rPr lang="ro-RO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 prevederile</a:t>
            </a:r>
            <a:r>
              <a:rPr lang="en-US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 </a:t>
            </a:r>
            <a:r>
              <a:rPr lang="ro-RO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contractelor</a:t>
            </a:r>
            <a:r>
              <a:rPr lang="en-US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 </a:t>
            </a:r>
            <a:r>
              <a:rPr lang="ro-RO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ori</a:t>
            </a:r>
            <a:r>
              <a:rPr lang="en-US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 a </a:t>
            </a:r>
            <a:r>
              <a:rPr lang="ro-RO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altor</a:t>
            </a:r>
            <a:r>
              <a:rPr lang="en-US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 </a:t>
            </a:r>
            <a:r>
              <a:rPr lang="ro-RO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angajamente</a:t>
            </a:r>
            <a:r>
              <a:rPr lang="en-US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 legal </a:t>
            </a:r>
            <a:r>
              <a:rPr lang="ro-RO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încheiate</a:t>
            </a:r>
            <a:r>
              <a:rPr lang="en-US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 </a:t>
            </a:r>
            <a:r>
              <a:rPr lang="ro-RO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în</a:t>
            </a:r>
            <a:r>
              <a:rPr lang="en-US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 </a:t>
            </a:r>
            <a:r>
              <a:rPr lang="ro-RO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baza </a:t>
            </a:r>
            <a:r>
              <a:rPr lang="pt-BR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acestor dispozi</a:t>
            </a:r>
            <a:r>
              <a:rPr lang="ro-RO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ț</a:t>
            </a:r>
            <a:r>
              <a:rPr lang="pt-BR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ii, ce rezult</a:t>
            </a:r>
            <a:r>
              <a:rPr lang="pt-BR" sz="2200" i="1" dirty="0">
                <a:solidFill>
                  <a:schemeClr val="tx1"/>
                </a:solidFill>
                <a:latin typeface="Arial" panose="020B0604020202020204" pitchFamily="34" charset="0"/>
              </a:rPr>
              <a:t>ă </a:t>
            </a:r>
            <a:r>
              <a:rPr lang="pt-BR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dintr-o ac</a:t>
            </a:r>
            <a:r>
              <a:rPr lang="ro-RO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ț</a:t>
            </a:r>
            <a:r>
              <a:rPr lang="pt-BR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iune sau </a:t>
            </a:r>
            <a:r>
              <a:rPr lang="ro-RO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i</a:t>
            </a:r>
            <a:r>
              <a:rPr lang="pt-BR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nac</a:t>
            </a:r>
            <a:r>
              <a:rPr lang="ro-RO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ț</a:t>
            </a:r>
            <a:r>
              <a:rPr lang="pt-BR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iune a</a:t>
            </a:r>
            <a:r>
              <a:rPr lang="ro-RO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 </a:t>
            </a:r>
            <a:r>
              <a:rPr lang="it-IT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beneficiarului ori a autorit</a:t>
            </a:r>
            <a:r>
              <a:rPr lang="it-IT" sz="2200" i="1" dirty="0">
                <a:solidFill>
                  <a:schemeClr val="tx1"/>
                </a:solidFill>
                <a:latin typeface="Arial" panose="020B0604020202020204" pitchFamily="34" charset="0"/>
              </a:rPr>
              <a:t>ă</a:t>
            </a:r>
            <a:r>
              <a:rPr lang="ro-RO" sz="2200" i="1" dirty="0">
                <a:solidFill>
                  <a:schemeClr val="tx1"/>
                </a:solidFill>
                <a:latin typeface="Arial" panose="020B0604020202020204" pitchFamily="34" charset="0"/>
              </a:rPr>
              <a:t>ț</a:t>
            </a:r>
            <a:r>
              <a:rPr lang="it-IT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ii cu competene în gestionarea fondurilor</a:t>
            </a:r>
            <a:r>
              <a:rPr lang="ro-RO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 </a:t>
            </a:r>
            <a:r>
              <a:rPr lang="pt-BR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europene, care a prejudiciat sau care poate prejudicia bugetul Uniunii</a:t>
            </a:r>
            <a:r>
              <a:rPr lang="en-US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 </a:t>
            </a:r>
            <a:r>
              <a:rPr lang="it-IT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Europene/bugetele donatorilor publici interna</a:t>
            </a:r>
            <a:r>
              <a:rPr lang="ro-RO" sz="2200" i="1" dirty="0">
                <a:solidFill>
                  <a:schemeClr val="tx1"/>
                </a:solidFill>
                <a:latin typeface="Arial" panose="020B0604020202020204" pitchFamily="34" charset="0"/>
              </a:rPr>
              <a:t>ț</a:t>
            </a:r>
            <a:r>
              <a:rPr lang="it-IT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ionali </a:t>
            </a:r>
            <a:r>
              <a:rPr lang="it-IT" sz="2200" i="1" dirty="0">
                <a:solidFill>
                  <a:schemeClr val="tx1"/>
                </a:solidFill>
                <a:latin typeface="Arial" panose="020B0604020202020204" pitchFamily="34" charset="0"/>
              </a:rPr>
              <a:t>s</a:t>
            </a:r>
            <a:r>
              <a:rPr lang="it-IT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i/sau fondurile </a:t>
            </a:r>
            <a:r>
              <a:rPr lang="en-US" sz="2200" i="1" dirty="0" err="1">
                <a:solidFill>
                  <a:schemeClr val="tx1"/>
                </a:solidFill>
                <a:latin typeface="Helvetica" panose="020B0604020202020204" pitchFamily="34" charset="0"/>
              </a:rPr>
              <a:t>publice</a:t>
            </a:r>
            <a:r>
              <a:rPr lang="en-US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Helvetica" panose="020B0604020202020204" pitchFamily="34" charset="0"/>
              </a:rPr>
              <a:t>na</a:t>
            </a:r>
            <a:r>
              <a:rPr lang="ro-RO" sz="2200" i="1" dirty="0">
                <a:solidFill>
                  <a:schemeClr val="tx1"/>
                </a:solidFill>
                <a:latin typeface="Arial" panose="020B0604020202020204" pitchFamily="34" charset="0"/>
              </a:rPr>
              <a:t>ț</a:t>
            </a:r>
            <a:r>
              <a:rPr lang="en-US" sz="2200" i="1" dirty="0" err="1">
                <a:solidFill>
                  <a:schemeClr val="tx1"/>
                </a:solidFill>
                <a:latin typeface="Helvetica" panose="020B0604020202020204" pitchFamily="34" charset="0"/>
              </a:rPr>
              <a:t>ionale</a:t>
            </a:r>
            <a:r>
              <a:rPr lang="en-US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Helvetica" panose="020B0604020202020204" pitchFamily="34" charset="0"/>
              </a:rPr>
              <a:t>aferente</a:t>
            </a:r>
            <a:r>
              <a:rPr lang="en-US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Helvetica" panose="020B0604020202020204" pitchFamily="34" charset="0"/>
              </a:rPr>
              <a:t>acestora</a:t>
            </a:r>
            <a:r>
              <a:rPr lang="en-US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Helvetica" panose="020B0604020202020204" pitchFamily="34" charset="0"/>
              </a:rPr>
              <a:t>printr</a:t>
            </a:r>
            <a:r>
              <a:rPr lang="en-US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-o </a:t>
            </a:r>
            <a:r>
              <a:rPr lang="en-US" sz="2200" i="1" dirty="0" err="1">
                <a:solidFill>
                  <a:schemeClr val="tx1"/>
                </a:solidFill>
                <a:latin typeface="Helvetica" panose="020B0604020202020204" pitchFamily="34" charset="0"/>
              </a:rPr>
              <a:t>sum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</a:rPr>
              <a:t>ă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Helvetica" panose="020B0604020202020204" pitchFamily="34" charset="0"/>
              </a:rPr>
              <a:t>pl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</a:rPr>
              <a:t>ă</a:t>
            </a:r>
            <a:r>
              <a:rPr lang="en-US" sz="2200" i="1" dirty="0" err="1">
                <a:solidFill>
                  <a:schemeClr val="tx1"/>
                </a:solidFill>
                <a:latin typeface="Helvetica" panose="020B0604020202020204" pitchFamily="34" charset="0"/>
              </a:rPr>
              <a:t>tit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</a:rPr>
              <a:t>ă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Helvetica" panose="020B0604020202020204" pitchFamily="34" charset="0"/>
              </a:rPr>
              <a:t>necuvenit</a:t>
            </a:r>
            <a:r>
              <a:rPr lang="en-US" sz="2200" i="1" dirty="0">
                <a:solidFill>
                  <a:schemeClr val="tx1"/>
                </a:solidFill>
                <a:latin typeface="Helvetica" panose="020B0604020202020204" pitchFamily="34" charset="0"/>
              </a:rPr>
              <a:t>;</a:t>
            </a:r>
            <a:endParaRPr sz="2200" b="0" i="1" u="none" strike="noStrike" cap="none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96519" y="-6917"/>
            <a:ext cx="9143244" cy="685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520" y="219356"/>
            <a:ext cx="3477110" cy="85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6336" y="219356"/>
            <a:ext cx="367074" cy="36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72400" y="206009"/>
            <a:ext cx="528449" cy="47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4"/>
          <p:cNvSpPr/>
          <p:nvPr/>
        </p:nvSpPr>
        <p:spPr>
          <a:xfrm>
            <a:off x="457200" y="980728"/>
            <a:ext cx="8389525" cy="456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3" name="Google Shape;213;p14"/>
          <p:cNvSpPr txBox="1"/>
          <p:nvPr/>
        </p:nvSpPr>
        <p:spPr>
          <a:xfrm>
            <a:off x="661182" y="788967"/>
            <a:ext cx="76308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  <a:buSzPts val="1100"/>
            </a:pPr>
            <a:r>
              <a:rPr lang="ro-RO" sz="3200" b="1" dirty="0">
                <a:solidFill>
                  <a:srgbClr val="1F497D"/>
                </a:solidFill>
                <a:latin typeface="Open Sans"/>
                <a:ea typeface="Open Sans"/>
                <a:cs typeface="Open Sans"/>
                <a:sym typeface="Open Sans"/>
              </a:rPr>
              <a:t>Termeni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800" dirty="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4"/>
          <p:cNvSpPr/>
          <p:nvPr/>
        </p:nvSpPr>
        <p:spPr>
          <a:xfrm>
            <a:off x="559000" y="1563600"/>
            <a:ext cx="7325367" cy="284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160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2A75"/>
              </a:buClr>
              <a:buSzPts val="2000"/>
            </a:pPr>
            <a:endParaRPr sz="2000" b="0" i="0" u="none" strike="noStrike" cap="none" dirty="0">
              <a:solidFill>
                <a:srgbClr val="1F497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2A5DC3-1043-4472-8C3A-F2D6FFE6745A}"/>
              </a:ext>
            </a:extLst>
          </p:cNvPr>
          <p:cNvSpPr/>
          <p:nvPr/>
        </p:nvSpPr>
        <p:spPr>
          <a:xfrm>
            <a:off x="559000" y="1731241"/>
            <a:ext cx="79198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solidFill>
                <a:schemeClr val="bg2"/>
              </a:solidFill>
              <a:latin typeface="Helvetica-Bold"/>
            </a:endParaRPr>
          </a:p>
          <a:p>
            <a:r>
              <a:rPr lang="en-US" sz="2400" b="1" dirty="0">
                <a:solidFill>
                  <a:schemeClr val="bg2"/>
                </a:solidFill>
                <a:latin typeface="Helvetica-Bold"/>
              </a:rPr>
              <a:t>FRAUDĂ </a:t>
            </a:r>
            <a:r>
              <a:rPr lang="en-US" sz="2400" dirty="0">
                <a:solidFill>
                  <a:schemeClr val="bg2"/>
                </a:solidFill>
                <a:latin typeface="Helvetica-Bold"/>
              </a:rPr>
              <a:t>art. 2 </a:t>
            </a:r>
            <a:r>
              <a:rPr lang="en-US" sz="2400" dirty="0" err="1">
                <a:solidFill>
                  <a:schemeClr val="bg2"/>
                </a:solidFill>
                <a:latin typeface="Helvetica-Bold"/>
              </a:rPr>
              <a:t>alin</a:t>
            </a:r>
            <a:r>
              <a:rPr lang="en-US" sz="2400" dirty="0">
                <a:solidFill>
                  <a:schemeClr val="bg2"/>
                </a:solidFill>
                <a:latin typeface="Helvetica-Bold"/>
              </a:rPr>
              <a:t>. (1) </a:t>
            </a:r>
            <a:r>
              <a:rPr lang="en-US" sz="2400" dirty="0" err="1">
                <a:solidFill>
                  <a:schemeClr val="bg2"/>
                </a:solidFill>
                <a:latin typeface="Helvetica-Bold"/>
              </a:rPr>
              <a:t>litera</a:t>
            </a:r>
            <a:r>
              <a:rPr lang="en-US" sz="2400" dirty="0">
                <a:solidFill>
                  <a:schemeClr val="bg2"/>
                </a:solidFill>
                <a:latin typeface="Helvetica-Bold"/>
              </a:rPr>
              <a:t> b ) din  OUG 66/2011</a:t>
            </a:r>
          </a:p>
          <a:p>
            <a:endParaRPr lang="en-US" sz="2400" b="1" dirty="0">
              <a:solidFill>
                <a:schemeClr val="bg2"/>
              </a:solidFill>
              <a:latin typeface="Helvetica-Bold"/>
            </a:endParaRPr>
          </a:p>
          <a:p>
            <a:pPr algn="just"/>
            <a:r>
              <a:rPr lang="en-US" sz="22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Infracţiunea</a:t>
            </a:r>
            <a:r>
              <a:rPr lang="en-US" sz="22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săvârşită</a:t>
            </a:r>
            <a:r>
              <a:rPr lang="en-US" sz="22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în</a:t>
            </a:r>
            <a:r>
              <a:rPr lang="en-US" sz="22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legătură</a:t>
            </a:r>
            <a:r>
              <a:rPr lang="en-US" sz="2200" i="1" dirty="0">
                <a:latin typeface="Helvetica" panose="020B0604020202020204" pitchFamily="34" charset="0"/>
                <a:cs typeface="Helvetica" panose="020B0604020202020204" pitchFamily="34" charset="0"/>
              </a:rPr>
              <a:t> cu </a:t>
            </a:r>
            <a:r>
              <a:rPr lang="en-US" sz="22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obţinerea</a:t>
            </a:r>
            <a:r>
              <a:rPr lang="en-US" sz="22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ori</a:t>
            </a:r>
            <a:r>
              <a:rPr lang="en-US" sz="22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utilizarea</a:t>
            </a:r>
            <a:r>
              <a:rPr lang="en-US" sz="22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fondurilor</a:t>
            </a:r>
            <a:r>
              <a:rPr lang="en-US" sz="22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europene</a:t>
            </a:r>
            <a:r>
              <a:rPr lang="en-US" sz="22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şi</a:t>
            </a:r>
            <a:r>
              <a:rPr lang="en-US" sz="2200" i="1" dirty="0">
                <a:latin typeface="Helvetica" panose="020B0604020202020204" pitchFamily="34" charset="0"/>
                <a:cs typeface="Helvetica" panose="020B0604020202020204" pitchFamily="34" charset="0"/>
              </a:rPr>
              <a:t>/</a:t>
            </a:r>
            <a:r>
              <a:rPr lang="en-US" sz="22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sau</a:t>
            </a:r>
            <a:r>
              <a:rPr lang="en-US" sz="2200" i="1" dirty="0">
                <a:latin typeface="Helvetica" panose="020B0604020202020204" pitchFamily="34" charset="0"/>
                <a:cs typeface="Helvetica" panose="020B0604020202020204" pitchFamily="34" charset="0"/>
              </a:rPr>
              <a:t> a </a:t>
            </a:r>
            <a:r>
              <a:rPr lang="en-US" sz="22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fondurilor</a:t>
            </a:r>
            <a:r>
              <a:rPr lang="en-US" sz="22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publice</a:t>
            </a:r>
            <a:r>
              <a:rPr lang="en-US" sz="22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naţionale</a:t>
            </a:r>
            <a:r>
              <a:rPr lang="en-US" sz="22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aferente</a:t>
            </a:r>
            <a:r>
              <a:rPr lang="en-US" sz="22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acestora</a:t>
            </a:r>
            <a:r>
              <a:rPr lang="en-US" sz="2200" i="1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22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incriminată</a:t>
            </a:r>
            <a:r>
              <a:rPr lang="en-US" sz="2200" i="1" dirty="0">
                <a:latin typeface="Helvetica" panose="020B0604020202020204" pitchFamily="34" charset="0"/>
                <a:cs typeface="Helvetica" panose="020B0604020202020204" pitchFamily="34" charset="0"/>
              </a:rPr>
              <a:t> de </a:t>
            </a:r>
            <a:r>
              <a:rPr lang="en-US" sz="22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Codul</a:t>
            </a:r>
            <a:r>
              <a:rPr lang="en-US" sz="2200" i="1" dirty="0">
                <a:latin typeface="Helvetica" panose="020B0604020202020204" pitchFamily="34" charset="0"/>
                <a:cs typeface="Helvetica" panose="020B0604020202020204" pitchFamily="34" charset="0"/>
              </a:rPr>
              <a:t> Penal </a:t>
            </a:r>
            <a:r>
              <a:rPr lang="en-US" sz="22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ori</a:t>
            </a:r>
            <a:r>
              <a:rPr lang="en-US" sz="2200" i="1" dirty="0">
                <a:latin typeface="Helvetica" panose="020B0604020202020204" pitchFamily="34" charset="0"/>
                <a:cs typeface="Helvetica" panose="020B0604020202020204" pitchFamily="34" charset="0"/>
              </a:rPr>
              <a:t> de </a:t>
            </a:r>
            <a:r>
              <a:rPr lang="en-US" sz="22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alte</a:t>
            </a:r>
            <a:r>
              <a:rPr lang="en-US" sz="22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legi</a:t>
            </a:r>
            <a:r>
              <a:rPr lang="en-US" sz="22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speciale</a:t>
            </a:r>
            <a:r>
              <a:rPr lang="en-US" sz="2200" i="1" dirty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" y="283"/>
            <a:ext cx="9143244" cy="685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520" y="219356"/>
            <a:ext cx="3477110" cy="85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6336" y="219356"/>
            <a:ext cx="367074" cy="36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72400" y="206009"/>
            <a:ext cx="528449" cy="47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/>
          <p:nvPr/>
        </p:nvSpPr>
        <p:spPr>
          <a:xfrm>
            <a:off x="637325" y="805504"/>
            <a:ext cx="7363800" cy="1102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  <a:buSzPts val="1100"/>
            </a:pPr>
            <a:r>
              <a:rPr lang="ro-RO" sz="3200" b="1" dirty="0">
                <a:solidFill>
                  <a:srgbClr val="1F497D"/>
                </a:solidFill>
                <a:latin typeface="Open Sans"/>
                <a:ea typeface="Open Sans"/>
                <a:cs typeface="Open Sans"/>
                <a:sym typeface="Open Sans"/>
              </a:rPr>
              <a:t>Termeni</a:t>
            </a:r>
          </a:p>
        </p:txBody>
      </p:sp>
      <p:sp>
        <p:nvSpPr>
          <p:cNvPr id="111" name="Google Shape;111;p3"/>
          <p:cNvSpPr/>
          <p:nvPr/>
        </p:nvSpPr>
        <p:spPr>
          <a:xfrm>
            <a:off x="637325" y="1541321"/>
            <a:ext cx="8063524" cy="3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1F497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lvl="0" algn="just">
              <a:lnSpc>
                <a:spcPct val="150000"/>
              </a:lnSpc>
              <a:buClr>
                <a:schemeClr val="dk2"/>
              </a:buClr>
              <a:buSzPts val="1800"/>
            </a:pPr>
            <a:r>
              <a:rPr lang="en-US" sz="2400" b="1" dirty="0" err="1">
                <a:solidFill>
                  <a:srgbClr val="1F497D"/>
                </a:solidFill>
                <a:latin typeface="Helvetica-Bold"/>
                <a:ea typeface="Open Sans" panose="020B0604020202020204" charset="0"/>
                <a:cs typeface="Open Sans" panose="020B0604020202020204" charset="0"/>
                <a:sym typeface="Open Sans"/>
              </a:rPr>
              <a:t>Aplicarea</a:t>
            </a:r>
            <a:r>
              <a:rPr lang="en-US" sz="2400" b="1" dirty="0">
                <a:solidFill>
                  <a:srgbClr val="1F497D"/>
                </a:solidFill>
                <a:latin typeface="Helvetica-Bold"/>
                <a:ea typeface="Open Sans" panose="020B0604020202020204" charset="0"/>
                <a:cs typeface="Open Sans" panose="020B0604020202020204" charset="0"/>
                <a:sym typeface="Open Sans"/>
              </a:rPr>
              <a:t> de </a:t>
            </a:r>
            <a:r>
              <a:rPr lang="en-US" sz="2400" b="1" dirty="0" err="1">
                <a:solidFill>
                  <a:srgbClr val="1F497D"/>
                </a:solidFill>
                <a:latin typeface="Helvetica-Bold"/>
                <a:ea typeface="Open Sans" panose="020B0604020202020204" charset="0"/>
                <a:cs typeface="Open Sans" panose="020B0604020202020204" charset="0"/>
                <a:sym typeface="Open Sans"/>
              </a:rPr>
              <a:t>corecţii</a:t>
            </a:r>
            <a:r>
              <a:rPr lang="en-US" sz="2400" b="1" dirty="0">
                <a:solidFill>
                  <a:srgbClr val="1F497D"/>
                </a:solidFill>
                <a:latin typeface="Helvetica-Bold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en-US" sz="2400" b="1" dirty="0" err="1">
                <a:solidFill>
                  <a:srgbClr val="1F497D"/>
                </a:solidFill>
                <a:latin typeface="Helvetica-Bold"/>
                <a:ea typeface="Open Sans" panose="020B0604020202020204" charset="0"/>
                <a:cs typeface="Open Sans" panose="020B0604020202020204" charset="0"/>
                <a:sym typeface="Open Sans"/>
              </a:rPr>
              <a:t>financiare</a:t>
            </a:r>
            <a:endParaRPr lang="en-US" sz="2400" b="1" dirty="0">
              <a:solidFill>
                <a:srgbClr val="1F497D"/>
              </a:solidFill>
              <a:latin typeface="Helvetica-Bold"/>
              <a:ea typeface="Open Sans" panose="020B0604020202020204" charset="0"/>
              <a:cs typeface="Open Sans" panose="020B0604020202020204" charset="0"/>
              <a:sym typeface="Open Sans"/>
            </a:endParaRPr>
          </a:p>
          <a:p>
            <a:pPr marL="114300" lvl="0" algn="just">
              <a:lnSpc>
                <a:spcPct val="150000"/>
              </a:lnSpc>
              <a:buClr>
                <a:schemeClr val="dk2"/>
              </a:buClr>
              <a:buSzPts val="1800"/>
            </a:pPr>
            <a:r>
              <a:rPr lang="en-US" sz="22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Măsurile</a:t>
            </a:r>
            <a:r>
              <a:rPr lang="en-US" sz="2200" i="1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 administrative </a:t>
            </a:r>
            <a:r>
              <a:rPr lang="en-US" sz="22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luate</a:t>
            </a:r>
            <a:r>
              <a:rPr lang="en-US" sz="2200" i="1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 de </a:t>
            </a:r>
            <a:r>
              <a:rPr lang="en-US" sz="22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autoritățile</a:t>
            </a:r>
            <a:r>
              <a:rPr lang="en-US" sz="2200" i="1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competente</a:t>
            </a:r>
            <a:r>
              <a:rPr lang="en-US" sz="2200" i="1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în</a:t>
            </a:r>
            <a:r>
              <a:rPr lang="en-US" sz="2200" i="1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conformitate</a:t>
            </a:r>
            <a:r>
              <a:rPr lang="en-US" sz="2200" i="1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 cu </a:t>
            </a:r>
            <a:r>
              <a:rPr lang="en-US" sz="22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prevederile</a:t>
            </a:r>
            <a:r>
              <a:rPr lang="en-US" sz="2200" i="1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prezentei</a:t>
            </a:r>
            <a:r>
              <a:rPr lang="en-US" sz="2200" i="1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ordonanțe</a:t>
            </a:r>
            <a:r>
              <a:rPr lang="en-US" sz="2200" i="1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 de </a:t>
            </a:r>
            <a:r>
              <a:rPr lang="en-US" sz="22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urgență</a:t>
            </a:r>
            <a:r>
              <a:rPr lang="en-US" sz="2200" i="1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 care </a:t>
            </a:r>
            <a:r>
              <a:rPr lang="en-US" sz="22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constau</a:t>
            </a:r>
            <a:r>
              <a:rPr lang="en-US" sz="2200" i="1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în</a:t>
            </a:r>
            <a:r>
              <a:rPr lang="en-US" sz="2200" i="1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excluderea</a:t>
            </a:r>
            <a:r>
              <a:rPr lang="en-US" sz="2200" i="1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 de la </a:t>
            </a:r>
            <a:r>
              <a:rPr lang="en-US" sz="22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finanțare</a:t>
            </a:r>
            <a:r>
              <a:rPr lang="en-US" sz="2200" i="1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 din </a:t>
            </a:r>
            <a:r>
              <a:rPr lang="en-US" sz="22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fonduri</a:t>
            </a:r>
            <a:r>
              <a:rPr lang="en-US" sz="2200" i="1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europene</a:t>
            </a:r>
            <a:r>
              <a:rPr lang="en-US" sz="2200" i="1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și</a:t>
            </a:r>
            <a:r>
              <a:rPr lang="en-US" sz="2200" i="1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/</a:t>
            </a:r>
            <a:r>
              <a:rPr lang="en-US" sz="22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sau</a:t>
            </a:r>
            <a:r>
              <a:rPr lang="en-US" sz="2200" i="1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fonduri</a:t>
            </a:r>
            <a:r>
              <a:rPr lang="en-US" sz="2200" i="1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publice</a:t>
            </a:r>
            <a:r>
              <a:rPr lang="en-US" sz="2200" i="1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naționale</a:t>
            </a:r>
            <a:r>
              <a:rPr lang="en-US" sz="2200" i="1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aferente</a:t>
            </a:r>
            <a:r>
              <a:rPr lang="en-US" sz="2200" i="1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acestora</a:t>
            </a:r>
            <a:r>
              <a:rPr lang="en-US" sz="2200" i="1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 a </a:t>
            </a:r>
            <a:r>
              <a:rPr lang="en-US" sz="22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cheltuielilor</a:t>
            </a:r>
            <a:r>
              <a:rPr lang="en-US" sz="2200" i="1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pentru</a:t>
            </a:r>
            <a:r>
              <a:rPr lang="en-US" sz="2200" i="1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 care a </a:t>
            </a:r>
            <a:r>
              <a:rPr lang="en-US" sz="22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fost</a:t>
            </a:r>
            <a:r>
              <a:rPr lang="en-US" sz="2200" i="1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constatată</a:t>
            </a:r>
            <a:r>
              <a:rPr lang="en-US" sz="2200" i="1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 o </a:t>
            </a:r>
            <a:r>
              <a:rPr lang="en-US" sz="22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neregulă</a:t>
            </a:r>
            <a:r>
              <a:rPr lang="en-US" sz="2200" i="1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. </a:t>
            </a:r>
          </a:p>
          <a:p>
            <a:pPr marL="114300" lvl="0" algn="just">
              <a:lnSpc>
                <a:spcPct val="150000"/>
              </a:lnSpc>
              <a:buClr>
                <a:schemeClr val="dk2"/>
              </a:buClr>
              <a:buSzPts val="1800"/>
            </a:pPr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4020202020204" charset="0"/>
                <a:cs typeface="Helvetica" panose="020B0604020202020204" pitchFamily="34" charset="0"/>
                <a:sym typeface="Open Sans"/>
              </a:rPr>
              <a:t>(conform OUG 66/2011).</a:t>
            </a:r>
            <a:endParaRPr sz="2000" b="0" i="0" u="none" strike="noStrike" cap="none" dirty="0">
              <a:solidFill>
                <a:schemeClr val="tx1"/>
              </a:solidFill>
              <a:latin typeface="Helvetica" panose="020B0604020202020204" pitchFamily="34" charset="0"/>
              <a:ea typeface="Open Sans" panose="020B0604020202020204" charset="0"/>
              <a:cs typeface="Helvetica" panose="020B0604020202020204" pitchFamily="34" charset="0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" y="283"/>
            <a:ext cx="9143244" cy="685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520" y="219356"/>
            <a:ext cx="3477110" cy="85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6336" y="219356"/>
            <a:ext cx="367074" cy="36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72400" y="206009"/>
            <a:ext cx="528449" cy="47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9"/>
          <p:cNvSpPr/>
          <p:nvPr/>
        </p:nvSpPr>
        <p:spPr>
          <a:xfrm>
            <a:off x="463950" y="1039275"/>
            <a:ext cx="7708450" cy="39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2600" b="1" dirty="0" err="1">
                <a:solidFill>
                  <a:schemeClr val="dk2"/>
                </a:solidFill>
                <a:latin typeface="Open Sans" panose="020B0604020202020204"/>
                <a:ea typeface="Open Sans" panose="020B0604020202020204"/>
                <a:cs typeface="Open Sans" panose="020B0604020202020204"/>
                <a:sym typeface="Open Sans"/>
              </a:rPr>
              <a:t>Consecințe</a:t>
            </a:r>
            <a:r>
              <a:rPr lang="en-US" sz="2600" b="1" dirty="0">
                <a:solidFill>
                  <a:schemeClr val="dk2"/>
                </a:solidFill>
                <a:latin typeface="Open Sans" panose="020B0604020202020204"/>
                <a:ea typeface="Open Sans" panose="020B0604020202020204"/>
                <a:cs typeface="Open Sans" panose="020B0604020202020204"/>
                <a:sym typeface="Open Sans"/>
              </a:rPr>
              <a:t> ale </a:t>
            </a:r>
            <a:r>
              <a:rPr lang="en-US" sz="2600" b="1" dirty="0" err="1">
                <a:solidFill>
                  <a:schemeClr val="dk2"/>
                </a:solidFill>
                <a:latin typeface="Open Sans" panose="020B0604020202020204"/>
                <a:ea typeface="Open Sans" panose="020B0604020202020204"/>
                <a:cs typeface="Open Sans" panose="020B0604020202020204"/>
                <a:sym typeface="Open Sans"/>
              </a:rPr>
              <a:t>aplicării</a:t>
            </a:r>
            <a:r>
              <a:rPr lang="en-US" sz="2600" b="1" dirty="0">
                <a:solidFill>
                  <a:schemeClr val="dk2"/>
                </a:solidFill>
                <a:latin typeface="Open Sans" panose="020B0604020202020204"/>
                <a:ea typeface="Open Sans" panose="020B0604020202020204"/>
                <a:cs typeface="Open Sans" panose="020B0604020202020204"/>
                <a:sym typeface="Open Sans"/>
              </a:rPr>
              <a:t> </a:t>
            </a:r>
            <a:r>
              <a:rPr lang="en-US" sz="2600" b="1" dirty="0" err="1">
                <a:solidFill>
                  <a:schemeClr val="dk2"/>
                </a:solidFill>
                <a:latin typeface="Open Sans" panose="020B0604020202020204"/>
                <a:ea typeface="Open Sans" panose="020B0604020202020204"/>
                <a:cs typeface="Open Sans" panose="020B0604020202020204"/>
                <a:sym typeface="Open Sans"/>
              </a:rPr>
              <a:t>unei</a:t>
            </a:r>
            <a:r>
              <a:rPr lang="en-US" sz="2600" b="1" dirty="0">
                <a:solidFill>
                  <a:schemeClr val="dk2"/>
                </a:solidFill>
                <a:latin typeface="Open Sans" panose="020B0604020202020204"/>
                <a:ea typeface="Open Sans" panose="020B0604020202020204"/>
                <a:cs typeface="Open Sans" panose="020B0604020202020204"/>
                <a:sym typeface="Open Sans"/>
              </a:rPr>
              <a:t> </a:t>
            </a:r>
            <a:r>
              <a:rPr lang="en-US" sz="2600" b="1" dirty="0" err="1">
                <a:solidFill>
                  <a:schemeClr val="dk2"/>
                </a:solidFill>
                <a:latin typeface="Open Sans" panose="020B0604020202020204"/>
                <a:ea typeface="Open Sans" panose="020B0604020202020204"/>
                <a:cs typeface="Open Sans" panose="020B0604020202020204"/>
                <a:sym typeface="Open Sans"/>
              </a:rPr>
              <a:t>corecții</a:t>
            </a:r>
            <a:r>
              <a:rPr lang="en-US" sz="2600" b="1" dirty="0">
                <a:solidFill>
                  <a:schemeClr val="dk2"/>
                </a:solidFill>
                <a:latin typeface="Open Sans" panose="020B0604020202020204"/>
                <a:ea typeface="Open Sans" panose="020B0604020202020204"/>
                <a:cs typeface="Open Sans" panose="020B0604020202020204"/>
                <a:sym typeface="Open Sans"/>
              </a:rPr>
              <a:t> </a:t>
            </a:r>
            <a:r>
              <a:rPr lang="en-US" sz="2600" b="1" dirty="0" err="1">
                <a:solidFill>
                  <a:schemeClr val="dk2"/>
                </a:solidFill>
                <a:latin typeface="Open Sans" panose="020B0604020202020204"/>
                <a:ea typeface="Open Sans" panose="020B0604020202020204"/>
                <a:cs typeface="Open Sans" panose="020B0604020202020204"/>
                <a:sym typeface="Open Sans"/>
              </a:rPr>
              <a:t>financiare</a:t>
            </a:r>
            <a:endParaRPr sz="2600" b="1" i="0" u="none" strike="noStrike" cap="none" dirty="0">
              <a:solidFill>
                <a:srgbClr val="0F2A75"/>
              </a:solidFill>
              <a:latin typeface="Open Sans" panose="020B0604020202020204"/>
              <a:ea typeface="Open Sans" panose="020B0604020202020204"/>
              <a:cs typeface="Open Sans" panose="020B0604020202020204"/>
              <a:sym typeface="Open Sans"/>
            </a:endParaRPr>
          </a:p>
          <a:p>
            <a:pPr lvl="0" algn="just">
              <a:lnSpc>
                <a:spcPct val="150000"/>
              </a:lnSpc>
              <a:buSzPts val="1800"/>
            </a:pPr>
            <a:endParaRPr lang="en-US" sz="2400" dirty="0">
              <a:solidFill>
                <a:schemeClr val="dk2"/>
              </a:solidFill>
              <a:latin typeface="Helvetica" panose="020B0604020202020204" pitchFamily="34" charset="0"/>
              <a:ea typeface="Open Sans"/>
              <a:cs typeface="Helvetica" panose="020B0604020202020204" pitchFamily="34" charset="0"/>
              <a:sym typeface="Open Sans"/>
            </a:endParaRPr>
          </a:p>
          <a:p>
            <a:pPr lvl="0" algn="just">
              <a:lnSpc>
                <a:spcPct val="150000"/>
              </a:lnSpc>
              <a:buSzPts val="1800"/>
            </a:pPr>
            <a:r>
              <a:rPr lang="en-US" sz="2400" i="1" dirty="0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In </a:t>
            </a:r>
            <a:r>
              <a:rPr lang="en-US" sz="24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cazul</a:t>
            </a:r>
            <a:r>
              <a:rPr lang="en-US" sz="2400" i="1" dirty="0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programelor</a:t>
            </a:r>
            <a:r>
              <a:rPr lang="en-US" sz="2400" i="1" dirty="0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 cu </a:t>
            </a:r>
            <a:r>
              <a:rPr lang="en-US" sz="24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finanţare</a:t>
            </a:r>
            <a:r>
              <a:rPr lang="en-US" sz="2400" i="1" dirty="0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europeană</a:t>
            </a:r>
            <a:r>
              <a:rPr lang="en-US" sz="2400" i="1" dirty="0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pentru</a:t>
            </a:r>
            <a:r>
              <a:rPr lang="en-US" sz="2400" i="1" dirty="0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 care </a:t>
            </a:r>
            <a:r>
              <a:rPr lang="en-US" sz="24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este</a:t>
            </a:r>
            <a:r>
              <a:rPr lang="en-US" sz="2400" i="1" dirty="0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folosit</a:t>
            </a:r>
            <a:r>
              <a:rPr lang="en-US" sz="2400" i="1" dirty="0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mecanismul</a:t>
            </a:r>
            <a:r>
              <a:rPr lang="en-US" sz="2400" i="1" dirty="0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recuperărilor</a:t>
            </a:r>
            <a:r>
              <a:rPr lang="en-US" sz="2400" i="1" dirty="0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valoarea</a:t>
            </a:r>
            <a:r>
              <a:rPr lang="en-US" sz="2400" i="1" dirty="0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eligibilă</a:t>
            </a:r>
            <a:r>
              <a:rPr lang="en-US" sz="2400" i="1" dirty="0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 a </a:t>
            </a:r>
            <a:r>
              <a:rPr lang="en-US" sz="24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acordului</a:t>
            </a:r>
            <a:r>
              <a:rPr lang="en-US" sz="2400" i="1" dirty="0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/</a:t>
            </a:r>
            <a:r>
              <a:rPr lang="en-US" sz="24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contractului</a:t>
            </a:r>
            <a:r>
              <a:rPr lang="en-US" sz="2400" i="1" dirty="0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/</a:t>
            </a:r>
            <a:r>
              <a:rPr lang="en-US" sz="24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deciziei</a:t>
            </a:r>
            <a:r>
              <a:rPr lang="en-US" sz="2400" i="1" dirty="0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/</a:t>
            </a:r>
            <a:r>
              <a:rPr lang="en-US" sz="24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ordinului</a:t>
            </a:r>
            <a:r>
              <a:rPr lang="en-US" sz="2400" i="1" dirty="0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 de </a:t>
            </a:r>
            <a:r>
              <a:rPr lang="en-US" sz="24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finanţare</a:t>
            </a:r>
            <a:r>
              <a:rPr lang="en-US" sz="2400" i="1" dirty="0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este</a:t>
            </a:r>
            <a:r>
              <a:rPr lang="en-US" sz="2400" i="1" dirty="0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micşorată</a:t>
            </a:r>
            <a:r>
              <a:rPr lang="en-US" sz="2400" i="1" dirty="0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definitiv</a:t>
            </a:r>
            <a:r>
              <a:rPr lang="en-US" sz="2400" i="1" dirty="0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 cu </a:t>
            </a:r>
            <a:r>
              <a:rPr lang="en-US" sz="24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valoarea</a:t>
            </a:r>
            <a:r>
              <a:rPr lang="en-US" sz="2400" i="1" dirty="0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corecţiei</a:t>
            </a:r>
            <a:r>
              <a:rPr lang="en-US" sz="2400" i="1" dirty="0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financiare</a:t>
            </a:r>
            <a:r>
              <a:rPr lang="en-US" sz="2400" i="1" dirty="0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aplicate</a:t>
            </a:r>
            <a:r>
              <a:rPr lang="en-US" sz="2400" i="1" dirty="0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fără</a:t>
            </a:r>
            <a:r>
              <a:rPr lang="en-US" sz="2400" i="1" dirty="0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să</a:t>
            </a:r>
            <a:r>
              <a:rPr lang="en-US" sz="2400" i="1" dirty="0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existe</a:t>
            </a:r>
            <a:r>
              <a:rPr lang="en-US" sz="2400" i="1" dirty="0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posibilitatea</a:t>
            </a:r>
            <a:r>
              <a:rPr lang="en-US" sz="2400" i="1" dirty="0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înlocuirii</a:t>
            </a:r>
            <a:r>
              <a:rPr lang="en-US" sz="2400" i="1" dirty="0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 de </a:t>
            </a:r>
            <a:r>
              <a:rPr lang="en-US" sz="24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către</a:t>
            </a:r>
            <a:r>
              <a:rPr lang="en-US" sz="2400" i="1" dirty="0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beneficiar</a:t>
            </a:r>
            <a:r>
              <a:rPr lang="en-US" sz="2400" i="1" dirty="0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 a </a:t>
            </a:r>
            <a:r>
              <a:rPr lang="en-US" sz="24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cheltuielilor</a:t>
            </a:r>
            <a:r>
              <a:rPr lang="en-US" sz="2400" i="1" dirty="0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supuse</a:t>
            </a:r>
            <a:r>
              <a:rPr lang="en-US" sz="2400" i="1" dirty="0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corecţiei</a:t>
            </a:r>
            <a:r>
              <a:rPr lang="en-US" sz="2400" i="1" dirty="0">
                <a:solidFill>
                  <a:schemeClr val="tx1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. </a:t>
            </a:r>
            <a:r>
              <a:rPr lang="en-US" sz="2400" dirty="0">
                <a:solidFill>
                  <a:schemeClr val="dk2"/>
                </a:solidFill>
                <a:latin typeface="Helvetica" panose="020B0604020202020204" pitchFamily="34" charset="0"/>
                <a:ea typeface="Open Sans"/>
                <a:cs typeface="Helvetica" panose="020B0604020202020204" pitchFamily="34" charset="0"/>
                <a:sym typeface="Open Sans"/>
              </a:rPr>
              <a:t>(conf. art.23 din HG 875/2011)</a:t>
            </a:r>
            <a:endParaRPr sz="2400" b="0" i="0" u="none" strike="noStrike" cap="none" dirty="0">
              <a:solidFill>
                <a:schemeClr val="dk2"/>
              </a:solidFill>
              <a:latin typeface="Helvetica" panose="020B0604020202020204" pitchFamily="34" charset="0"/>
              <a:ea typeface="Open Sans"/>
              <a:cs typeface="Helvetica" panose="020B060402020202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43264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" y="283"/>
            <a:ext cx="9143244" cy="685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520" y="219356"/>
            <a:ext cx="3477110" cy="85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6336" y="219356"/>
            <a:ext cx="367074" cy="36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72400" y="206009"/>
            <a:ext cx="528449" cy="47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5"/>
          <p:cNvSpPr/>
          <p:nvPr/>
        </p:nvSpPr>
        <p:spPr>
          <a:xfrm>
            <a:off x="463938" y="999050"/>
            <a:ext cx="5740919" cy="39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5A3E7E-3395-488F-A1BE-9450238F5733}"/>
              </a:ext>
            </a:extLst>
          </p:cNvPr>
          <p:cNvSpPr/>
          <p:nvPr/>
        </p:nvSpPr>
        <p:spPr>
          <a:xfrm>
            <a:off x="463938" y="1127841"/>
            <a:ext cx="8316168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endParaRPr lang="fr-FR" sz="2400" dirty="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7DCE48-EBDA-46D2-8C5F-B0832D4C05C8}"/>
              </a:ext>
            </a:extLst>
          </p:cNvPr>
          <p:cNvSpPr/>
          <p:nvPr/>
        </p:nvSpPr>
        <p:spPr>
          <a:xfrm>
            <a:off x="463938" y="1973179"/>
            <a:ext cx="82369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FRAUDA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    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acoperă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o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gamă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largă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de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nereguli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și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acte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ilegale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laolaltă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caracterizate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prin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înșelăciune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intenționată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și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/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sau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declarații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/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documente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false, care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aduc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atingere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intereselor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financiare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ale UE. </a:t>
            </a:r>
          </a:p>
          <a:p>
            <a:pPr algn="just"/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Astfel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componenta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de </a:t>
            </a:r>
            <a:r>
              <a:rPr lang="en-US" sz="2400" b="1" u="sng" dirty="0" err="1">
                <a:latin typeface="Helvetica" panose="020B0604020202020204" pitchFamily="34" charset="0"/>
                <a:cs typeface="Helvetica" panose="020B0604020202020204" pitchFamily="34" charset="0"/>
              </a:rPr>
              <a:t>înşelăciune</a:t>
            </a:r>
            <a:r>
              <a:rPr lang="en-US" sz="24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b="1" u="sng" dirty="0" err="1">
                <a:latin typeface="Helvetica" panose="020B0604020202020204" pitchFamily="34" charset="0"/>
                <a:cs typeface="Helvetica" panose="020B0604020202020204" pitchFamily="34" charset="0"/>
              </a:rPr>
              <a:t>intenționată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este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cea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care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deosebeşte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FRAUDA de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termenul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generic de NEREGULĂ.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392FCD9-D79A-44E7-AAA3-6DAD8870AECE}"/>
              </a:ext>
            </a:extLst>
          </p:cNvPr>
          <p:cNvSpPr/>
          <p:nvPr/>
        </p:nvSpPr>
        <p:spPr>
          <a:xfrm>
            <a:off x="2093495" y="2161374"/>
            <a:ext cx="264694" cy="1297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"/>
          <p:cNvSpPr txBox="1"/>
          <p:nvPr/>
        </p:nvSpPr>
        <p:spPr>
          <a:xfrm>
            <a:off x="467544" y="1844824"/>
            <a:ext cx="5688632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. Integer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eros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velit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, fermentum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eget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varius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vel,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scelerisque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et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quam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. Nam sed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justo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non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sapien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consequat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aliquet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. Vestibulum tempus,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eros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finibus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blandit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, lorem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mauris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aliquam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dui, vitae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auctor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massa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nunc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orci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Etiam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faucibus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eu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nibh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blandit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Mauris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hendrerit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neque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sit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cursus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scelerisque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, ex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eros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aliquam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est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, vitae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dapibus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nibh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ligula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nibh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. Sed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eros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augue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, convallis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nec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quam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non,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faucibus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ornare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urna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Aliquam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mattis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mattis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tortor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Suspendisse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potenti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</p:txBody>
      </p:sp>
      <p:pic>
        <p:nvPicPr>
          <p:cNvPr id="229" name="Google Shape;22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" y="-17903"/>
            <a:ext cx="9143244" cy="685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520" y="219356"/>
            <a:ext cx="3477110" cy="85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6336" y="219356"/>
            <a:ext cx="367074" cy="36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72400" y="206009"/>
            <a:ext cx="528449" cy="47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6"/>
          <p:cNvSpPr txBox="1"/>
          <p:nvPr/>
        </p:nvSpPr>
        <p:spPr>
          <a:xfrm>
            <a:off x="467544" y="1007300"/>
            <a:ext cx="8676456" cy="19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SzPts val="2400"/>
            </a:pPr>
            <a:r>
              <a:rPr lang="en-US" sz="2800" b="1" dirty="0" err="1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Exemplu</a:t>
            </a:r>
            <a:r>
              <a:rPr lang="en-US" sz="2800" b="1" dirty="0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800" b="1" dirty="0" err="1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caz</a:t>
            </a:r>
            <a:r>
              <a:rPr lang="en-US" sz="2800" b="1" dirty="0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lvl="0" algn="just">
              <a:lnSpc>
                <a:spcPct val="115000"/>
              </a:lnSpc>
              <a:buSzPts val="2400"/>
            </a:pPr>
            <a:endParaRPr lang="en-US" sz="2000" dirty="0">
              <a:solidFill>
                <a:schemeClr val="tx1"/>
              </a:solidFill>
              <a:latin typeface="Helvetica-Bold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  <a:buSzPts val="2400"/>
            </a:pPr>
            <a:r>
              <a:rPr lang="en-US" sz="2000" dirty="0" err="1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Intr</a:t>
            </a:r>
            <a:r>
              <a:rPr lang="en-US" sz="2000" dirty="0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-un </a:t>
            </a:r>
            <a:r>
              <a:rPr lang="en-US" sz="2000" dirty="0" err="1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proiect</a:t>
            </a:r>
            <a:r>
              <a:rPr lang="en-US" sz="2000" dirty="0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infrastructură</a:t>
            </a:r>
            <a:r>
              <a:rPr lang="en-US" sz="2000" dirty="0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rutieră</a:t>
            </a:r>
            <a:r>
              <a:rPr lang="en-US" sz="2000" dirty="0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antreprenorul</a:t>
            </a:r>
            <a:r>
              <a:rPr lang="en-US" sz="2000" dirty="0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 are de </a:t>
            </a:r>
            <a:r>
              <a:rPr lang="en-US" sz="2000" dirty="0" err="1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montat</a:t>
            </a:r>
            <a:r>
              <a:rPr lang="en-US" sz="2000" dirty="0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plăci</a:t>
            </a:r>
            <a:r>
              <a:rPr lang="en-US" sz="2000" dirty="0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publicitare</a:t>
            </a:r>
            <a:r>
              <a:rPr lang="en-US" sz="2000" dirty="0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 cu date de </a:t>
            </a:r>
            <a:r>
              <a:rPr lang="en-US" sz="2000" dirty="0" err="1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identificare</a:t>
            </a:r>
            <a:r>
              <a:rPr lang="en-US" sz="2000" dirty="0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 ale </a:t>
            </a:r>
            <a:r>
              <a:rPr lang="en-US" sz="2000" dirty="0" err="1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proiectului</a:t>
            </a:r>
            <a:r>
              <a:rPr lang="en-US" sz="2000" dirty="0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și</a:t>
            </a:r>
            <a:r>
              <a:rPr lang="en-US" sz="2000" dirty="0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 sigla UE de-a </a:t>
            </a:r>
            <a:r>
              <a:rPr lang="en-US" sz="2000" dirty="0" err="1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lungul</a:t>
            </a:r>
            <a:r>
              <a:rPr lang="en-US" sz="2000" dirty="0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unui</a:t>
            </a:r>
            <a:r>
              <a:rPr lang="en-US" sz="2000" dirty="0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 drum. </a:t>
            </a:r>
          </a:p>
          <a:p>
            <a:pPr lvl="0" algn="just">
              <a:lnSpc>
                <a:spcPct val="115000"/>
              </a:lnSpc>
              <a:buSzPts val="2400"/>
            </a:pPr>
            <a:r>
              <a:rPr lang="en-US" sz="2000" dirty="0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In </a:t>
            </a:r>
            <a:r>
              <a:rPr lang="en-US" sz="2000" dirty="0" err="1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urma</a:t>
            </a:r>
            <a:r>
              <a:rPr lang="en-US" sz="2000" dirty="0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verificarilor</a:t>
            </a:r>
            <a:r>
              <a:rPr lang="en-US" sz="2000" dirty="0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 s-a </a:t>
            </a:r>
            <a:r>
              <a:rPr lang="en-US" sz="2000" dirty="0" err="1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constatat</a:t>
            </a:r>
            <a:r>
              <a:rPr lang="en-US" sz="2000" dirty="0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faptul</a:t>
            </a:r>
            <a:r>
              <a:rPr lang="en-US" sz="2000" dirty="0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că</a:t>
            </a:r>
            <a:r>
              <a:rPr lang="en-US" sz="2000" dirty="0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plăcile</a:t>
            </a:r>
            <a:r>
              <a:rPr lang="en-US" sz="2000" dirty="0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 nu au </a:t>
            </a:r>
            <a:r>
              <a:rPr lang="en-US" sz="2000" dirty="0" err="1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fost</a:t>
            </a:r>
            <a:r>
              <a:rPr lang="en-US" sz="2000" dirty="0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montate</a:t>
            </a:r>
            <a:r>
              <a:rPr lang="en-US" sz="2000" dirty="0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iar</a:t>
            </a:r>
            <a:r>
              <a:rPr lang="en-US" sz="2000" dirty="0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costurile</a:t>
            </a:r>
            <a:r>
              <a:rPr lang="en-US" sz="2000" dirty="0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prevăzute</a:t>
            </a:r>
            <a:r>
              <a:rPr lang="en-US" sz="2000" dirty="0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prin</a:t>
            </a:r>
            <a:r>
              <a:rPr lang="en-US" sz="2000" dirty="0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 contract nu au </a:t>
            </a:r>
            <a:r>
              <a:rPr lang="en-US" sz="2000" dirty="0" err="1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fost</a:t>
            </a:r>
            <a:r>
              <a:rPr lang="en-US" sz="2000" dirty="0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 solicitate la </a:t>
            </a:r>
            <a:r>
              <a:rPr lang="en-US" sz="2000" dirty="0" err="1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plată</a:t>
            </a:r>
            <a:r>
              <a:rPr lang="en-US" sz="2000" dirty="0">
                <a:solidFill>
                  <a:schemeClr val="tx1"/>
                </a:solidFill>
                <a:latin typeface="Helvetica-Bold"/>
                <a:ea typeface="Open Sans"/>
                <a:cs typeface="Open Sans"/>
                <a:sym typeface="Open Sans"/>
              </a:rPr>
              <a:t>. </a:t>
            </a:r>
          </a:p>
          <a:p>
            <a:pPr lvl="0" algn="just">
              <a:lnSpc>
                <a:spcPct val="115000"/>
              </a:lnSpc>
              <a:buSzPts val="2400"/>
            </a:pPr>
            <a:endParaRPr lang="en-US" sz="20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  <a:buSzPts val="2400"/>
            </a:pPr>
            <a:r>
              <a:rPr lang="en-US" sz="2000" dirty="0">
                <a:solidFill>
                  <a:schemeClr val="bg2"/>
                </a:solidFill>
                <a:latin typeface="Helvetica-Bold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>
                <a:solidFill>
                  <a:schemeClr val="bg2"/>
                </a:solidFill>
                <a:latin typeface="Helvetica-Bold"/>
                <a:ea typeface="Open Sans"/>
                <a:cs typeface="Open Sans"/>
                <a:sym typeface="Open Sans"/>
              </a:rPr>
              <a:t> R: </a:t>
            </a:r>
            <a:r>
              <a:rPr lang="en-US" sz="2000" u="sng" dirty="0">
                <a:solidFill>
                  <a:schemeClr val="bg2"/>
                </a:solidFill>
                <a:latin typeface="Helvetica-Bold"/>
                <a:ea typeface="Open Sans"/>
                <a:cs typeface="Open Sans"/>
                <a:sym typeface="Open Sans"/>
              </a:rPr>
              <a:t>NEREGULĂ </a:t>
            </a:r>
            <a:r>
              <a:rPr lang="en-US" sz="2000" dirty="0">
                <a:solidFill>
                  <a:schemeClr val="bg2"/>
                </a:solidFill>
                <a:latin typeface="Helvetica-Bold"/>
                <a:ea typeface="Open Sans"/>
                <a:cs typeface="Open Sans"/>
                <a:sym typeface="Open Sans"/>
              </a:rPr>
              <a:t>      </a:t>
            </a:r>
            <a:r>
              <a:rPr lang="en-US" sz="2000" dirty="0" err="1">
                <a:solidFill>
                  <a:schemeClr val="bg2"/>
                </a:solidFill>
                <a:latin typeface="Helvetica-Bold"/>
                <a:ea typeface="Open Sans"/>
                <a:cs typeface="Open Sans"/>
                <a:sym typeface="Open Sans"/>
              </a:rPr>
              <a:t>lipsa</a:t>
            </a:r>
            <a:r>
              <a:rPr lang="en-US" sz="2000" dirty="0">
                <a:solidFill>
                  <a:schemeClr val="bg2"/>
                </a:solidFill>
                <a:latin typeface="Helvetica-Bold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Helvetica-Bold"/>
                <a:ea typeface="Open Sans"/>
                <a:cs typeface="Open Sans"/>
                <a:sym typeface="Open Sans"/>
              </a:rPr>
              <a:t>intenției</a:t>
            </a:r>
            <a:r>
              <a:rPr lang="en-US" sz="2000" dirty="0">
                <a:solidFill>
                  <a:schemeClr val="bg2"/>
                </a:solidFill>
                <a:latin typeface="Helvetica-Bold"/>
                <a:ea typeface="Open Sans"/>
                <a:cs typeface="Open Sans"/>
                <a:sym typeface="Open Sans"/>
              </a:rPr>
              <a:t>                  </a:t>
            </a:r>
            <a:endParaRPr sz="2000" i="0" u="none" strike="noStrike" cap="none" dirty="0">
              <a:solidFill>
                <a:schemeClr val="bg2"/>
              </a:solidFill>
              <a:latin typeface="Helvetica-Bold"/>
              <a:ea typeface="Open Sans"/>
              <a:cs typeface="Open Sans"/>
              <a:sym typeface="Open Sans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7152544-E856-4BEB-A1A8-14F2C89F7221}"/>
              </a:ext>
            </a:extLst>
          </p:cNvPr>
          <p:cNvSpPr/>
          <p:nvPr/>
        </p:nvSpPr>
        <p:spPr>
          <a:xfrm flipV="1">
            <a:off x="2579810" y="4132515"/>
            <a:ext cx="213112" cy="102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31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"/>
          <p:cNvSpPr txBox="1"/>
          <p:nvPr/>
        </p:nvSpPr>
        <p:spPr>
          <a:xfrm>
            <a:off x="467544" y="1844824"/>
            <a:ext cx="5688632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. Integer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eros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velit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, fermentum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eget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varius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vel,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scelerisque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et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quam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. Nam sed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justo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non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sapien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consequat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aliquet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. Vestibulum tempus,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eros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finibus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blandit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, lorem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mauris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aliquam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dui, vitae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auctor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massa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nunc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orci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Etiam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faucibus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eu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nibh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blandit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Mauris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hendrerit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neque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sit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cursus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scelerisque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, ex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eros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aliquam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est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, vitae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dapibus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nibh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ligula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nibh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. Sed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eros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augue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, convallis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nec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quam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non,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faucibus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ornare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urna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Aliquam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mattis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mattis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tortor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Suspendisse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potenti</a:t>
            </a:r>
            <a:r>
              <a:rPr lang="en-US" sz="1800" dirty="0">
                <a:solidFill>
                  <a:srgbClr val="41404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</p:txBody>
      </p:sp>
      <p:pic>
        <p:nvPicPr>
          <p:cNvPr id="229" name="Google Shape;22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27" y="-22191"/>
            <a:ext cx="9143244" cy="685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520" y="219356"/>
            <a:ext cx="3477110" cy="85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6336" y="219356"/>
            <a:ext cx="367074" cy="36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72400" y="206009"/>
            <a:ext cx="528449" cy="47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6"/>
          <p:cNvSpPr txBox="1"/>
          <p:nvPr/>
        </p:nvSpPr>
        <p:spPr>
          <a:xfrm>
            <a:off x="467544" y="1007300"/>
            <a:ext cx="8676456" cy="19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SzPts val="2400"/>
            </a:pPr>
            <a:r>
              <a:rPr lang="en-US" sz="2800" b="1" dirty="0" err="1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Exemplu</a:t>
            </a:r>
            <a:r>
              <a:rPr lang="en-US" sz="2800" b="1" dirty="0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800" b="1" dirty="0" err="1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caz</a:t>
            </a:r>
            <a:r>
              <a:rPr lang="en-US" sz="2800" b="1" dirty="0">
                <a:solidFill>
                  <a:srgbClr val="0F2A75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lvl="0" algn="just">
              <a:lnSpc>
                <a:spcPct val="115000"/>
              </a:lnSpc>
              <a:buSzPts val="2400"/>
            </a:pPr>
            <a:endParaRPr lang="en-US" sz="20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  <a:buSzPts val="2400"/>
            </a:pP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Un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reprezentant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al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unei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societăți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comerciale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făcut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declarații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false cu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privire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statutul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de IMM,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atunci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când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solicitat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finanțare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UE.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Reprezentantul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depus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un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bilanț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anual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modificat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și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declarat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un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număr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mai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mic de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angajați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în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scopul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de a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îndeplini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criteriile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eligibilitate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pentru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IMM-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uri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și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de a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primi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finanțare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UE. </a:t>
            </a:r>
          </a:p>
          <a:p>
            <a:pPr lvl="0" algn="just">
              <a:lnSpc>
                <a:spcPct val="115000"/>
              </a:lnSpc>
              <a:buSzPts val="2400"/>
            </a:pPr>
            <a:endParaRPr lang="en-US" sz="20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  <a:buSzPts val="2400"/>
            </a:pPr>
            <a:r>
              <a:rPr lang="en-US" sz="20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R: </a:t>
            </a:r>
            <a:r>
              <a:rPr lang="en-US" sz="2000" u="sn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FRAUDĂ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r>
              <a:rPr lang="en-US" sz="20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intenția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de a </a:t>
            </a:r>
            <a:r>
              <a:rPr lang="en-US" sz="20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înșela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cu </a:t>
            </a:r>
            <a:r>
              <a:rPr lang="en-US" sz="20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privire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20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statutul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societății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20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dimensiunea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financiară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și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0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resurselor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umane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) + </a:t>
            </a:r>
            <a:r>
              <a:rPr lang="en-US" sz="20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prezentarea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documente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modificate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/false </a:t>
            </a:r>
            <a:endParaRPr sz="2000" i="0" u="none" strike="noStrike" cap="none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7152544-E856-4BEB-A1A8-14F2C89F7221}"/>
              </a:ext>
            </a:extLst>
          </p:cNvPr>
          <p:cNvSpPr/>
          <p:nvPr/>
        </p:nvSpPr>
        <p:spPr>
          <a:xfrm>
            <a:off x="2140756" y="4131948"/>
            <a:ext cx="168442" cy="133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90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1271</Words>
  <Application>Microsoft Office PowerPoint</Application>
  <PresentationFormat>On-screen Show (4:3)</PresentationFormat>
  <Paragraphs>96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Arial,Bold</vt:lpstr>
      <vt:lpstr>Bell MT</vt:lpstr>
      <vt:lpstr>Calibri</vt:lpstr>
      <vt:lpstr>Helvetica</vt:lpstr>
      <vt:lpstr>Helvetica-Bold</vt:lpstr>
      <vt:lpstr>Neue Haas Grotesk Text Pro</vt:lpstr>
      <vt:lpstr>Open Sans</vt:lpstr>
      <vt:lpstr>Trebuchet MS</vt:lpstr>
      <vt:lpstr>Wingdings</vt:lpstr>
      <vt:lpstr>Office Theme</vt:lpstr>
      <vt:lpstr>Presentation name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name</dc:title>
  <dc:creator>Tibi</dc:creator>
  <cp:lastModifiedBy>ROBG</cp:lastModifiedBy>
  <cp:revision>113</cp:revision>
  <dcterms:created xsi:type="dcterms:W3CDTF">2015-12-23T13:41:33Z</dcterms:created>
  <dcterms:modified xsi:type="dcterms:W3CDTF">2019-07-09T06:52:20Z</dcterms:modified>
</cp:coreProperties>
</file>