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5"/>
  </p:notesMasterIdLst>
  <p:sldIdLst>
    <p:sldId id="256" r:id="rId2"/>
    <p:sldId id="257" r:id="rId3"/>
    <p:sldId id="268" r:id="rId4"/>
    <p:sldId id="269" r:id="rId5"/>
    <p:sldId id="258" r:id="rId6"/>
    <p:sldId id="270" r:id="rId7"/>
    <p:sldId id="271" r:id="rId8"/>
    <p:sldId id="273" r:id="rId9"/>
    <p:sldId id="274" r:id="rId10"/>
    <p:sldId id="275" r:id="rId11"/>
    <p:sldId id="276" r:id="rId12"/>
    <p:sldId id="277" r:id="rId13"/>
    <p:sldId id="278" r:id="rId14"/>
    <p:sldId id="279" r:id="rId15"/>
    <p:sldId id="280" r:id="rId16"/>
    <p:sldId id="281" r:id="rId17"/>
    <p:sldId id="341" r:id="rId18"/>
    <p:sldId id="282" r:id="rId19"/>
    <p:sldId id="283" r:id="rId20"/>
    <p:sldId id="340" r:id="rId21"/>
    <p:sldId id="284" r:id="rId22"/>
    <p:sldId id="285" r:id="rId23"/>
    <p:sldId id="286" r:id="rId24"/>
    <p:sldId id="296" r:id="rId25"/>
    <p:sldId id="287" r:id="rId26"/>
    <p:sldId id="293" r:id="rId27"/>
    <p:sldId id="297" r:id="rId28"/>
    <p:sldId id="288" r:id="rId29"/>
    <p:sldId id="294" r:id="rId30"/>
    <p:sldId id="295" r:id="rId31"/>
    <p:sldId id="289" r:id="rId32"/>
    <p:sldId id="290" r:id="rId33"/>
    <p:sldId id="291" r:id="rId34"/>
    <p:sldId id="298" r:id="rId35"/>
    <p:sldId id="299" r:id="rId36"/>
    <p:sldId id="335" r:id="rId37"/>
    <p:sldId id="330" r:id="rId38"/>
    <p:sldId id="332" r:id="rId39"/>
    <p:sldId id="337" r:id="rId40"/>
    <p:sldId id="334" r:id="rId41"/>
    <p:sldId id="316" r:id="rId42"/>
    <p:sldId id="321" r:id="rId43"/>
    <p:sldId id="304" r:id="rId44"/>
    <p:sldId id="322" r:id="rId45"/>
    <p:sldId id="306" r:id="rId46"/>
    <p:sldId id="323" r:id="rId47"/>
    <p:sldId id="339" r:id="rId48"/>
    <p:sldId id="307" r:id="rId49"/>
    <p:sldId id="308" r:id="rId50"/>
    <p:sldId id="338" r:id="rId51"/>
    <p:sldId id="328" r:id="rId52"/>
    <p:sldId id="327" r:id="rId53"/>
    <p:sldId id="310" r:id="rId54"/>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80F2E142-7F14-4E80-963B-C549A19CAAAD}">
          <p14:sldIdLst>
            <p14:sldId id="256"/>
            <p14:sldId id="257"/>
            <p14:sldId id="268"/>
            <p14:sldId id="269"/>
            <p14:sldId id="258"/>
            <p14:sldId id="270"/>
            <p14:sldId id="271"/>
            <p14:sldId id="273"/>
            <p14:sldId id="274"/>
            <p14:sldId id="275"/>
            <p14:sldId id="276"/>
            <p14:sldId id="277"/>
            <p14:sldId id="278"/>
            <p14:sldId id="279"/>
            <p14:sldId id="280"/>
            <p14:sldId id="281"/>
            <p14:sldId id="341"/>
            <p14:sldId id="282"/>
            <p14:sldId id="283"/>
            <p14:sldId id="340"/>
            <p14:sldId id="284"/>
            <p14:sldId id="285"/>
            <p14:sldId id="286"/>
            <p14:sldId id="296"/>
            <p14:sldId id="287"/>
            <p14:sldId id="293"/>
            <p14:sldId id="297"/>
            <p14:sldId id="288"/>
          </p14:sldIdLst>
        </p14:section>
        <p14:section name="Untitled Section" id="{DB6E7591-B0DE-41AF-B2E9-38A3A57C63AC}">
          <p14:sldIdLst>
            <p14:sldId id="294"/>
            <p14:sldId id="295"/>
            <p14:sldId id="289"/>
            <p14:sldId id="290"/>
            <p14:sldId id="291"/>
            <p14:sldId id="298"/>
            <p14:sldId id="299"/>
            <p14:sldId id="335"/>
            <p14:sldId id="330"/>
            <p14:sldId id="332"/>
            <p14:sldId id="337"/>
            <p14:sldId id="334"/>
            <p14:sldId id="316"/>
            <p14:sldId id="321"/>
            <p14:sldId id="304"/>
            <p14:sldId id="322"/>
            <p14:sldId id="306"/>
            <p14:sldId id="323"/>
            <p14:sldId id="339"/>
            <p14:sldId id="307"/>
            <p14:sldId id="308"/>
            <p14:sldId id="338"/>
            <p14:sldId id="328"/>
            <p14:sldId id="327"/>
            <p14:sldId id="31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56" roundtripDataSignature="AMtx7mg6xm/0BQpqLw9Xpsql2vgfhoOss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164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customschemas.google.com/relationships/presentationmetadata" Target="metadata"/><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48468279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726776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7" name="Google Shape;267;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56993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6" name="Google Shape;276;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40597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5" name="Google Shape;285;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141685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4" name="Google Shape;294;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399401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4" name="Google Shape;304;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76176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3" name="Google Shape;313;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61855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2" name="Google Shape;322;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61003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2" name="Google Shape;322;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559894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15520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err="1"/>
              <a:t>Recomandam</a:t>
            </a:r>
            <a:r>
              <a:rPr lang="en-GB" dirty="0"/>
              <a:t> </a:t>
            </a:r>
            <a:r>
              <a:rPr lang="en-GB" dirty="0" err="1"/>
              <a:t>colaborarea</a:t>
            </a:r>
            <a:r>
              <a:rPr lang="en-GB" dirty="0"/>
              <a:t> cu SC pentru identificarea </a:t>
            </a:r>
            <a:r>
              <a:rPr lang="en-GB" dirty="0" err="1"/>
              <a:t>tuturor</a:t>
            </a:r>
            <a:r>
              <a:rPr lang="en-GB" dirty="0"/>
              <a:t> activităților proiectului pentru </a:t>
            </a:r>
            <a:r>
              <a:rPr lang="en-GB" dirty="0" err="1"/>
              <a:t>evitarea</a:t>
            </a:r>
            <a:r>
              <a:rPr lang="en-GB" dirty="0"/>
              <a:t> </a:t>
            </a:r>
            <a:r>
              <a:rPr lang="en-GB" dirty="0" err="1"/>
              <a:t>unei</a:t>
            </a:r>
            <a:r>
              <a:rPr lang="en-GB" dirty="0"/>
              <a:t> </a:t>
            </a:r>
            <a:r>
              <a:rPr lang="en-GB" dirty="0" err="1"/>
              <a:t>posibile</a:t>
            </a:r>
            <a:r>
              <a:rPr lang="en-GB" dirty="0"/>
              <a:t> </a:t>
            </a:r>
            <a:r>
              <a:rPr lang="en-GB" dirty="0" err="1"/>
              <a:t>corecții</a:t>
            </a:r>
            <a:r>
              <a:rPr lang="en-GB" dirty="0"/>
              <a:t> </a:t>
            </a:r>
            <a:r>
              <a:rPr lang="en-GB" dirty="0" err="1"/>
              <a:t>financiare</a:t>
            </a:r>
            <a:r>
              <a:rPr lang="en-GB" dirty="0"/>
              <a:t>; </a:t>
            </a:r>
          </a:p>
          <a:p>
            <a:pPr marL="0" lvl="0" indent="0" algn="l" rtl="0">
              <a:spcBef>
                <a:spcPts val="0"/>
              </a:spcBef>
              <a:spcAft>
                <a:spcPts val="0"/>
              </a:spcAft>
              <a:buNone/>
            </a:pPr>
            <a:r>
              <a:rPr lang="en-GB" dirty="0" err="1"/>
              <a:t>Relație</a:t>
            </a:r>
            <a:r>
              <a:rPr lang="en-GB" dirty="0"/>
              <a:t> </a:t>
            </a:r>
            <a:r>
              <a:rPr lang="en-GB" dirty="0" err="1"/>
              <a:t>strânsă</a:t>
            </a:r>
            <a:r>
              <a:rPr lang="en-GB" dirty="0"/>
              <a:t> cu </a:t>
            </a:r>
            <a:r>
              <a:rPr lang="en-GB" dirty="0" err="1"/>
              <a:t>partenerii</a:t>
            </a:r>
            <a:r>
              <a:rPr lang="en-GB" dirty="0"/>
              <a:t>/</a:t>
            </a:r>
            <a:r>
              <a:rPr lang="en-GB" dirty="0" err="1"/>
              <a:t>liderul</a:t>
            </a:r>
            <a:r>
              <a:rPr lang="en-GB" dirty="0"/>
              <a:t>/SC;</a:t>
            </a:r>
          </a:p>
          <a:p>
            <a:pPr marL="0" lvl="0" indent="0" algn="l" rtl="0">
              <a:spcBef>
                <a:spcPts val="0"/>
              </a:spcBef>
              <a:spcAft>
                <a:spcPts val="0"/>
              </a:spcAft>
              <a:buNone/>
            </a:pPr>
            <a:r>
              <a:rPr lang="en-GB" dirty="0" err="1"/>
              <a:t>Comunicarea</a:t>
            </a:r>
            <a:r>
              <a:rPr lang="en-GB" dirty="0"/>
              <a:t> către </a:t>
            </a:r>
            <a:r>
              <a:rPr lang="en-GB" dirty="0" err="1"/>
              <a:t>responsabilul</a:t>
            </a:r>
            <a:r>
              <a:rPr lang="en-GB" dirty="0"/>
              <a:t> SC a </a:t>
            </a:r>
            <a:r>
              <a:rPr lang="en-GB" dirty="0" err="1"/>
              <a:t>oricăror</a:t>
            </a:r>
            <a:r>
              <a:rPr lang="en-GB" dirty="0"/>
              <a:t> </a:t>
            </a:r>
            <a:r>
              <a:rPr lang="en-GB" dirty="0" err="1"/>
              <a:t>probleme</a:t>
            </a:r>
            <a:r>
              <a:rPr lang="en-GB" dirty="0"/>
              <a:t> apărute în implementare.</a:t>
            </a:r>
          </a:p>
          <a:p>
            <a:pPr marL="0" lvl="0" indent="0" algn="l" rtl="0">
              <a:spcBef>
                <a:spcPts val="0"/>
              </a:spcBef>
              <a:spcAft>
                <a:spcPts val="0"/>
              </a:spcAft>
              <a:buNone/>
            </a:pPr>
            <a:endParaRPr dirty="0"/>
          </a:p>
        </p:txBody>
      </p:sp>
      <p:sp>
        <p:nvSpPr>
          <p:cNvPr id="341" name="Google Shape;341;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47519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683688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err="1"/>
              <a:t>Recomandam</a:t>
            </a:r>
            <a:r>
              <a:rPr lang="en-GB" dirty="0"/>
              <a:t> </a:t>
            </a:r>
            <a:r>
              <a:rPr lang="en-GB" dirty="0" err="1"/>
              <a:t>colaborarea</a:t>
            </a:r>
            <a:r>
              <a:rPr lang="en-GB" dirty="0"/>
              <a:t> cu SC pentru identificarea </a:t>
            </a:r>
            <a:r>
              <a:rPr lang="en-GB" dirty="0" err="1"/>
              <a:t>tuturor</a:t>
            </a:r>
            <a:r>
              <a:rPr lang="en-GB" dirty="0"/>
              <a:t> activităților proiectului pentru </a:t>
            </a:r>
            <a:r>
              <a:rPr lang="en-GB" dirty="0" err="1"/>
              <a:t>evitarea</a:t>
            </a:r>
            <a:r>
              <a:rPr lang="en-GB" dirty="0"/>
              <a:t> </a:t>
            </a:r>
            <a:r>
              <a:rPr lang="en-GB" dirty="0" err="1"/>
              <a:t>unei</a:t>
            </a:r>
            <a:r>
              <a:rPr lang="en-GB" dirty="0"/>
              <a:t> </a:t>
            </a:r>
            <a:r>
              <a:rPr lang="en-GB" dirty="0" err="1"/>
              <a:t>posibile</a:t>
            </a:r>
            <a:r>
              <a:rPr lang="en-GB" dirty="0"/>
              <a:t> </a:t>
            </a:r>
            <a:r>
              <a:rPr lang="en-GB" dirty="0" err="1"/>
              <a:t>corecții</a:t>
            </a:r>
            <a:r>
              <a:rPr lang="en-GB" dirty="0"/>
              <a:t> </a:t>
            </a:r>
            <a:r>
              <a:rPr lang="en-GB" dirty="0" err="1"/>
              <a:t>financiare</a:t>
            </a:r>
            <a:r>
              <a:rPr lang="en-GB" dirty="0"/>
              <a:t>; </a:t>
            </a:r>
          </a:p>
          <a:p>
            <a:pPr marL="0" lvl="0" indent="0" algn="l" rtl="0">
              <a:spcBef>
                <a:spcPts val="0"/>
              </a:spcBef>
              <a:spcAft>
                <a:spcPts val="0"/>
              </a:spcAft>
              <a:buNone/>
            </a:pPr>
            <a:r>
              <a:rPr lang="en-GB" dirty="0" err="1"/>
              <a:t>Relație</a:t>
            </a:r>
            <a:r>
              <a:rPr lang="en-GB" dirty="0"/>
              <a:t> </a:t>
            </a:r>
            <a:r>
              <a:rPr lang="en-GB" dirty="0" err="1"/>
              <a:t>strânsă</a:t>
            </a:r>
            <a:r>
              <a:rPr lang="en-GB" dirty="0"/>
              <a:t> cu </a:t>
            </a:r>
            <a:r>
              <a:rPr lang="en-GB" dirty="0" err="1"/>
              <a:t>partenerii</a:t>
            </a:r>
            <a:r>
              <a:rPr lang="en-GB" dirty="0"/>
              <a:t>/</a:t>
            </a:r>
            <a:r>
              <a:rPr lang="en-GB" dirty="0" err="1"/>
              <a:t>liderul</a:t>
            </a:r>
            <a:r>
              <a:rPr lang="en-GB" dirty="0"/>
              <a:t>/SC;</a:t>
            </a:r>
          </a:p>
          <a:p>
            <a:pPr marL="0" lvl="0" indent="0" algn="l" rtl="0">
              <a:spcBef>
                <a:spcPts val="0"/>
              </a:spcBef>
              <a:spcAft>
                <a:spcPts val="0"/>
              </a:spcAft>
              <a:buNone/>
            </a:pPr>
            <a:r>
              <a:rPr lang="en-GB" dirty="0" err="1"/>
              <a:t>Comunicarea</a:t>
            </a:r>
            <a:r>
              <a:rPr lang="en-GB" dirty="0"/>
              <a:t> către </a:t>
            </a:r>
            <a:r>
              <a:rPr lang="en-GB" dirty="0" err="1"/>
              <a:t>responsabilul</a:t>
            </a:r>
            <a:r>
              <a:rPr lang="en-GB" dirty="0"/>
              <a:t> SC a </a:t>
            </a:r>
            <a:r>
              <a:rPr lang="en-GB" dirty="0" err="1"/>
              <a:t>oricăror</a:t>
            </a:r>
            <a:r>
              <a:rPr lang="en-GB" dirty="0"/>
              <a:t> </a:t>
            </a:r>
            <a:r>
              <a:rPr lang="en-GB" dirty="0" err="1"/>
              <a:t>probleme</a:t>
            </a:r>
            <a:r>
              <a:rPr lang="en-GB" dirty="0"/>
              <a:t> apărute în implementare.</a:t>
            </a:r>
          </a:p>
          <a:p>
            <a:pPr marL="0" lvl="0" indent="0" algn="l" rtl="0">
              <a:spcBef>
                <a:spcPts val="0"/>
              </a:spcBef>
              <a:spcAft>
                <a:spcPts val="0"/>
              </a:spcAft>
              <a:buNone/>
            </a:pPr>
            <a:endParaRPr dirty="0"/>
          </a:p>
        </p:txBody>
      </p:sp>
      <p:sp>
        <p:nvSpPr>
          <p:cNvPr id="341" name="Google Shape;341;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736924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o-RO" dirty="0"/>
              <a:t>Nu toate cheltuielile se leaga de o procedura din project procurements. Exceptie: salarii, per diemuri.</a:t>
            </a:r>
            <a:endParaRPr dirty="0"/>
          </a:p>
        </p:txBody>
      </p:sp>
      <p:sp>
        <p:nvSpPr>
          <p:cNvPr id="350" name="Google Shape;350;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4314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9" name="Google Shape;359;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57220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9" name="Google Shape;369;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32584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9" name="Google Shape;369;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252163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8" name="Google Shape;378;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31249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8" name="Google Shape;378;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260418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8" name="Google Shape;378;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58420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7" name="Google Shape;387;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61156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7" name="Google Shape;387;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8080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7" name="Google Shape;197;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24275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7" name="Google Shape;387;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947562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6" name="Google Shape;396;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44327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5" name="Google Shape;405;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905169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4" name="Google Shape;414;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963349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defTabSz="933237">
              <a:defRPr/>
            </a:pPr>
            <a:endParaRPr lang="ro-RO" dirty="0"/>
          </a:p>
        </p:txBody>
      </p:sp>
      <p:sp>
        <p:nvSpPr>
          <p:cNvPr id="4" name="Slide Number Placeholder 3"/>
          <p:cNvSpPr>
            <a:spLocks noGrp="1"/>
          </p:cNvSpPr>
          <p:nvPr>
            <p:ph type="sldNum" sz="quarter" idx="10"/>
          </p:nvPr>
        </p:nvSpPr>
        <p:spPr/>
        <p:txBody>
          <a:bodyPr/>
          <a:lstStyle/>
          <a:p>
            <a:fld id="{908388AB-91A3-4E65-A830-A20C521076D8}" type="slidenum">
              <a:rPr lang="ro-RO" smtClean="0"/>
              <a:t>34</a:t>
            </a:fld>
            <a:endParaRPr lang="ro-RO" dirty="0"/>
          </a:p>
        </p:txBody>
      </p:sp>
    </p:spTree>
    <p:extLst>
      <p:ext uri="{BB962C8B-B14F-4D97-AF65-F5344CB8AC3E}">
        <p14:creationId xmlns:p14="http://schemas.microsoft.com/office/powerpoint/2010/main" val="9560381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lgn="just" defTabSz="933237">
              <a:spcBef>
                <a:spcPts val="612"/>
              </a:spcBef>
              <a:spcAft>
                <a:spcPts val="612"/>
              </a:spcAft>
              <a:defRPr/>
            </a:pPr>
            <a:endParaRPr lang="ro-RO" sz="1100" dirty="0">
              <a:solidFill>
                <a:srgbClr val="1F497D"/>
              </a:solidFill>
              <a:latin typeface="Arial" charset="0"/>
              <a:cs typeface="Arial" charset="0"/>
            </a:endParaRPr>
          </a:p>
        </p:txBody>
      </p:sp>
      <p:sp>
        <p:nvSpPr>
          <p:cNvPr id="4" name="Slide Number Placeholder 3"/>
          <p:cNvSpPr>
            <a:spLocks noGrp="1"/>
          </p:cNvSpPr>
          <p:nvPr>
            <p:ph type="sldNum" sz="quarter" idx="10"/>
          </p:nvPr>
        </p:nvSpPr>
        <p:spPr/>
        <p:txBody>
          <a:bodyPr/>
          <a:lstStyle/>
          <a:p>
            <a:fld id="{908388AB-91A3-4E65-A830-A20C521076D8}" type="slidenum">
              <a:rPr lang="ro-RO" smtClean="0"/>
              <a:t>35</a:t>
            </a:fld>
            <a:endParaRPr lang="ro-RO" dirty="0"/>
          </a:p>
        </p:txBody>
      </p:sp>
    </p:spTree>
    <p:extLst>
      <p:ext uri="{BB962C8B-B14F-4D97-AF65-F5344CB8AC3E}">
        <p14:creationId xmlns:p14="http://schemas.microsoft.com/office/powerpoint/2010/main" val="39183619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lgn="just" defTabSz="933237">
              <a:spcBef>
                <a:spcPts val="1225"/>
              </a:spcBef>
              <a:spcAft>
                <a:spcPts val="1225"/>
              </a:spcAft>
              <a:defRPr/>
            </a:pPr>
            <a:endParaRPr lang="ro-RO" dirty="0"/>
          </a:p>
        </p:txBody>
      </p:sp>
      <p:sp>
        <p:nvSpPr>
          <p:cNvPr id="4" name="Slide Number Placeholder 3"/>
          <p:cNvSpPr>
            <a:spLocks noGrp="1"/>
          </p:cNvSpPr>
          <p:nvPr>
            <p:ph type="sldNum" sz="quarter" idx="10"/>
          </p:nvPr>
        </p:nvSpPr>
        <p:spPr/>
        <p:txBody>
          <a:bodyPr/>
          <a:lstStyle/>
          <a:p>
            <a:fld id="{908388AB-91A3-4E65-A830-A20C521076D8}" type="slidenum">
              <a:rPr lang="ro-RO" smtClean="0">
                <a:solidFill>
                  <a:prstClr val="black"/>
                </a:solidFill>
              </a:rPr>
              <a:pPr/>
              <a:t>36</a:t>
            </a:fld>
            <a:endParaRPr lang="ro-RO" dirty="0">
              <a:solidFill>
                <a:prstClr val="black"/>
              </a:solidFill>
            </a:endParaRPr>
          </a:p>
        </p:txBody>
      </p:sp>
    </p:spTree>
    <p:extLst>
      <p:ext uri="{BB962C8B-B14F-4D97-AF65-F5344CB8AC3E}">
        <p14:creationId xmlns:p14="http://schemas.microsoft.com/office/powerpoint/2010/main" val="18873741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sz="1400" dirty="0">
              <a:solidFill>
                <a:srgbClr val="1F497D"/>
              </a:solidFill>
              <a:latin typeface="Open Sans"/>
            </a:endParaRPr>
          </a:p>
        </p:txBody>
      </p:sp>
      <p:sp>
        <p:nvSpPr>
          <p:cNvPr id="4" name="Slide Number Placeholder 3"/>
          <p:cNvSpPr>
            <a:spLocks noGrp="1"/>
          </p:cNvSpPr>
          <p:nvPr>
            <p:ph type="sldNum" sz="quarter" idx="10"/>
          </p:nvPr>
        </p:nvSpPr>
        <p:spPr/>
        <p:txBody>
          <a:bodyPr/>
          <a:lstStyle/>
          <a:p>
            <a:fld id="{908388AB-91A3-4E65-A830-A20C521076D8}" type="slidenum">
              <a:rPr lang="ro-RO" smtClean="0">
                <a:solidFill>
                  <a:prstClr val="black"/>
                </a:solidFill>
              </a:rPr>
              <a:pPr/>
              <a:t>37</a:t>
            </a:fld>
            <a:endParaRPr lang="ro-RO" dirty="0">
              <a:solidFill>
                <a:prstClr val="black"/>
              </a:solidFill>
            </a:endParaRPr>
          </a:p>
        </p:txBody>
      </p:sp>
    </p:spTree>
    <p:extLst>
      <p:ext uri="{BB962C8B-B14F-4D97-AF65-F5344CB8AC3E}">
        <p14:creationId xmlns:p14="http://schemas.microsoft.com/office/powerpoint/2010/main" val="11659628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10"/>
          </p:nvPr>
        </p:nvSpPr>
        <p:spPr/>
        <p:txBody>
          <a:bodyPr/>
          <a:lstStyle/>
          <a:p>
            <a:fld id="{908388AB-91A3-4E65-A830-A20C521076D8}" type="slidenum">
              <a:rPr lang="ro-RO" smtClean="0">
                <a:solidFill>
                  <a:prstClr val="black"/>
                </a:solidFill>
              </a:rPr>
              <a:pPr/>
              <a:t>38</a:t>
            </a:fld>
            <a:endParaRPr lang="ro-RO" dirty="0">
              <a:solidFill>
                <a:prstClr val="black"/>
              </a:solidFill>
            </a:endParaRPr>
          </a:p>
        </p:txBody>
      </p:sp>
    </p:spTree>
    <p:extLst>
      <p:ext uri="{BB962C8B-B14F-4D97-AF65-F5344CB8AC3E}">
        <p14:creationId xmlns:p14="http://schemas.microsoft.com/office/powerpoint/2010/main" val="11659628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10"/>
          </p:nvPr>
        </p:nvSpPr>
        <p:spPr/>
        <p:txBody>
          <a:bodyPr/>
          <a:lstStyle/>
          <a:p>
            <a:fld id="{908388AB-91A3-4E65-A830-A20C521076D8}" type="slidenum">
              <a:rPr lang="ro-RO" smtClean="0">
                <a:solidFill>
                  <a:prstClr val="black"/>
                </a:solidFill>
              </a:rPr>
              <a:pPr/>
              <a:t>39</a:t>
            </a:fld>
            <a:endParaRPr lang="ro-RO" dirty="0">
              <a:solidFill>
                <a:prstClr val="black"/>
              </a:solidFill>
            </a:endParaRPr>
          </a:p>
        </p:txBody>
      </p:sp>
    </p:spTree>
    <p:extLst>
      <p:ext uri="{BB962C8B-B14F-4D97-AF65-F5344CB8AC3E}">
        <p14:creationId xmlns:p14="http://schemas.microsoft.com/office/powerpoint/2010/main" val="3600129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41951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10"/>
          </p:nvPr>
        </p:nvSpPr>
        <p:spPr/>
        <p:txBody>
          <a:bodyPr/>
          <a:lstStyle/>
          <a:p>
            <a:fld id="{908388AB-91A3-4E65-A830-A20C521076D8}" type="slidenum">
              <a:rPr lang="ro-RO" smtClean="0">
                <a:solidFill>
                  <a:prstClr val="black"/>
                </a:solidFill>
              </a:rPr>
              <a:pPr/>
              <a:t>40</a:t>
            </a:fld>
            <a:endParaRPr lang="ro-RO" dirty="0">
              <a:solidFill>
                <a:prstClr val="black"/>
              </a:solidFill>
            </a:endParaRPr>
          </a:p>
        </p:txBody>
      </p:sp>
    </p:spTree>
    <p:extLst>
      <p:ext uri="{BB962C8B-B14F-4D97-AF65-F5344CB8AC3E}">
        <p14:creationId xmlns:p14="http://schemas.microsoft.com/office/powerpoint/2010/main" val="11659628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defTabSz="933126">
              <a:defRPr/>
            </a:pPr>
            <a:r>
              <a:rPr lang="en-US" b="1" dirty="0">
                <a:solidFill>
                  <a:srgbClr val="1F497D"/>
                </a:solidFill>
                <a:latin typeface="Open Sans"/>
              </a:rPr>
              <a:t> </a:t>
            </a:r>
            <a:endParaRPr lang="ro-RO" b="1" baseline="0" dirty="0">
              <a:solidFill>
                <a:srgbClr val="1F497D"/>
              </a:solidFill>
              <a:latin typeface="Open Sans"/>
            </a:endParaRPr>
          </a:p>
        </p:txBody>
      </p:sp>
      <p:sp>
        <p:nvSpPr>
          <p:cNvPr id="4" name="Slide Number Placeholder 3"/>
          <p:cNvSpPr>
            <a:spLocks noGrp="1"/>
          </p:cNvSpPr>
          <p:nvPr>
            <p:ph type="sldNum" sz="quarter" idx="10"/>
          </p:nvPr>
        </p:nvSpPr>
        <p:spPr/>
        <p:txBody>
          <a:bodyPr/>
          <a:lstStyle/>
          <a:p>
            <a:fld id="{908388AB-91A3-4E65-A830-A20C521076D8}" type="slidenum">
              <a:rPr lang="ro-RO" smtClean="0">
                <a:solidFill>
                  <a:prstClr val="black"/>
                </a:solidFill>
              </a:rPr>
              <a:pPr/>
              <a:t>41</a:t>
            </a:fld>
            <a:endParaRPr lang="ro-RO" dirty="0">
              <a:solidFill>
                <a:prstClr val="black"/>
              </a:solidFill>
            </a:endParaRPr>
          </a:p>
        </p:txBody>
      </p:sp>
    </p:spTree>
    <p:extLst>
      <p:ext uri="{BB962C8B-B14F-4D97-AF65-F5344CB8AC3E}">
        <p14:creationId xmlns:p14="http://schemas.microsoft.com/office/powerpoint/2010/main" val="20206951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10"/>
          </p:nvPr>
        </p:nvSpPr>
        <p:spPr/>
        <p:txBody>
          <a:bodyPr/>
          <a:lstStyle/>
          <a:p>
            <a:fld id="{908388AB-91A3-4E65-A830-A20C521076D8}" type="slidenum">
              <a:rPr lang="ro-RO" smtClean="0">
                <a:solidFill>
                  <a:prstClr val="black"/>
                </a:solidFill>
              </a:rPr>
              <a:pPr/>
              <a:t>42</a:t>
            </a:fld>
            <a:endParaRPr lang="ro-RO" dirty="0">
              <a:solidFill>
                <a:prstClr val="black"/>
              </a:solidFill>
            </a:endParaRPr>
          </a:p>
        </p:txBody>
      </p:sp>
    </p:spTree>
    <p:extLst>
      <p:ext uri="{BB962C8B-B14F-4D97-AF65-F5344CB8AC3E}">
        <p14:creationId xmlns:p14="http://schemas.microsoft.com/office/powerpoint/2010/main" val="11659628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10"/>
          </p:nvPr>
        </p:nvSpPr>
        <p:spPr/>
        <p:txBody>
          <a:bodyPr/>
          <a:lstStyle/>
          <a:p>
            <a:fld id="{908388AB-91A3-4E65-A830-A20C521076D8}" type="slidenum">
              <a:rPr lang="ro-RO" smtClean="0"/>
              <a:t>43</a:t>
            </a:fld>
            <a:endParaRPr lang="ro-RO" dirty="0"/>
          </a:p>
        </p:txBody>
      </p:sp>
    </p:spTree>
    <p:extLst>
      <p:ext uri="{BB962C8B-B14F-4D97-AF65-F5344CB8AC3E}">
        <p14:creationId xmlns:p14="http://schemas.microsoft.com/office/powerpoint/2010/main" val="7887810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ro-RO"/>
          </a:p>
        </p:txBody>
      </p:sp>
      <p:sp>
        <p:nvSpPr>
          <p:cNvPr id="4" name="Slide Number Placeholder 3"/>
          <p:cNvSpPr>
            <a:spLocks noGrp="1"/>
          </p:cNvSpPr>
          <p:nvPr>
            <p:ph type="sldNum" sz="quarter" idx="10"/>
          </p:nvPr>
        </p:nvSpPr>
        <p:spPr/>
        <p:txBody>
          <a:bodyPr/>
          <a:lstStyle/>
          <a:p>
            <a:fld id="{908388AB-91A3-4E65-A830-A20C521076D8}" type="slidenum">
              <a:rPr lang="ro-RO" smtClean="0"/>
              <a:t>44</a:t>
            </a:fld>
            <a:endParaRPr lang="ro-RO" dirty="0"/>
          </a:p>
        </p:txBody>
      </p:sp>
    </p:spTree>
    <p:extLst>
      <p:ext uri="{BB962C8B-B14F-4D97-AF65-F5344CB8AC3E}">
        <p14:creationId xmlns:p14="http://schemas.microsoft.com/office/powerpoint/2010/main" val="35098815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ro-RO"/>
          </a:p>
        </p:txBody>
      </p:sp>
      <p:sp>
        <p:nvSpPr>
          <p:cNvPr id="4" name="Slide Number Placeholder 3"/>
          <p:cNvSpPr>
            <a:spLocks noGrp="1"/>
          </p:cNvSpPr>
          <p:nvPr>
            <p:ph type="sldNum" sz="quarter" idx="10"/>
          </p:nvPr>
        </p:nvSpPr>
        <p:spPr/>
        <p:txBody>
          <a:bodyPr/>
          <a:lstStyle/>
          <a:p>
            <a:fld id="{908388AB-91A3-4E65-A830-A20C521076D8}" type="slidenum">
              <a:rPr lang="ro-RO" smtClean="0"/>
              <a:t>45</a:t>
            </a:fld>
            <a:endParaRPr lang="ro-RO" dirty="0"/>
          </a:p>
        </p:txBody>
      </p:sp>
    </p:spTree>
    <p:extLst>
      <p:ext uri="{BB962C8B-B14F-4D97-AF65-F5344CB8AC3E}">
        <p14:creationId xmlns:p14="http://schemas.microsoft.com/office/powerpoint/2010/main" val="6738369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ro-RO"/>
          </a:p>
        </p:txBody>
      </p:sp>
      <p:sp>
        <p:nvSpPr>
          <p:cNvPr id="4" name="Slide Number Placeholder 3"/>
          <p:cNvSpPr>
            <a:spLocks noGrp="1"/>
          </p:cNvSpPr>
          <p:nvPr>
            <p:ph type="sldNum" sz="quarter" idx="10"/>
          </p:nvPr>
        </p:nvSpPr>
        <p:spPr/>
        <p:txBody>
          <a:bodyPr/>
          <a:lstStyle/>
          <a:p>
            <a:fld id="{908388AB-91A3-4E65-A830-A20C521076D8}" type="slidenum">
              <a:rPr lang="ro-RO" smtClean="0"/>
              <a:t>46</a:t>
            </a:fld>
            <a:endParaRPr lang="ro-RO" dirty="0"/>
          </a:p>
        </p:txBody>
      </p:sp>
    </p:spTree>
    <p:extLst>
      <p:ext uri="{BB962C8B-B14F-4D97-AF65-F5344CB8AC3E}">
        <p14:creationId xmlns:p14="http://schemas.microsoft.com/office/powerpoint/2010/main" val="224115717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10"/>
          </p:nvPr>
        </p:nvSpPr>
        <p:spPr/>
        <p:txBody>
          <a:bodyPr/>
          <a:lstStyle/>
          <a:p>
            <a:fld id="{908388AB-91A3-4E65-A830-A20C521076D8}" type="slidenum">
              <a:rPr lang="ro-RO" smtClean="0">
                <a:solidFill>
                  <a:prstClr val="black"/>
                </a:solidFill>
              </a:rPr>
              <a:pPr/>
              <a:t>47</a:t>
            </a:fld>
            <a:endParaRPr lang="ro-RO" dirty="0">
              <a:solidFill>
                <a:prstClr val="black"/>
              </a:solidFill>
            </a:endParaRPr>
          </a:p>
        </p:txBody>
      </p:sp>
    </p:spTree>
    <p:extLst>
      <p:ext uri="{BB962C8B-B14F-4D97-AF65-F5344CB8AC3E}">
        <p14:creationId xmlns:p14="http://schemas.microsoft.com/office/powerpoint/2010/main" val="11659628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10"/>
          </p:nvPr>
        </p:nvSpPr>
        <p:spPr/>
        <p:txBody>
          <a:bodyPr/>
          <a:lstStyle/>
          <a:p>
            <a:fld id="{908388AB-91A3-4E65-A830-A20C521076D8}" type="slidenum">
              <a:rPr lang="ro-RO" smtClean="0"/>
              <a:t>48</a:t>
            </a:fld>
            <a:endParaRPr lang="ro-RO" dirty="0"/>
          </a:p>
        </p:txBody>
      </p:sp>
    </p:spTree>
    <p:extLst>
      <p:ext uri="{BB962C8B-B14F-4D97-AF65-F5344CB8AC3E}">
        <p14:creationId xmlns:p14="http://schemas.microsoft.com/office/powerpoint/2010/main" val="276110273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10"/>
          </p:nvPr>
        </p:nvSpPr>
        <p:spPr/>
        <p:txBody>
          <a:bodyPr/>
          <a:lstStyle/>
          <a:p>
            <a:fld id="{908388AB-91A3-4E65-A830-A20C521076D8}" type="slidenum">
              <a:rPr lang="ro-RO" smtClean="0"/>
              <a:t>49</a:t>
            </a:fld>
            <a:endParaRPr lang="ro-RO" dirty="0"/>
          </a:p>
        </p:txBody>
      </p:sp>
    </p:spTree>
    <p:extLst>
      <p:ext uri="{BB962C8B-B14F-4D97-AF65-F5344CB8AC3E}">
        <p14:creationId xmlns:p14="http://schemas.microsoft.com/office/powerpoint/2010/main" val="1165962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973843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10"/>
          </p:nvPr>
        </p:nvSpPr>
        <p:spPr/>
        <p:txBody>
          <a:bodyPr/>
          <a:lstStyle/>
          <a:p>
            <a:fld id="{908388AB-91A3-4E65-A830-A20C521076D8}" type="slidenum">
              <a:rPr lang="ro-RO" smtClean="0">
                <a:solidFill>
                  <a:prstClr val="black"/>
                </a:solidFill>
              </a:rPr>
              <a:pPr/>
              <a:t>50</a:t>
            </a:fld>
            <a:endParaRPr lang="ro-RO" dirty="0">
              <a:solidFill>
                <a:prstClr val="black"/>
              </a:solidFill>
            </a:endParaRPr>
          </a:p>
        </p:txBody>
      </p:sp>
    </p:spTree>
    <p:extLst>
      <p:ext uri="{BB962C8B-B14F-4D97-AF65-F5344CB8AC3E}">
        <p14:creationId xmlns:p14="http://schemas.microsoft.com/office/powerpoint/2010/main" val="360012952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ro-RO" sz="1200" dirty="0"/>
          </a:p>
        </p:txBody>
      </p:sp>
      <p:sp>
        <p:nvSpPr>
          <p:cNvPr id="4" name="Slide Number Placeholder 3"/>
          <p:cNvSpPr>
            <a:spLocks noGrp="1"/>
          </p:cNvSpPr>
          <p:nvPr>
            <p:ph type="sldNum" sz="quarter" idx="10"/>
          </p:nvPr>
        </p:nvSpPr>
        <p:spPr/>
        <p:txBody>
          <a:bodyPr/>
          <a:lstStyle/>
          <a:p>
            <a:fld id="{908388AB-91A3-4E65-A830-A20C521076D8}" type="slidenum">
              <a:rPr lang="ro-RO" smtClean="0"/>
              <a:t>51</a:t>
            </a:fld>
            <a:endParaRPr lang="ro-RO" dirty="0"/>
          </a:p>
        </p:txBody>
      </p:sp>
    </p:spTree>
    <p:extLst>
      <p:ext uri="{BB962C8B-B14F-4D97-AF65-F5344CB8AC3E}">
        <p14:creationId xmlns:p14="http://schemas.microsoft.com/office/powerpoint/2010/main" val="14394708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77770" indent="0" algn="just" defTabSz="933237" eaLnBrk="0" fontAlgn="base" hangingPunct="0">
              <a:spcBef>
                <a:spcPct val="20000"/>
              </a:spcBef>
              <a:spcAft>
                <a:spcPct val="0"/>
              </a:spcAft>
              <a:buFontTx/>
              <a:buNone/>
              <a:defRPr/>
            </a:pPr>
            <a:endParaRPr lang="ro-RO" sz="1600" b="1" dirty="0">
              <a:solidFill>
                <a:srgbClr val="1F497D"/>
              </a:solidFill>
              <a:latin typeface="Open Sans" pitchFamily="34" charset="0"/>
              <a:ea typeface="Open Sans" pitchFamily="34" charset="0"/>
              <a:cs typeface="Open Sans" pitchFamily="34" charset="0"/>
            </a:endParaRPr>
          </a:p>
        </p:txBody>
      </p:sp>
      <p:sp>
        <p:nvSpPr>
          <p:cNvPr id="4" name="Slide Number Placeholder 3"/>
          <p:cNvSpPr>
            <a:spLocks noGrp="1"/>
          </p:cNvSpPr>
          <p:nvPr>
            <p:ph type="sldNum" sz="quarter" idx="10"/>
          </p:nvPr>
        </p:nvSpPr>
        <p:spPr/>
        <p:txBody>
          <a:bodyPr/>
          <a:lstStyle/>
          <a:p>
            <a:fld id="{908388AB-91A3-4E65-A830-A20C521076D8}" type="slidenum">
              <a:rPr lang="ro-RO" smtClean="0"/>
              <a:t>52</a:t>
            </a:fld>
            <a:endParaRPr lang="ro-RO" dirty="0"/>
          </a:p>
        </p:txBody>
      </p:sp>
    </p:spTree>
    <p:extLst>
      <p:ext uri="{BB962C8B-B14F-4D97-AF65-F5344CB8AC3E}">
        <p14:creationId xmlns:p14="http://schemas.microsoft.com/office/powerpoint/2010/main" val="14394708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ro-RO"/>
          </a:p>
        </p:txBody>
      </p:sp>
      <p:sp>
        <p:nvSpPr>
          <p:cNvPr id="4" name="Slide Number Placeholder 3"/>
          <p:cNvSpPr>
            <a:spLocks noGrp="1"/>
          </p:cNvSpPr>
          <p:nvPr>
            <p:ph type="sldNum" sz="quarter" idx="10"/>
          </p:nvPr>
        </p:nvSpPr>
        <p:spPr/>
        <p:txBody>
          <a:bodyPr/>
          <a:lstStyle/>
          <a:p>
            <a:fld id="{908388AB-91A3-4E65-A830-A20C521076D8}" type="slidenum">
              <a:rPr lang="ro-RO" smtClean="0"/>
              <a:t>53</a:t>
            </a:fld>
            <a:endParaRPr lang="ro-RO" dirty="0"/>
          </a:p>
        </p:txBody>
      </p:sp>
    </p:spTree>
    <p:extLst>
      <p:ext uri="{BB962C8B-B14F-4D97-AF65-F5344CB8AC3E}">
        <p14:creationId xmlns:p14="http://schemas.microsoft.com/office/powerpoint/2010/main" val="41260263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7" name="Google Shape;217;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0844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6" name="Google Shape;226;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2384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9959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8" name="Google Shape;258;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2883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9"/>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39"/>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4" name="Google Shape;14;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9"/>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49"/>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4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4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4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41"/>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26" name="Google Shape;26;p4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4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42"/>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2" name="Google Shape;32;p42"/>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3" name="Google Shape;33;p4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4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4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4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43"/>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9" name="Google Shape;39;p43"/>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0" name="Google Shape;40;p43"/>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1" name="Google Shape;41;p43"/>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2" name="Google Shape;42;p4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4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4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4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4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4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6"/>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46"/>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46"/>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4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4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4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47"/>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4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4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4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4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48"/>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4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4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4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3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hyperlink" Target="http://interreg-rohu.eu/ro/comunicare-si-identitate-vizuala/"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2.jpe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png"/></Relationships>
</file>

<file path=ppt/slides/_rels/slide38.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16.jpeg"/><Relationship Id="rId7"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jpeg"/><Relationship Id="rId9" Type="http://schemas.openxmlformats.org/officeDocument/2006/relationships/image" Target="../media/image28.png"/></Relationships>
</file>

<file path=ppt/slides/_rels/slide39.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25.png"/><Relationship Id="rId3" Type="http://schemas.openxmlformats.org/officeDocument/2006/relationships/image" Target="../media/image16.jpeg"/><Relationship Id="rId7" Type="http://schemas.openxmlformats.org/officeDocument/2006/relationships/image" Target="../media/image32.jpeg"/><Relationship Id="rId12" Type="http://schemas.openxmlformats.org/officeDocument/2006/relationships/image" Target="../media/image37.pn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31.jpeg"/><Relationship Id="rId11" Type="http://schemas.openxmlformats.org/officeDocument/2006/relationships/image" Target="../media/image36.emf"/><Relationship Id="rId5" Type="http://schemas.openxmlformats.org/officeDocument/2006/relationships/image" Target="../media/image30.emf"/><Relationship Id="rId15" Type="http://schemas.openxmlformats.org/officeDocument/2006/relationships/image" Target="../media/image39.png"/><Relationship Id="rId10" Type="http://schemas.openxmlformats.org/officeDocument/2006/relationships/image" Target="../media/image35.jpeg"/><Relationship Id="rId4" Type="http://schemas.openxmlformats.org/officeDocument/2006/relationships/image" Target="../media/image29.wmf"/><Relationship Id="rId9" Type="http://schemas.openxmlformats.org/officeDocument/2006/relationships/image" Target="../media/image34.emf"/><Relationship Id="rId14" Type="http://schemas.openxmlformats.org/officeDocument/2006/relationships/image" Target="../media/image38.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40.jpeg"/></Relationships>
</file>

<file path=ppt/slides/_rels/slide4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image" Target="../media/image42.png"/><Relationship Id="rId4" Type="http://schemas.openxmlformats.org/officeDocument/2006/relationships/image" Target="../media/image41.png"/></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image" Target="../media/image44.png"/></Relationships>
</file>

<file path=ppt/slides/_rels/slide4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image" Target="../media/image48.png"/><Relationship Id="rId4" Type="http://schemas.openxmlformats.org/officeDocument/2006/relationships/hyperlink" Target="http://www.interreg-rohu.eu/"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image" Target="../media/image50.png"/></Relationships>
</file>

<file path=ppt/slides/_rels/slide4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9.xml"/><Relationship Id="rId1" Type="http://schemas.openxmlformats.org/officeDocument/2006/relationships/slideLayout" Target="../slideLayouts/slideLayout1.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8" Type="http://schemas.openxmlformats.org/officeDocument/2006/relationships/hyperlink" Target="mailto:joint.secretariat@brecoradea.ro" TargetMode="External"/><Relationship Id="rId3" Type="http://schemas.openxmlformats.org/officeDocument/2006/relationships/image" Target="../media/image16.jpeg"/><Relationship Id="rId7" Type="http://schemas.openxmlformats.org/officeDocument/2006/relationships/image" Target="../media/image57.jpeg"/><Relationship Id="rId2" Type="http://schemas.openxmlformats.org/officeDocument/2006/relationships/notesSlide" Target="../notesSlides/notesSlide50.xml"/><Relationship Id="rId1" Type="http://schemas.openxmlformats.org/officeDocument/2006/relationships/slideLayout" Target="../slideLayouts/slideLayout1.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5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51.xml"/><Relationship Id="rId1" Type="http://schemas.openxmlformats.org/officeDocument/2006/relationships/slideLayout" Target="../slideLayouts/slideLayout6.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5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image" Target="../media/image63.png"/></Relationships>
</file>

<file path=ppt/slides/_rels/slide5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3.xml"/><Relationship Id="rId1" Type="http://schemas.openxmlformats.org/officeDocument/2006/relationships/slideLayout" Target="../slideLayouts/slideLayout1.xml"/><Relationship Id="rId6" Type="http://schemas.openxmlformats.org/officeDocument/2006/relationships/image" Target="../media/image65.png"/><Relationship Id="rId5" Type="http://schemas.openxmlformats.org/officeDocument/2006/relationships/image" Target="../media/image64.jpeg"/><Relationship Id="rId4" Type="http://schemas.openxmlformats.org/officeDocument/2006/relationships/hyperlink" Target="mailto:daliana.vigu@brecoradea.ro"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395536" y="2348880"/>
            <a:ext cx="5616624" cy="2376264"/>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Open Sans"/>
              <a:buNone/>
            </a:pPr>
            <a:r>
              <a:rPr lang="en-US" b="1" dirty="0">
                <a:solidFill>
                  <a:schemeClr val="lt1"/>
                </a:solidFill>
                <a:latin typeface="Open Sans"/>
                <a:ea typeface="Open Sans"/>
                <a:cs typeface="Open Sans"/>
                <a:sym typeface="Open Sans"/>
              </a:rPr>
              <a:t>Presentation name</a:t>
            </a:r>
            <a:endParaRPr dirty="0"/>
          </a:p>
        </p:txBody>
      </p:sp>
      <p:sp>
        <p:nvSpPr>
          <p:cNvPr id="85" name="Google Shape;85;p1"/>
          <p:cNvSpPr txBox="1"/>
          <p:nvPr/>
        </p:nvSpPr>
        <p:spPr>
          <a:xfrm>
            <a:off x="1403648" y="5013176"/>
            <a:ext cx="352839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dirty="0">
                <a:solidFill>
                  <a:schemeClr val="lt1"/>
                </a:solidFill>
                <a:latin typeface="Calibri"/>
                <a:ea typeface="Calibri"/>
                <a:cs typeface="Calibri"/>
                <a:sym typeface="Calibri"/>
              </a:rPr>
              <a:t>Location 10.02.2017</a:t>
            </a:r>
            <a:endParaRPr dirty="0"/>
          </a:p>
        </p:txBody>
      </p:sp>
      <p:pic>
        <p:nvPicPr>
          <p:cNvPr id="86" name="Google Shape;86;p1"/>
          <p:cNvPicPr preferRelativeResize="0"/>
          <p:nvPr/>
        </p:nvPicPr>
        <p:blipFill rotWithShape="1">
          <a:blip r:embed="rId3">
            <a:alphaModFix/>
          </a:blip>
          <a:srcRect/>
          <a:stretch/>
        </p:blipFill>
        <p:spPr>
          <a:xfrm>
            <a:off x="378" y="3331"/>
            <a:ext cx="9143244" cy="6851337"/>
          </a:xfrm>
          <a:prstGeom prst="rect">
            <a:avLst/>
          </a:prstGeom>
          <a:noFill/>
          <a:ln>
            <a:noFill/>
          </a:ln>
        </p:spPr>
      </p:pic>
      <p:pic>
        <p:nvPicPr>
          <p:cNvPr id="87" name="Google Shape;87;p1"/>
          <p:cNvPicPr preferRelativeResize="0"/>
          <p:nvPr/>
        </p:nvPicPr>
        <p:blipFill rotWithShape="1">
          <a:blip r:embed="rId4">
            <a:alphaModFix/>
          </a:blip>
          <a:srcRect/>
          <a:stretch/>
        </p:blipFill>
        <p:spPr>
          <a:xfrm>
            <a:off x="251520" y="219356"/>
            <a:ext cx="3477110" cy="857370"/>
          </a:xfrm>
          <a:prstGeom prst="rect">
            <a:avLst/>
          </a:prstGeom>
          <a:noFill/>
          <a:ln>
            <a:noFill/>
          </a:ln>
        </p:spPr>
      </p:pic>
      <p:pic>
        <p:nvPicPr>
          <p:cNvPr id="88" name="Google Shape;88;p1"/>
          <p:cNvPicPr preferRelativeResize="0"/>
          <p:nvPr/>
        </p:nvPicPr>
        <p:blipFill rotWithShape="1">
          <a:blip r:embed="rId5">
            <a:alphaModFix/>
          </a:blip>
          <a:srcRect/>
          <a:stretch/>
        </p:blipFill>
        <p:spPr>
          <a:xfrm>
            <a:off x="7596336" y="219356"/>
            <a:ext cx="367074" cy="367074"/>
          </a:xfrm>
          <a:prstGeom prst="rect">
            <a:avLst/>
          </a:prstGeom>
          <a:noFill/>
          <a:ln>
            <a:noFill/>
          </a:ln>
        </p:spPr>
      </p:pic>
      <p:pic>
        <p:nvPicPr>
          <p:cNvPr id="89" name="Google Shape;89;p1"/>
          <p:cNvPicPr preferRelativeResize="0"/>
          <p:nvPr/>
        </p:nvPicPr>
        <p:blipFill rotWithShape="1">
          <a:blip r:embed="rId6">
            <a:alphaModFix/>
          </a:blip>
          <a:srcRect/>
          <a:stretch/>
        </p:blipFill>
        <p:spPr>
          <a:xfrm>
            <a:off x="8172400" y="206009"/>
            <a:ext cx="528449" cy="474050"/>
          </a:xfrm>
          <a:prstGeom prst="rect">
            <a:avLst/>
          </a:prstGeom>
          <a:noFill/>
          <a:ln>
            <a:noFill/>
          </a:ln>
        </p:spPr>
      </p:pic>
      <p:sp>
        <p:nvSpPr>
          <p:cNvPr id="90" name="Google Shape;90;p1"/>
          <p:cNvSpPr txBox="1"/>
          <p:nvPr/>
        </p:nvSpPr>
        <p:spPr>
          <a:xfrm>
            <a:off x="251526" y="2082296"/>
            <a:ext cx="5415943" cy="278686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3600"/>
              <a:buFont typeface="Open Sans"/>
              <a:buNone/>
            </a:pPr>
            <a:r>
              <a:rPr lang="en-US" sz="2800" b="1" u="none" dirty="0" err="1">
                <a:solidFill>
                  <a:schemeClr val="lt1"/>
                </a:solidFill>
                <a:latin typeface="Open Sans"/>
                <a:ea typeface="Open Sans"/>
                <a:cs typeface="Open Sans"/>
                <a:sym typeface="Open Sans"/>
              </a:rPr>
              <a:t>Manualul</a:t>
            </a:r>
            <a:r>
              <a:rPr lang="en-US" sz="2800" b="1" u="none" dirty="0">
                <a:solidFill>
                  <a:schemeClr val="lt1"/>
                </a:solidFill>
                <a:latin typeface="Open Sans"/>
                <a:ea typeface="Open Sans"/>
                <a:cs typeface="Open Sans"/>
                <a:sym typeface="Open Sans"/>
              </a:rPr>
              <a:t> de </a:t>
            </a:r>
            <a:r>
              <a:rPr lang="en-US" sz="2400" b="1" u="none" dirty="0" err="1">
                <a:solidFill>
                  <a:schemeClr val="lt1"/>
                </a:solidFill>
                <a:latin typeface="Open Sans"/>
                <a:ea typeface="Open Sans"/>
                <a:cs typeface="Open Sans"/>
                <a:sym typeface="Open Sans"/>
              </a:rPr>
              <a:t>implementare</a:t>
            </a:r>
            <a:r>
              <a:rPr lang="en-US" sz="2800" b="1" u="none" dirty="0">
                <a:solidFill>
                  <a:schemeClr val="lt1"/>
                </a:solidFill>
                <a:latin typeface="Open Sans"/>
                <a:ea typeface="Open Sans"/>
                <a:cs typeface="Open Sans"/>
                <a:sym typeface="Open Sans"/>
              </a:rPr>
              <a:t> a </a:t>
            </a:r>
            <a:r>
              <a:rPr lang="en-US" sz="2800" b="1" u="none" dirty="0" err="1">
                <a:solidFill>
                  <a:schemeClr val="lt1"/>
                </a:solidFill>
                <a:latin typeface="Open Sans"/>
                <a:ea typeface="Open Sans"/>
                <a:cs typeface="Open Sans"/>
                <a:sym typeface="Open Sans"/>
              </a:rPr>
              <a:t>proiect</a:t>
            </a:r>
            <a:r>
              <a:rPr lang="ro-RO" sz="2800" b="1" u="none" dirty="0">
                <a:solidFill>
                  <a:schemeClr val="lt1"/>
                </a:solidFill>
                <a:latin typeface="Open Sans"/>
                <a:ea typeface="Open Sans"/>
                <a:cs typeface="Open Sans"/>
                <a:sym typeface="Open Sans"/>
              </a:rPr>
              <a:t>ului</a:t>
            </a:r>
            <a:r>
              <a:rPr lang="en-US" sz="2800" b="1" u="none" dirty="0">
                <a:solidFill>
                  <a:schemeClr val="lt1"/>
                </a:solidFill>
                <a:latin typeface="Open Sans"/>
                <a:ea typeface="Open Sans"/>
                <a:cs typeface="Open Sans"/>
                <a:sym typeface="Open Sans"/>
              </a:rPr>
              <a:t/>
            </a:r>
            <a:br>
              <a:rPr lang="en-US" sz="2800" b="1" u="none" dirty="0">
                <a:solidFill>
                  <a:schemeClr val="lt1"/>
                </a:solidFill>
                <a:latin typeface="Open Sans"/>
                <a:ea typeface="Open Sans"/>
                <a:cs typeface="Open Sans"/>
                <a:sym typeface="Open Sans"/>
              </a:rPr>
            </a:br>
            <a:r>
              <a:rPr lang="en-US" sz="2800" b="1" u="none" dirty="0">
                <a:solidFill>
                  <a:schemeClr val="lt1"/>
                </a:solidFill>
                <a:latin typeface="Open Sans"/>
                <a:ea typeface="Open Sans"/>
                <a:cs typeface="Open Sans"/>
                <a:sym typeface="Open Sans"/>
              </a:rPr>
              <a:t> - Programul Interreg </a:t>
            </a:r>
            <a:br>
              <a:rPr lang="en-US" sz="2800" b="1" u="none" dirty="0">
                <a:solidFill>
                  <a:schemeClr val="lt1"/>
                </a:solidFill>
                <a:latin typeface="Open Sans"/>
                <a:ea typeface="Open Sans"/>
                <a:cs typeface="Open Sans"/>
                <a:sym typeface="Open Sans"/>
              </a:rPr>
            </a:br>
            <a:r>
              <a:rPr lang="en-US" sz="2800" b="1" u="none" dirty="0">
                <a:solidFill>
                  <a:schemeClr val="lt1"/>
                </a:solidFill>
                <a:latin typeface="Open Sans"/>
                <a:ea typeface="Open Sans"/>
                <a:cs typeface="Open Sans"/>
                <a:sym typeface="Open Sans"/>
              </a:rPr>
              <a:t>V-A România-Ungaria - </a:t>
            </a:r>
            <a:endParaRPr sz="2800" b="0" u="none" dirty="0">
              <a:solidFill>
                <a:schemeClr val="dk1"/>
              </a:solidFill>
              <a:latin typeface="Calibri"/>
              <a:ea typeface="Calibri"/>
              <a:cs typeface="Calibri"/>
              <a:sym typeface="Calibri"/>
            </a:endParaRPr>
          </a:p>
        </p:txBody>
      </p:sp>
      <p:sp>
        <p:nvSpPr>
          <p:cNvPr id="91" name="Google Shape;91;p1"/>
          <p:cNvSpPr/>
          <p:nvPr/>
        </p:nvSpPr>
        <p:spPr>
          <a:xfrm>
            <a:off x="0" y="4869160"/>
            <a:ext cx="6228184" cy="70788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err="1">
                <a:solidFill>
                  <a:schemeClr val="lt1"/>
                </a:solidFill>
                <a:latin typeface="Open Sans"/>
                <a:ea typeface="Open Sans"/>
                <a:cs typeface="Open Sans"/>
                <a:sym typeface="Open Sans"/>
              </a:rPr>
              <a:t>Salonta</a:t>
            </a:r>
            <a:r>
              <a:rPr lang="en-US" sz="2000" b="1" i="0" u="none" strike="noStrike" cap="none" dirty="0">
                <a:solidFill>
                  <a:schemeClr val="lt1"/>
                </a:solidFill>
                <a:latin typeface="Open Sans"/>
                <a:ea typeface="Open Sans"/>
                <a:cs typeface="Open Sans"/>
                <a:sym typeface="Open Sans"/>
              </a:rPr>
              <a:t>, </a:t>
            </a:r>
            <a:r>
              <a:rPr lang="en-US" sz="2000" b="1" i="0" u="none" strike="noStrike" cap="none" dirty="0" err="1">
                <a:solidFill>
                  <a:schemeClr val="lt1"/>
                </a:solidFill>
                <a:latin typeface="Open Sans"/>
                <a:ea typeface="Open Sans"/>
                <a:cs typeface="Open Sans"/>
                <a:sym typeface="Open Sans"/>
              </a:rPr>
              <a:t>Septembrie</a:t>
            </a:r>
            <a:r>
              <a:rPr lang="en-US" sz="2000" b="1" i="0" u="none" strike="noStrike" cap="none" dirty="0">
                <a:solidFill>
                  <a:schemeClr val="lt1"/>
                </a:solidFill>
                <a:latin typeface="Open Sans"/>
                <a:ea typeface="Open Sans"/>
                <a:cs typeface="Open Sans"/>
                <a:sym typeface="Open Sans"/>
              </a:rPr>
              <a:t> 2019</a:t>
            </a:r>
            <a:br>
              <a:rPr lang="en-US" sz="2000" b="1" i="0" u="none" strike="noStrike" cap="none" dirty="0">
                <a:solidFill>
                  <a:schemeClr val="lt1"/>
                </a:solidFill>
                <a:latin typeface="Open Sans"/>
                <a:ea typeface="Open Sans"/>
                <a:cs typeface="Open Sans"/>
                <a:sym typeface="Open Sans"/>
              </a:rPr>
            </a:br>
            <a:endParaRPr sz="20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pic>
        <p:nvPicPr>
          <p:cNvPr id="269" name="Google Shape;269;p20"/>
          <p:cNvPicPr preferRelativeResize="0"/>
          <p:nvPr/>
        </p:nvPicPr>
        <p:blipFill rotWithShape="1">
          <a:blip r:embed="rId3">
            <a:alphaModFix/>
          </a:blip>
          <a:srcRect/>
          <a:stretch/>
        </p:blipFill>
        <p:spPr>
          <a:xfrm>
            <a:off x="378" y="283"/>
            <a:ext cx="9143244" cy="6857433"/>
          </a:xfrm>
          <a:prstGeom prst="rect">
            <a:avLst/>
          </a:prstGeom>
          <a:noFill/>
          <a:ln>
            <a:noFill/>
          </a:ln>
        </p:spPr>
      </p:pic>
      <p:pic>
        <p:nvPicPr>
          <p:cNvPr id="270" name="Google Shape;270;p20"/>
          <p:cNvPicPr preferRelativeResize="0"/>
          <p:nvPr/>
        </p:nvPicPr>
        <p:blipFill rotWithShape="1">
          <a:blip r:embed="rId4">
            <a:alphaModFix/>
          </a:blip>
          <a:srcRect/>
          <a:stretch/>
        </p:blipFill>
        <p:spPr>
          <a:xfrm>
            <a:off x="251520" y="219356"/>
            <a:ext cx="3477110" cy="857370"/>
          </a:xfrm>
          <a:prstGeom prst="rect">
            <a:avLst/>
          </a:prstGeom>
          <a:noFill/>
          <a:ln>
            <a:noFill/>
          </a:ln>
        </p:spPr>
      </p:pic>
      <p:pic>
        <p:nvPicPr>
          <p:cNvPr id="271" name="Google Shape;271;p20"/>
          <p:cNvPicPr preferRelativeResize="0"/>
          <p:nvPr/>
        </p:nvPicPr>
        <p:blipFill rotWithShape="1">
          <a:blip r:embed="rId5">
            <a:alphaModFix/>
          </a:blip>
          <a:srcRect/>
          <a:stretch/>
        </p:blipFill>
        <p:spPr>
          <a:xfrm>
            <a:off x="7596336" y="219356"/>
            <a:ext cx="367074" cy="367074"/>
          </a:xfrm>
          <a:prstGeom prst="rect">
            <a:avLst/>
          </a:prstGeom>
          <a:noFill/>
          <a:ln>
            <a:noFill/>
          </a:ln>
        </p:spPr>
      </p:pic>
      <p:pic>
        <p:nvPicPr>
          <p:cNvPr id="272" name="Google Shape;272;p20"/>
          <p:cNvPicPr preferRelativeResize="0"/>
          <p:nvPr/>
        </p:nvPicPr>
        <p:blipFill rotWithShape="1">
          <a:blip r:embed="rId6">
            <a:alphaModFix/>
          </a:blip>
          <a:srcRect/>
          <a:stretch/>
        </p:blipFill>
        <p:spPr>
          <a:xfrm>
            <a:off x="8172400" y="206009"/>
            <a:ext cx="528449" cy="474050"/>
          </a:xfrm>
          <a:prstGeom prst="rect">
            <a:avLst/>
          </a:prstGeom>
          <a:noFill/>
          <a:ln>
            <a:noFill/>
          </a:ln>
        </p:spPr>
      </p:pic>
      <p:sp>
        <p:nvSpPr>
          <p:cNvPr id="273" name="Google Shape;273;p20"/>
          <p:cNvSpPr/>
          <p:nvPr/>
        </p:nvSpPr>
        <p:spPr>
          <a:xfrm>
            <a:off x="575323" y="1648400"/>
            <a:ext cx="5079029" cy="4014779"/>
          </a:xfrm>
          <a:prstGeom prst="rect">
            <a:avLst/>
          </a:prstGeom>
          <a:noFill/>
          <a:ln>
            <a:noFill/>
          </a:ln>
        </p:spPr>
        <p:txBody>
          <a:bodyPr spcFirstLastPara="1" wrap="square" lIns="91425" tIns="45700" rIns="91425" bIns="45700" anchor="t" anchorCtr="0">
            <a:noAutofit/>
          </a:bodyPr>
          <a:lstStyle/>
          <a:p>
            <a:pPr marL="457200" marR="0" lvl="0" indent="-355600" algn="l" rtl="0">
              <a:lnSpc>
                <a:spcPct val="115000"/>
              </a:lnSpc>
              <a:spcBef>
                <a:spcPts val="0"/>
              </a:spcBef>
              <a:spcAft>
                <a:spcPts val="0"/>
              </a:spcAft>
              <a:buClr>
                <a:srgbClr val="0F2A75"/>
              </a:buClr>
              <a:buSzPts val="2000"/>
              <a:buFont typeface="Calibri"/>
              <a:buChar char="●"/>
            </a:pPr>
            <a:r>
              <a:rPr lang="ro-RO" sz="1800" b="0" i="0" u="none" strike="noStrike" cap="none" dirty="0" smtClean="0">
                <a:solidFill>
                  <a:srgbClr val="1F497D"/>
                </a:solidFill>
                <a:latin typeface="Open Sans" panose="020B0604020202020204" charset="0"/>
                <a:ea typeface="Open Sans" panose="020B0604020202020204" charset="0"/>
                <a:cs typeface="Open Sans" panose="020B0604020202020204" charset="0"/>
                <a:sym typeface="Open Sans"/>
              </a:rPr>
              <a:t>Prin instrucțiunile șefului AM, care vor fi comunicate Beneficiarilor și publicate pe pagina web a Programului www.interreg-rohu.eu;</a:t>
            </a:r>
          </a:p>
          <a:p>
            <a:pPr marL="457200" marR="0" lvl="0" indent="-355600" algn="l" rtl="0">
              <a:lnSpc>
                <a:spcPct val="115000"/>
              </a:lnSpc>
              <a:spcBef>
                <a:spcPts val="0"/>
              </a:spcBef>
              <a:spcAft>
                <a:spcPts val="0"/>
              </a:spcAft>
              <a:buClr>
                <a:srgbClr val="0F2A75"/>
              </a:buClr>
              <a:buSzPts val="2000"/>
              <a:buFont typeface="Calibri"/>
              <a:buChar char="●"/>
            </a:pPr>
            <a:r>
              <a:rPr lang="ro-RO" sz="1800" b="0" i="0" u="none" strike="noStrike" cap="none" dirty="0" smtClean="0">
                <a:solidFill>
                  <a:srgbClr val="1F497D"/>
                </a:solidFill>
                <a:latin typeface="Open Sans" panose="020B0604020202020204" charset="0"/>
                <a:ea typeface="Open Sans" panose="020B0604020202020204" charset="0"/>
                <a:cs typeface="Open Sans" panose="020B0604020202020204" charset="0"/>
                <a:sym typeface="Open Sans"/>
              </a:rPr>
              <a:t>Instrucțiunile devin parte a contractului și vor intra în vigoare la data comunicării acestora.</a:t>
            </a:r>
          </a:p>
          <a:p>
            <a:pPr marL="0" marR="0" lvl="0" indent="0" algn="l" rtl="0">
              <a:lnSpc>
                <a:spcPct val="115000"/>
              </a:lnSpc>
              <a:spcBef>
                <a:spcPts val="0"/>
              </a:spcBef>
              <a:spcAft>
                <a:spcPts val="0"/>
              </a:spcAft>
              <a:buClr>
                <a:srgbClr val="000000"/>
              </a:buClr>
              <a:buSzPts val="2000"/>
              <a:buFont typeface="Arial"/>
              <a:buNone/>
            </a:pPr>
            <a:endParaRPr lang="ro-RO" sz="1800" b="1" i="0" u="none" strike="noStrike" cap="none" dirty="0" smtClean="0">
              <a:solidFill>
                <a:srgbClr val="0F2A75"/>
              </a:solidFill>
              <a:latin typeface="Open Sans" panose="020B0604020202020204" charset="0"/>
              <a:ea typeface="Open Sans" panose="020B0604020202020204" charset="0"/>
              <a:cs typeface="Open Sans" panose="020B0604020202020204" charset="0"/>
              <a:sym typeface="Calibri"/>
            </a:endParaRPr>
          </a:p>
          <a:p>
            <a:pPr marL="0" marR="0" lvl="0" indent="0" algn="l" rtl="0">
              <a:lnSpc>
                <a:spcPct val="115000"/>
              </a:lnSpc>
              <a:spcBef>
                <a:spcPts val="0"/>
              </a:spcBef>
              <a:spcAft>
                <a:spcPts val="0"/>
              </a:spcAft>
              <a:buClr>
                <a:srgbClr val="000000"/>
              </a:buClr>
              <a:buSzPts val="2400"/>
              <a:buFont typeface="Arial"/>
              <a:buNone/>
            </a:pPr>
            <a:endParaRPr lang="ro-RO" sz="1800" b="1" i="0" u="none" strike="noStrike" cap="none" dirty="0" smtClean="0">
              <a:solidFill>
                <a:srgbClr val="0F2A75"/>
              </a:solidFill>
              <a:latin typeface="Open Sans" panose="020B0604020202020204" charset="0"/>
              <a:ea typeface="Open Sans" panose="020B0604020202020204" charset="0"/>
              <a:cs typeface="Open Sans" panose="020B0604020202020204" charset="0"/>
              <a:sym typeface="Calibri"/>
            </a:endParaRPr>
          </a:p>
          <a:p>
            <a:pPr marL="0" marR="0" lvl="0" indent="0" algn="l" rtl="0">
              <a:lnSpc>
                <a:spcPct val="150000"/>
              </a:lnSpc>
              <a:spcBef>
                <a:spcPts val="0"/>
              </a:spcBef>
              <a:spcAft>
                <a:spcPts val="0"/>
              </a:spcAft>
              <a:buClr>
                <a:srgbClr val="000000"/>
              </a:buClr>
              <a:buSzPts val="1800"/>
              <a:buFont typeface="Arial"/>
              <a:buNone/>
            </a:pPr>
            <a:endParaRPr lang="ro-RO" sz="1800" b="0" i="0" u="none" strike="noStrike" cap="none" dirty="0">
              <a:solidFill>
                <a:schemeClr val="dk2"/>
              </a:solidFill>
              <a:latin typeface="Open Sans" panose="020B0604020202020204" charset="0"/>
              <a:ea typeface="Open Sans" panose="020B0604020202020204" charset="0"/>
              <a:cs typeface="Open Sans" panose="020B0604020202020204" charset="0"/>
              <a:sym typeface="Open Sans"/>
            </a:endParaRPr>
          </a:p>
        </p:txBody>
      </p:sp>
      <p:sp>
        <p:nvSpPr>
          <p:cNvPr id="2" name="Rectangle 1">
            <a:extLst>
              <a:ext uri="{FF2B5EF4-FFF2-40B4-BE49-F238E27FC236}">
                <a16:creationId xmlns:a16="http://schemas.microsoft.com/office/drawing/2014/main" xmlns="" id="{4CBC72D2-1681-48CA-BF98-F0544911F4EE}"/>
              </a:ext>
            </a:extLst>
          </p:cNvPr>
          <p:cNvSpPr/>
          <p:nvPr/>
        </p:nvSpPr>
        <p:spPr>
          <a:xfrm>
            <a:off x="652254" y="1133030"/>
            <a:ext cx="8063426" cy="480901"/>
          </a:xfrm>
          <a:prstGeom prst="rect">
            <a:avLst/>
          </a:prstGeom>
        </p:spPr>
        <p:txBody>
          <a:bodyPr wrap="none">
            <a:spAutoFit/>
          </a:bodyPr>
          <a:lstStyle/>
          <a:p>
            <a:pPr lvl="0" algn="ctr">
              <a:lnSpc>
                <a:spcPct val="115000"/>
              </a:lnSpc>
              <a:buClr>
                <a:schemeClr val="dk1"/>
              </a:buClr>
              <a:buSzPts val="1100"/>
            </a:pPr>
            <a:r>
              <a:rPr lang="it-IT" sz="2400" b="1" dirty="0">
                <a:solidFill>
                  <a:srgbClr val="1F497D"/>
                </a:solidFill>
                <a:latin typeface="Open Sans" panose="020B0604020202020204" charset="0"/>
                <a:ea typeface="Open Sans" panose="020B0604020202020204" charset="0"/>
                <a:cs typeface="Open Sans" panose="020B0604020202020204" charset="0"/>
                <a:sym typeface="Calibri"/>
              </a:rPr>
              <a:t>MODIFICĂRI ALE CONTRACTULUI LA INIȚIATIVA AM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78" name="Google Shape;278;p21"/>
          <p:cNvPicPr preferRelativeResize="0"/>
          <p:nvPr/>
        </p:nvPicPr>
        <p:blipFill rotWithShape="1">
          <a:blip r:embed="rId3">
            <a:alphaModFix/>
          </a:blip>
          <a:srcRect/>
          <a:stretch/>
        </p:blipFill>
        <p:spPr>
          <a:xfrm>
            <a:off x="378" y="283"/>
            <a:ext cx="9143244" cy="6857433"/>
          </a:xfrm>
          <a:prstGeom prst="rect">
            <a:avLst/>
          </a:prstGeom>
          <a:noFill/>
          <a:ln>
            <a:noFill/>
          </a:ln>
        </p:spPr>
      </p:pic>
      <p:pic>
        <p:nvPicPr>
          <p:cNvPr id="279" name="Google Shape;279;p21"/>
          <p:cNvPicPr preferRelativeResize="0"/>
          <p:nvPr/>
        </p:nvPicPr>
        <p:blipFill rotWithShape="1">
          <a:blip r:embed="rId4">
            <a:alphaModFix/>
          </a:blip>
          <a:srcRect/>
          <a:stretch/>
        </p:blipFill>
        <p:spPr>
          <a:xfrm>
            <a:off x="251520" y="219356"/>
            <a:ext cx="3477110" cy="857370"/>
          </a:xfrm>
          <a:prstGeom prst="rect">
            <a:avLst/>
          </a:prstGeom>
          <a:noFill/>
          <a:ln>
            <a:noFill/>
          </a:ln>
        </p:spPr>
      </p:pic>
      <p:pic>
        <p:nvPicPr>
          <p:cNvPr id="280" name="Google Shape;280;p21"/>
          <p:cNvPicPr preferRelativeResize="0"/>
          <p:nvPr/>
        </p:nvPicPr>
        <p:blipFill rotWithShape="1">
          <a:blip r:embed="rId5">
            <a:alphaModFix/>
          </a:blip>
          <a:srcRect/>
          <a:stretch/>
        </p:blipFill>
        <p:spPr>
          <a:xfrm>
            <a:off x="7596336" y="219356"/>
            <a:ext cx="367074" cy="367074"/>
          </a:xfrm>
          <a:prstGeom prst="rect">
            <a:avLst/>
          </a:prstGeom>
          <a:noFill/>
          <a:ln>
            <a:noFill/>
          </a:ln>
        </p:spPr>
      </p:pic>
      <p:pic>
        <p:nvPicPr>
          <p:cNvPr id="281" name="Google Shape;281;p21"/>
          <p:cNvPicPr preferRelativeResize="0"/>
          <p:nvPr/>
        </p:nvPicPr>
        <p:blipFill rotWithShape="1">
          <a:blip r:embed="rId6">
            <a:alphaModFix/>
          </a:blip>
          <a:srcRect/>
          <a:stretch/>
        </p:blipFill>
        <p:spPr>
          <a:xfrm>
            <a:off x="8172400" y="206009"/>
            <a:ext cx="528449" cy="474050"/>
          </a:xfrm>
          <a:prstGeom prst="rect">
            <a:avLst/>
          </a:prstGeom>
          <a:noFill/>
          <a:ln>
            <a:noFill/>
          </a:ln>
        </p:spPr>
      </p:pic>
      <p:sp>
        <p:nvSpPr>
          <p:cNvPr id="282" name="Google Shape;282;p21"/>
          <p:cNvSpPr/>
          <p:nvPr/>
        </p:nvSpPr>
        <p:spPr>
          <a:xfrm>
            <a:off x="551800" y="1025475"/>
            <a:ext cx="7295245" cy="3967500"/>
          </a:xfrm>
          <a:prstGeom prst="rect">
            <a:avLst/>
          </a:prstGeom>
          <a:noFill/>
          <a:ln>
            <a:noFill/>
          </a:ln>
        </p:spPr>
        <p:txBody>
          <a:bodyPr spcFirstLastPara="1" wrap="square" lIns="91425" tIns="45700" rIns="91425" bIns="45700" anchor="t" anchorCtr="0">
            <a:noAutofit/>
          </a:bodyPr>
          <a:lstStyle/>
          <a:p>
            <a:pPr marL="0" marR="0" lvl="0" indent="0" algn="ctr" rtl="0">
              <a:lnSpc>
                <a:spcPct val="115000"/>
              </a:lnSpc>
              <a:spcBef>
                <a:spcPts val="0"/>
              </a:spcBef>
              <a:spcAft>
                <a:spcPts val="0"/>
              </a:spcAft>
              <a:buClr>
                <a:schemeClr val="dk1"/>
              </a:buClr>
              <a:buSzPts val="1100"/>
              <a:buFont typeface="Arial"/>
              <a:buNone/>
            </a:pPr>
            <a:r>
              <a:rPr lang="ro-RO" sz="2400" b="1" i="0" u="none" strike="noStrike" cap="none" dirty="0" smtClean="0">
                <a:solidFill>
                  <a:srgbClr val="1F497D"/>
                </a:solidFill>
                <a:latin typeface="Open Sans"/>
                <a:ea typeface="Open Sans"/>
                <a:cs typeface="Open Sans"/>
                <a:sym typeface="Open Sans"/>
              </a:rPr>
              <a:t>ACHIZIȚII PUBLICE - REGULI GENERALE</a:t>
            </a:r>
            <a:endParaRPr lang="ro-RO" sz="1800" dirty="0" smtClean="0">
              <a:solidFill>
                <a:srgbClr val="1F497D"/>
              </a:solidFill>
              <a:latin typeface="Calibri"/>
              <a:ea typeface="Calibri"/>
              <a:cs typeface="Calibri"/>
              <a:sym typeface="Calibri"/>
            </a:endParaRPr>
          </a:p>
          <a:p>
            <a:pPr marL="457200" marR="0" lvl="0" indent="-355600" algn="just" rtl="0">
              <a:lnSpc>
                <a:spcPct val="115000"/>
              </a:lnSpc>
              <a:spcBef>
                <a:spcPts val="0"/>
              </a:spcBef>
              <a:spcAft>
                <a:spcPts val="0"/>
              </a:spcAft>
              <a:buClr>
                <a:srgbClr val="0F2A75"/>
              </a:buClr>
              <a:buSzPts val="2000"/>
              <a:buFont typeface="Open Sans"/>
              <a:buChar char="●"/>
            </a:pPr>
            <a:r>
              <a:rPr lang="ro-RO" sz="1800" b="0" i="0" u="none" strike="noStrike" cap="none" dirty="0" smtClean="0">
                <a:solidFill>
                  <a:srgbClr val="1F497D"/>
                </a:solidFill>
                <a:latin typeface="Open Sans"/>
                <a:ea typeface="Open Sans"/>
                <a:cs typeface="Open Sans"/>
                <a:sym typeface="Open Sans"/>
              </a:rPr>
              <a:t>Respectarea legislației naționale;</a:t>
            </a:r>
          </a:p>
          <a:p>
            <a:pPr marL="457200" marR="0" lvl="0" indent="-355600" algn="just" rtl="0">
              <a:lnSpc>
                <a:spcPct val="115000"/>
              </a:lnSpc>
              <a:spcBef>
                <a:spcPts val="0"/>
              </a:spcBef>
              <a:spcAft>
                <a:spcPts val="0"/>
              </a:spcAft>
              <a:buClr>
                <a:srgbClr val="0F2A75"/>
              </a:buClr>
              <a:buSzPts val="2000"/>
              <a:buFont typeface="Open Sans"/>
              <a:buChar char="●"/>
            </a:pPr>
            <a:r>
              <a:rPr lang="ro-RO" sz="1800" b="0" i="0" u="none" strike="noStrike" cap="none" dirty="0" smtClean="0">
                <a:solidFill>
                  <a:srgbClr val="1F497D"/>
                </a:solidFill>
                <a:latin typeface="Open Sans"/>
                <a:ea typeface="Open Sans"/>
                <a:cs typeface="Open Sans"/>
                <a:sym typeface="Open Sans"/>
              </a:rPr>
              <a:t>Vor respecta reglementările aplicabile la nivel național, în vigoare la momentul lansării proceselor de achiziție și vor respecta principiile transparenței, nediscriminării și egalității de șanse;</a:t>
            </a:r>
          </a:p>
          <a:p>
            <a:pPr marL="457200" marR="0" lvl="0" indent="-355600" algn="just" rtl="0">
              <a:lnSpc>
                <a:spcPct val="115000"/>
              </a:lnSpc>
              <a:spcBef>
                <a:spcPts val="0"/>
              </a:spcBef>
              <a:spcAft>
                <a:spcPts val="0"/>
              </a:spcAft>
              <a:buClr>
                <a:srgbClr val="0F2A75"/>
              </a:buClr>
              <a:buSzPts val="2000"/>
              <a:buFont typeface="Open Sans"/>
              <a:buChar char="●"/>
            </a:pPr>
            <a:r>
              <a:rPr lang="ro-RO" sz="1800" b="0" i="0" u="none" strike="noStrike" cap="none" dirty="0" smtClean="0">
                <a:solidFill>
                  <a:srgbClr val="1F497D"/>
                </a:solidFill>
                <a:latin typeface="Open Sans"/>
                <a:ea typeface="Open Sans"/>
                <a:cs typeface="Open Sans"/>
                <a:sym typeface="Open Sans"/>
              </a:rPr>
              <a:t>Principiile economiei, eficienței și eficacității utilizării fondurilor publice trebuie respectate indiferent de valoarea estimată a achiziției</a:t>
            </a:r>
            <a:r>
              <a:rPr lang="ro-RO" sz="1800" dirty="0" smtClean="0">
                <a:solidFill>
                  <a:srgbClr val="1F497D"/>
                </a:solidFill>
                <a:latin typeface="Open Sans"/>
                <a:ea typeface="Open Sans"/>
                <a:cs typeface="Open Sans"/>
                <a:sym typeface="Open Sans"/>
              </a:rPr>
              <a:t>;</a:t>
            </a:r>
            <a:endParaRPr lang="ro-RO" sz="1800" b="0" i="0" u="none" strike="noStrike" cap="none" dirty="0" smtClean="0">
              <a:solidFill>
                <a:srgbClr val="1F497D"/>
              </a:solidFill>
              <a:latin typeface="Open Sans"/>
              <a:ea typeface="Open Sans"/>
              <a:cs typeface="Open Sans"/>
              <a:sym typeface="Open Sans"/>
            </a:endParaRPr>
          </a:p>
          <a:p>
            <a:pPr marL="457200" marR="0" lvl="0" indent="-355600" algn="just" rtl="0">
              <a:lnSpc>
                <a:spcPct val="115000"/>
              </a:lnSpc>
              <a:spcBef>
                <a:spcPts val="0"/>
              </a:spcBef>
              <a:spcAft>
                <a:spcPts val="0"/>
              </a:spcAft>
              <a:buClr>
                <a:srgbClr val="0F2A75"/>
              </a:buClr>
              <a:buSzPts val="2000"/>
              <a:buFont typeface="Open Sans"/>
              <a:buChar char="●"/>
            </a:pPr>
            <a:r>
              <a:rPr lang="ro-RO" sz="1800" b="0" i="0" u="none" strike="noStrike" cap="none" dirty="0" smtClean="0">
                <a:solidFill>
                  <a:srgbClr val="1F497D"/>
                </a:solidFill>
                <a:latin typeface="Open Sans"/>
                <a:ea typeface="Open Sans"/>
                <a:cs typeface="Open Sans"/>
                <a:sym typeface="Open Sans"/>
              </a:rPr>
              <a:t>Beneficiarii și angajații lor nu pot acționa ca furnizori sau subcontractanți în achizițiile din cadrul proiectului;</a:t>
            </a:r>
          </a:p>
          <a:p>
            <a:pPr marL="457200" marR="0" lvl="0" indent="-355600" algn="just" rtl="0">
              <a:lnSpc>
                <a:spcPct val="115000"/>
              </a:lnSpc>
              <a:spcBef>
                <a:spcPts val="0"/>
              </a:spcBef>
              <a:spcAft>
                <a:spcPts val="0"/>
              </a:spcAft>
              <a:buClr>
                <a:srgbClr val="0F2A75"/>
              </a:buClr>
              <a:buSzPts val="2000"/>
              <a:buFont typeface="Open Sans"/>
              <a:buChar char="●"/>
            </a:pPr>
            <a:r>
              <a:rPr lang="ro-RO" sz="1800" b="0" i="0" u="none" strike="noStrike" cap="none" dirty="0" smtClean="0">
                <a:solidFill>
                  <a:srgbClr val="1F497D"/>
                </a:solidFill>
                <a:latin typeface="Open Sans"/>
                <a:ea typeface="Open Sans"/>
                <a:cs typeface="Open Sans"/>
                <a:sym typeface="Open Sans"/>
              </a:rPr>
              <a:t>Beneficiarii privați vor publica pe site-ul Programului și într-un ziar național și/sau gazeta regională anunțul de intenție și informațiile privind contractul semnat (Anexa 4)</a:t>
            </a:r>
            <a:r>
              <a:rPr lang="ro-RO" sz="1800" dirty="0" smtClean="0">
                <a:solidFill>
                  <a:srgbClr val="1F497D"/>
                </a:solidFill>
                <a:latin typeface="Open Sans"/>
                <a:ea typeface="Open Sans"/>
                <a:cs typeface="Open Sans"/>
                <a:sym typeface="Open Sans"/>
              </a:rPr>
              <a:t>;</a:t>
            </a:r>
            <a:endParaRPr lang="ro-RO" sz="1800" b="0" i="0" u="none" strike="noStrike" cap="none" dirty="0" smtClean="0">
              <a:solidFill>
                <a:srgbClr val="1F497D"/>
              </a:solidFill>
              <a:latin typeface="Open Sans"/>
              <a:ea typeface="Open Sans"/>
              <a:cs typeface="Open Sans"/>
              <a:sym typeface="Open Sans"/>
            </a:endParaRPr>
          </a:p>
          <a:p>
            <a:pPr marL="457200" marR="0" lvl="0" indent="-355600" algn="just" rtl="0">
              <a:lnSpc>
                <a:spcPct val="115000"/>
              </a:lnSpc>
              <a:spcBef>
                <a:spcPts val="0"/>
              </a:spcBef>
              <a:spcAft>
                <a:spcPts val="0"/>
              </a:spcAft>
              <a:buClr>
                <a:srgbClr val="0F2A75"/>
              </a:buClr>
              <a:buSzPts val="2000"/>
              <a:buFont typeface="Open Sans"/>
              <a:buChar char="●"/>
            </a:pPr>
            <a:r>
              <a:rPr lang="ro-RO" sz="1800" b="0" i="0" u="none" strike="noStrike" cap="none" dirty="0" smtClean="0">
                <a:solidFill>
                  <a:srgbClr val="1F497D"/>
                </a:solidFill>
                <a:latin typeface="Open Sans"/>
                <a:ea typeface="Open Sans"/>
                <a:cs typeface="Open Sans"/>
                <a:sym typeface="Open Sans"/>
              </a:rPr>
              <a:t>Documentațiile achizițiilor vor fi încărcate în </a:t>
            </a:r>
            <a:r>
              <a:rPr lang="ro-RO" sz="1800" b="0" i="0" u="none" strike="noStrike" cap="none" dirty="0" err="1" smtClean="0">
                <a:solidFill>
                  <a:srgbClr val="1F497D"/>
                </a:solidFill>
                <a:latin typeface="Open Sans"/>
                <a:ea typeface="Open Sans"/>
                <a:cs typeface="Open Sans"/>
                <a:sym typeface="Open Sans"/>
              </a:rPr>
              <a:t>eMS</a:t>
            </a:r>
            <a:r>
              <a:rPr lang="ro-RO" sz="1800" b="0" i="0" u="none" strike="noStrike" cap="none" dirty="0" smtClean="0">
                <a:solidFill>
                  <a:srgbClr val="1F497D"/>
                </a:solidFill>
                <a:latin typeface="Open Sans"/>
                <a:ea typeface="Open Sans"/>
                <a:cs typeface="Open Sans"/>
                <a:sym typeface="Open Sans"/>
              </a:rPr>
              <a:t> în secțiunile indicate în Manualul </a:t>
            </a:r>
            <a:r>
              <a:rPr lang="ro-RO" sz="1800" b="0" i="0" u="none" strike="noStrike" cap="none" dirty="0" err="1" smtClean="0">
                <a:solidFill>
                  <a:srgbClr val="1F497D"/>
                </a:solidFill>
                <a:latin typeface="Open Sans"/>
                <a:ea typeface="Open Sans"/>
                <a:cs typeface="Open Sans"/>
                <a:sym typeface="Open Sans"/>
              </a:rPr>
              <a:t>eMS</a:t>
            </a:r>
            <a:r>
              <a:rPr lang="ro-RO" sz="1800" b="0" i="0" u="none" strike="noStrike" cap="none" dirty="0" smtClean="0">
                <a:solidFill>
                  <a:srgbClr val="1F497D"/>
                </a:solidFill>
                <a:latin typeface="Open Sans"/>
                <a:ea typeface="Open Sans"/>
                <a:cs typeface="Open Sans"/>
                <a:sym typeface="Open Sans"/>
              </a:rPr>
              <a:t> de raportare.</a:t>
            </a:r>
          </a:p>
          <a:p>
            <a:pPr marL="0" marR="0" lvl="0" indent="0" algn="l" rtl="0">
              <a:lnSpc>
                <a:spcPct val="115000"/>
              </a:lnSpc>
              <a:spcBef>
                <a:spcPts val="0"/>
              </a:spcBef>
              <a:spcAft>
                <a:spcPts val="0"/>
              </a:spcAft>
              <a:buClr>
                <a:srgbClr val="000000"/>
              </a:buClr>
              <a:buSzPts val="2000"/>
              <a:buFont typeface="Arial"/>
              <a:buNone/>
            </a:pPr>
            <a:endParaRPr lang="ro-RO" sz="2000" b="0" i="0" u="none" strike="noStrike" cap="none" dirty="0" smtClean="0">
              <a:solidFill>
                <a:srgbClr val="0F2A75"/>
              </a:solidFill>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2000"/>
              <a:buFont typeface="Arial"/>
              <a:buNone/>
            </a:pPr>
            <a:endParaRPr lang="ro-RO" sz="2000" b="1" i="0" u="none" strike="noStrike" cap="none" dirty="0" smtClean="0">
              <a:solidFill>
                <a:srgbClr val="0F2A75"/>
              </a:solidFill>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2000"/>
              <a:buFont typeface="Arial"/>
              <a:buNone/>
            </a:pPr>
            <a:endParaRPr lang="ro-RO" sz="2000" b="0" i="0" u="none" strike="noStrike" cap="none" dirty="0" smtClean="0">
              <a:solidFill>
                <a:schemeClr val="dk1"/>
              </a:solidFill>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2400"/>
              <a:buFont typeface="Arial"/>
              <a:buNone/>
            </a:pPr>
            <a:endParaRPr lang="ro-RO" sz="2400" b="1" i="0" u="none" strike="noStrike" cap="none" dirty="0" smtClean="0">
              <a:solidFill>
                <a:srgbClr val="0F2A75"/>
              </a:solidFill>
              <a:latin typeface="Open Sans"/>
              <a:ea typeface="Open Sans"/>
              <a:cs typeface="Open Sans"/>
              <a:sym typeface="Open Sans"/>
            </a:endParaRPr>
          </a:p>
          <a:p>
            <a:pPr marL="0" marR="0" lvl="0" indent="0" algn="l" rtl="0">
              <a:lnSpc>
                <a:spcPct val="150000"/>
              </a:lnSpc>
              <a:spcBef>
                <a:spcPts val="0"/>
              </a:spcBef>
              <a:spcAft>
                <a:spcPts val="0"/>
              </a:spcAft>
              <a:buClr>
                <a:srgbClr val="000000"/>
              </a:buClr>
              <a:buSzPts val="1800"/>
              <a:buFont typeface="Arial"/>
              <a:buNone/>
            </a:pPr>
            <a:endParaRPr lang="ro-RO" sz="1800" b="0" i="0" u="none" strike="noStrike" cap="none" dirty="0">
              <a:solidFill>
                <a:schemeClr val="dk2"/>
              </a:solidFill>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287" name="Google Shape;287;p22"/>
          <p:cNvPicPr preferRelativeResize="0"/>
          <p:nvPr/>
        </p:nvPicPr>
        <p:blipFill rotWithShape="1">
          <a:blip r:embed="rId3">
            <a:alphaModFix/>
          </a:blip>
          <a:srcRect/>
          <a:stretch/>
        </p:blipFill>
        <p:spPr>
          <a:xfrm>
            <a:off x="378" y="283"/>
            <a:ext cx="9143244" cy="6857433"/>
          </a:xfrm>
          <a:prstGeom prst="rect">
            <a:avLst/>
          </a:prstGeom>
          <a:noFill/>
          <a:ln>
            <a:noFill/>
          </a:ln>
        </p:spPr>
      </p:pic>
      <p:pic>
        <p:nvPicPr>
          <p:cNvPr id="288" name="Google Shape;288;p22"/>
          <p:cNvPicPr preferRelativeResize="0"/>
          <p:nvPr/>
        </p:nvPicPr>
        <p:blipFill rotWithShape="1">
          <a:blip r:embed="rId4">
            <a:alphaModFix/>
          </a:blip>
          <a:srcRect/>
          <a:stretch/>
        </p:blipFill>
        <p:spPr>
          <a:xfrm>
            <a:off x="251520" y="219356"/>
            <a:ext cx="3477110" cy="857370"/>
          </a:xfrm>
          <a:prstGeom prst="rect">
            <a:avLst/>
          </a:prstGeom>
          <a:noFill/>
          <a:ln>
            <a:noFill/>
          </a:ln>
        </p:spPr>
      </p:pic>
      <p:pic>
        <p:nvPicPr>
          <p:cNvPr id="289" name="Google Shape;289;p22"/>
          <p:cNvPicPr preferRelativeResize="0"/>
          <p:nvPr/>
        </p:nvPicPr>
        <p:blipFill rotWithShape="1">
          <a:blip r:embed="rId5">
            <a:alphaModFix/>
          </a:blip>
          <a:srcRect/>
          <a:stretch/>
        </p:blipFill>
        <p:spPr>
          <a:xfrm>
            <a:off x="7596336" y="219356"/>
            <a:ext cx="367074" cy="367074"/>
          </a:xfrm>
          <a:prstGeom prst="rect">
            <a:avLst/>
          </a:prstGeom>
          <a:noFill/>
          <a:ln>
            <a:noFill/>
          </a:ln>
        </p:spPr>
      </p:pic>
      <p:pic>
        <p:nvPicPr>
          <p:cNvPr id="290" name="Google Shape;290;p22"/>
          <p:cNvPicPr preferRelativeResize="0"/>
          <p:nvPr/>
        </p:nvPicPr>
        <p:blipFill rotWithShape="1">
          <a:blip r:embed="rId6">
            <a:alphaModFix/>
          </a:blip>
          <a:srcRect/>
          <a:stretch/>
        </p:blipFill>
        <p:spPr>
          <a:xfrm>
            <a:off x="8172400" y="206009"/>
            <a:ext cx="528449" cy="474050"/>
          </a:xfrm>
          <a:prstGeom prst="rect">
            <a:avLst/>
          </a:prstGeom>
          <a:noFill/>
          <a:ln>
            <a:noFill/>
          </a:ln>
        </p:spPr>
      </p:pic>
      <p:sp>
        <p:nvSpPr>
          <p:cNvPr id="291" name="Google Shape;291;p22"/>
          <p:cNvSpPr/>
          <p:nvPr/>
        </p:nvSpPr>
        <p:spPr>
          <a:xfrm>
            <a:off x="572800" y="997850"/>
            <a:ext cx="5445445" cy="4192800"/>
          </a:xfrm>
          <a:prstGeom prst="rect">
            <a:avLst/>
          </a:prstGeom>
          <a:noFill/>
          <a:ln>
            <a:noFill/>
          </a:ln>
        </p:spPr>
        <p:txBody>
          <a:bodyPr spcFirstLastPara="1" wrap="square" lIns="91425" tIns="45700" rIns="91425" bIns="45700" anchor="t" anchorCtr="0">
            <a:noAutofit/>
          </a:bodyPr>
          <a:lstStyle/>
          <a:p>
            <a:pPr marL="457200" marR="0" lvl="0" indent="0" algn="ctr" rtl="0">
              <a:lnSpc>
                <a:spcPct val="150000"/>
              </a:lnSpc>
              <a:spcBef>
                <a:spcPts val="0"/>
              </a:spcBef>
              <a:spcAft>
                <a:spcPts val="0"/>
              </a:spcAft>
              <a:buClr>
                <a:srgbClr val="000000"/>
              </a:buClr>
              <a:buSzPts val="2400"/>
              <a:buFont typeface="Arial"/>
              <a:buNone/>
            </a:pPr>
            <a:r>
              <a:rPr lang="ro-RO" sz="2400" b="1" i="0" u="none" strike="noStrike" cap="none" dirty="0" smtClean="0">
                <a:solidFill>
                  <a:srgbClr val="1F497D"/>
                </a:solidFill>
                <a:latin typeface="Open Sans"/>
                <a:ea typeface="Open Sans"/>
                <a:cs typeface="Open Sans"/>
                <a:sym typeface="Open Sans"/>
              </a:rPr>
              <a:t>                RAPORTAREA</a:t>
            </a:r>
          </a:p>
          <a:p>
            <a:pPr marL="457200" marR="0" lvl="0" indent="-342900" algn="just" rtl="0">
              <a:lnSpc>
                <a:spcPct val="115000"/>
              </a:lnSpc>
              <a:spcBef>
                <a:spcPts val="0"/>
              </a:spcBef>
              <a:spcAft>
                <a:spcPts val="0"/>
              </a:spcAft>
              <a:buClr>
                <a:srgbClr val="000000"/>
              </a:buClr>
              <a:buSzPts val="1800"/>
              <a:buFont typeface="Open Sans"/>
              <a:buChar char="-"/>
            </a:pPr>
            <a:r>
              <a:rPr lang="ro-RO" sz="1800" b="1" i="0" u="none" strike="noStrike" cap="none" dirty="0" smtClean="0">
                <a:solidFill>
                  <a:srgbClr val="1F497D"/>
                </a:solidFill>
                <a:latin typeface="Open Sans"/>
                <a:ea typeface="Open Sans"/>
                <a:cs typeface="Open Sans"/>
                <a:sym typeface="Open Sans"/>
              </a:rPr>
              <a:t>Perioadele de raportare nu se pot cumula, dar se pot împărți, în condițiile indicate în Manualele programului;</a:t>
            </a:r>
          </a:p>
          <a:p>
            <a:pPr marL="457200" marR="0" lvl="0" indent="-342900" algn="just" rtl="0">
              <a:lnSpc>
                <a:spcPct val="115000"/>
              </a:lnSpc>
              <a:spcBef>
                <a:spcPts val="0"/>
              </a:spcBef>
              <a:spcAft>
                <a:spcPts val="0"/>
              </a:spcAft>
              <a:buClr>
                <a:srgbClr val="000000"/>
              </a:buClr>
              <a:buSzPts val="1800"/>
              <a:buFont typeface="Open Sans"/>
              <a:buChar char="-"/>
            </a:pPr>
            <a:endParaRPr lang="ro-RO" sz="1800" b="1" i="0" u="none" strike="noStrike" cap="none" dirty="0" smtClean="0">
              <a:solidFill>
                <a:srgbClr val="1F497D"/>
              </a:solidFill>
              <a:latin typeface="Open Sans"/>
              <a:ea typeface="Open Sans"/>
              <a:cs typeface="Open Sans"/>
              <a:sym typeface="Open Sans"/>
            </a:endParaRPr>
          </a:p>
          <a:p>
            <a:pPr marL="457200" marR="0" lvl="0" indent="-342900" algn="just" rtl="0">
              <a:lnSpc>
                <a:spcPct val="115000"/>
              </a:lnSpc>
              <a:spcBef>
                <a:spcPts val="0"/>
              </a:spcBef>
              <a:spcAft>
                <a:spcPts val="0"/>
              </a:spcAft>
              <a:buClr>
                <a:srgbClr val="000000"/>
              </a:buClr>
              <a:buSzPts val="1800"/>
              <a:buFont typeface="Open Sans"/>
              <a:buChar char="-"/>
            </a:pPr>
            <a:r>
              <a:rPr lang="ro-RO" sz="1800" b="1" i="0" u="none" strike="noStrike" cap="none" dirty="0" smtClean="0">
                <a:solidFill>
                  <a:srgbClr val="1F497D"/>
                </a:solidFill>
                <a:latin typeface="Open Sans"/>
                <a:ea typeface="Open Sans"/>
                <a:cs typeface="Open Sans"/>
                <a:sym typeface="Open Sans"/>
              </a:rPr>
              <a:t>Rapoartele se printează, semnează și încarcă în </a:t>
            </a:r>
            <a:r>
              <a:rPr lang="ro-RO" sz="1800" b="1" i="0" u="none" strike="noStrike" cap="none" dirty="0" err="1" smtClean="0">
                <a:solidFill>
                  <a:srgbClr val="1F497D"/>
                </a:solidFill>
                <a:latin typeface="Open Sans"/>
                <a:ea typeface="Open Sans"/>
                <a:cs typeface="Open Sans"/>
                <a:sym typeface="Open Sans"/>
              </a:rPr>
              <a:t>eMS</a:t>
            </a:r>
            <a:r>
              <a:rPr lang="ro-RO" sz="1800" b="1" i="0" u="none" strike="noStrike" cap="none" dirty="0" smtClean="0">
                <a:solidFill>
                  <a:srgbClr val="1F497D"/>
                </a:solidFill>
                <a:latin typeface="Open Sans"/>
                <a:ea typeface="Open Sans"/>
                <a:cs typeface="Open Sans"/>
                <a:sym typeface="Open Sans"/>
              </a:rPr>
              <a:t>.</a:t>
            </a:r>
          </a:p>
          <a:p>
            <a:pPr marL="457200" marR="0" lvl="0" indent="-228600" algn="just" rtl="0">
              <a:lnSpc>
                <a:spcPct val="150000"/>
              </a:lnSpc>
              <a:spcBef>
                <a:spcPts val="0"/>
              </a:spcBef>
              <a:spcAft>
                <a:spcPts val="0"/>
              </a:spcAft>
              <a:buClr>
                <a:schemeClr val="dk2"/>
              </a:buClr>
              <a:buSzPts val="1800"/>
              <a:buFont typeface="Open Sans"/>
              <a:buNone/>
            </a:pPr>
            <a:endParaRPr lang="ro-RO" sz="1800" b="0" i="0" u="none" strike="noStrike" cap="none" dirty="0">
              <a:solidFill>
                <a:schemeClr val="dk2"/>
              </a:solidFill>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23"/>
          <p:cNvSpPr txBox="1"/>
          <p:nvPr/>
        </p:nvSpPr>
        <p:spPr>
          <a:xfrm>
            <a:off x="467544" y="1844824"/>
            <a:ext cx="5688632" cy="313932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dirty="0">
                <a:solidFill>
                  <a:srgbClr val="414042"/>
                </a:solidFill>
                <a:latin typeface="Open Sans"/>
                <a:ea typeface="Open Sans"/>
                <a:cs typeface="Open Sans"/>
                <a:sym typeface="Open Sans"/>
              </a:rPr>
              <a:t>Lorem ipsum dolor sit </a:t>
            </a:r>
            <a:r>
              <a:rPr lang="en-US" sz="1800" dirty="0" err="1">
                <a:solidFill>
                  <a:srgbClr val="414042"/>
                </a:solidFill>
                <a:latin typeface="Open Sans"/>
                <a:ea typeface="Open Sans"/>
                <a:cs typeface="Open Sans"/>
                <a:sym typeface="Open Sans"/>
              </a:rPr>
              <a:t>amet</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consectetur</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adipiscing</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elit</a:t>
            </a:r>
            <a:r>
              <a:rPr lang="en-US" sz="1800" dirty="0">
                <a:solidFill>
                  <a:srgbClr val="414042"/>
                </a:solidFill>
                <a:latin typeface="Open Sans"/>
                <a:ea typeface="Open Sans"/>
                <a:cs typeface="Open Sans"/>
                <a:sym typeface="Open Sans"/>
              </a:rPr>
              <a:t>. Integer </a:t>
            </a:r>
            <a:r>
              <a:rPr lang="en-US" sz="1800" dirty="0" err="1">
                <a:solidFill>
                  <a:srgbClr val="414042"/>
                </a:solidFill>
                <a:latin typeface="Open Sans"/>
                <a:ea typeface="Open Sans"/>
                <a:cs typeface="Open Sans"/>
                <a:sym typeface="Open Sans"/>
              </a:rPr>
              <a:t>eros</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velit</a:t>
            </a:r>
            <a:r>
              <a:rPr lang="en-US" sz="1800" dirty="0">
                <a:solidFill>
                  <a:srgbClr val="414042"/>
                </a:solidFill>
                <a:latin typeface="Open Sans"/>
                <a:ea typeface="Open Sans"/>
                <a:cs typeface="Open Sans"/>
                <a:sym typeface="Open Sans"/>
              </a:rPr>
              <a:t>, fermentum </a:t>
            </a:r>
            <a:r>
              <a:rPr lang="en-US" sz="1800" dirty="0" err="1">
                <a:solidFill>
                  <a:srgbClr val="414042"/>
                </a:solidFill>
                <a:latin typeface="Open Sans"/>
                <a:ea typeface="Open Sans"/>
                <a:cs typeface="Open Sans"/>
                <a:sym typeface="Open Sans"/>
              </a:rPr>
              <a:t>eget</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varius</a:t>
            </a:r>
            <a:r>
              <a:rPr lang="en-US" sz="1800" dirty="0">
                <a:solidFill>
                  <a:srgbClr val="414042"/>
                </a:solidFill>
                <a:latin typeface="Open Sans"/>
                <a:ea typeface="Open Sans"/>
                <a:cs typeface="Open Sans"/>
                <a:sym typeface="Open Sans"/>
              </a:rPr>
              <a:t> vel, </a:t>
            </a:r>
            <a:r>
              <a:rPr lang="en-US" sz="1800" dirty="0" err="1">
                <a:solidFill>
                  <a:srgbClr val="414042"/>
                </a:solidFill>
                <a:latin typeface="Open Sans"/>
                <a:ea typeface="Open Sans"/>
                <a:cs typeface="Open Sans"/>
                <a:sym typeface="Open Sans"/>
              </a:rPr>
              <a:t>scelerisque</a:t>
            </a:r>
            <a:r>
              <a:rPr lang="en-US" sz="1800" dirty="0">
                <a:solidFill>
                  <a:srgbClr val="414042"/>
                </a:solidFill>
                <a:latin typeface="Open Sans"/>
                <a:ea typeface="Open Sans"/>
                <a:cs typeface="Open Sans"/>
                <a:sym typeface="Open Sans"/>
              </a:rPr>
              <a:t> et </a:t>
            </a:r>
            <a:r>
              <a:rPr lang="en-US" sz="1800" dirty="0" err="1">
                <a:solidFill>
                  <a:srgbClr val="414042"/>
                </a:solidFill>
                <a:latin typeface="Open Sans"/>
                <a:ea typeface="Open Sans"/>
                <a:cs typeface="Open Sans"/>
                <a:sym typeface="Open Sans"/>
              </a:rPr>
              <a:t>quam</a:t>
            </a:r>
            <a:r>
              <a:rPr lang="en-US" sz="1800" dirty="0">
                <a:solidFill>
                  <a:srgbClr val="414042"/>
                </a:solidFill>
                <a:latin typeface="Open Sans"/>
                <a:ea typeface="Open Sans"/>
                <a:cs typeface="Open Sans"/>
                <a:sym typeface="Open Sans"/>
              </a:rPr>
              <a:t>. Nam sed </a:t>
            </a:r>
            <a:r>
              <a:rPr lang="en-US" sz="1800" dirty="0" err="1">
                <a:solidFill>
                  <a:srgbClr val="414042"/>
                </a:solidFill>
                <a:latin typeface="Open Sans"/>
                <a:ea typeface="Open Sans"/>
                <a:cs typeface="Open Sans"/>
                <a:sym typeface="Open Sans"/>
              </a:rPr>
              <a:t>justo</a:t>
            </a:r>
            <a:r>
              <a:rPr lang="en-US" sz="1800" dirty="0">
                <a:solidFill>
                  <a:srgbClr val="414042"/>
                </a:solidFill>
                <a:latin typeface="Open Sans"/>
                <a:ea typeface="Open Sans"/>
                <a:cs typeface="Open Sans"/>
                <a:sym typeface="Open Sans"/>
              </a:rPr>
              <a:t> non </a:t>
            </a:r>
            <a:r>
              <a:rPr lang="en-US" sz="1800" dirty="0" err="1">
                <a:solidFill>
                  <a:srgbClr val="414042"/>
                </a:solidFill>
                <a:latin typeface="Open Sans"/>
                <a:ea typeface="Open Sans"/>
                <a:cs typeface="Open Sans"/>
                <a:sym typeface="Open Sans"/>
              </a:rPr>
              <a:t>sapien</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consequat</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aliquet</a:t>
            </a:r>
            <a:r>
              <a:rPr lang="en-US" sz="1800" dirty="0">
                <a:solidFill>
                  <a:srgbClr val="414042"/>
                </a:solidFill>
                <a:latin typeface="Open Sans"/>
                <a:ea typeface="Open Sans"/>
                <a:cs typeface="Open Sans"/>
                <a:sym typeface="Open Sans"/>
              </a:rPr>
              <a:t>. Vestibulum tempus, </a:t>
            </a:r>
            <a:r>
              <a:rPr lang="en-US" sz="1800" dirty="0" err="1">
                <a:solidFill>
                  <a:srgbClr val="414042"/>
                </a:solidFill>
                <a:latin typeface="Open Sans"/>
                <a:ea typeface="Open Sans"/>
                <a:cs typeface="Open Sans"/>
                <a:sym typeface="Open Sans"/>
              </a:rPr>
              <a:t>eros</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ut</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finibus</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blandit</a:t>
            </a:r>
            <a:r>
              <a:rPr lang="en-US" sz="1800" dirty="0">
                <a:solidFill>
                  <a:srgbClr val="414042"/>
                </a:solidFill>
                <a:latin typeface="Open Sans"/>
                <a:ea typeface="Open Sans"/>
                <a:cs typeface="Open Sans"/>
                <a:sym typeface="Open Sans"/>
              </a:rPr>
              <a:t>, lorem </a:t>
            </a:r>
            <a:r>
              <a:rPr lang="en-US" sz="1800" dirty="0" err="1">
                <a:solidFill>
                  <a:srgbClr val="414042"/>
                </a:solidFill>
                <a:latin typeface="Open Sans"/>
                <a:ea typeface="Open Sans"/>
                <a:cs typeface="Open Sans"/>
                <a:sym typeface="Open Sans"/>
              </a:rPr>
              <a:t>mauris</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aliquam</a:t>
            </a:r>
            <a:r>
              <a:rPr lang="en-US" sz="1800" dirty="0">
                <a:solidFill>
                  <a:srgbClr val="414042"/>
                </a:solidFill>
                <a:latin typeface="Open Sans"/>
                <a:ea typeface="Open Sans"/>
                <a:cs typeface="Open Sans"/>
                <a:sym typeface="Open Sans"/>
              </a:rPr>
              <a:t> dui, vitae </a:t>
            </a:r>
            <a:r>
              <a:rPr lang="en-US" sz="1800" dirty="0" err="1">
                <a:solidFill>
                  <a:srgbClr val="414042"/>
                </a:solidFill>
                <a:latin typeface="Open Sans"/>
                <a:ea typeface="Open Sans"/>
                <a:cs typeface="Open Sans"/>
                <a:sym typeface="Open Sans"/>
              </a:rPr>
              <a:t>auctor</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massa</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nunc</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ut</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orci</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Etiam</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faucibus</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eu</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nibh</a:t>
            </a:r>
            <a:r>
              <a:rPr lang="en-US" sz="1800" dirty="0">
                <a:solidFill>
                  <a:srgbClr val="414042"/>
                </a:solidFill>
                <a:latin typeface="Open Sans"/>
                <a:ea typeface="Open Sans"/>
                <a:cs typeface="Open Sans"/>
                <a:sym typeface="Open Sans"/>
              </a:rPr>
              <a:t> a </a:t>
            </a:r>
            <a:r>
              <a:rPr lang="en-US" sz="1800" dirty="0" err="1">
                <a:solidFill>
                  <a:srgbClr val="414042"/>
                </a:solidFill>
                <a:latin typeface="Open Sans"/>
                <a:ea typeface="Open Sans"/>
                <a:cs typeface="Open Sans"/>
                <a:sym typeface="Open Sans"/>
              </a:rPr>
              <a:t>blandit</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Mauris</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hendrerit</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neque</a:t>
            </a:r>
            <a:r>
              <a:rPr lang="en-US" sz="1800" dirty="0">
                <a:solidFill>
                  <a:srgbClr val="414042"/>
                </a:solidFill>
                <a:latin typeface="Open Sans"/>
                <a:ea typeface="Open Sans"/>
                <a:cs typeface="Open Sans"/>
                <a:sym typeface="Open Sans"/>
              </a:rPr>
              <a:t> sit </a:t>
            </a:r>
            <a:r>
              <a:rPr lang="en-US" sz="1800" dirty="0" err="1">
                <a:solidFill>
                  <a:srgbClr val="414042"/>
                </a:solidFill>
                <a:latin typeface="Open Sans"/>
                <a:ea typeface="Open Sans"/>
                <a:cs typeface="Open Sans"/>
                <a:sym typeface="Open Sans"/>
              </a:rPr>
              <a:t>amet</a:t>
            </a:r>
            <a:r>
              <a:rPr lang="en-US" sz="1800" dirty="0">
                <a:solidFill>
                  <a:srgbClr val="414042"/>
                </a:solidFill>
                <a:latin typeface="Open Sans"/>
                <a:ea typeface="Open Sans"/>
                <a:cs typeface="Open Sans"/>
                <a:sym typeface="Open Sans"/>
              </a:rPr>
              <a:t> cursus </a:t>
            </a:r>
            <a:r>
              <a:rPr lang="en-US" sz="1800" dirty="0" err="1">
                <a:solidFill>
                  <a:srgbClr val="414042"/>
                </a:solidFill>
                <a:latin typeface="Open Sans"/>
                <a:ea typeface="Open Sans"/>
                <a:cs typeface="Open Sans"/>
                <a:sym typeface="Open Sans"/>
              </a:rPr>
              <a:t>scelerisque</a:t>
            </a:r>
            <a:r>
              <a:rPr lang="en-US" sz="1800" dirty="0">
                <a:solidFill>
                  <a:srgbClr val="414042"/>
                </a:solidFill>
                <a:latin typeface="Open Sans"/>
                <a:ea typeface="Open Sans"/>
                <a:cs typeface="Open Sans"/>
                <a:sym typeface="Open Sans"/>
              </a:rPr>
              <a:t>, ex </a:t>
            </a:r>
            <a:r>
              <a:rPr lang="en-US" sz="1800" dirty="0" err="1">
                <a:solidFill>
                  <a:srgbClr val="414042"/>
                </a:solidFill>
                <a:latin typeface="Open Sans"/>
                <a:ea typeface="Open Sans"/>
                <a:cs typeface="Open Sans"/>
                <a:sym typeface="Open Sans"/>
              </a:rPr>
              <a:t>eros</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aliquam</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est</a:t>
            </a:r>
            <a:r>
              <a:rPr lang="en-US" sz="1800" dirty="0">
                <a:solidFill>
                  <a:srgbClr val="414042"/>
                </a:solidFill>
                <a:latin typeface="Open Sans"/>
                <a:ea typeface="Open Sans"/>
                <a:cs typeface="Open Sans"/>
                <a:sym typeface="Open Sans"/>
              </a:rPr>
              <a:t>, vitae </a:t>
            </a:r>
            <a:r>
              <a:rPr lang="en-US" sz="1800" dirty="0" err="1">
                <a:solidFill>
                  <a:srgbClr val="414042"/>
                </a:solidFill>
                <a:latin typeface="Open Sans"/>
                <a:ea typeface="Open Sans"/>
                <a:cs typeface="Open Sans"/>
                <a:sym typeface="Open Sans"/>
              </a:rPr>
              <a:t>dapibus</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nibh</a:t>
            </a:r>
            <a:r>
              <a:rPr lang="en-US" sz="1800" dirty="0">
                <a:solidFill>
                  <a:srgbClr val="414042"/>
                </a:solidFill>
                <a:latin typeface="Open Sans"/>
                <a:ea typeface="Open Sans"/>
                <a:cs typeface="Open Sans"/>
                <a:sym typeface="Open Sans"/>
              </a:rPr>
              <a:t> ligula </a:t>
            </a:r>
            <a:r>
              <a:rPr lang="en-US" sz="1800" dirty="0" err="1">
                <a:solidFill>
                  <a:srgbClr val="414042"/>
                </a:solidFill>
                <a:latin typeface="Open Sans"/>
                <a:ea typeface="Open Sans"/>
                <a:cs typeface="Open Sans"/>
                <a:sym typeface="Open Sans"/>
              </a:rPr>
              <a:t>ut</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nibh</a:t>
            </a:r>
            <a:r>
              <a:rPr lang="en-US" sz="1800" dirty="0">
                <a:solidFill>
                  <a:srgbClr val="414042"/>
                </a:solidFill>
                <a:latin typeface="Open Sans"/>
                <a:ea typeface="Open Sans"/>
                <a:cs typeface="Open Sans"/>
                <a:sym typeface="Open Sans"/>
              </a:rPr>
              <a:t>. Sed </a:t>
            </a:r>
            <a:r>
              <a:rPr lang="en-US" sz="1800" dirty="0" err="1">
                <a:solidFill>
                  <a:srgbClr val="414042"/>
                </a:solidFill>
                <a:latin typeface="Open Sans"/>
                <a:ea typeface="Open Sans"/>
                <a:cs typeface="Open Sans"/>
                <a:sym typeface="Open Sans"/>
              </a:rPr>
              <a:t>eros</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augue</a:t>
            </a:r>
            <a:r>
              <a:rPr lang="en-US" sz="1800" dirty="0">
                <a:solidFill>
                  <a:srgbClr val="414042"/>
                </a:solidFill>
                <a:latin typeface="Open Sans"/>
                <a:ea typeface="Open Sans"/>
                <a:cs typeface="Open Sans"/>
                <a:sym typeface="Open Sans"/>
              </a:rPr>
              <a:t>, convallis </a:t>
            </a:r>
            <a:r>
              <a:rPr lang="en-US" sz="1800" dirty="0" err="1">
                <a:solidFill>
                  <a:srgbClr val="414042"/>
                </a:solidFill>
                <a:latin typeface="Open Sans"/>
                <a:ea typeface="Open Sans"/>
                <a:cs typeface="Open Sans"/>
                <a:sym typeface="Open Sans"/>
              </a:rPr>
              <a:t>nec</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quam</a:t>
            </a:r>
            <a:r>
              <a:rPr lang="en-US" sz="1800" dirty="0">
                <a:solidFill>
                  <a:srgbClr val="414042"/>
                </a:solidFill>
                <a:latin typeface="Open Sans"/>
                <a:ea typeface="Open Sans"/>
                <a:cs typeface="Open Sans"/>
                <a:sym typeface="Open Sans"/>
              </a:rPr>
              <a:t> non, </a:t>
            </a:r>
            <a:r>
              <a:rPr lang="en-US" sz="1800" dirty="0" err="1">
                <a:solidFill>
                  <a:srgbClr val="414042"/>
                </a:solidFill>
                <a:latin typeface="Open Sans"/>
                <a:ea typeface="Open Sans"/>
                <a:cs typeface="Open Sans"/>
                <a:sym typeface="Open Sans"/>
              </a:rPr>
              <a:t>faucibus</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ornare</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urna</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Aliquam</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mattis</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mattis</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tortor</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Suspendisse</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potenti</a:t>
            </a:r>
            <a:r>
              <a:rPr lang="en-US" sz="1800" dirty="0">
                <a:solidFill>
                  <a:srgbClr val="414042"/>
                </a:solidFill>
                <a:latin typeface="Open Sans"/>
                <a:ea typeface="Open Sans"/>
                <a:cs typeface="Open Sans"/>
                <a:sym typeface="Open Sans"/>
              </a:rPr>
              <a:t>.</a:t>
            </a:r>
            <a:endParaRPr dirty="0"/>
          </a:p>
        </p:txBody>
      </p:sp>
      <p:pic>
        <p:nvPicPr>
          <p:cNvPr id="297" name="Google Shape;297;p23"/>
          <p:cNvPicPr preferRelativeResize="0"/>
          <p:nvPr/>
        </p:nvPicPr>
        <p:blipFill rotWithShape="1">
          <a:blip r:embed="rId3">
            <a:alphaModFix/>
          </a:blip>
          <a:srcRect/>
          <a:stretch/>
        </p:blipFill>
        <p:spPr>
          <a:xfrm>
            <a:off x="15727" y="-22191"/>
            <a:ext cx="9143244" cy="6857433"/>
          </a:xfrm>
          <a:prstGeom prst="rect">
            <a:avLst/>
          </a:prstGeom>
          <a:noFill/>
          <a:ln>
            <a:noFill/>
          </a:ln>
        </p:spPr>
      </p:pic>
      <p:pic>
        <p:nvPicPr>
          <p:cNvPr id="298" name="Google Shape;298;p23"/>
          <p:cNvPicPr preferRelativeResize="0"/>
          <p:nvPr/>
        </p:nvPicPr>
        <p:blipFill rotWithShape="1">
          <a:blip r:embed="rId4">
            <a:alphaModFix/>
          </a:blip>
          <a:srcRect/>
          <a:stretch/>
        </p:blipFill>
        <p:spPr>
          <a:xfrm>
            <a:off x="251520" y="219356"/>
            <a:ext cx="3477110" cy="857370"/>
          </a:xfrm>
          <a:prstGeom prst="rect">
            <a:avLst/>
          </a:prstGeom>
          <a:noFill/>
          <a:ln>
            <a:noFill/>
          </a:ln>
        </p:spPr>
      </p:pic>
      <p:pic>
        <p:nvPicPr>
          <p:cNvPr id="299" name="Google Shape;299;p23"/>
          <p:cNvPicPr preferRelativeResize="0"/>
          <p:nvPr/>
        </p:nvPicPr>
        <p:blipFill rotWithShape="1">
          <a:blip r:embed="rId5">
            <a:alphaModFix/>
          </a:blip>
          <a:srcRect/>
          <a:stretch/>
        </p:blipFill>
        <p:spPr>
          <a:xfrm>
            <a:off x="7596336" y="219356"/>
            <a:ext cx="367074" cy="367074"/>
          </a:xfrm>
          <a:prstGeom prst="rect">
            <a:avLst/>
          </a:prstGeom>
          <a:noFill/>
          <a:ln>
            <a:noFill/>
          </a:ln>
        </p:spPr>
      </p:pic>
      <p:pic>
        <p:nvPicPr>
          <p:cNvPr id="300" name="Google Shape;300;p23"/>
          <p:cNvPicPr preferRelativeResize="0"/>
          <p:nvPr/>
        </p:nvPicPr>
        <p:blipFill rotWithShape="1">
          <a:blip r:embed="rId6">
            <a:alphaModFix/>
          </a:blip>
          <a:srcRect/>
          <a:stretch/>
        </p:blipFill>
        <p:spPr>
          <a:xfrm>
            <a:off x="8172400" y="206009"/>
            <a:ext cx="528449" cy="474050"/>
          </a:xfrm>
          <a:prstGeom prst="rect">
            <a:avLst/>
          </a:prstGeom>
          <a:noFill/>
          <a:ln>
            <a:noFill/>
          </a:ln>
        </p:spPr>
      </p:pic>
      <p:sp>
        <p:nvSpPr>
          <p:cNvPr id="301" name="Google Shape;301;p23"/>
          <p:cNvSpPr/>
          <p:nvPr/>
        </p:nvSpPr>
        <p:spPr>
          <a:xfrm>
            <a:off x="572799" y="997850"/>
            <a:ext cx="5809339" cy="4192800"/>
          </a:xfrm>
          <a:prstGeom prst="rect">
            <a:avLst/>
          </a:prstGeom>
          <a:noFill/>
          <a:ln>
            <a:noFill/>
          </a:ln>
        </p:spPr>
        <p:txBody>
          <a:bodyPr spcFirstLastPara="1" wrap="square" lIns="91425" tIns="45700" rIns="91425" bIns="45700" anchor="t" anchorCtr="0">
            <a:noAutofit/>
          </a:bodyPr>
          <a:lstStyle/>
          <a:p>
            <a:pPr marL="457200" marR="0" lvl="0" indent="0" algn="ctr" rtl="0">
              <a:lnSpc>
                <a:spcPct val="150000"/>
              </a:lnSpc>
              <a:spcBef>
                <a:spcPts val="0"/>
              </a:spcBef>
              <a:spcAft>
                <a:spcPts val="0"/>
              </a:spcAft>
              <a:buClr>
                <a:srgbClr val="000000"/>
              </a:buClr>
              <a:buSzPts val="2400"/>
              <a:buFont typeface="Arial"/>
              <a:buNone/>
            </a:pPr>
            <a:r>
              <a:rPr lang="ro-RO" sz="2400" b="1" i="0" u="none" strike="noStrike" cap="none" dirty="0" smtClean="0">
                <a:solidFill>
                  <a:srgbClr val="1F497D"/>
                </a:solidFill>
                <a:latin typeface="Open Sans"/>
                <a:ea typeface="Open Sans"/>
                <a:cs typeface="Open Sans"/>
                <a:sym typeface="Open Sans"/>
              </a:rPr>
              <a:t>                   RAPORTAREA</a:t>
            </a:r>
          </a:p>
          <a:p>
            <a:pPr marL="457200" marR="0" lvl="0" indent="0" algn="just" rtl="0">
              <a:spcBef>
                <a:spcPts val="0"/>
              </a:spcBef>
              <a:spcAft>
                <a:spcPts val="0"/>
              </a:spcAft>
              <a:buClr>
                <a:srgbClr val="000000"/>
              </a:buClr>
              <a:buSzPts val="1800"/>
              <a:buFont typeface="Arial"/>
              <a:buNone/>
            </a:pPr>
            <a:r>
              <a:rPr lang="ro-RO" sz="1800" b="1" i="0" u="none" strike="noStrike" cap="none" dirty="0" smtClean="0">
                <a:solidFill>
                  <a:srgbClr val="1F497D"/>
                </a:solidFill>
                <a:latin typeface="Open Sans"/>
                <a:ea typeface="Open Sans"/>
                <a:cs typeface="Open Sans"/>
                <a:sym typeface="Open Sans"/>
              </a:rPr>
              <a:t>1. Raportul partenerului</a:t>
            </a:r>
          </a:p>
          <a:p>
            <a:pPr marL="114300" marR="0" lvl="0" indent="0" algn="just" rtl="0">
              <a:spcBef>
                <a:spcPts val="0"/>
              </a:spcBef>
              <a:spcAft>
                <a:spcPts val="0"/>
              </a:spcAft>
              <a:buClr>
                <a:srgbClr val="002060"/>
              </a:buClr>
              <a:buSzPts val="1800"/>
              <a:buFont typeface="Open Sans"/>
              <a:buNone/>
            </a:pPr>
            <a:r>
              <a:rPr lang="ro-RO" sz="1800" i="0" u="none" strike="noStrike" cap="none" dirty="0" smtClean="0">
                <a:solidFill>
                  <a:srgbClr val="1F497D"/>
                </a:solidFill>
                <a:latin typeface="Open Sans"/>
                <a:ea typeface="Open Sans"/>
                <a:cs typeface="Open Sans"/>
                <a:sym typeface="Open Sans"/>
              </a:rPr>
              <a:t>Cuprinde: activități, rezultate, indicatori, cheltuieli efectuate, documente suport (secțiune separată dedicată documentelor cu caracter personal - unde se </a:t>
            </a:r>
            <a:r>
              <a:rPr lang="ro-RO" sz="1800" dirty="0" smtClean="0">
                <a:solidFill>
                  <a:srgbClr val="1F497D"/>
                </a:solidFill>
                <a:latin typeface="Open Sans"/>
                <a:ea typeface="Open Sans"/>
                <a:cs typeface="Open Sans"/>
                <a:sym typeface="Open Sans"/>
              </a:rPr>
              <a:t>încarcă documentele ce conțin informații care cad sub incidența GDPR</a:t>
            </a:r>
            <a:r>
              <a:rPr lang="ro-RO" sz="1800" i="0" u="none" strike="noStrike" cap="none" dirty="0" smtClean="0">
                <a:solidFill>
                  <a:srgbClr val="1F497D"/>
                </a:solidFill>
                <a:latin typeface="Open Sans"/>
                <a:ea typeface="Open Sans"/>
                <a:cs typeface="Open Sans"/>
                <a:sym typeface="Open Sans"/>
              </a:rPr>
              <a:t>) </a:t>
            </a:r>
          </a:p>
          <a:p>
            <a:pPr marL="114300" marR="0" lvl="0" indent="0" algn="just" rtl="0">
              <a:spcBef>
                <a:spcPts val="0"/>
              </a:spcBef>
              <a:spcAft>
                <a:spcPts val="0"/>
              </a:spcAft>
              <a:buClr>
                <a:srgbClr val="002060"/>
              </a:buClr>
              <a:buSzPts val="1800"/>
              <a:buFont typeface="Open Sans"/>
              <a:buNone/>
            </a:pPr>
            <a:r>
              <a:rPr lang="ro-RO" sz="1800" b="1" i="0" u="none" strike="noStrike" cap="none" dirty="0" smtClean="0">
                <a:solidFill>
                  <a:srgbClr val="1F497D"/>
                </a:solidFill>
                <a:latin typeface="Open Sans"/>
                <a:ea typeface="Open Sans"/>
                <a:cs typeface="Open Sans"/>
                <a:sym typeface="Open Sans"/>
              </a:rPr>
              <a:t>      Tipuri</a:t>
            </a:r>
            <a:r>
              <a:rPr lang="ro-RO" sz="1800" b="0" i="0" u="none" strike="noStrike" cap="none" dirty="0" smtClean="0">
                <a:solidFill>
                  <a:srgbClr val="1F497D"/>
                </a:solidFill>
                <a:latin typeface="Open Sans"/>
                <a:ea typeface="Open Sans"/>
                <a:cs typeface="Open Sans"/>
                <a:sym typeface="Open Sans"/>
              </a:rPr>
              <a:t>:</a:t>
            </a:r>
          </a:p>
          <a:p>
            <a:pPr marL="114300" marR="0" lvl="0" indent="0" algn="just" rtl="0">
              <a:spcBef>
                <a:spcPts val="0"/>
              </a:spcBef>
              <a:spcAft>
                <a:spcPts val="0"/>
              </a:spcAft>
              <a:buClr>
                <a:srgbClr val="002060"/>
              </a:buClr>
              <a:buSzPts val="1800"/>
              <a:buFont typeface="Open Sans"/>
              <a:buNone/>
            </a:pPr>
            <a:r>
              <a:rPr lang="ro-RO" sz="1800" b="1" u="none" strike="noStrike" cap="none" dirty="0" smtClean="0">
                <a:solidFill>
                  <a:srgbClr val="1F497D"/>
                </a:solidFill>
                <a:latin typeface="Open Sans"/>
                <a:ea typeface="Open Sans"/>
                <a:cs typeface="Open Sans"/>
                <a:sym typeface="Open Sans"/>
              </a:rPr>
              <a:t>Cu cheltuieli: </a:t>
            </a:r>
            <a:r>
              <a:rPr lang="ro-RO" sz="1800" b="0" i="0" u="none" strike="noStrike" cap="none" dirty="0" smtClean="0">
                <a:solidFill>
                  <a:srgbClr val="1F497D"/>
                </a:solidFill>
                <a:latin typeface="Open Sans"/>
                <a:ea typeface="Open Sans"/>
                <a:cs typeface="Open Sans"/>
                <a:sym typeface="Open Sans"/>
              </a:rPr>
              <a:t>Către CPN spre validare - la 3 sau 4 luni </a:t>
            </a:r>
          </a:p>
          <a:p>
            <a:pPr marL="114300" marR="0" lvl="0" indent="0" algn="just" rtl="0">
              <a:spcBef>
                <a:spcPts val="0"/>
              </a:spcBef>
              <a:spcAft>
                <a:spcPts val="0"/>
              </a:spcAft>
              <a:buClr>
                <a:srgbClr val="002060"/>
              </a:buClr>
              <a:buSzPts val="1800"/>
              <a:buFont typeface="Open Sans"/>
              <a:buNone/>
            </a:pPr>
            <a:r>
              <a:rPr lang="ro-RO" sz="1800" b="1" i="0" u="none" strike="noStrike" cap="none" dirty="0" smtClean="0">
                <a:solidFill>
                  <a:srgbClr val="1F497D"/>
                </a:solidFill>
                <a:latin typeface="Open Sans"/>
                <a:ea typeface="Open Sans"/>
                <a:cs typeface="Open Sans"/>
                <a:sym typeface="Open Sans"/>
              </a:rPr>
              <a:t>Fără cheltuieli: </a:t>
            </a:r>
            <a:r>
              <a:rPr lang="ro-RO" sz="1800" b="0" i="0" u="none" strike="noStrike" cap="none" dirty="0" smtClean="0">
                <a:solidFill>
                  <a:srgbClr val="1F497D"/>
                </a:solidFill>
                <a:latin typeface="Open Sans"/>
                <a:ea typeface="Open Sans"/>
                <a:cs typeface="Open Sans"/>
                <a:sym typeface="Open Sans"/>
              </a:rPr>
              <a:t>Către BP pentru includerea informațiilor în Raportul de proiect</a:t>
            </a:r>
          </a:p>
          <a:p>
            <a:pPr marL="114300" marR="0" lvl="0" indent="0" algn="just" rtl="0">
              <a:spcBef>
                <a:spcPts val="0"/>
              </a:spcBef>
              <a:spcAft>
                <a:spcPts val="0"/>
              </a:spcAft>
              <a:buClr>
                <a:srgbClr val="002060"/>
              </a:buClr>
              <a:buSzPts val="1800"/>
              <a:buFont typeface="Open Sans"/>
              <a:buNone/>
            </a:pPr>
            <a:r>
              <a:rPr lang="ro-RO" sz="1800" b="0" i="0" u="none" strike="noStrike" cap="none" dirty="0" smtClean="0">
                <a:solidFill>
                  <a:srgbClr val="1F497D"/>
                </a:solidFill>
                <a:latin typeface="Open Sans"/>
                <a:ea typeface="Open Sans"/>
                <a:cs typeface="Open Sans"/>
                <a:sym typeface="Open Sans"/>
              </a:rPr>
              <a:t>      </a:t>
            </a:r>
            <a:r>
              <a:rPr lang="ro-RO" sz="1800" b="1" i="0" u="none" strike="noStrike" cap="none" dirty="0" smtClean="0">
                <a:solidFill>
                  <a:srgbClr val="1F497D"/>
                </a:solidFill>
                <a:latin typeface="Open Sans"/>
                <a:ea typeface="Open Sans"/>
                <a:cs typeface="Open Sans"/>
                <a:sym typeface="Open Sans"/>
              </a:rPr>
              <a:t>Frecvență</a:t>
            </a:r>
            <a:r>
              <a:rPr lang="ro-RO" sz="1800" b="1" dirty="0" smtClean="0">
                <a:solidFill>
                  <a:srgbClr val="1F497D"/>
                </a:solidFill>
                <a:latin typeface="Open Sans"/>
                <a:ea typeface="Open Sans"/>
                <a:cs typeface="Open Sans"/>
                <a:sym typeface="Open Sans"/>
              </a:rPr>
              <a:t>:</a:t>
            </a:r>
            <a:endParaRPr lang="ro-RO" sz="1800" b="0" i="0" u="none" strike="noStrike" cap="none" dirty="0" smtClean="0">
              <a:solidFill>
                <a:srgbClr val="1F497D"/>
              </a:solidFill>
              <a:latin typeface="Open Sans"/>
              <a:ea typeface="Open Sans"/>
              <a:cs typeface="Open Sans"/>
              <a:sym typeface="Open Sans"/>
            </a:endParaRPr>
          </a:p>
          <a:p>
            <a:pPr marL="114300" marR="0" lvl="0" indent="0" algn="just" rtl="0">
              <a:spcBef>
                <a:spcPts val="0"/>
              </a:spcBef>
              <a:spcAft>
                <a:spcPts val="0"/>
              </a:spcAft>
              <a:buClr>
                <a:srgbClr val="002060"/>
              </a:buClr>
              <a:buSzPts val="1800"/>
              <a:buFont typeface="Open Sans"/>
              <a:buNone/>
            </a:pPr>
            <a:r>
              <a:rPr lang="ro-RO" sz="1800" b="0" i="0" u="none" strike="noStrike" cap="none" dirty="0" smtClean="0">
                <a:solidFill>
                  <a:srgbClr val="1F497D"/>
                </a:solidFill>
                <a:latin typeface="Open Sans"/>
                <a:ea typeface="Open Sans"/>
                <a:cs typeface="Open Sans"/>
                <a:sym typeface="Open Sans"/>
              </a:rPr>
              <a:t>Minim 1 raport de partener/perioadă de implementare.</a:t>
            </a:r>
            <a:endParaRPr lang="ro-RO" sz="1800" b="0" i="0" u="none" strike="noStrike" cap="none" dirty="0">
              <a:solidFill>
                <a:srgbClr val="1F497D"/>
              </a:solidFill>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pic>
        <p:nvPicPr>
          <p:cNvPr id="306" name="Google Shape;306;p24"/>
          <p:cNvPicPr preferRelativeResize="0"/>
          <p:nvPr/>
        </p:nvPicPr>
        <p:blipFill rotWithShape="1">
          <a:blip r:embed="rId3">
            <a:alphaModFix/>
          </a:blip>
          <a:srcRect/>
          <a:stretch/>
        </p:blipFill>
        <p:spPr>
          <a:xfrm>
            <a:off x="378" y="283"/>
            <a:ext cx="9143244" cy="6857433"/>
          </a:xfrm>
          <a:prstGeom prst="rect">
            <a:avLst/>
          </a:prstGeom>
          <a:noFill/>
          <a:ln>
            <a:noFill/>
          </a:ln>
        </p:spPr>
      </p:pic>
      <p:pic>
        <p:nvPicPr>
          <p:cNvPr id="307" name="Google Shape;307;p24"/>
          <p:cNvPicPr preferRelativeResize="0"/>
          <p:nvPr/>
        </p:nvPicPr>
        <p:blipFill rotWithShape="1">
          <a:blip r:embed="rId4">
            <a:alphaModFix/>
          </a:blip>
          <a:srcRect/>
          <a:stretch/>
        </p:blipFill>
        <p:spPr>
          <a:xfrm>
            <a:off x="251520" y="219356"/>
            <a:ext cx="3477110" cy="857370"/>
          </a:xfrm>
          <a:prstGeom prst="rect">
            <a:avLst/>
          </a:prstGeom>
          <a:noFill/>
          <a:ln>
            <a:noFill/>
          </a:ln>
        </p:spPr>
      </p:pic>
      <p:pic>
        <p:nvPicPr>
          <p:cNvPr id="308" name="Google Shape;308;p24"/>
          <p:cNvPicPr preferRelativeResize="0"/>
          <p:nvPr/>
        </p:nvPicPr>
        <p:blipFill rotWithShape="1">
          <a:blip r:embed="rId5">
            <a:alphaModFix/>
          </a:blip>
          <a:srcRect/>
          <a:stretch/>
        </p:blipFill>
        <p:spPr>
          <a:xfrm>
            <a:off x="7596336" y="219356"/>
            <a:ext cx="367074" cy="367074"/>
          </a:xfrm>
          <a:prstGeom prst="rect">
            <a:avLst/>
          </a:prstGeom>
          <a:noFill/>
          <a:ln>
            <a:noFill/>
          </a:ln>
        </p:spPr>
      </p:pic>
      <p:pic>
        <p:nvPicPr>
          <p:cNvPr id="309" name="Google Shape;309;p24"/>
          <p:cNvPicPr preferRelativeResize="0"/>
          <p:nvPr/>
        </p:nvPicPr>
        <p:blipFill rotWithShape="1">
          <a:blip r:embed="rId6">
            <a:alphaModFix/>
          </a:blip>
          <a:srcRect/>
          <a:stretch/>
        </p:blipFill>
        <p:spPr>
          <a:xfrm>
            <a:off x="8172400" y="206009"/>
            <a:ext cx="528449" cy="474050"/>
          </a:xfrm>
          <a:prstGeom prst="rect">
            <a:avLst/>
          </a:prstGeom>
          <a:noFill/>
          <a:ln>
            <a:noFill/>
          </a:ln>
        </p:spPr>
      </p:pic>
      <p:sp>
        <p:nvSpPr>
          <p:cNvPr id="310" name="Google Shape;310;p24"/>
          <p:cNvSpPr/>
          <p:nvPr/>
        </p:nvSpPr>
        <p:spPr>
          <a:xfrm>
            <a:off x="545200" y="1025425"/>
            <a:ext cx="5892922" cy="4645800"/>
          </a:xfrm>
          <a:prstGeom prst="rect">
            <a:avLst/>
          </a:prstGeom>
          <a:noFill/>
          <a:ln>
            <a:noFill/>
          </a:ln>
        </p:spPr>
        <p:txBody>
          <a:bodyPr spcFirstLastPara="1" wrap="square" lIns="91425" tIns="45700" rIns="91425" bIns="45700" anchor="t" anchorCtr="0">
            <a:noAutofit/>
          </a:bodyPr>
          <a:lstStyle/>
          <a:p>
            <a:pPr marL="457200" marR="0" lvl="0" indent="0" algn="ctr" rtl="0">
              <a:lnSpc>
                <a:spcPct val="150000"/>
              </a:lnSpc>
              <a:spcBef>
                <a:spcPts val="0"/>
              </a:spcBef>
              <a:spcAft>
                <a:spcPts val="0"/>
              </a:spcAft>
              <a:buClr>
                <a:srgbClr val="000000"/>
              </a:buClr>
              <a:buSzPts val="2400"/>
              <a:buFont typeface="Arial"/>
              <a:buNone/>
            </a:pPr>
            <a:r>
              <a:rPr lang="ro-RO" sz="2400" b="1" i="0" u="none" strike="noStrike" cap="none" dirty="0" smtClean="0">
                <a:solidFill>
                  <a:srgbClr val="1F497D"/>
                </a:solidFill>
                <a:latin typeface="Open Sans"/>
                <a:ea typeface="Open Sans"/>
                <a:cs typeface="Open Sans"/>
                <a:sym typeface="Open Sans"/>
              </a:rPr>
              <a:t>          RAPORTAREA</a:t>
            </a:r>
          </a:p>
          <a:p>
            <a:pPr marL="457200" marR="0" lvl="0" indent="-355600" algn="just" rtl="0">
              <a:lnSpc>
                <a:spcPct val="115000"/>
              </a:lnSpc>
              <a:spcBef>
                <a:spcPts val="0"/>
              </a:spcBef>
              <a:spcAft>
                <a:spcPts val="0"/>
              </a:spcAft>
              <a:buClr>
                <a:srgbClr val="0F2A75"/>
              </a:buClr>
              <a:buSzPts val="2000"/>
              <a:buFont typeface="Open Sans"/>
              <a:buChar char="●"/>
            </a:pPr>
            <a:r>
              <a:rPr lang="ro-RO" sz="1800" b="0" i="0" u="none" strike="noStrike" cap="none" dirty="0" smtClean="0">
                <a:solidFill>
                  <a:srgbClr val="1F497D"/>
                </a:solidFill>
                <a:latin typeface="Open Sans"/>
                <a:ea typeface="Open Sans"/>
                <a:cs typeface="Open Sans"/>
                <a:sym typeface="Open Sans"/>
              </a:rPr>
              <a:t>BP a uitat să raporteze o cheltuială în Raportul partenerului, o poate cere mai târziu într-un nou Raport către CPN dar doar după obținerea aprobării SC de către BP și doar prin deschiderea unui nou raport aferent perioadei în care cheltuiala a avut loc;</a:t>
            </a:r>
          </a:p>
          <a:p>
            <a:pPr marL="457200" marR="0" lvl="0" indent="-355600" algn="just" rtl="0">
              <a:lnSpc>
                <a:spcPct val="115000"/>
              </a:lnSpc>
              <a:spcBef>
                <a:spcPts val="0"/>
              </a:spcBef>
              <a:spcAft>
                <a:spcPts val="0"/>
              </a:spcAft>
              <a:buClr>
                <a:srgbClr val="0F2A75"/>
              </a:buClr>
              <a:buSzPts val="2000"/>
              <a:buFont typeface="Open Sans"/>
              <a:buChar char="●"/>
            </a:pPr>
            <a:r>
              <a:rPr lang="ro-RO" sz="1800" b="0" i="0" u="none" strike="noStrike" cap="none" dirty="0" smtClean="0">
                <a:solidFill>
                  <a:srgbClr val="1F497D"/>
                </a:solidFill>
                <a:latin typeface="Open Sans"/>
                <a:ea typeface="Open Sans"/>
                <a:cs typeface="Open Sans"/>
                <a:sym typeface="Open Sans"/>
              </a:rPr>
              <a:t>Cheltuiala nevalidată poate fi inclusă într-un Raport de proiect depus ulterior de către BP, cu condiția să obțină validarea;</a:t>
            </a:r>
          </a:p>
          <a:p>
            <a:pPr marL="457200" marR="0" lvl="0" indent="-355600" algn="just" rtl="0">
              <a:lnSpc>
                <a:spcPct val="115000"/>
              </a:lnSpc>
              <a:spcBef>
                <a:spcPts val="0"/>
              </a:spcBef>
              <a:spcAft>
                <a:spcPts val="0"/>
              </a:spcAft>
              <a:buClr>
                <a:srgbClr val="0F2A75"/>
              </a:buClr>
              <a:buSzPts val="2000"/>
              <a:buFont typeface="Open Sans"/>
              <a:buChar char="●"/>
            </a:pPr>
            <a:r>
              <a:rPr lang="ro-RO" sz="1800" b="0" i="0" u="none" strike="noStrike" cap="none" dirty="0" smtClean="0">
                <a:solidFill>
                  <a:srgbClr val="1F497D"/>
                </a:solidFill>
                <a:latin typeface="Open Sans"/>
                <a:ea typeface="Open Sans"/>
                <a:cs typeface="Open Sans"/>
                <a:sym typeface="Open Sans"/>
              </a:rPr>
              <a:t>În urma unei contestații, dacă o cheltuială declarată neeligibilă devine eligibilă, va fi solicitată în următorul Raport al partenerului și inclusă de către BP în Raportul de proiect, după obținerea validării.</a:t>
            </a:r>
            <a:endParaRPr lang="ro-RO" sz="1800" b="0" i="0" u="none" strike="noStrike" cap="none" dirty="0">
              <a:solidFill>
                <a:srgbClr val="1F497D"/>
              </a:solidFill>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pic>
        <p:nvPicPr>
          <p:cNvPr id="315" name="Google Shape;315;p25"/>
          <p:cNvPicPr preferRelativeResize="0"/>
          <p:nvPr/>
        </p:nvPicPr>
        <p:blipFill rotWithShape="1">
          <a:blip r:embed="rId3">
            <a:alphaModFix/>
          </a:blip>
          <a:srcRect/>
          <a:stretch/>
        </p:blipFill>
        <p:spPr>
          <a:xfrm>
            <a:off x="378" y="283"/>
            <a:ext cx="9143244" cy="6857433"/>
          </a:xfrm>
          <a:prstGeom prst="rect">
            <a:avLst/>
          </a:prstGeom>
          <a:noFill/>
          <a:ln>
            <a:noFill/>
          </a:ln>
        </p:spPr>
      </p:pic>
      <p:pic>
        <p:nvPicPr>
          <p:cNvPr id="316" name="Google Shape;316;p25"/>
          <p:cNvPicPr preferRelativeResize="0"/>
          <p:nvPr/>
        </p:nvPicPr>
        <p:blipFill rotWithShape="1">
          <a:blip r:embed="rId4">
            <a:alphaModFix/>
          </a:blip>
          <a:srcRect/>
          <a:stretch/>
        </p:blipFill>
        <p:spPr>
          <a:xfrm>
            <a:off x="251520" y="219356"/>
            <a:ext cx="3477110" cy="857370"/>
          </a:xfrm>
          <a:prstGeom prst="rect">
            <a:avLst/>
          </a:prstGeom>
          <a:noFill/>
          <a:ln>
            <a:noFill/>
          </a:ln>
        </p:spPr>
      </p:pic>
      <p:pic>
        <p:nvPicPr>
          <p:cNvPr id="317" name="Google Shape;317;p25"/>
          <p:cNvPicPr preferRelativeResize="0"/>
          <p:nvPr/>
        </p:nvPicPr>
        <p:blipFill rotWithShape="1">
          <a:blip r:embed="rId5">
            <a:alphaModFix/>
          </a:blip>
          <a:srcRect/>
          <a:stretch/>
        </p:blipFill>
        <p:spPr>
          <a:xfrm>
            <a:off x="7596336" y="219356"/>
            <a:ext cx="367074" cy="367074"/>
          </a:xfrm>
          <a:prstGeom prst="rect">
            <a:avLst/>
          </a:prstGeom>
          <a:noFill/>
          <a:ln>
            <a:noFill/>
          </a:ln>
        </p:spPr>
      </p:pic>
      <p:pic>
        <p:nvPicPr>
          <p:cNvPr id="318" name="Google Shape;318;p25"/>
          <p:cNvPicPr preferRelativeResize="0"/>
          <p:nvPr/>
        </p:nvPicPr>
        <p:blipFill rotWithShape="1">
          <a:blip r:embed="rId6">
            <a:alphaModFix/>
          </a:blip>
          <a:srcRect/>
          <a:stretch/>
        </p:blipFill>
        <p:spPr>
          <a:xfrm>
            <a:off x="8172400" y="206009"/>
            <a:ext cx="528449" cy="474050"/>
          </a:xfrm>
          <a:prstGeom prst="rect">
            <a:avLst/>
          </a:prstGeom>
          <a:noFill/>
          <a:ln>
            <a:noFill/>
          </a:ln>
        </p:spPr>
      </p:pic>
      <p:sp>
        <p:nvSpPr>
          <p:cNvPr id="319" name="Google Shape;319;p25"/>
          <p:cNvSpPr/>
          <p:nvPr/>
        </p:nvSpPr>
        <p:spPr>
          <a:xfrm>
            <a:off x="559000" y="1039250"/>
            <a:ext cx="5972429" cy="4192800"/>
          </a:xfrm>
          <a:prstGeom prst="rect">
            <a:avLst/>
          </a:prstGeom>
          <a:noFill/>
          <a:ln>
            <a:noFill/>
          </a:ln>
        </p:spPr>
        <p:txBody>
          <a:bodyPr spcFirstLastPara="1" wrap="square" lIns="91425" tIns="45700" rIns="91425" bIns="45700" anchor="t" anchorCtr="0">
            <a:noAutofit/>
          </a:bodyPr>
          <a:lstStyle/>
          <a:p>
            <a:pPr marL="457200" marR="0" lvl="0" indent="0" algn="ctr" rtl="0">
              <a:lnSpc>
                <a:spcPct val="150000"/>
              </a:lnSpc>
              <a:spcBef>
                <a:spcPts val="0"/>
              </a:spcBef>
              <a:spcAft>
                <a:spcPts val="0"/>
              </a:spcAft>
              <a:buClr>
                <a:srgbClr val="000000"/>
              </a:buClr>
              <a:buSzPts val="2400"/>
              <a:buFont typeface="Arial"/>
              <a:buNone/>
            </a:pPr>
            <a:r>
              <a:rPr lang="ro-RO" sz="2400" b="1" i="0" u="none" strike="noStrike" cap="none" dirty="0" smtClean="0">
                <a:solidFill>
                  <a:srgbClr val="002060"/>
                </a:solidFill>
                <a:latin typeface="Open Sans"/>
                <a:ea typeface="Open Sans"/>
                <a:cs typeface="Open Sans"/>
                <a:sym typeface="Open Sans"/>
              </a:rPr>
              <a:t>                </a:t>
            </a:r>
            <a:r>
              <a:rPr lang="ro-RO" sz="2400" b="1" i="0" u="none" strike="noStrike" cap="none" dirty="0" smtClean="0">
                <a:solidFill>
                  <a:srgbClr val="1F497D"/>
                </a:solidFill>
                <a:latin typeface="Open Sans"/>
                <a:ea typeface="Open Sans"/>
                <a:cs typeface="Open Sans"/>
                <a:sym typeface="Open Sans"/>
              </a:rPr>
              <a:t>RAPORTAREA</a:t>
            </a:r>
          </a:p>
          <a:p>
            <a:pPr marL="101600" marR="0" lvl="0" indent="0" algn="just" rtl="0">
              <a:lnSpc>
                <a:spcPct val="115000"/>
              </a:lnSpc>
              <a:spcBef>
                <a:spcPts val="0"/>
              </a:spcBef>
              <a:spcAft>
                <a:spcPts val="0"/>
              </a:spcAft>
              <a:buClr>
                <a:srgbClr val="002060"/>
              </a:buClr>
              <a:buSzPts val="1800"/>
              <a:buFont typeface="Open Sans"/>
              <a:buNone/>
            </a:pPr>
            <a:r>
              <a:rPr lang="ro-RO" sz="1800" b="1" i="0" u="none" strike="noStrike" cap="none" dirty="0" smtClean="0">
                <a:solidFill>
                  <a:srgbClr val="1F497D"/>
                </a:solidFill>
                <a:latin typeface="Open Sans"/>
                <a:ea typeface="Open Sans"/>
                <a:cs typeface="Open Sans"/>
                <a:sym typeface="Open Sans"/>
              </a:rPr>
              <a:t>2. Raportul de progres al proiectului  </a:t>
            </a:r>
          </a:p>
          <a:p>
            <a:pPr marL="101600" marR="0" lvl="0" indent="0" algn="just" rtl="0">
              <a:lnSpc>
                <a:spcPct val="115000"/>
              </a:lnSpc>
              <a:spcBef>
                <a:spcPts val="0"/>
              </a:spcBef>
              <a:spcAft>
                <a:spcPts val="0"/>
              </a:spcAft>
              <a:buClr>
                <a:srgbClr val="002060"/>
              </a:buClr>
              <a:buSzPts val="1800"/>
              <a:buFont typeface="Open Sans"/>
              <a:buNone/>
            </a:pPr>
            <a:r>
              <a:rPr lang="ro-RO" sz="1800" b="0" i="0" u="none" strike="noStrike" cap="none" dirty="0" smtClean="0">
                <a:solidFill>
                  <a:srgbClr val="1F497D"/>
                </a:solidFill>
                <a:latin typeface="Open Sans"/>
                <a:ea typeface="Open Sans"/>
                <a:cs typeface="Open Sans"/>
                <a:sym typeface="Open Sans"/>
              </a:rPr>
              <a:t>Cuprinde: activități, rezultate, cheltuieli validate;</a:t>
            </a:r>
          </a:p>
          <a:p>
            <a:pPr marL="101600" marR="0" lvl="0" indent="0" algn="just" rtl="0">
              <a:lnSpc>
                <a:spcPct val="115000"/>
              </a:lnSpc>
              <a:spcBef>
                <a:spcPts val="0"/>
              </a:spcBef>
              <a:spcAft>
                <a:spcPts val="0"/>
              </a:spcAft>
              <a:buClr>
                <a:srgbClr val="002060"/>
              </a:buClr>
              <a:buSzPts val="1800"/>
              <a:buFont typeface="Open Sans"/>
              <a:buNone/>
            </a:pPr>
            <a:r>
              <a:rPr lang="ro-RO" sz="1800" b="0" i="0" u="none" strike="noStrike" cap="none" dirty="0" smtClean="0">
                <a:solidFill>
                  <a:srgbClr val="1F497D"/>
                </a:solidFill>
                <a:latin typeface="Open Sans"/>
                <a:ea typeface="Open Sans"/>
                <a:cs typeface="Open Sans"/>
                <a:sym typeface="Open Sans"/>
              </a:rPr>
              <a:t>Se trimite de către BP către SC spre verificare în max. 3 luni de la finalizarea perioadei de raportare.</a:t>
            </a:r>
          </a:p>
          <a:p>
            <a:pPr marL="457200" marR="0" lvl="0" indent="-228600" algn="just" rtl="0">
              <a:lnSpc>
                <a:spcPct val="115000"/>
              </a:lnSpc>
              <a:spcBef>
                <a:spcPts val="0"/>
              </a:spcBef>
              <a:spcAft>
                <a:spcPts val="0"/>
              </a:spcAft>
              <a:buClr>
                <a:srgbClr val="0F2A75"/>
              </a:buClr>
              <a:buSzPts val="2000"/>
              <a:buFont typeface="Open Sans"/>
              <a:buNone/>
            </a:pPr>
            <a:endParaRPr lang="ro-RO" sz="1800" b="0" i="0" u="none" strike="noStrike" cap="none" dirty="0" smtClean="0">
              <a:solidFill>
                <a:srgbClr val="1F497D"/>
              </a:solidFill>
              <a:latin typeface="Open Sans"/>
              <a:ea typeface="Open Sans"/>
              <a:cs typeface="Open Sans"/>
              <a:sym typeface="Open Sans"/>
            </a:endParaRPr>
          </a:p>
          <a:p>
            <a:pPr marL="101600" marR="0" lvl="0" indent="0" algn="just" rtl="0">
              <a:lnSpc>
                <a:spcPct val="115000"/>
              </a:lnSpc>
              <a:spcBef>
                <a:spcPts val="0"/>
              </a:spcBef>
              <a:spcAft>
                <a:spcPts val="0"/>
              </a:spcAft>
              <a:buClr>
                <a:srgbClr val="002060"/>
              </a:buClr>
              <a:buSzPts val="1800"/>
              <a:buFont typeface="Open Sans"/>
              <a:buNone/>
            </a:pPr>
            <a:r>
              <a:rPr lang="ro-RO" sz="1800" b="1" i="0" u="none" strike="noStrike" cap="none" dirty="0" smtClean="0">
                <a:solidFill>
                  <a:srgbClr val="1F497D"/>
                </a:solidFill>
                <a:latin typeface="Open Sans"/>
                <a:ea typeface="Open Sans"/>
                <a:cs typeface="Open Sans"/>
                <a:sym typeface="Open Sans"/>
              </a:rPr>
              <a:t>Rapoarte de progres intermediare</a:t>
            </a:r>
          </a:p>
          <a:p>
            <a:pPr marL="457200" marR="0" lvl="0" indent="-355600" algn="just" rtl="0">
              <a:lnSpc>
                <a:spcPct val="115000"/>
              </a:lnSpc>
              <a:spcBef>
                <a:spcPts val="0"/>
              </a:spcBef>
              <a:spcAft>
                <a:spcPts val="0"/>
              </a:spcAft>
              <a:buClr>
                <a:srgbClr val="0F2A75"/>
              </a:buClr>
              <a:buSzPts val="2000"/>
              <a:buFont typeface="Open Sans"/>
              <a:buChar char="●"/>
            </a:pPr>
            <a:r>
              <a:rPr lang="ro-RO" sz="1800" b="0" i="0" u="none" strike="noStrike" cap="none" dirty="0" smtClean="0">
                <a:solidFill>
                  <a:srgbClr val="1F497D"/>
                </a:solidFill>
                <a:latin typeface="Open Sans"/>
                <a:ea typeface="Open Sans"/>
                <a:cs typeface="Open Sans"/>
                <a:sym typeface="Open Sans"/>
              </a:rPr>
              <a:t>Cheltuieli de minim €</a:t>
            </a:r>
            <a:r>
              <a:rPr lang="ro-RO" sz="1800" dirty="0" smtClean="0">
                <a:solidFill>
                  <a:srgbClr val="1F497D"/>
                </a:solidFill>
                <a:latin typeface="Open Sans"/>
                <a:ea typeface="Open Sans"/>
                <a:cs typeface="Open Sans"/>
                <a:sym typeface="Open Sans"/>
              </a:rPr>
              <a:t>2</a:t>
            </a:r>
            <a:r>
              <a:rPr lang="ro-RO" sz="1800" b="0" i="0" u="none" strike="noStrike" cap="none" dirty="0" smtClean="0">
                <a:solidFill>
                  <a:srgbClr val="1F497D"/>
                </a:solidFill>
                <a:latin typeface="Open Sans"/>
                <a:ea typeface="Open Sans"/>
                <a:cs typeface="Open Sans"/>
                <a:sym typeface="Open Sans"/>
              </a:rPr>
              <a:t>.000 FEDR în orice moment pentru unul sau mai mulți beneficiari cu aprobarea prealabilă a SC;</a:t>
            </a:r>
          </a:p>
          <a:p>
            <a:pPr marL="457200" marR="0" lvl="0" indent="-355600" algn="just" rtl="0">
              <a:lnSpc>
                <a:spcPct val="115000"/>
              </a:lnSpc>
              <a:spcBef>
                <a:spcPts val="0"/>
              </a:spcBef>
              <a:spcAft>
                <a:spcPts val="0"/>
              </a:spcAft>
              <a:buClr>
                <a:srgbClr val="0F2A75"/>
              </a:buClr>
              <a:buSzPts val="2000"/>
              <a:buFont typeface="Open Sans"/>
              <a:buChar char="●"/>
            </a:pPr>
            <a:r>
              <a:rPr lang="ro-RO" sz="1800" b="0" i="0" u="none" strike="noStrike" cap="none" dirty="0" smtClean="0">
                <a:solidFill>
                  <a:srgbClr val="1F497D"/>
                </a:solidFill>
                <a:latin typeface="Open Sans"/>
                <a:ea typeface="Open Sans"/>
                <a:cs typeface="Open Sans"/>
                <a:sym typeface="Open Sans"/>
              </a:rPr>
              <a:t>Oricând AM solicită realizarea de rapoarte;</a:t>
            </a:r>
          </a:p>
          <a:p>
            <a:pPr marL="457200" marR="0" lvl="0" indent="-355600" algn="just" rtl="0">
              <a:lnSpc>
                <a:spcPct val="115000"/>
              </a:lnSpc>
              <a:spcBef>
                <a:spcPts val="0"/>
              </a:spcBef>
              <a:spcAft>
                <a:spcPts val="0"/>
              </a:spcAft>
              <a:buClr>
                <a:srgbClr val="0F2A75"/>
              </a:buClr>
              <a:buSzPts val="2000"/>
              <a:buFont typeface="Open Sans"/>
              <a:buChar char="●"/>
            </a:pPr>
            <a:r>
              <a:rPr lang="ro-RO" sz="1800" dirty="0" smtClean="0">
                <a:solidFill>
                  <a:srgbClr val="1F497D"/>
                </a:solidFill>
                <a:latin typeface="Open Sans"/>
                <a:ea typeface="Open Sans"/>
                <a:cs typeface="Open Sans"/>
                <a:sym typeface="Open Sans"/>
              </a:rPr>
              <a:t>Î</a:t>
            </a:r>
            <a:r>
              <a:rPr lang="ro-RO" sz="1800" b="0" i="0" u="none" strike="noStrike" cap="none" dirty="0" smtClean="0">
                <a:solidFill>
                  <a:srgbClr val="1F497D"/>
                </a:solidFill>
                <a:latin typeface="Open Sans"/>
                <a:ea typeface="Open Sans"/>
                <a:cs typeface="Open Sans"/>
                <a:sym typeface="Open Sans"/>
              </a:rPr>
              <a:t>ntr-o perioadă de raportare, pot exista maximum 2 Rapoarte intermediare de progres (a câte cel puțin </a:t>
            </a:r>
            <a:r>
              <a:rPr lang="ro-RO" sz="1800" dirty="0" smtClean="0">
                <a:solidFill>
                  <a:srgbClr val="1F497D"/>
                </a:solidFill>
                <a:latin typeface="Open Sans"/>
                <a:ea typeface="Open Sans"/>
                <a:cs typeface="Open Sans"/>
                <a:sym typeface="Open Sans"/>
              </a:rPr>
              <a:t>2</a:t>
            </a:r>
            <a:r>
              <a:rPr lang="ro-RO" sz="1800" b="0" i="0" u="none" strike="noStrike" cap="none" dirty="0" smtClean="0">
                <a:solidFill>
                  <a:srgbClr val="1F497D"/>
                </a:solidFill>
                <a:latin typeface="Open Sans"/>
                <a:ea typeface="Open Sans"/>
                <a:cs typeface="Open Sans"/>
                <a:sym typeface="Open Sans"/>
              </a:rPr>
              <a:t>.000 Euro FEDR fiecare).</a:t>
            </a:r>
          </a:p>
          <a:p>
            <a:pPr marL="457200" marR="0" lvl="0" indent="-228600" algn="just" rtl="0">
              <a:lnSpc>
                <a:spcPct val="150000"/>
              </a:lnSpc>
              <a:spcBef>
                <a:spcPts val="0"/>
              </a:spcBef>
              <a:spcAft>
                <a:spcPts val="0"/>
              </a:spcAft>
              <a:buClr>
                <a:schemeClr val="dk2"/>
              </a:buClr>
              <a:buSzPts val="1800"/>
              <a:buFont typeface="Open Sans"/>
              <a:buNone/>
            </a:pPr>
            <a:endParaRPr lang="ro-RO" sz="1800" b="0" i="0" u="none" strike="noStrike" cap="none" dirty="0">
              <a:solidFill>
                <a:schemeClr val="dk2"/>
              </a:solidFill>
              <a:latin typeface="Open Sans"/>
              <a:ea typeface="Open Sans"/>
              <a:cs typeface="Open Sans"/>
              <a:sym typeface="Open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pic>
        <p:nvPicPr>
          <p:cNvPr id="324" name="Google Shape;324;p26"/>
          <p:cNvPicPr preferRelativeResize="0"/>
          <p:nvPr/>
        </p:nvPicPr>
        <p:blipFill rotWithShape="1">
          <a:blip r:embed="rId3">
            <a:alphaModFix/>
          </a:blip>
          <a:srcRect/>
          <a:stretch/>
        </p:blipFill>
        <p:spPr>
          <a:xfrm>
            <a:off x="378" y="283"/>
            <a:ext cx="9143244" cy="6857433"/>
          </a:xfrm>
          <a:prstGeom prst="rect">
            <a:avLst/>
          </a:prstGeom>
          <a:noFill/>
          <a:ln>
            <a:noFill/>
          </a:ln>
        </p:spPr>
      </p:pic>
      <p:pic>
        <p:nvPicPr>
          <p:cNvPr id="325" name="Google Shape;325;p26"/>
          <p:cNvPicPr preferRelativeResize="0"/>
          <p:nvPr/>
        </p:nvPicPr>
        <p:blipFill rotWithShape="1">
          <a:blip r:embed="rId4">
            <a:alphaModFix/>
          </a:blip>
          <a:srcRect/>
          <a:stretch/>
        </p:blipFill>
        <p:spPr>
          <a:xfrm>
            <a:off x="251520" y="219356"/>
            <a:ext cx="3477110" cy="857370"/>
          </a:xfrm>
          <a:prstGeom prst="rect">
            <a:avLst/>
          </a:prstGeom>
          <a:noFill/>
          <a:ln>
            <a:noFill/>
          </a:ln>
        </p:spPr>
      </p:pic>
      <p:pic>
        <p:nvPicPr>
          <p:cNvPr id="326" name="Google Shape;326;p26"/>
          <p:cNvPicPr preferRelativeResize="0"/>
          <p:nvPr/>
        </p:nvPicPr>
        <p:blipFill rotWithShape="1">
          <a:blip r:embed="rId5">
            <a:alphaModFix/>
          </a:blip>
          <a:srcRect/>
          <a:stretch/>
        </p:blipFill>
        <p:spPr>
          <a:xfrm>
            <a:off x="7596336" y="219356"/>
            <a:ext cx="367074" cy="367074"/>
          </a:xfrm>
          <a:prstGeom prst="rect">
            <a:avLst/>
          </a:prstGeom>
          <a:noFill/>
          <a:ln>
            <a:noFill/>
          </a:ln>
        </p:spPr>
      </p:pic>
      <p:pic>
        <p:nvPicPr>
          <p:cNvPr id="327" name="Google Shape;327;p26"/>
          <p:cNvPicPr preferRelativeResize="0"/>
          <p:nvPr/>
        </p:nvPicPr>
        <p:blipFill rotWithShape="1">
          <a:blip r:embed="rId6">
            <a:alphaModFix/>
          </a:blip>
          <a:srcRect/>
          <a:stretch/>
        </p:blipFill>
        <p:spPr>
          <a:xfrm>
            <a:off x="8172400" y="206009"/>
            <a:ext cx="528449" cy="474050"/>
          </a:xfrm>
          <a:prstGeom prst="rect">
            <a:avLst/>
          </a:prstGeom>
          <a:noFill/>
          <a:ln>
            <a:noFill/>
          </a:ln>
        </p:spPr>
      </p:pic>
      <p:sp>
        <p:nvSpPr>
          <p:cNvPr id="328" name="Google Shape;328;p26"/>
          <p:cNvSpPr/>
          <p:nvPr/>
        </p:nvSpPr>
        <p:spPr>
          <a:xfrm>
            <a:off x="572801" y="990600"/>
            <a:ext cx="6107918" cy="4269025"/>
          </a:xfrm>
          <a:prstGeom prst="rect">
            <a:avLst/>
          </a:prstGeom>
          <a:noFill/>
          <a:ln>
            <a:noFill/>
          </a:ln>
        </p:spPr>
        <p:txBody>
          <a:bodyPr spcFirstLastPara="1" wrap="square" lIns="91425" tIns="45700" rIns="91425" bIns="45700" anchor="t" anchorCtr="0">
            <a:noAutofit/>
          </a:bodyPr>
          <a:lstStyle/>
          <a:p>
            <a:pPr marL="457200" marR="0" lvl="0" indent="0" algn="ctr" rtl="0">
              <a:lnSpc>
                <a:spcPct val="150000"/>
              </a:lnSpc>
              <a:spcBef>
                <a:spcPts val="0"/>
              </a:spcBef>
              <a:spcAft>
                <a:spcPts val="0"/>
              </a:spcAft>
              <a:buClr>
                <a:srgbClr val="000000"/>
              </a:buClr>
              <a:buSzPts val="2400"/>
              <a:buFont typeface="Arial"/>
              <a:buNone/>
            </a:pPr>
            <a:r>
              <a:rPr lang="ro-RO" sz="2400" b="1" i="0" u="none" strike="noStrike" cap="none" dirty="0" smtClean="0">
                <a:solidFill>
                  <a:srgbClr val="1F497D"/>
                </a:solidFill>
                <a:latin typeface="Open Sans"/>
                <a:ea typeface="Open Sans"/>
                <a:cs typeface="Open Sans"/>
                <a:sym typeface="Open Sans"/>
              </a:rPr>
              <a:t>               RAPORTAREA</a:t>
            </a:r>
          </a:p>
          <a:p>
            <a:pPr marL="0" marR="0" lvl="0" indent="0" algn="just" rtl="0">
              <a:lnSpc>
                <a:spcPct val="115000"/>
              </a:lnSpc>
              <a:spcBef>
                <a:spcPts val="0"/>
              </a:spcBef>
              <a:spcAft>
                <a:spcPts val="0"/>
              </a:spcAft>
              <a:buClr>
                <a:schemeClr val="dk1"/>
              </a:buClr>
              <a:buSzPts val="1100"/>
              <a:buFont typeface="Arial"/>
              <a:buNone/>
            </a:pPr>
            <a:r>
              <a:rPr lang="ro-RO" sz="1800" b="1" i="0" u="none" strike="noStrike" cap="none" dirty="0" smtClean="0">
                <a:solidFill>
                  <a:srgbClr val="1F497D"/>
                </a:solidFill>
                <a:latin typeface="Open Sans"/>
                <a:ea typeface="Open Sans"/>
                <a:cs typeface="Open Sans"/>
                <a:sym typeface="Open Sans"/>
              </a:rPr>
              <a:t>3. Raport final  	    </a:t>
            </a:r>
          </a:p>
          <a:p>
            <a:pPr marL="285750" marR="0" lvl="0" indent="-285750" algn="just" rtl="0">
              <a:lnSpc>
                <a:spcPct val="115000"/>
              </a:lnSpc>
              <a:spcBef>
                <a:spcPts val="0"/>
              </a:spcBef>
              <a:spcAft>
                <a:spcPts val="0"/>
              </a:spcAft>
              <a:buClr>
                <a:schemeClr val="dk1"/>
              </a:buClr>
              <a:buSzPts val="1100"/>
              <a:buFontTx/>
              <a:buChar char="-"/>
            </a:pPr>
            <a:r>
              <a:rPr lang="ro-RO" sz="1800" b="0" i="0" u="none" strike="noStrike" cap="none" dirty="0" smtClean="0">
                <a:solidFill>
                  <a:srgbClr val="1F497D"/>
                </a:solidFill>
                <a:latin typeface="Open Sans"/>
                <a:ea typeface="Open Sans"/>
                <a:cs typeface="Open Sans"/>
                <a:sym typeface="Open Sans"/>
              </a:rPr>
              <a:t>Se transmite de BP către SC în max. 5 luni de la finalizarea perioadei de implementare a proiectului;</a:t>
            </a:r>
          </a:p>
          <a:p>
            <a:pPr marL="285750" marR="0" lvl="0" indent="-285750" algn="just" rtl="0">
              <a:lnSpc>
                <a:spcPct val="115000"/>
              </a:lnSpc>
              <a:spcBef>
                <a:spcPts val="0"/>
              </a:spcBef>
              <a:spcAft>
                <a:spcPts val="0"/>
              </a:spcAft>
              <a:buClr>
                <a:schemeClr val="dk1"/>
              </a:buClr>
              <a:buSzPts val="1100"/>
              <a:buFontTx/>
              <a:buChar char="-"/>
            </a:pPr>
            <a:r>
              <a:rPr lang="ro-RO" sz="1800" b="0" i="0" u="none" strike="noStrike" cap="none" dirty="0" smtClean="0">
                <a:solidFill>
                  <a:srgbClr val="1F497D"/>
                </a:solidFill>
                <a:latin typeface="Open Sans"/>
                <a:ea typeface="Open Sans"/>
                <a:cs typeface="Open Sans"/>
                <a:sym typeface="Open Sans"/>
              </a:rPr>
              <a:t>Raportul final de progres al proiectului va conține informații cum ar fi: realizări, locație, obiective/ realizare/ rezultate atinse, resurse utilizate, probleme întâmpinate etc</a:t>
            </a:r>
            <a:r>
              <a:rPr lang="ro-RO" sz="1800" dirty="0" smtClean="0">
                <a:solidFill>
                  <a:srgbClr val="1F497D"/>
                </a:solidFill>
                <a:latin typeface="Open Sans"/>
                <a:ea typeface="Open Sans"/>
                <a:cs typeface="Open Sans"/>
                <a:sym typeface="Open Sans"/>
              </a:rPr>
              <a:t>;</a:t>
            </a:r>
            <a:endParaRPr lang="ro-RO" sz="1800" b="0" i="0" u="none" strike="noStrike" cap="none" dirty="0" smtClean="0">
              <a:solidFill>
                <a:srgbClr val="1F497D"/>
              </a:solidFill>
              <a:latin typeface="Open Sans"/>
              <a:ea typeface="Open Sans"/>
              <a:cs typeface="Open Sans"/>
              <a:sym typeface="Open Sans"/>
            </a:endParaRPr>
          </a:p>
          <a:p>
            <a:pPr marL="285750" marR="0" lvl="0" indent="-285750" algn="just" rtl="0">
              <a:lnSpc>
                <a:spcPct val="115000"/>
              </a:lnSpc>
              <a:spcBef>
                <a:spcPts val="0"/>
              </a:spcBef>
              <a:spcAft>
                <a:spcPts val="0"/>
              </a:spcAft>
              <a:buClr>
                <a:schemeClr val="dk1"/>
              </a:buClr>
              <a:buSzPts val="1100"/>
              <a:buFontTx/>
              <a:buChar char="-"/>
            </a:pPr>
            <a:r>
              <a:rPr lang="ro-RO" sz="1800" b="0" i="0" u="none" strike="noStrike" cap="none" dirty="0" smtClean="0">
                <a:solidFill>
                  <a:srgbClr val="1F497D"/>
                </a:solidFill>
                <a:latin typeface="Open Sans"/>
                <a:ea typeface="Open Sans"/>
                <a:cs typeface="Open Sans"/>
                <a:sym typeface="Open Sans"/>
              </a:rPr>
              <a:t>Completarea datelor pentru întreaga perioadă de implementare a proiectului se va prezenta pe suport de hârtie;</a:t>
            </a:r>
          </a:p>
          <a:p>
            <a:pPr marL="285750" marR="0" lvl="0" indent="-285750" algn="just" rtl="0">
              <a:lnSpc>
                <a:spcPct val="115000"/>
              </a:lnSpc>
              <a:spcBef>
                <a:spcPts val="0"/>
              </a:spcBef>
              <a:spcAft>
                <a:spcPts val="0"/>
              </a:spcAft>
              <a:buClr>
                <a:schemeClr val="dk1"/>
              </a:buClr>
              <a:buSzPts val="1100"/>
              <a:buFontTx/>
              <a:buChar char="-"/>
            </a:pPr>
            <a:r>
              <a:rPr lang="ro-RO" sz="1800" b="0" i="0" u="none" strike="noStrike" cap="none" dirty="0" smtClean="0">
                <a:solidFill>
                  <a:srgbClr val="1F497D"/>
                </a:solidFill>
                <a:latin typeface="Open Sans"/>
                <a:ea typeface="Open Sans"/>
                <a:cs typeface="Open Sans"/>
                <a:sym typeface="Open Sans"/>
              </a:rPr>
              <a:t>Baza pentru evaluarea progresului pentru atingerea scopului și obiectivelor Programului.</a:t>
            </a:r>
          </a:p>
          <a:p>
            <a:pPr marL="0" marR="0" lvl="0" indent="0" algn="just" rtl="0">
              <a:lnSpc>
                <a:spcPct val="115000"/>
              </a:lnSpc>
              <a:spcBef>
                <a:spcPts val="0"/>
              </a:spcBef>
              <a:spcAft>
                <a:spcPts val="0"/>
              </a:spcAft>
              <a:buClr>
                <a:srgbClr val="000000"/>
              </a:buClr>
              <a:buSzPts val="1800"/>
              <a:buFont typeface="Arial"/>
              <a:buNone/>
            </a:pPr>
            <a:endParaRPr lang="ro-RO" sz="1800" b="1" i="0" u="none" strike="noStrike" cap="none" dirty="0" smtClean="0">
              <a:solidFill>
                <a:srgbClr val="0F2A75"/>
              </a:solidFill>
              <a:latin typeface="Open Sans"/>
              <a:ea typeface="Open Sans"/>
              <a:cs typeface="Open Sans"/>
              <a:sym typeface="Open Sans"/>
            </a:endParaRPr>
          </a:p>
          <a:p>
            <a:pPr marL="0" marR="0" lvl="0" indent="0" algn="just" rtl="0">
              <a:lnSpc>
                <a:spcPct val="115000"/>
              </a:lnSpc>
              <a:spcBef>
                <a:spcPts val="0"/>
              </a:spcBef>
              <a:spcAft>
                <a:spcPts val="0"/>
              </a:spcAft>
              <a:buClr>
                <a:srgbClr val="000000"/>
              </a:buClr>
              <a:buSzPts val="1800"/>
              <a:buFont typeface="Arial"/>
              <a:buNone/>
            </a:pPr>
            <a:endParaRPr lang="ro-RO" sz="1800" b="0" i="0" u="none" strike="noStrike" cap="none" dirty="0" smtClean="0">
              <a:solidFill>
                <a:schemeClr val="dk1"/>
              </a:solidFill>
              <a:latin typeface="Open Sans"/>
              <a:ea typeface="Open Sans"/>
              <a:cs typeface="Open Sans"/>
              <a:sym typeface="Open Sans"/>
            </a:endParaRPr>
          </a:p>
          <a:p>
            <a:pPr marL="457200" marR="0" lvl="0" indent="-228600" algn="just" rtl="0">
              <a:lnSpc>
                <a:spcPct val="150000"/>
              </a:lnSpc>
              <a:spcBef>
                <a:spcPts val="0"/>
              </a:spcBef>
              <a:spcAft>
                <a:spcPts val="0"/>
              </a:spcAft>
              <a:buClr>
                <a:schemeClr val="dk2"/>
              </a:buClr>
              <a:buSzPts val="1800"/>
              <a:buFont typeface="Open Sans"/>
              <a:buNone/>
            </a:pPr>
            <a:endParaRPr lang="ro-RO" sz="1800" b="0" i="0" u="none" strike="noStrike" cap="none" dirty="0">
              <a:solidFill>
                <a:schemeClr val="dk2"/>
              </a:solidFill>
              <a:latin typeface="Open Sans"/>
              <a:ea typeface="Open Sans"/>
              <a:cs typeface="Open Sans"/>
              <a:sym typeface="Ope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pic>
        <p:nvPicPr>
          <p:cNvPr id="324" name="Google Shape;324;p26"/>
          <p:cNvPicPr preferRelativeResize="0"/>
          <p:nvPr/>
        </p:nvPicPr>
        <p:blipFill rotWithShape="1">
          <a:blip r:embed="rId3">
            <a:alphaModFix/>
          </a:blip>
          <a:srcRect/>
          <a:stretch/>
        </p:blipFill>
        <p:spPr>
          <a:xfrm>
            <a:off x="378" y="283"/>
            <a:ext cx="9143244" cy="6857433"/>
          </a:xfrm>
          <a:prstGeom prst="rect">
            <a:avLst/>
          </a:prstGeom>
          <a:noFill/>
          <a:ln>
            <a:noFill/>
          </a:ln>
        </p:spPr>
      </p:pic>
      <p:pic>
        <p:nvPicPr>
          <p:cNvPr id="325" name="Google Shape;325;p26"/>
          <p:cNvPicPr preferRelativeResize="0"/>
          <p:nvPr/>
        </p:nvPicPr>
        <p:blipFill rotWithShape="1">
          <a:blip r:embed="rId4">
            <a:alphaModFix/>
          </a:blip>
          <a:srcRect/>
          <a:stretch/>
        </p:blipFill>
        <p:spPr>
          <a:xfrm>
            <a:off x="251520" y="219356"/>
            <a:ext cx="3477110" cy="857370"/>
          </a:xfrm>
          <a:prstGeom prst="rect">
            <a:avLst/>
          </a:prstGeom>
          <a:noFill/>
          <a:ln>
            <a:noFill/>
          </a:ln>
        </p:spPr>
      </p:pic>
      <p:pic>
        <p:nvPicPr>
          <p:cNvPr id="326" name="Google Shape;326;p26"/>
          <p:cNvPicPr preferRelativeResize="0"/>
          <p:nvPr/>
        </p:nvPicPr>
        <p:blipFill rotWithShape="1">
          <a:blip r:embed="rId5">
            <a:alphaModFix/>
          </a:blip>
          <a:srcRect/>
          <a:stretch/>
        </p:blipFill>
        <p:spPr>
          <a:xfrm>
            <a:off x="7596336" y="219356"/>
            <a:ext cx="367074" cy="367074"/>
          </a:xfrm>
          <a:prstGeom prst="rect">
            <a:avLst/>
          </a:prstGeom>
          <a:noFill/>
          <a:ln>
            <a:noFill/>
          </a:ln>
        </p:spPr>
      </p:pic>
      <p:pic>
        <p:nvPicPr>
          <p:cNvPr id="327" name="Google Shape;327;p26"/>
          <p:cNvPicPr preferRelativeResize="0"/>
          <p:nvPr/>
        </p:nvPicPr>
        <p:blipFill rotWithShape="1">
          <a:blip r:embed="rId6">
            <a:alphaModFix/>
          </a:blip>
          <a:srcRect/>
          <a:stretch/>
        </p:blipFill>
        <p:spPr>
          <a:xfrm>
            <a:off x="8172400" y="206009"/>
            <a:ext cx="528449" cy="474050"/>
          </a:xfrm>
          <a:prstGeom prst="rect">
            <a:avLst/>
          </a:prstGeom>
          <a:noFill/>
          <a:ln>
            <a:noFill/>
          </a:ln>
        </p:spPr>
      </p:pic>
      <p:sp>
        <p:nvSpPr>
          <p:cNvPr id="328" name="Google Shape;328;p26"/>
          <p:cNvSpPr/>
          <p:nvPr/>
        </p:nvSpPr>
        <p:spPr>
          <a:xfrm>
            <a:off x="572801" y="990600"/>
            <a:ext cx="6107918" cy="4269025"/>
          </a:xfrm>
          <a:prstGeom prst="rect">
            <a:avLst/>
          </a:prstGeom>
          <a:noFill/>
          <a:ln>
            <a:noFill/>
          </a:ln>
        </p:spPr>
        <p:txBody>
          <a:bodyPr spcFirstLastPara="1" wrap="square" lIns="91425" tIns="45700" rIns="91425" bIns="45700" anchor="t" anchorCtr="0">
            <a:noAutofit/>
          </a:bodyPr>
          <a:lstStyle/>
          <a:p>
            <a:pPr marL="457200" marR="0" lvl="0" indent="0" algn="ctr" rtl="0">
              <a:lnSpc>
                <a:spcPct val="150000"/>
              </a:lnSpc>
              <a:spcBef>
                <a:spcPts val="0"/>
              </a:spcBef>
              <a:spcAft>
                <a:spcPts val="0"/>
              </a:spcAft>
              <a:buClr>
                <a:srgbClr val="000000"/>
              </a:buClr>
              <a:buSzPts val="2400"/>
              <a:buFont typeface="Arial"/>
              <a:buNone/>
            </a:pPr>
            <a:r>
              <a:rPr lang="ro-RO" sz="2400" b="1" i="0" u="none" strike="noStrike" cap="none" dirty="0" smtClean="0">
                <a:solidFill>
                  <a:srgbClr val="1F497D"/>
                </a:solidFill>
                <a:latin typeface="Open Sans"/>
                <a:ea typeface="Open Sans"/>
                <a:cs typeface="Open Sans"/>
                <a:sym typeface="Open Sans"/>
              </a:rPr>
              <a:t>               INDICATORII DE PROIECT</a:t>
            </a:r>
          </a:p>
          <a:p>
            <a:pPr marL="0" marR="0" lvl="0" indent="0" algn="just" rtl="0">
              <a:lnSpc>
                <a:spcPct val="115000"/>
              </a:lnSpc>
              <a:spcBef>
                <a:spcPts val="0"/>
              </a:spcBef>
              <a:spcAft>
                <a:spcPts val="0"/>
              </a:spcAft>
              <a:buClr>
                <a:srgbClr val="000000"/>
              </a:buClr>
              <a:buSzPts val="1800"/>
              <a:buFont typeface="Arial"/>
              <a:buNone/>
            </a:pPr>
            <a:r>
              <a:rPr lang="ro-RO" sz="1800" dirty="0" err="1" smtClean="0">
                <a:solidFill>
                  <a:srgbClr val="1F497D"/>
                </a:solidFill>
                <a:sym typeface="Open Sans"/>
              </a:rPr>
              <a:t>Performața</a:t>
            </a:r>
            <a:r>
              <a:rPr lang="ro-RO" sz="1800" dirty="0" smtClean="0">
                <a:solidFill>
                  <a:srgbClr val="1F497D"/>
                </a:solidFill>
                <a:sym typeface="Open Sans"/>
              </a:rPr>
              <a:t> proiectului = Performanța Programului</a:t>
            </a:r>
            <a:endParaRPr lang="ro-RO" sz="1800" dirty="0" smtClean="0">
              <a:solidFill>
                <a:srgbClr val="1F497D"/>
              </a:solidFill>
              <a:latin typeface="Open Sans"/>
              <a:sym typeface="Open Sans"/>
            </a:endParaRPr>
          </a:p>
          <a:p>
            <a:pPr marL="0" marR="0" lvl="0" indent="0" algn="just" rtl="0">
              <a:lnSpc>
                <a:spcPct val="115000"/>
              </a:lnSpc>
              <a:spcBef>
                <a:spcPts val="0"/>
              </a:spcBef>
              <a:spcAft>
                <a:spcPts val="0"/>
              </a:spcAft>
              <a:buClr>
                <a:srgbClr val="000000"/>
              </a:buClr>
              <a:buSzPts val="1800"/>
              <a:buFont typeface="Arial"/>
              <a:buNone/>
            </a:pPr>
            <a:endParaRPr lang="ro-RO" sz="1800" dirty="0" smtClean="0">
              <a:solidFill>
                <a:srgbClr val="1F497D"/>
              </a:solidFill>
              <a:sym typeface="Open Sans"/>
            </a:endParaRPr>
          </a:p>
          <a:p>
            <a:pPr marL="0" marR="0" lvl="0" indent="0" algn="just" rtl="0">
              <a:lnSpc>
                <a:spcPct val="115000"/>
              </a:lnSpc>
              <a:spcBef>
                <a:spcPts val="0"/>
              </a:spcBef>
              <a:spcAft>
                <a:spcPts val="0"/>
              </a:spcAft>
              <a:buClr>
                <a:srgbClr val="000000"/>
              </a:buClr>
              <a:buSzPts val="1800"/>
              <a:buFont typeface="Arial"/>
              <a:buNone/>
            </a:pPr>
            <a:r>
              <a:rPr lang="ro-RO" sz="1800" b="1" dirty="0" smtClean="0">
                <a:solidFill>
                  <a:srgbClr val="1F497D"/>
                </a:solidFill>
                <a:sym typeface="Open Sans"/>
              </a:rPr>
              <a:t>Dezangajarea fondurilor</a:t>
            </a:r>
          </a:p>
          <a:p>
            <a:pPr marL="0" marR="0" lvl="0" indent="0" algn="just" rtl="0">
              <a:lnSpc>
                <a:spcPct val="115000"/>
              </a:lnSpc>
              <a:spcBef>
                <a:spcPts val="0"/>
              </a:spcBef>
              <a:spcAft>
                <a:spcPts val="0"/>
              </a:spcAft>
              <a:buClr>
                <a:srgbClr val="000000"/>
              </a:buClr>
              <a:buSzPts val="1800"/>
              <a:buFont typeface="Arial"/>
              <a:buNone/>
            </a:pPr>
            <a:endParaRPr lang="ro-RO" sz="1800" b="1" dirty="0" smtClean="0">
              <a:solidFill>
                <a:srgbClr val="1F497D"/>
              </a:solidFill>
              <a:sym typeface="Open Sans"/>
            </a:endParaRPr>
          </a:p>
          <a:p>
            <a:pPr marL="285750" marR="0" lvl="0" indent="-285750" algn="just" rtl="0">
              <a:lnSpc>
                <a:spcPct val="115000"/>
              </a:lnSpc>
              <a:spcBef>
                <a:spcPts val="0"/>
              </a:spcBef>
              <a:spcAft>
                <a:spcPts val="0"/>
              </a:spcAft>
              <a:buClr>
                <a:srgbClr val="000000"/>
              </a:buClr>
              <a:buSzPts val="1800"/>
              <a:buFont typeface="Wingdings" panose="05000000000000000000" pitchFamily="2" charset="2"/>
              <a:buChar char="Ø"/>
            </a:pPr>
            <a:r>
              <a:rPr lang="ro-RO" sz="1800" dirty="0" smtClean="0">
                <a:solidFill>
                  <a:srgbClr val="1F497D"/>
                </a:solidFill>
                <a:sym typeface="Open Sans"/>
              </a:rPr>
              <a:t>În cazul în care la finalul proiectului, contribuția la indicatori e mai mică decât previzionat, AM are dreptul de a dezangaja fonduri:</a:t>
            </a:r>
          </a:p>
          <a:p>
            <a:pPr marR="0" lvl="0" algn="just" rtl="0">
              <a:lnSpc>
                <a:spcPct val="115000"/>
              </a:lnSpc>
              <a:spcBef>
                <a:spcPts val="0"/>
              </a:spcBef>
              <a:spcAft>
                <a:spcPts val="0"/>
              </a:spcAft>
              <a:buClr>
                <a:srgbClr val="000000"/>
              </a:buClr>
              <a:buSzPts val="1800"/>
            </a:pPr>
            <a:endParaRPr lang="ro-RO" sz="1800" dirty="0" smtClean="0">
              <a:solidFill>
                <a:srgbClr val="1F497D"/>
              </a:solidFill>
              <a:sym typeface="Open Sans"/>
            </a:endParaRPr>
          </a:p>
          <a:p>
            <a:pPr marR="0" lvl="0" algn="just" rtl="0">
              <a:lnSpc>
                <a:spcPct val="115000"/>
              </a:lnSpc>
              <a:spcBef>
                <a:spcPts val="0"/>
              </a:spcBef>
              <a:spcAft>
                <a:spcPts val="0"/>
              </a:spcAft>
              <a:buClr>
                <a:srgbClr val="000000"/>
              </a:buClr>
              <a:buSzPts val="1800"/>
            </a:pPr>
            <a:r>
              <a:rPr lang="ro-RO" sz="1800" dirty="0" smtClean="0">
                <a:solidFill>
                  <a:srgbClr val="1F497D"/>
                </a:solidFill>
                <a:latin typeface="Open Sans"/>
                <a:sym typeface="Open Sans"/>
              </a:rPr>
              <a:t>&lt;</a:t>
            </a:r>
            <a:r>
              <a:rPr lang="ro-RO" sz="1800" dirty="0" smtClean="0">
                <a:solidFill>
                  <a:srgbClr val="1F497D"/>
                </a:solidFill>
                <a:sym typeface="Open Sans"/>
              </a:rPr>
              <a:t>75% din valoarea indicatorilor  - 10% </a:t>
            </a:r>
            <a:endParaRPr lang="ro-RO" sz="1800" dirty="0" smtClean="0">
              <a:solidFill>
                <a:srgbClr val="1F497D"/>
              </a:solidFill>
              <a:latin typeface="Open Sans"/>
              <a:sym typeface="Open Sans"/>
            </a:endParaRPr>
          </a:p>
          <a:p>
            <a:pPr marR="0" lvl="0" algn="just" rtl="0">
              <a:lnSpc>
                <a:spcPct val="115000"/>
              </a:lnSpc>
              <a:spcBef>
                <a:spcPts val="0"/>
              </a:spcBef>
              <a:spcAft>
                <a:spcPts val="0"/>
              </a:spcAft>
              <a:buClr>
                <a:srgbClr val="000000"/>
              </a:buClr>
              <a:buSzPts val="1800"/>
            </a:pPr>
            <a:r>
              <a:rPr lang="ro-RO" sz="1800" dirty="0" smtClean="0">
                <a:solidFill>
                  <a:srgbClr val="1F497D"/>
                </a:solidFill>
                <a:latin typeface="Open Sans"/>
                <a:sym typeface="Open Sans"/>
              </a:rPr>
              <a:t>&lt;50% din valoarea indicatorilor –  25%</a:t>
            </a:r>
          </a:p>
          <a:p>
            <a:pPr marL="0" marR="0" lvl="0" indent="0" algn="just" rtl="0">
              <a:lnSpc>
                <a:spcPct val="115000"/>
              </a:lnSpc>
              <a:spcBef>
                <a:spcPts val="0"/>
              </a:spcBef>
              <a:spcAft>
                <a:spcPts val="0"/>
              </a:spcAft>
              <a:buClr>
                <a:srgbClr val="000000"/>
              </a:buClr>
              <a:buSzPts val="1800"/>
              <a:buFont typeface="Arial"/>
              <a:buNone/>
            </a:pPr>
            <a:endParaRPr lang="ro-RO" sz="1800" b="0" i="0" u="none" strike="noStrike" cap="none" dirty="0" smtClean="0">
              <a:solidFill>
                <a:schemeClr val="dk1"/>
              </a:solidFill>
              <a:latin typeface="Open Sans"/>
              <a:ea typeface="Open Sans"/>
              <a:cs typeface="Open Sans"/>
              <a:sym typeface="Open Sans"/>
            </a:endParaRPr>
          </a:p>
          <a:p>
            <a:pPr marL="457200" marR="0" lvl="0" indent="-228600" algn="just" rtl="0">
              <a:lnSpc>
                <a:spcPct val="150000"/>
              </a:lnSpc>
              <a:spcBef>
                <a:spcPts val="0"/>
              </a:spcBef>
              <a:spcAft>
                <a:spcPts val="0"/>
              </a:spcAft>
              <a:buClr>
                <a:schemeClr val="dk2"/>
              </a:buClr>
              <a:buSzPts val="1800"/>
              <a:buFont typeface="Open Sans"/>
              <a:buNone/>
            </a:pPr>
            <a:endParaRPr lang="ro-RO" sz="1800" b="0" i="0" u="none" strike="noStrike" cap="none" dirty="0">
              <a:solidFill>
                <a:schemeClr val="dk2"/>
              </a:solidFill>
              <a:latin typeface="Open Sans"/>
              <a:ea typeface="Open Sans"/>
              <a:cs typeface="Open Sans"/>
              <a:sym typeface="Open Sans"/>
            </a:endParaRPr>
          </a:p>
        </p:txBody>
      </p:sp>
    </p:spTree>
    <p:extLst>
      <p:ext uri="{BB962C8B-B14F-4D97-AF65-F5344CB8AC3E}">
        <p14:creationId xmlns:p14="http://schemas.microsoft.com/office/powerpoint/2010/main" val="9568320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pic>
        <p:nvPicPr>
          <p:cNvPr id="333" name="Google Shape;333;p27"/>
          <p:cNvPicPr preferRelativeResize="0"/>
          <p:nvPr/>
        </p:nvPicPr>
        <p:blipFill rotWithShape="1">
          <a:blip r:embed="rId3">
            <a:alphaModFix/>
          </a:blip>
          <a:srcRect/>
          <a:stretch/>
        </p:blipFill>
        <p:spPr>
          <a:xfrm>
            <a:off x="378" y="283"/>
            <a:ext cx="9143244" cy="6857433"/>
          </a:xfrm>
          <a:prstGeom prst="rect">
            <a:avLst/>
          </a:prstGeom>
          <a:noFill/>
          <a:ln>
            <a:noFill/>
          </a:ln>
        </p:spPr>
      </p:pic>
      <p:pic>
        <p:nvPicPr>
          <p:cNvPr id="334" name="Google Shape;334;p27"/>
          <p:cNvPicPr preferRelativeResize="0"/>
          <p:nvPr/>
        </p:nvPicPr>
        <p:blipFill rotWithShape="1">
          <a:blip r:embed="rId4">
            <a:alphaModFix/>
          </a:blip>
          <a:srcRect/>
          <a:stretch/>
        </p:blipFill>
        <p:spPr>
          <a:xfrm>
            <a:off x="251520" y="219356"/>
            <a:ext cx="3477110" cy="857370"/>
          </a:xfrm>
          <a:prstGeom prst="rect">
            <a:avLst/>
          </a:prstGeom>
          <a:noFill/>
          <a:ln>
            <a:noFill/>
          </a:ln>
        </p:spPr>
      </p:pic>
      <p:pic>
        <p:nvPicPr>
          <p:cNvPr id="335" name="Google Shape;335;p27"/>
          <p:cNvPicPr preferRelativeResize="0"/>
          <p:nvPr/>
        </p:nvPicPr>
        <p:blipFill rotWithShape="1">
          <a:blip r:embed="rId5">
            <a:alphaModFix/>
          </a:blip>
          <a:srcRect/>
          <a:stretch/>
        </p:blipFill>
        <p:spPr>
          <a:xfrm>
            <a:off x="7596336" y="219356"/>
            <a:ext cx="367074" cy="367074"/>
          </a:xfrm>
          <a:prstGeom prst="rect">
            <a:avLst/>
          </a:prstGeom>
          <a:noFill/>
          <a:ln>
            <a:noFill/>
          </a:ln>
        </p:spPr>
      </p:pic>
      <p:pic>
        <p:nvPicPr>
          <p:cNvPr id="336" name="Google Shape;336;p27"/>
          <p:cNvPicPr preferRelativeResize="0"/>
          <p:nvPr/>
        </p:nvPicPr>
        <p:blipFill rotWithShape="1">
          <a:blip r:embed="rId6">
            <a:alphaModFix/>
          </a:blip>
          <a:srcRect/>
          <a:stretch/>
        </p:blipFill>
        <p:spPr>
          <a:xfrm>
            <a:off x="8172400" y="206009"/>
            <a:ext cx="528449" cy="474050"/>
          </a:xfrm>
          <a:prstGeom prst="rect">
            <a:avLst/>
          </a:prstGeom>
          <a:noFill/>
          <a:ln>
            <a:noFill/>
          </a:ln>
        </p:spPr>
      </p:pic>
      <p:sp>
        <p:nvSpPr>
          <p:cNvPr id="337" name="Google Shape;337;p27"/>
          <p:cNvSpPr txBox="1"/>
          <p:nvPr/>
        </p:nvSpPr>
        <p:spPr>
          <a:xfrm>
            <a:off x="-241178" y="941405"/>
            <a:ext cx="9144000" cy="551214"/>
          </a:xfrm>
          <a:prstGeom prst="rect">
            <a:avLst/>
          </a:prstGeom>
          <a:noFill/>
          <a:ln>
            <a:noFill/>
          </a:ln>
        </p:spPr>
        <p:txBody>
          <a:bodyPr spcFirstLastPara="1" wrap="square" lIns="91425" tIns="91425" rIns="91425" bIns="91425" anchor="t" anchorCtr="0">
            <a:noAutofit/>
          </a:bodyPr>
          <a:lstStyle/>
          <a:p>
            <a:pPr marL="457200" marR="0" lvl="0" indent="0" algn="ctr" rtl="0">
              <a:lnSpc>
                <a:spcPct val="150000"/>
              </a:lnSpc>
              <a:spcBef>
                <a:spcPts val="0"/>
              </a:spcBef>
              <a:spcAft>
                <a:spcPts val="0"/>
              </a:spcAft>
              <a:buClr>
                <a:srgbClr val="002060"/>
              </a:buClr>
              <a:buSzPts val="2400"/>
              <a:buFont typeface="Open Sans"/>
              <a:buNone/>
            </a:pPr>
            <a:r>
              <a:rPr lang="en-US" sz="2400" b="1" i="0" u="none" strike="noStrike" cap="none" dirty="0">
                <a:solidFill>
                  <a:srgbClr val="1F497D"/>
                </a:solidFill>
                <a:latin typeface="Open Sans"/>
                <a:ea typeface="Open Sans"/>
                <a:cs typeface="Open Sans"/>
                <a:sym typeface="Open Sans"/>
              </a:rPr>
              <a:t>VERIFICAREA ȘI PLĂȚILE RAPOARTELOR DE PRO</a:t>
            </a:r>
            <a:r>
              <a:rPr lang="en-US" sz="2400" b="1" dirty="0">
                <a:solidFill>
                  <a:srgbClr val="1F497D"/>
                </a:solidFill>
                <a:latin typeface="Open Sans"/>
                <a:ea typeface="Open Sans"/>
                <a:cs typeface="Open Sans"/>
                <a:sym typeface="Open Sans"/>
              </a:rPr>
              <a:t>IECT</a:t>
            </a:r>
            <a:endParaRPr sz="2400" b="1" i="0" u="none" strike="noStrike" cap="none" dirty="0">
              <a:solidFill>
                <a:srgbClr val="1F497D"/>
              </a:solidFill>
              <a:latin typeface="Open Sans"/>
              <a:ea typeface="Open Sans"/>
              <a:cs typeface="Open Sans"/>
              <a:sym typeface="Open Sans"/>
            </a:endParaRPr>
          </a:p>
        </p:txBody>
      </p:sp>
      <p:sp>
        <p:nvSpPr>
          <p:cNvPr id="338" name="Google Shape;338;p27"/>
          <p:cNvSpPr/>
          <p:nvPr/>
        </p:nvSpPr>
        <p:spPr>
          <a:xfrm>
            <a:off x="559000" y="1563600"/>
            <a:ext cx="8208900" cy="41928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2060"/>
              </a:buClr>
              <a:buSzPts val="1800"/>
              <a:buFont typeface="Open Sans"/>
              <a:buNone/>
            </a:pPr>
            <a:r>
              <a:rPr lang="ro-RO" sz="1800" b="0" i="0" u="none" strike="noStrike" cap="none" dirty="0" smtClean="0">
                <a:solidFill>
                  <a:srgbClr val="1F497D"/>
                </a:solidFill>
                <a:latin typeface="Open Sans"/>
                <a:ea typeface="Open Sans"/>
                <a:cs typeface="Open Sans"/>
                <a:sym typeface="Open Sans"/>
              </a:rPr>
              <a:t>1. SC verifică fiecare raport de proiect în termen de 20 de zile +</a:t>
            </a:r>
          </a:p>
          <a:p>
            <a:pPr marL="0" marR="0" lvl="0" indent="0" algn="l" rtl="0">
              <a:lnSpc>
                <a:spcPct val="115000"/>
              </a:lnSpc>
              <a:spcBef>
                <a:spcPts val="0"/>
              </a:spcBef>
              <a:spcAft>
                <a:spcPts val="0"/>
              </a:spcAft>
              <a:buNone/>
            </a:pPr>
            <a:r>
              <a:rPr lang="ro-RO" sz="1800" b="0" i="0" u="none" strike="noStrike" cap="none" dirty="0" smtClean="0">
                <a:solidFill>
                  <a:srgbClr val="1F497D"/>
                </a:solidFill>
                <a:latin typeface="Open Sans"/>
                <a:ea typeface="Open Sans"/>
                <a:cs typeface="Open Sans"/>
                <a:sym typeface="Open Sans"/>
              </a:rPr>
              <a:t>• raportul este întors sau există solicitări de clarificări la care BP are termen </a:t>
            </a:r>
            <a:r>
              <a:rPr lang="ro-RO" sz="1800" b="1" i="0" u="none" strike="noStrike" cap="none" dirty="0" smtClean="0">
                <a:solidFill>
                  <a:srgbClr val="1F497D"/>
                </a:solidFill>
                <a:latin typeface="Open Sans"/>
                <a:ea typeface="Open Sans"/>
                <a:cs typeface="Open Sans"/>
                <a:sym typeface="Open Sans"/>
              </a:rPr>
              <a:t>5 zile</a:t>
            </a:r>
            <a:r>
              <a:rPr lang="ro-RO" sz="1800" b="0" i="0" u="none" strike="noStrike" cap="none" dirty="0" smtClean="0">
                <a:solidFill>
                  <a:srgbClr val="1F497D"/>
                </a:solidFill>
                <a:latin typeface="Open Sans"/>
                <a:ea typeface="Open Sans"/>
                <a:cs typeface="Open Sans"/>
                <a:sym typeface="Open Sans"/>
              </a:rPr>
              <a:t> </a:t>
            </a:r>
            <a:r>
              <a:rPr lang="ro-RO" sz="1800" b="1" dirty="0" smtClean="0">
                <a:solidFill>
                  <a:srgbClr val="1F497D"/>
                </a:solidFill>
                <a:latin typeface="Open Sans"/>
                <a:ea typeface="Open Sans"/>
                <a:cs typeface="Open Sans"/>
                <a:sym typeface="Open Sans"/>
              </a:rPr>
              <a:t>lucrătoare </a:t>
            </a:r>
            <a:r>
              <a:rPr lang="ro-RO" sz="1800" b="0" i="0" u="none" strike="noStrike" cap="none" dirty="0" smtClean="0">
                <a:solidFill>
                  <a:srgbClr val="1F497D"/>
                </a:solidFill>
                <a:latin typeface="Open Sans"/>
                <a:ea typeface="Open Sans"/>
                <a:cs typeface="Open Sans"/>
                <a:sym typeface="Open Sans"/>
              </a:rPr>
              <a:t>să răspundă</a:t>
            </a:r>
          </a:p>
          <a:p>
            <a:pPr marL="0" marR="0" lvl="0" indent="0" algn="l" rtl="0">
              <a:lnSpc>
                <a:spcPct val="115000"/>
              </a:lnSpc>
              <a:spcBef>
                <a:spcPts val="0"/>
              </a:spcBef>
              <a:spcAft>
                <a:spcPts val="0"/>
              </a:spcAft>
              <a:buClr>
                <a:srgbClr val="002060"/>
              </a:buClr>
              <a:buSzPts val="1800"/>
              <a:buFont typeface="Open Sans"/>
              <a:buNone/>
            </a:pPr>
            <a:r>
              <a:rPr lang="ro-RO" sz="1800" b="0" i="0" u="none" strike="noStrike" cap="none" dirty="0" smtClean="0">
                <a:solidFill>
                  <a:srgbClr val="1F497D"/>
                </a:solidFill>
                <a:latin typeface="Open Sans"/>
                <a:ea typeface="Open Sans"/>
                <a:cs typeface="Open Sans"/>
                <a:sym typeface="Open Sans"/>
              </a:rPr>
              <a:t>• suspendat, dacă SC decide să facă verificări la fața locului </a:t>
            </a:r>
          </a:p>
          <a:p>
            <a:pPr marL="0" marR="0" lvl="0" indent="0" algn="l" rtl="0">
              <a:lnSpc>
                <a:spcPct val="115000"/>
              </a:lnSpc>
              <a:spcBef>
                <a:spcPts val="0"/>
              </a:spcBef>
              <a:spcAft>
                <a:spcPts val="0"/>
              </a:spcAft>
              <a:buClr>
                <a:srgbClr val="002060"/>
              </a:buClr>
              <a:buSzPts val="1800"/>
              <a:buFont typeface="Open Sans"/>
              <a:buNone/>
            </a:pPr>
            <a:r>
              <a:rPr lang="ro-RO" sz="1800" b="0" i="0" u="none" strike="noStrike" cap="none" dirty="0" smtClean="0">
                <a:solidFill>
                  <a:srgbClr val="1F497D"/>
                </a:solidFill>
                <a:latin typeface="Open Sans"/>
                <a:ea typeface="Open Sans"/>
                <a:cs typeface="Open Sans"/>
                <a:sym typeface="Open Sans"/>
              </a:rPr>
              <a:t>2. Raportul de proiect trimis la AM prin </a:t>
            </a:r>
            <a:r>
              <a:rPr lang="ro-RO" sz="1800" b="0" i="0" u="none" strike="noStrike" cap="none" dirty="0" err="1" smtClean="0">
                <a:solidFill>
                  <a:srgbClr val="1F497D"/>
                </a:solidFill>
                <a:latin typeface="Open Sans"/>
                <a:ea typeface="Open Sans"/>
                <a:cs typeface="Open Sans"/>
                <a:sym typeface="Open Sans"/>
              </a:rPr>
              <a:t>eMS</a:t>
            </a:r>
            <a:r>
              <a:rPr lang="ro-RO" sz="1800" b="0" i="0" u="none" strike="noStrike" cap="none" dirty="0" smtClean="0">
                <a:solidFill>
                  <a:srgbClr val="1F497D"/>
                </a:solidFill>
                <a:latin typeface="Open Sans"/>
                <a:ea typeface="Open Sans"/>
                <a:cs typeface="Open Sans"/>
                <a:sym typeface="Open Sans"/>
              </a:rPr>
              <a:t>, care verifică Cererea de rambursare (30 zile) și autorizează plata - Plata se efectuează în termen de </a:t>
            </a:r>
            <a:r>
              <a:rPr lang="ro-RO" sz="1800" b="1" i="0" u="none" strike="noStrike" cap="none" dirty="0" smtClean="0">
                <a:solidFill>
                  <a:srgbClr val="1F497D"/>
                </a:solidFill>
                <a:latin typeface="Open Sans"/>
                <a:ea typeface="Open Sans"/>
                <a:cs typeface="Open Sans"/>
                <a:sym typeface="Open Sans"/>
              </a:rPr>
              <a:t>maximum 10 zile lucrătoare </a:t>
            </a:r>
            <a:r>
              <a:rPr lang="ro-RO" sz="1800" b="0" i="0" u="none" strike="noStrike" cap="none" dirty="0" smtClean="0">
                <a:solidFill>
                  <a:srgbClr val="1F497D"/>
                </a:solidFill>
                <a:latin typeface="Open Sans"/>
                <a:ea typeface="Open Sans"/>
                <a:cs typeface="Open Sans"/>
                <a:sym typeface="Open Sans"/>
              </a:rPr>
              <a:t>de la finalizarea procesului de aprobare</a:t>
            </a:r>
          </a:p>
          <a:p>
            <a:pPr marL="0" marR="0" lvl="0" indent="0" algn="l" rtl="0">
              <a:lnSpc>
                <a:spcPct val="115000"/>
              </a:lnSpc>
              <a:spcBef>
                <a:spcPts val="0"/>
              </a:spcBef>
              <a:spcAft>
                <a:spcPts val="0"/>
              </a:spcAft>
              <a:buClr>
                <a:srgbClr val="002060"/>
              </a:buClr>
              <a:buSzPts val="1800"/>
              <a:buFont typeface="Open Sans"/>
              <a:buNone/>
            </a:pPr>
            <a:r>
              <a:rPr lang="ro-RO" sz="1800" b="0" i="0" u="none" strike="noStrike" cap="none" dirty="0" smtClean="0">
                <a:solidFill>
                  <a:srgbClr val="1F497D"/>
                </a:solidFill>
                <a:latin typeface="Open Sans"/>
                <a:ea typeface="Open Sans"/>
                <a:cs typeface="Open Sans"/>
                <a:sym typeface="Open Sans"/>
              </a:rPr>
              <a:t>3. Sumele aferente cofinanțării naționale sunt deduse până la recuperarea integrală a avansului primit.</a:t>
            </a:r>
          </a:p>
          <a:p>
            <a:pPr marL="0" marR="0" lvl="0" indent="0" algn="l" rtl="0">
              <a:lnSpc>
                <a:spcPct val="115000"/>
              </a:lnSpc>
              <a:spcBef>
                <a:spcPts val="0"/>
              </a:spcBef>
              <a:spcAft>
                <a:spcPts val="0"/>
              </a:spcAft>
              <a:buNone/>
            </a:pPr>
            <a:r>
              <a:rPr lang="ro-RO" sz="1800" b="0" i="0" u="none" strike="noStrike" cap="none" dirty="0" smtClean="0">
                <a:solidFill>
                  <a:srgbClr val="1F497D"/>
                </a:solidFill>
                <a:latin typeface="Open Sans"/>
                <a:ea typeface="Open Sans"/>
                <a:cs typeface="Open Sans"/>
                <a:sym typeface="Open Sans"/>
              </a:rPr>
              <a:t>4. BP va transfera către parteneri sumele aferente rapoartelor lor în termen de </a:t>
            </a:r>
            <a:r>
              <a:rPr lang="ro-RO" sz="1800" b="1" i="0" u="none" strike="noStrike" cap="none" dirty="0" smtClean="0">
                <a:solidFill>
                  <a:srgbClr val="1F497D"/>
                </a:solidFill>
                <a:latin typeface="Open Sans"/>
                <a:ea typeface="Open Sans"/>
                <a:cs typeface="Open Sans"/>
                <a:sym typeface="Open Sans"/>
              </a:rPr>
              <a:t>5 zile </a:t>
            </a:r>
            <a:r>
              <a:rPr lang="ro-RO" sz="1800" b="1" dirty="0" smtClean="0">
                <a:solidFill>
                  <a:srgbClr val="1F497D"/>
                </a:solidFill>
                <a:latin typeface="Open Sans"/>
                <a:ea typeface="Open Sans"/>
                <a:cs typeface="Open Sans"/>
                <a:sym typeface="Open Sans"/>
              </a:rPr>
              <a:t>lucrătoare</a:t>
            </a:r>
            <a:endParaRPr lang="ro-RO" sz="1800" b="1" i="0" u="none" strike="noStrike" cap="none" dirty="0" smtClean="0">
              <a:solidFill>
                <a:srgbClr val="1F497D"/>
              </a:solidFill>
              <a:latin typeface="Open Sans"/>
              <a:ea typeface="Open Sans"/>
              <a:cs typeface="Open Sans"/>
              <a:sym typeface="Open Sans"/>
            </a:endParaRPr>
          </a:p>
          <a:p>
            <a:pPr marL="0" marR="0" lvl="0" indent="0" algn="l" rtl="0">
              <a:lnSpc>
                <a:spcPct val="115000"/>
              </a:lnSpc>
              <a:spcBef>
                <a:spcPts val="0"/>
              </a:spcBef>
              <a:spcAft>
                <a:spcPts val="0"/>
              </a:spcAft>
              <a:buClr>
                <a:srgbClr val="002060"/>
              </a:buClr>
              <a:buSzPts val="1800"/>
              <a:buFont typeface="Open Sans"/>
              <a:buNone/>
            </a:pPr>
            <a:r>
              <a:rPr lang="ro-RO" sz="1800" b="0" i="0" u="none" strike="noStrike" cap="none" dirty="0" smtClean="0">
                <a:solidFill>
                  <a:srgbClr val="1F497D"/>
                </a:solidFill>
                <a:latin typeface="Open Sans"/>
                <a:ea typeface="Open Sans"/>
                <a:cs typeface="Open Sans"/>
                <a:sym typeface="Open Sans"/>
              </a:rPr>
              <a:t>5. Raport final - aceeași procedură, cu excepția că, plata finală se va face doar după ce întreaga valoare a cofinanțării naționale din avans și alte datorii au fost recuperate</a:t>
            </a:r>
          </a:p>
          <a:p>
            <a:pPr marL="0" marR="0" lvl="0" indent="0" algn="l" rtl="0">
              <a:lnSpc>
                <a:spcPct val="115000"/>
              </a:lnSpc>
              <a:spcBef>
                <a:spcPts val="0"/>
              </a:spcBef>
              <a:spcAft>
                <a:spcPts val="0"/>
              </a:spcAft>
              <a:buClr>
                <a:srgbClr val="000000"/>
              </a:buClr>
              <a:buSzPts val="2000"/>
              <a:buFont typeface="Arial"/>
              <a:buNone/>
            </a:pPr>
            <a:endParaRPr lang="ro-RO" sz="2000" b="1" i="0" u="none" strike="noStrike" cap="none" dirty="0" smtClean="0">
              <a:solidFill>
                <a:srgbClr val="0F2A75"/>
              </a:solidFill>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2000"/>
              <a:buFont typeface="Arial"/>
              <a:buNone/>
            </a:pPr>
            <a:endParaRPr lang="ro-RO" sz="2000" b="0" i="0" u="none" strike="noStrike" cap="none" dirty="0" smtClean="0">
              <a:solidFill>
                <a:schemeClr val="dk1"/>
              </a:solidFill>
              <a:latin typeface="Open Sans"/>
              <a:ea typeface="Open Sans"/>
              <a:cs typeface="Open Sans"/>
              <a:sym typeface="Open Sans"/>
            </a:endParaRPr>
          </a:p>
          <a:p>
            <a:pPr marL="457200" marR="0" lvl="0" indent="-228600" algn="l" rtl="0">
              <a:lnSpc>
                <a:spcPct val="150000"/>
              </a:lnSpc>
              <a:spcBef>
                <a:spcPts val="0"/>
              </a:spcBef>
              <a:spcAft>
                <a:spcPts val="0"/>
              </a:spcAft>
              <a:buClr>
                <a:schemeClr val="dk2"/>
              </a:buClr>
              <a:buSzPts val="1800"/>
              <a:buFont typeface="Open Sans"/>
              <a:buNone/>
            </a:pPr>
            <a:endParaRPr lang="ro-RO" sz="1800" b="0" i="0" u="none" strike="noStrike" cap="none" dirty="0">
              <a:solidFill>
                <a:schemeClr val="dk2"/>
              </a:solidFill>
              <a:latin typeface="Open Sans"/>
              <a:ea typeface="Open Sans"/>
              <a:cs typeface="Open Sans"/>
              <a:sym typeface="Open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pic>
        <p:nvPicPr>
          <p:cNvPr id="343" name="Google Shape;343;p28"/>
          <p:cNvPicPr preferRelativeResize="0"/>
          <p:nvPr/>
        </p:nvPicPr>
        <p:blipFill rotWithShape="1">
          <a:blip r:embed="rId3">
            <a:alphaModFix/>
          </a:blip>
          <a:srcRect/>
          <a:stretch/>
        </p:blipFill>
        <p:spPr>
          <a:xfrm>
            <a:off x="378" y="10115"/>
            <a:ext cx="9143244" cy="6857433"/>
          </a:xfrm>
          <a:prstGeom prst="rect">
            <a:avLst/>
          </a:prstGeom>
          <a:noFill/>
          <a:ln>
            <a:noFill/>
          </a:ln>
        </p:spPr>
      </p:pic>
      <p:pic>
        <p:nvPicPr>
          <p:cNvPr id="344" name="Google Shape;344;p28"/>
          <p:cNvPicPr preferRelativeResize="0"/>
          <p:nvPr/>
        </p:nvPicPr>
        <p:blipFill rotWithShape="1">
          <a:blip r:embed="rId4">
            <a:alphaModFix/>
          </a:blip>
          <a:srcRect/>
          <a:stretch/>
        </p:blipFill>
        <p:spPr>
          <a:xfrm>
            <a:off x="251520" y="219356"/>
            <a:ext cx="3477110" cy="857370"/>
          </a:xfrm>
          <a:prstGeom prst="rect">
            <a:avLst/>
          </a:prstGeom>
          <a:noFill/>
          <a:ln>
            <a:noFill/>
          </a:ln>
        </p:spPr>
      </p:pic>
      <p:pic>
        <p:nvPicPr>
          <p:cNvPr id="345" name="Google Shape;345;p28"/>
          <p:cNvPicPr preferRelativeResize="0"/>
          <p:nvPr/>
        </p:nvPicPr>
        <p:blipFill rotWithShape="1">
          <a:blip r:embed="rId5">
            <a:alphaModFix/>
          </a:blip>
          <a:srcRect/>
          <a:stretch/>
        </p:blipFill>
        <p:spPr>
          <a:xfrm>
            <a:off x="7596336" y="219356"/>
            <a:ext cx="367074" cy="367074"/>
          </a:xfrm>
          <a:prstGeom prst="rect">
            <a:avLst/>
          </a:prstGeom>
          <a:noFill/>
          <a:ln>
            <a:noFill/>
          </a:ln>
        </p:spPr>
      </p:pic>
      <p:pic>
        <p:nvPicPr>
          <p:cNvPr id="346" name="Google Shape;346;p28"/>
          <p:cNvPicPr preferRelativeResize="0"/>
          <p:nvPr/>
        </p:nvPicPr>
        <p:blipFill rotWithShape="1">
          <a:blip r:embed="rId6">
            <a:alphaModFix/>
          </a:blip>
          <a:srcRect/>
          <a:stretch/>
        </p:blipFill>
        <p:spPr>
          <a:xfrm>
            <a:off x="8172400" y="206009"/>
            <a:ext cx="528449" cy="474050"/>
          </a:xfrm>
          <a:prstGeom prst="rect">
            <a:avLst/>
          </a:prstGeom>
          <a:noFill/>
          <a:ln>
            <a:noFill/>
          </a:ln>
        </p:spPr>
      </p:pic>
      <p:sp>
        <p:nvSpPr>
          <p:cNvPr id="347" name="Google Shape;347;p28"/>
          <p:cNvSpPr/>
          <p:nvPr/>
        </p:nvSpPr>
        <p:spPr>
          <a:xfrm>
            <a:off x="390617" y="977707"/>
            <a:ext cx="7781783" cy="4724400"/>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Clr>
                <a:schemeClr val="dk1"/>
              </a:buClr>
              <a:buSzPts val="1100"/>
              <a:buFont typeface="Arial"/>
              <a:buNone/>
            </a:pPr>
            <a:r>
              <a:rPr lang="ro-RO" sz="2400" b="1" i="0" u="none" strike="noStrike" cap="none" dirty="0" smtClean="0">
                <a:solidFill>
                  <a:srgbClr val="1F497D"/>
                </a:solidFill>
                <a:latin typeface="Open Sans"/>
                <a:ea typeface="Open Sans"/>
                <a:cs typeface="Open Sans"/>
                <a:sym typeface="Open Sans"/>
              </a:rPr>
              <a:t>  II. Tips &amp; Hints</a:t>
            </a:r>
          </a:p>
          <a:p>
            <a:pPr marL="101600" lvl="0" algn="just">
              <a:buClr>
                <a:schemeClr val="dk2"/>
              </a:buClr>
              <a:buSzPts val="2000"/>
            </a:pPr>
            <a:r>
              <a:rPr lang="ro-RO" sz="1800" b="1" dirty="0" smtClean="0">
                <a:solidFill>
                  <a:srgbClr val="1F497D"/>
                </a:solidFill>
                <a:latin typeface="Open Sans"/>
                <a:sym typeface="Calibri"/>
              </a:rPr>
              <a:t>Cheltuieli</a:t>
            </a:r>
          </a:p>
          <a:p>
            <a:pPr marL="101600" lvl="0" algn="just">
              <a:buClr>
                <a:schemeClr val="dk2"/>
              </a:buClr>
              <a:buSzPts val="2000"/>
            </a:pPr>
            <a:endParaRPr lang="ro-RO" sz="1800" b="1" dirty="0" smtClean="0">
              <a:solidFill>
                <a:srgbClr val="1F497D"/>
              </a:solidFill>
              <a:latin typeface="Open Sans"/>
              <a:sym typeface="Calibri"/>
            </a:endParaRPr>
          </a:p>
          <a:p>
            <a:pPr marL="387350" indent="-285750" algn="just">
              <a:buClr>
                <a:schemeClr val="dk2"/>
              </a:buClr>
              <a:buSzPts val="2000"/>
              <a:buFont typeface="Wingdings" panose="05000000000000000000" pitchFamily="2" charset="2"/>
              <a:buChar char="ü"/>
            </a:pPr>
            <a:r>
              <a:rPr lang="ro-RO" sz="1800" dirty="0" smtClean="0">
                <a:solidFill>
                  <a:srgbClr val="1F497D"/>
                </a:solidFill>
                <a:latin typeface="Open Sans"/>
                <a:sym typeface="Calibri"/>
              </a:rPr>
              <a:t>Imediat ce s-au efectuat cheltuieli în valoare de min. </a:t>
            </a:r>
            <a:r>
              <a:rPr lang="ro-RO" sz="1800" b="1" dirty="0" smtClean="0">
                <a:solidFill>
                  <a:srgbClr val="1F497D"/>
                </a:solidFill>
                <a:latin typeface="Open Sans"/>
                <a:sym typeface="Calibri"/>
              </a:rPr>
              <a:t>2.000 Euro </a:t>
            </a:r>
            <a:r>
              <a:rPr lang="ro-RO" sz="1800" dirty="0" smtClean="0">
                <a:solidFill>
                  <a:srgbClr val="1F497D"/>
                </a:solidFill>
                <a:latin typeface="Open Sans"/>
                <a:sym typeface="Calibri"/>
              </a:rPr>
              <a:t>FEDR la nivel de proiect, fiecare partener poate să depună un raport intermediar către CPN;</a:t>
            </a:r>
          </a:p>
          <a:p>
            <a:pPr marL="387350" indent="-285750" algn="just">
              <a:buClr>
                <a:schemeClr val="dk2"/>
              </a:buClr>
              <a:buSzPts val="2000"/>
              <a:buFont typeface="Wingdings" panose="05000000000000000000" pitchFamily="2" charset="2"/>
              <a:buChar char="ü"/>
            </a:pPr>
            <a:endParaRPr lang="ro-RO" sz="1800" dirty="0" smtClean="0">
              <a:solidFill>
                <a:srgbClr val="1F497D"/>
              </a:solidFill>
              <a:latin typeface="Open Sans"/>
              <a:sym typeface="Calibri"/>
            </a:endParaRPr>
          </a:p>
          <a:p>
            <a:pPr marL="387350" lvl="0" indent="-285750" algn="just">
              <a:buClr>
                <a:schemeClr val="dk2"/>
              </a:buClr>
              <a:buSzPts val="2000"/>
              <a:buFont typeface="Wingdings" panose="05000000000000000000" pitchFamily="2" charset="2"/>
              <a:buChar char="ü"/>
            </a:pPr>
            <a:r>
              <a:rPr lang="ro-RO" sz="1800" dirty="0" smtClean="0">
                <a:solidFill>
                  <a:srgbClr val="1F497D"/>
                </a:solidFill>
                <a:latin typeface="Open Sans"/>
                <a:sym typeface="Calibri"/>
              </a:rPr>
              <a:t>În cazul beneficiarilor români, vă rugăm să țineți cont de posibilitatea efectuării plăților în </a:t>
            </a:r>
            <a:r>
              <a:rPr lang="ro-RO" sz="1800" b="1" dirty="0" smtClean="0">
                <a:solidFill>
                  <a:srgbClr val="1F497D"/>
                </a:solidFill>
                <a:latin typeface="Open Sans"/>
                <a:sym typeface="Calibri"/>
              </a:rPr>
              <a:t>avans</a:t>
            </a:r>
            <a:r>
              <a:rPr lang="ro-RO" sz="1800" dirty="0" smtClean="0">
                <a:solidFill>
                  <a:srgbClr val="1F497D"/>
                </a:solidFill>
                <a:latin typeface="Open Sans"/>
                <a:sym typeface="Calibri"/>
              </a:rPr>
              <a:t> (cu condiția existenței unor asemenea prevederi în contractul semnat cu prestatorul de servicii, echipamente sau lucrări).</a:t>
            </a:r>
          </a:p>
          <a:p>
            <a:pPr marL="457200" lvl="0" indent="-355600" algn="just">
              <a:buClr>
                <a:schemeClr val="dk2"/>
              </a:buClr>
              <a:buSzPts val="2000"/>
              <a:buFont typeface="Open Sans"/>
              <a:buChar char="-"/>
            </a:pPr>
            <a:endParaRPr lang="ro-RO" sz="1800" dirty="0" smtClean="0">
              <a:solidFill>
                <a:srgbClr val="002060"/>
              </a:solidFill>
              <a:latin typeface="Open Sans"/>
              <a:sym typeface="Calibri"/>
            </a:endParaRPr>
          </a:p>
          <a:p>
            <a:pPr marL="457200" marR="0" lvl="0" indent="-355600" algn="l" rtl="0">
              <a:spcBef>
                <a:spcPts val="0"/>
              </a:spcBef>
              <a:spcAft>
                <a:spcPts val="0"/>
              </a:spcAft>
              <a:buClr>
                <a:schemeClr val="dk2"/>
              </a:buClr>
              <a:buSzPts val="2000"/>
              <a:buFont typeface="Open Sans"/>
              <a:buChar char="-"/>
            </a:pPr>
            <a:endParaRPr lang="ro-RO" sz="1800" dirty="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p:nvPr/>
        </p:nvSpPr>
        <p:spPr>
          <a:xfrm>
            <a:off x="467544" y="1844824"/>
            <a:ext cx="5688632" cy="313932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dirty="0">
                <a:solidFill>
                  <a:srgbClr val="414042"/>
                </a:solidFill>
                <a:latin typeface="Open Sans"/>
                <a:ea typeface="Open Sans"/>
                <a:cs typeface="Open Sans"/>
                <a:sym typeface="Open Sans"/>
              </a:rPr>
              <a:t>Lorem ipsum dolor sit </a:t>
            </a:r>
            <a:r>
              <a:rPr lang="en-US" sz="1800" dirty="0" err="1">
                <a:solidFill>
                  <a:srgbClr val="414042"/>
                </a:solidFill>
                <a:latin typeface="Open Sans"/>
                <a:ea typeface="Open Sans"/>
                <a:cs typeface="Open Sans"/>
                <a:sym typeface="Open Sans"/>
              </a:rPr>
              <a:t>amet</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consectetur</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adipiscing</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elit</a:t>
            </a:r>
            <a:r>
              <a:rPr lang="en-US" sz="1800" dirty="0">
                <a:solidFill>
                  <a:srgbClr val="414042"/>
                </a:solidFill>
                <a:latin typeface="Open Sans"/>
                <a:ea typeface="Open Sans"/>
                <a:cs typeface="Open Sans"/>
                <a:sym typeface="Open Sans"/>
              </a:rPr>
              <a:t>. Integer </a:t>
            </a:r>
            <a:r>
              <a:rPr lang="en-US" sz="1800" dirty="0" err="1">
                <a:solidFill>
                  <a:srgbClr val="414042"/>
                </a:solidFill>
                <a:latin typeface="Open Sans"/>
                <a:ea typeface="Open Sans"/>
                <a:cs typeface="Open Sans"/>
                <a:sym typeface="Open Sans"/>
              </a:rPr>
              <a:t>eros</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velit</a:t>
            </a:r>
            <a:r>
              <a:rPr lang="en-US" sz="1800" dirty="0">
                <a:solidFill>
                  <a:srgbClr val="414042"/>
                </a:solidFill>
                <a:latin typeface="Open Sans"/>
                <a:ea typeface="Open Sans"/>
                <a:cs typeface="Open Sans"/>
                <a:sym typeface="Open Sans"/>
              </a:rPr>
              <a:t>, fermentum </a:t>
            </a:r>
            <a:r>
              <a:rPr lang="en-US" sz="1800" dirty="0" err="1">
                <a:solidFill>
                  <a:srgbClr val="414042"/>
                </a:solidFill>
                <a:latin typeface="Open Sans"/>
                <a:ea typeface="Open Sans"/>
                <a:cs typeface="Open Sans"/>
                <a:sym typeface="Open Sans"/>
              </a:rPr>
              <a:t>eget</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varius</a:t>
            </a:r>
            <a:r>
              <a:rPr lang="en-US" sz="1800" dirty="0">
                <a:solidFill>
                  <a:srgbClr val="414042"/>
                </a:solidFill>
                <a:latin typeface="Open Sans"/>
                <a:ea typeface="Open Sans"/>
                <a:cs typeface="Open Sans"/>
                <a:sym typeface="Open Sans"/>
              </a:rPr>
              <a:t> vel, </a:t>
            </a:r>
            <a:r>
              <a:rPr lang="en-US" sz="1800" dirty="0" err="1">
                <a:solidFill>
                  <a:srgbClr val="414042"/>
                </a:solidFill>
                <a:latin typeface="Open Sans"/>
                <a:ea typeface="Open Sans"/>
                <a:cs typeface="Open Sans"/>
                <a:sym typeface="Open Sans"/>
              </a:rPr>
              <a:t>scelerisque</a:t>
            </a:r>
            <a:r>
              <a:rPr lang="en-US" sz="1800" dirty="0">
                <a:solidFill>
                  <a:srgbClr val="414042"/>
                </a:solidFill>
                <a:latin typeface="Open Sans"/>
                <a:ea typeface="Open Sans"/>
                <a:cs typeface="Open Sans"/>
                <a:sym typeface="Open Sans"/>
              </a:rPr>
              <a:t> et </a:t>
            </a:r>
            <a:r>
              <a:rPr lang="en-US" sz="1800" dirty="0" err="1">
                <a:solidFill>
                  <a:srgbClr val="414042"/>
                </a:solidFill>
                <a:latin typeface="Open Sans"/>
                <a:ea typeface="Open Sans"/>
                <a:cs typeface="Open Sans"/>
                <a:sym typeface="Open Sans"/>
              </a:rPr>
              <a:t>quam</a:t>
            </a:r>
            <a:r>
              <a:rPr lang="en-US" sz="1800" dirty="0">
                <a:solidFill>
                  <a:srgbClr val="414042"/>
                </a:solidFill>
                <a:latin typeface="Open Sans"/>
                <a:ea typeface="Open Sans"/>
                <a:cs typeface="Open Sans"/>
                <a:sym typeface="Open Sans"/>
              </a:rPr>
              <a:t>. Nam sed </a:t>
            </a:r>
            <a:r>
              <a:rPr lang="en-US" sz="1800" dirty="0" err="1">
                <a:solidFill>
                  <a:srgbClr val="414042"/>
                </a:solidFill>
                <a:latin typeface="Open Sans"/>
                <a:ea typeface="Open Sans"/>
                <a:cs typeface="Open Sans"/>
                <a:sym typeface="Open Sans"/>
              </a:rPr>
              <a:t>justo</a:t>
            </a:r>
            <a:r>
              <a:rPr lang="en-US" sz="1800" dirty="0">
                <a:solidFill>
                  <a:srgbClr val="414042"/>
                </a:solidFill>
                <a:latin typeface="Open Sans"/>
                <a:ea typeface="Open Sans"/>
                <a:cs typeface="Open Sans"/>
                <a:sym typeface="Open Sans"/>
              </a:rPr>
              <a:t> non </a:t>
            </a:r>
            <a:r>
              <a:rPr lang="en-US" sz="1800" dirty="0" err="1">
                <a:solidFill>
                  <a:srgbClr val="414042"/>
                </a:solidFill>
                <a:latin typeface="Open Sans"/>
                <a:ea typeface="Open Sans"/>
                <a:cs typeface="Open Sans"/>
                <a:sym typeface="Open Sans"/>
              </a:rPr>
              <a:t>sapien</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consequat</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aliquet</a:t>
            </a:r>
            <a:r>
              <a:rPr lang="en-US" sz="1800" dirty="0">
                <a:solidFill>
                  <a:srgbClr val="414042"/>
                </a:solidFill>
                <a:latin typeface="Open Sans"/>
                <a:ea typeface="Open Sans"/>
                <a:cs typeface="Open Sans"/>
                <a:sym typeface="Open Sans"/>
              </a:rPr>
              <a:t>. Vestibulum tempus, </a:t>
            </a:r>
            <a:r>
              <a:rPr lang="en-US" sz="1800" dirty="0" err="1">
                <a:solidFill>
                  <a:srgbClr val="414042"/>
                </a:solidFill>
                <a:latin typeface="Open Sans"/>
                <a:ea typeface="Open Sans"/>
                <a:cs typeface="Open Sans"/>
                <a:sym typeface="Open Sans"/>
              </a:rPr>
              <a:t>eros</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ut</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finibus</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blandit</a:t>
            </a:r>
            <a:r>
              <a:rPr lang="en-US" sz="1800" dirty="0">
                <a:solidFill>
                  <a:srgbClr val="414042"/>
                </a:solidFill>
                <a:latin typeface="Open Sans"/>
                <a:ea typeface="Open Sans"/>
                <a:cs typeface="Open Sans"/>
                <a:sym typeface="Open Sans"/>
              </a:rPr>
              <a:t>, lorem </a:t>
            </a:r>
            <a:r>
              <a:rPr lang="en-US" sz="1800" dirty="0" err="1">
                <a:solidFill>
                  <a:srgbClr val="414042"/>
                </a:solidFill>
                <a:latin typeface="Open Sans"/>
                <a:ea typeface="Open Sans"/>
                <a:cs typeface="Open Sans"/>
                <a:sym typeface="Open Sans"/>
              </a:rPr>
              <a:t>mauris</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aliquam</a:t>
            </a:r>
            <a:r>
              <a:rPr lang="en-US" sz="1800" dirty="0">
                <a:solidFill>
                  <a:srgbClr val="414042"/>
                </a:solidFill>
                <a:latin typeface="Open Sans"/>
                <a:ea typeface="Open Sans"/>
                <a:cs typeface="Open Sans"/>
                <a:sym typeface="Open Sans"/>
              </a:rPr>
              <a:t> dui, vitae </a:t>
            </a:r>
            <a:r>
              <a:rPr lang="en-US" sz="1800" dirty="0" err="1">
                <a:solidFill>
                  <a:srgbClr val="414042"/>
                </a:solidFill>
                <a:latin typeface="Open Sans"/>
                <a:ea typeface="Open Sans"/>
                <a:cs typeface="Open Sans"/>
                <a:sym typeface="Open Sans"/>
              </a:rPr>
              <a:t>auctor</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massa</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nunc</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ut</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orci</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Etiam</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faucibus</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eu</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nibh</a:t>
            </a:r>
            <a:r>
              <a:rPr lang="en-US" sz="1800" dirty="0">
                <a:solidFill>
                  <a:srgbClr val="414042"/>
                </a:solidFill>
                <a:latin typeface="Open Sans"/>
                <a:ea typeface="Open Sans"/>
                <a:cs typeface="Open Sans"/>
                <a:sym typeface="Open Sans"/>
              </a:rPr>
              <a:t> a </a:t>
            </a:r>
            <a:r>
              <a:rPr lang="en-US" sz="1800" dirty="0" err="1">
                <a:solidFill>
                  <a:srgbClr val="414042"/>
                </a:solidFill>
                <a:latin typeface="Open Sans"/>
                <a:ea typeface="Open Sans"/>
                <a:cs typeface="Open Sans"/>
                <a:sym typeface="Open Sans"/>
              </a:rPr>
              <a:t>blandit</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Mauris</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hendrerit</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neque</a:t>
            </a:r>
            <a:r>
              <a:rPr lang="en-US" sz="1800" dirty="0">
                <a:solidFill>
                  <a:srgbClr val="414042"/>
                </a:solidFill>
                <a:latin typeface="Open Sans"/>
                <a:ea typeface="Open Sans"/>
                <a:cs typeface="Open Sans"/>
                <a:sym typeface="Open Sans"/>
              </a:rPr>
              <a:t> sit </a:t>
            </a:r>
            <a:r>
              <a:rPr lang="en-US" sz="1800" dirty="0" err="1">
                <a:solidFill>
                  <a:srgbClr val="414042"/>
                </a:solidFill>
                <a:latin typeface="Open Sans"/>
                <a:ea typeface="Open Sans"/>
                <a:cs typeface="Open Sans"/>
                <a:sym typeface="Open Sans"/>
              </a:rPr>
              <a:t>amet</a:t>
            </a:r>
            <a:r>
              <a:rPr lang="en-US" sz="1800" dirty="0">
                <a:solidFill>
                  <a:srgbClr val="414042"/>
                </a:solidFill>
                <a:latin typeface="Open Sans"/>
                <a:ea typeface="Open Sans"/>
                <a:cs typeface="Open Sans"/>
                <a:sym typeface="Open Sans"/>
              </a:rPr>
              <a:t> cursus </a:t>
            </a:r>
            <a:r>
              <a:rPr lang="en-US" sz="1800" dirty="0" err="1">
                <a:solidFill>
                  <a:srgbClr val="414042"/>
                </a:solidFill>
                <a:latin typeface="Open Sans"/>
                <a:ea typeface="Open Sans"/>
                <a:cs typeface="Open Sans"/>
                <a:sym typeface="Open Sans"/>
              </a:rPr>
              <a:t>scelerisque</a:t>
            </a:r>
            <a:r>
              <a:rPr lang="en-US" sz="1800" dirty="0">
                <a:solidFill>
                  <a:srgbClr val="414042"/>
                </a:solidFill>
                <a:latin typeface="Open Sans"/>
                <a:ea typeface="Open Sans"/>
                <a:cs typeface="Open Sans"/>
                <a:sym typeface="Open Sans"/>
              </a:rPr>
              <a:t>, ex </a:t>
            </a:r>
            <a:r>
              <a:rPr lang="en-US" sz="1800" dirty="0" err="1">
                <a:solidFill>
                  <a:srgbClr val="414042"/>
                </a:solidFill>
                <a:latin typeface="Open Sans"/>
                <a:ea typeface="Open Sans"/>
                <a:cs typeface="Open Sans"/>
                <a:sym typeface="Open Sans"/>
              </a:rPr>
              <a:t>eros</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aliquam</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est</a:t>
            </a:r>
            <a:r>
              <a:rPr lang="en-US" sz="1800" dirty="0">
                <a:solidFill>
                  <a:srgbClr val="414042"/>
                </a:solidFill>
                <a:latin typeface="Open Sans"/>
                <a:ea typeface="Open Sans"/>
                <a:cs typeface="Open Sans"/>
                <a:sym typeface="Open Sans"/>
              </a:rPr>
              <a:t>, vitae </a:t>
            </a:r>
            <a:r>
              <a:rPr lang="en-US" sz="1800" dirty="0" err="1">
                <a:solidFill>
                  <a:srgbClr val="414042"/>
                </a:solidFill>
                <a:latin typeface="Open Sans"/>
                <a:ea typeface="Open Sans"/>
                <a:cs typeface="Open Sans"/>
                <a:sym typeface="Open Sans"/>
              </a:rPr>
              <a:t>dapibus</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nibh</a:t>
            </a:r>
            <a:r>
              <a:rPr lang="en-US" sz="1800" dirty="0">
                <a:solidFill>
                  <a:srgbClr val="414042"/>
                </a:solidFill>
                <a:latin typeface="Open Sans"/>
                <a:ea typeface="Open Sans"/>
                <a:cs typeface="Open Sans"/>
                <a:sym typeface="Open Sans"/>
              </a:rPr>
              <a:t> ligula </a:t>
            </a:r>
            <a:r>
              <a:rPr lang="en-US" sz="1800" dirty="0" err="1">
                <a:solidFill>
                  <a:srgbClr val="414042"/>
                </a:solidFill>
                <a:latin typeface="Open Sans"/>
                <a:ea typeface="Open Sans"/>
                <a:cs typeface="Open Sans"/>
                <a:sym typeface="Open Sans"/>
              </a:rPr>
              <a:t>ut</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nibh</a:t>
            </a:r>
            <a:r>
              <a:rPr lang="en-US" sz="1800" dirty="0">
                <a:solidFill>
                  <a:srgbClr val="414042"/>
                </a:solidFill>
                <a:latin typeface="Open Sans"/>
                <a:ea typeface="Open Sans"/>
                <a:cs typeface="Open Sans"/>
                <a:sym typeface="Open Sans"/>
              </a:rPr>
              <a:t>. Sed </a:t>
            </a:r>
            <a:r>
              <a:rPr lang="en-US" sz="1800" dirty="0" err="1">
                <a:solidFill>
                  <a:srgbClr val="414042"/>
                </a:solidFill>
                <a:latin typeface="Open Sans"/>
                <a:ea typeface="Open Sans"/>
                <a:cs typeface="Open Sans"/>
                <a:sym typeface="Open Sans"/>
              </a:rPr>
              <a:t>eros</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augue</a:t>
            </a:r>
            <a:r>
              <a:rPr lang="en-US" sz="1800" dirty="0">
                <a:solidFill>
                  <a:srgbClr val="414042"/>
                </a:solidFill>
                <a:latin typeface="Open Sans"/>
                <a:ea typeface="Open Sans"/>
                <a:cs typeface="Open Sans"/>
                <a:sym typeface="Open Sans"/>
              </a:rPr>
              <a:t>, convallis </a:t>
            </a:r>
            <a:r>
              <a:rPr lang="en-US" sz="1800" dirty="0" err="1">
                <a:solidFill>
                  <a:srgbClr val="414042"/>
                </a:solidFill>
                <a:latin typeface="Open Sans"/>
                <a:ea typeface="Open Sans"/>
                <a:cs typeface="Open Sans"/>
                <a:sym typeface="Open Sans"/>
              </a:rPr>
              <a:t>nec</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quam</a:t>
            </a:r>
            <a:r>
              <a:rPr lang="en-US" sz="1800" dirty="0">
                <a:solidFill>
                  <a:srgbClr val="414042"/>
                </a:solidFill>
                <a:latin typeface="Open Sans"/>
                <a:ea typeface="Open Sans"/>
                <a:cs typeface="Open Sans"/>
                <a:sym typeface="Open Sans"/>
              </a:rPr>
              <a:t> non, </a:t>
            </a:r>
            <a:r>
              <a:rPr lang="en-US" sz="1800" dirty="0" err="1">
                <a:solidFill>
                  <a:srgbClr val="414042"/>
                </a:solidFill>
                <a:latin typeface="Open Sans"/>
                <a:ea typeface="Open Sans"/>
                <a:cs typeface="Open Sans"/>
                <a:sym typeface="Open Sans"/>
              </a:rPr>
              <a:t>faucibus</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ornare</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urna</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Aliquam</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mattis</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mattis</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tortor</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Suspendisse</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potenti</a:t>
            </a:r>
            <a:r>
              <a:rPr lang="en-US" sz="1800" dirty="0">
                <a:solidFill>
                  <a:srgbClr val="414042"/>
                </a:solidFill>
                <a:latin typeface="Open Sans"/>
                <a:ea typeface="Open Sans"/>
                <a:cs typeface="Open Sans"/>
                <a:sym typeface="Open Sans"/>
              </a:rPr>
              <a:t>.</a:t>
            </a:r>
            <a:endParaRPr dirty="0"/>
          </a:p>
        </p:txBody>
      </p:sp>
      <p:pic>
        <p:nvPicPr>
          <p:cNvPr id="97" name="Google Shape;97;p2"/>
          <p:cNvPicPr preferRelativeResize="0"/>
          <p:nvPr/>
        </p:nvPicPr>
        <p:blipFill rotWithShape="1">
          <a:blip r:embed="rId3">
            <a:alphaModFix/>
          </a:blip>
          <a:srcRect/>
          <a:stretch/>
        </p:blipFill>
        <p:spPr>
          <a:xfrm>
            <a:off x="756" y="567"/>
            <a:ext cx="9143244" cy="6857433"/>
          </a:xfrm>
          <a:prstGeom prst="rect">
            <a:avLst/>
          </a:prstGeom>
          <a:noFill/>
          <a:ln>
            <a:noFill/>
          </a:ln>
        </p:spPr>
      </p:pic>
      <p:pic>
        <p:nvPicPr>
          <p:cNvPr id="98" name="Google Shape;98;p2"/>
          <p:cNvPicPr preferRelativeResize="0"/>
          <p:nvPr/>
        </p:nvPicPr>
        <p:blipFill rotWithShape="1">
          <a:blip r:embed="rId4">
            <a:alphaModFix/>
          </a:blip>
          <a:srcRect/>
          <a:stretch/>
        </p:blipFill>
        <p:spPr>
          <a:xfrm>
            <a:off x="251520" y="219356"/>
            <a:ext cx="3477110" cy="857370"/>
          </a:xfrm>
          <a:prstGeom prst="rect">
            <a:avLst/>
          </a:prstGeom>
          <a:noFill/>
          <a:ln>
            <a:noFill/>
          </a:ln>
        </p:spPr>
      </p:pic>
      <p:pic>
        <p:nvPicPr>
          <p:cNvPr id="99" name="Google Shape;99;p2"/>
          <p:cNvPicPr preferRelativeResize="0"/>
          <p:nvPr/>
        </p:nvPicPr>
        <p:blipFill rotWithShape="1">
          <a:blip r:embed="rId5">
            <a:alphaModFix/>
          </a:blip>
          <a:srcRect/>
          <a:stretch/>
        </p:blipFill>
        <p:spPr>
          <a:xfrm>
            <a:off x="7596336" y="219356"/>
            <a:ext cx="367074" cy="367074"/>
          </a:xfrm>
          <a:prstGeom prst="rect">
            <a:avLst/>
          </a:prstGeom>
          <a:noFill/>
          <a:ln>
            <a:noFill/>
          </a:ln>
        </p:spPr>
      </p:pic>
      <p:pic>
        <p:nvPicPr>
          <p:cNvPr id="100" name="Google Shape;100;p2"/>
          <p:cNvPicPr preferRelativeResize="0"/>
          <p:nvPr/>
        </p:nvPicPr>
        <p:blipFill rotWithShape="1">
          <a:blip r:embed="rId6">
            <a:alphaModFix/>
          </a:blip>
          <a:srcRect/>
          <a:stretch/>
        </p:blipFill>
        <p:spPr>
          <a:xfrm>
            <a:off x="8172400" y="206009"/>
            <a:ext cx="528449" cy="474050"/>
          </a:xfrm>
          <a:prstGeom prst="rect">
            <a:avLst/>
          </a:prstGeom>
          <a:noFill/>
          <a:ln>
            <a:noFill/>
          </a:ln>
        </p:spPr>
      </p:pic>
      <p:sp>
        <p:nvSpPr>
          <p:cNvPr id="101" name="Google Shape;101;p2"/>
          <p:cNvSpPr/>
          <p:nvPr/>
        </p:nvSpPr>
        <p:spPr>
          <a:xfrm>
            <a:off x="676750" y="1076725"/>
            <a:ext cx="7286660" cy="3936451"/>
          </a:xfrm>
          <a:prstGeom prst="rect">
            <a:avLst/>
          </a:prstGeom>
          <a:noFill/>
          <a:ln>
            <a:noFill/>
          </a:ln>
        </p:spPr>
        <p:txBody>
          <a:bodyPr spcFirstLastPara="1" wrap="square" lIns="91425" tIns="45700" rIns="91425" bIns="45700" anchor="t" anchorCtr="0">
            <a:noAutofit/>
          </a:bodyPr>
          <a:lstStyle/>
          <a:p>
            <a:pPr lvl="0" algn="ctr">
              <a:buSzPts val="2400"/>
            </a:pPr>
            <a:r>
              <a:rPr lang="ro-RO" sz="2400" b="1" dirty="0" smtClean="0">
                <a:solidFill>
                  <a:srgbClr val="1F497D"/>
                </a:solidFill>
                <a:latin typeface="Open Sans"/>
                <a:ea typeface="Open Sans"/>
                <a:cs typeface="Open Sans"/>
                <a:sym typeface="Open Sans"/>
              </a:rPr>
              <a:t>Manualul de implementarea a proiectului</a:t>
            </a:r>
          </a:p>
          <a:p>
            <a:pPr marL="0" marR="0" lvl="0" indent="0" algn="ctr" rtl="0">
              <a:lnSpc>
                <a:spcPct val="100000"/>
              </a:lnSpc>
              <a:spcBef>
                <a:spcPts val="0"/>
              </a:spcBef>
              <a:spcAft>
                <a:spcPts val="0"/>
              </a:spcAft>
              <a:buClr>
                <a:srgbClr val="000000"/>
              </a:buClr>
              <a:buSzPts val="2400"/>
              <a:buFont typeface="Arial"/>
              <a:buNone/>
            </a:pPr>
            <a:endParaRPr lang="ro-RO" sz="2400" b="1" i="0" u="none" strike="noStrike" cap="none" dirty="0" smtClean="0">
              <a:solidFill>
                <a:srgbClr val="1F497D"/>
              </a:solidFill>
              <a:latin typeface="Open Sans"/>
              <a:ea typeface="Open Sans"/>
              <a:cs typeface="Open Sans"/>
              <a:sym typeface="Open Sans"/>
            </a:endParaRPr>
          </a:p>
          <a:p>
            <a:pPr marL="514350" marR="0" lvl="0" indent="-514350" algn="l" rtl="0">
              <a:lnSpc>
                <a:spcPct val="150000"/>
              </a:lnSpc>
              <a:spcBef>
                <a:spcPts val="0"/>
              </a:spcBef>
              <a:spcAft>
                <a:spcPts val="0"/>
              </a:spcAft>
              <a:buClr>
                <a:schemeClr val="dk2"/>
              </a:buClr>
              <a:buSzPts val="2000"/>
              <a:buFont typeface="Open Sans"/>
              <a:buAutoNum type="romanUcPeriod"/>
            </a:pPr>
            <a:r>
              <a:rPr lang="ro-RO" sz="1800" b="0" i="0" u="none" strike="noStrike" cap="none" dirty="0" smtClean="0">
                <a:solidFill>
                  <a:srgbClr val="1F497D"/>
                </a:solidFill>
                <a:latin typeface="Open Sans" panose="020B0604020202020204" charset="0"/>
                <a:ea typeface="Open Sans" panose="020B0604020202020204" charset="0"/>
                <a:cs typeface="Open Sans" panose="020B0604020202020204" charset="0"/>
                <a:sym typeface="Open Sans"/>
              </a:rPr>
              <a:t>Informații generale</a:t>
            </a:r>
          </a:p>
          <a:p>
            <a:pPr marL="514350" marR="0" lvl="0" indent="-514350" algn="l" rtl="0">
              <a:lnSpc>
                <a:spcPct val="150000"/>
              </a:lnSpc>
              <a:spcBef>
                <a:spcPts val="0"/>
              </a:spcBef>
              <a:spcAft>
                <a:spcPts val="0"/>
              </a:spcAft>
              <a:buClr>
                <a:schemeClr val="dk2"/>
              </a:buClr>
              <a:buSzPts val="2000"/>
              <a:buFont typeface="Open Sans"/>
              <a:buAutoNum type="romanUcPeriod"/>
            </a:pPr>
            <a:r>
              <a:rPr lang="ro-RO" sz="1800" b="0" i="0" u="none" strike="noStrike" cap="none" dirty="0" smtClean="0">
                <a:solidFill>
                  <a:srgbClr val="1F497D"/>
                </a:solidFill>
                <a:latin typeface="Open Sans" panose="020B0604020202020204" charset="0"/>
                <a:ea typeface="Open Sans" panose="020B0604020202020204" charset="0"/>
                <a:cs typeface="Open Sans" panose="020B0604020202020204" charset="0"/>
                <a:sym typeface="Open Sans"/>
              </a:rPr>
              <a:t>Tips &amp; Hints</a:t>
            </a:r>
            <a:endParaRPr lang="ro-RO" sz="1800" b="0" i="0" u="none" strike="noStrike" cap="none" dirty="0" smtClean="0">
              <a:solidFill>
                <a:srgbClr val="1F497D"/>
              </a:solidFill>
              <a:latin typeface="Open Sans" panose="020B0604020202020204" charset="0"/>
              <a:ea typeface="Open Sans" panose="020B0604020202020204" charset="0"/>
              <a:cs typeface="Open Sans" panose="020B0604020202020204" charset="0"/>
              <a:sym typeface="Arial"/>
            </a:endParaRPr>
          </a:p>
          <a:p>
            <a:pPr marL="400050" marR="0" lvl="0" indent="-400050" algn="l" rtl="0">
              <a:lnSpc>
                <a:spcPct val="150000"/>
              </a:lnSpc>
              <a:spcBef>
                <a:spcPts val="0"/>
              </a:spcBef>
              <a:spcAft>
                <a:spcPts val="0"/>
              </a:spcAft>
              <a:buClr>
                <a:schemeClr val="dk2"/>
              </a:buClr>
              <a:buSzPts val="2000"/>
              <a:buFont typeface="Open Sans"/>
              <a:buAutoNum type="romanUcPeriod"/>
            </a:pPr>
            <a:r>
              <a:rPr lang="ro-RO" sz="1800" b="0" i="0" u="none" strike="noStrike" cap="none" dirty="0" smtClean="0">
                <a:solidFill>
                  <a:srgbClr val="1F497D"/>
                </a:solidFill>
                <a:latin typeface="Open Sans" panose="020B0604020202020204" charset="0"/>
                <a:ea typeface="Open Sans" panose="020B0604020202020204" charset="0"/>
                <a:cs typeface="Open Sans" panose="020B0604020202020204" charset="0"/>
                <a:sym typeface="Open Sans"/>
              </a:rPr>
              <a:t>  Greșeli frecvente</a:t>
            </a:r>
          </a:p>
          <a:p>
            <a:pPr marL="400050" marR="0" lvl="0" indent="-400050" algn="l" rtl="0">
              <a:lnSpc>
                <a:spcPct val="150000"/>
              </a:lnSpc>
              <a:spcBef>
                <a:spcPts val="0"/>
              </a:spcBef>
              <a:spcAft>
                <a:spcPts val="0"/>
              </a:spcAft>
              <a:buClr>
                <a:schemeClr val="dk2"/>
              </a:buClr>
              <a:buSzPts val="2000"/>
              <a:buFont typeface="Open Sans"/>
              <a:buAutoNum type="romanUcPeriod"/>
            </a:pPr>
            <a:r>
              <a:rPr lang="ro-RO" sz="1800" b="0" i="0" u="none" strike="noStrike" cap="none" dirty="0" smtClean="0">
                <a:solidFill>
                  <a:srgbClr val="1F497D"/>
                </a:solidFill>
                <a:latin typeface="Open Sans" panose="020B0604020202020204" charset="0"/>
                <a:ea typeface="Open Sans" panose="020B0604020202020204" charset="0"/>
                <a:cs typeface="Open Sans" panose="020B0604020202020204" charset="0"/>
                <a:sym typeface="Open Sans"/>
              </a:rPr>
              <a:t>  De evitat</a:t>
            </a:r>
          </a:p>
          <a:p>
            <a:pPr marL="400050" marR="0" lvl="0" indent="-400050" algn="l" rtl="0">
              <a:lnSpc>
                <a:spcPct val="150000"/>
              </a:lnSpc>
              <a:spcBef>
                <a:spcPts val="0"/>
              </a:spcBef>
              <a:spcAft>
                <a:spcPts val="0"/>
              </a:spcAft>
              <a:buClr>
                <a:schemeClr val="dk2"/>
              </a:buClr>
              <a:buSzPts val="2000"/>
              <a:buFont typeface="Open Sans"/>
              <a:buAutoNum type="romanUcPeriod"/>
            </a:pPr>
            <a:r>
              <a:rPr lang="ro-RO" sz="1800" b="0" i="0" u="none" strike="noStrike" cap="none" dirty="0" smtClean="0">
                <a:solidFill>
                  <a:srgbClr val="1F497D"/>
                </a:solidFill>
                <a:latin typeface="Open Sans" panose="020B0604020202020204" charset="0"/>
                <a:ea typeface="Open Sans" panose="020B0604020202020204" charset="0"/>
                <a:cs typeface="Open Sans" panose="020B0604020202020204" charset="0"/>
                <a:sym typeface="Open Sans"/>
              </a:rPr>
              <a:t>  Instrucțiuni AM</a:t>
            </a:r>
          </a:p>
          <a:p>
            <a:pPr marL="400050" marR="0" lvl="0" indent="-400050" algn="l" rtl="0">
              <a:lnSpc>
                <a:spcPct val="150000"/>
              </a:lnSpc>
              <a:spcBef>
                <a:spcPts val="0"/>
              </a:spcBef>
              <a:spcAft>
                <a:spcPts val="0"/>
              </a:spcAft>
              <a:buClr>
                <a:schemeClr val="dk2"/>
              </a:buClr>
              <a:buSzPts val="2000"/>
              <a:buFont typeface="Open Sans"/>
              <a:buAutoNum type="romanUcPeriod"/>
            </a:pPr>
            <a:r>
              <a:rPr lang="ro-RO" sz="1800" dirty="0" smtClean="0">
                <a:solidFill>
                  <a:srgbClr val="1F497D"/>
                </a:solidFill>
                <a:latin typeface="Open Sans" panose="020B0604020202020204" charset="0"/>
                <a:ea typeface="Open Sans" panose="020B0604020202020204" charset="0"/>
                <a:cs typeface="Open Sans" panose="020B0604020202020204" charset="0"/>
                <a:sym typeface="Open Sans"/>
              </a:rPr>
              <a:t>  Obligații privind informarea și comunicarea </a:t>
            </a:r>
            <a:endParaRPr lang="ro-RO" sz="1800" b="0" i="0" u="none" strike="noStrike" cap="none" dirty="0" smtClean="0">
              <a:solidFill>
                <a:srgbClr val="1F497D"/>
              </a:solidFill>
              <a:latin typeface="Open Sans" panose="020B0604020202020204" charset="0"/>
              <a:ea typeface="Open Sans" panose="020B0604020202020204" charset="0"/>
              <a:cs typeface="Open Sans" panose="020B0604020202020204" charset="0"/>
              <a:sym typeface="Open Sans"/>
            </a:endParaRPr>
          </a:p>
          <a:p>
            <a:pPr marL="457200" marR="0" lvl="0" indent="0" algn="l" rtl="0">
              <a:lnSpc>
                <a:spcPct val="150000"/>
              </a:lnSpc>
              <a:spcBef>
                <a:spcPts val="0"/>
              </a:spcBef>
              <a:spcAft>
                <a:spcPts val="0"/>
              </a:spcAft>
              <a:buClr>
                <a:srgbClr val="000000"/>
              </a:buClr>
              <a:buSzPts val="1400"/>
              <a:buFont typeface="Arial"/>
              <a:buNone/>
            </a:pPr>
            <a:endParaRPr lang="ro-RO" sz="1400" b="0" i="0" u="none" strike="noStrike" cap="none" dirty="0">
              <a:solidFill>
                <a:srgbClr val="000000"/>
              </a:solidFil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pic>
        <p:nvPicPr>
          <p:cNvPr id="343" name="Google Shape;343;p28"/>
          <p:cNvPicPr preferRelativeResize="0"/>
          <p:nvPr/>
        </p:nvPicPr>
        <p:blipFill rotWithShape="1">
          <a:blip r:embed="rId3">
            <a:alphaModFix/>
          </a:blip>
          <a:srcRect/>
          <a:stretch/>
        </p:blipFill>
        <p:spPr>
          <a:xfrm>
            <a:off x="378" y="283"/>
            <a:ext cx="9143244" cy="6857433"/>
          </a:xfrm>
          <a:prstGeom prst="rect">
            <a:avLst/>
          </a:prstGeom>
          <a:noFill/>
          <a:ln>
            <a:noFill/>
          </a:ln>
        </p:spPr>
      </p:pic>
      <p:pic>
        <p:nvPicPr>
          <p:cNvPr id="344" name="Google Shape;344;p28"/>
          <p:cNvPicPr preferRelativeResize="0"/>
          <p:nvPr/>
        </p:nvPicPr>
        <p:blipFill rotWithShape="1">
          <a:blip r:embed="rId4">
            <a:alphaModFix/>
          </a:blip>
          <a:srcRect/>
          <a:stretch/>
        </p:blipFill>
        <p:spPr>
          <a:xfrm>
            <a:off x="251520" y="219356"/>
            <a:ext cx="3477110" cy="857370"/>
          </a:xfrm>
          <a:prstGeom prst="rect">
            <a:avLst/>
          </a:prstGeom>
          <a:noFill/>
          <a:ln>
            <a:noFill/>
          </a:ln>
        </p:spPr>
      </p:pic>
      <p:pic>
        <p:nvPicPr>
          <p:cNvPr id="345" name="Google Shape;345;p28"/>
          <p:cNvPicPr preferRelativeResize="0"/>
          <p:nvPr/>
        </p:nvPicPr>
        <p:blipFill rotWithShape="1">
          <a:blip r:embed="rId5">
            <a:alphaModFix/>
          </a:blip>
          <a:srcRect/>
          <a:stretch/>
        </p:blipFill>
        <p:spPr>
          <a:xfrm>
            <a:off x="7596336" y="219356"/>
            <a:ext cx="367074" cy="367074"/>
          </a:xfrm>
          <a:prstGeom prst="rect">
            <a:avLst/>
          </a:prstGeom>
          <a:noFill/>
          <a:ln>
            <a:noFill/>
          </a:ln>
        </p:spPr>
      </p:pic>
      <p:pic>
        <p:nvPicPr>
          <p:cNvPr id="346" name="Google Shape;346;p28"/>
          <p:cNvPicPr preferRelativeResize="0"/>
          <p:nvPr/>
        </p:nvPicPr>
        <p:blipFill rotWithShape="1">
          <a:blip r:embed="rId6">
            <a:alphaModFix/>
          </a:blip>
          <a:srcRect/>
          <a:stretch/>
        </p:blipFill>
        <p:spPr>
          <a:xfrm>
            <a:off x="8172400" y="206009"/>
            <a:ext cx="528449" cy="474050"/>
          </a:xfrm>
          <a:prstGeom prst="rect">
            <a:avLst/>
          </a:prstGeom>
          <a:noFill/>
          <a:ln>
            <a:noFill/>
          </a:ln>
        </p:spPr>
      </p:pic>
      <p:sp>
        <p:nvSpPr>
          <p:cNvPr id="347" name="Google Shape;347;p28"/>
          <p:cNvSpPr/>
          <p:nvPr/>
        </p:nvSpPr>
        <p:spPr>
          <a:xfrm>
            <a:off x="390617" y="977707"/>
            <a:ext cx="7781783" cy="4724400"/>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Clr>
                <a:schemeClr val="dk1"/>
              </a:buClr>
              <a:buSzPts val="1100"/>
              <a:buFont typeface="Arial"/>
              <a:buNone/>
            </a:pPr>
            <a:r>
              <a:rPr lang="ro-RO" sz="2400" b="1" i="0" u="none" strike="noStrike" cap="none" dirty="0" smtClean="0">
                <a:solidFill>
                  <a:srgbClr val="1F497D"/>
                </a:solidFill>
                <a:latin typeface="Open Sans"/>
                <a:ea typeface="Open Sans"/>
                <a:cs typeface="Open Sans"/>
                <a:sym typeface="Open Sans"/>
              </a:rPr>
              <a:t>  II. Tips &amp; Hints</a:t>
            </a:r>
          </a:p>
          <a:p>
            <a:pPr marL="101600" lvl="0" algn="just">
              <a:buClr>
                <a:schemeClr val="dk2"/>
              </a:buClr>
              <a:buSzPts val="2000"/>
            </a:pPr>
            <a:r>
              <a:rPr lang="ro-RO" sz="1800" b="1" dirty="0" smtClean="0">
                <a:solidFill>
                  <a:srgbClr val="1F497D"/>
                </a:solidFill>
                <a:latin typeface="Open Sans"/>
                <a:sym typeface="Calibri"/>
              </a:rPr>
              <a:t>Solicitări de modificări ale AF </a:t>
            </a:r>
          </a:p>
          <a:p>
            <a:pPr marL="101600" lvl="0" algn="just">
              <a:buClr>
                <a:schemeClr val="dk2"/>
              </a:buClr>
              <a:buSzPts val="2000"/>
            </a:pPr>
            <a:r>
              <a:rPr lang="ro-RO" sz="1800" b="1" dirty="0" smtClean="0">
                <a:solidFill>
                  <a:srgbClr val="1F497D"/>
                </a:solidFill>
                <a:latin typeface="Open Sans"/>
                <a:sym typeface="Calibri"/>
              </a:rPr>
              <a:t>(schimbări care duc la depășirea unui obstacol, îmbunătățirea unei situații neprevăzute, corectarea unei erori)</a:t>
            </a:r>
          </a:p>
          <a:p>
            <a:pPr marL="101600" algn="just">
              <a:buClr>
                <a:schemeClr val="dk2"/>
              </a:buClr>
              <a:buSzPts val="2000"/>
            </a:pPr>
            <a:r>
              <a:rPr lang="ro-RO" sz="1800" dirty="0" smtClean="0">
                <a:solidFill>
                  <a:srgbClr val="1F497D"/>
                </a:solidFill>
                <a:latin typeface="Open Sans"/>
                <a:sym typeface="Calibri"/>
              </a:rPr>
              <a:t>- Primul tabel – modificări ce țin de partea descriptivă (pachete de activități, comentariile din buget, modificări ale fișelor de post)</a:t>
            </a:r>
          </a:p>
          <a:p>
            <a:pPr marL="387350" indent="-285750" algn="just">
              <a:buClr>
                <a:schemeClr val="dk2"/>
              </a:buClr>
              <a:buSzPts val="2000"/>
              <a:buFontTx/>
              <a:buChar char="-"/>
            </a:pPr>
            <a:r>
              <a:rPr lang="ro-RO" sz="1800" dirty="0" smtClean="0">
                <a:solidFill>
                  <a:srgbClr val="1F497D"/>
                </a:solidFill>
                <a:latin typeface="Open Sans"/>
                <a:sym typeface="Calibri"/>
              </a:rPr>
              <a:t>Al doilea tabel – realocări bugetare </a:t>
            </a:r>
          </a:p>
          <a:p>
            <a:pPr marL="387350" indent="-285750" algn="just">
              <a:buClr>
                <a:schemeClr val="dk2"/>
              </a:buClr>
              <a:buSzPts val="2000"/>
              <a:buFontTx/>
              <a:buChar char="-"/>
            </a:pPr>
            <a:endParaRPr lang="ro-RO" sz="1800" dirty="0" smtClean="0">
              <a:solidFill>
                <a:srgbClr val="1F497D"/>
              </a:solidFill>
              <a:latin typeface="Open Sans"/>
              <a:sym typeface="Calibri"/>
            </a:endParaRPr>
          </a:p>
          <a:p>
            <a:pPr marL="387350" indent="-285750" algn="just">
              <a:buClr>
                <a:schemeClr val="dk2"/>
              </a:buClr>
              <a:buSzPts val="2000"/>
              <a:buFont typeface="Wingdings" panose="05000000000000000000" pitchFamily="2" charset="2"/>
              <a:buChar char="ü"/>
            </a:pPr>
            <a:r>
              <a:rPr lang="ro-RO" sz="1800" dirty="0" err="1" smtClean="0">
                <a:solidFill>
                  <a:srgbClr val="1F497D"/>
                </a:solidFill>
                <a:latin typeface="Open Sans"/>
                <a:sym typeface="Calibri"/>
              </a:rPr>
              <a:t>Subject</a:t>
            </a:r>
            <a:r>
              <a:rPr lang="ro-RO" sz="1800" dirty="0" smtClean="0">
                <a:solidFill>
                  <a:srgbClr val="1F497D"/>
                </a:solidFill>
                <a:latin typeface="Open Sans"/>
                <a:sym typeface="Calibri"/>
              </a:rPr>
              <a:t> of </a:t>
            </a:r>
            <a:r>
              <a:rPr lang="ro-RO" sz="1800" dirty="0" err="1" smtClean="0">
                <a:solidFill>
                  <a:srgbClr val="1F497D"/>
                </a:solidFill>
                <a:latin typeface="Open Sans"/>
                <a:sym typeface="Calibri"/>
              </a:rPr>
              <a:t>change</a:t>
            </a:r>
            <a:r>
              <a:rPr lang="ro-RO" sz="1800" dirty="0" smtClean="0">
                <a:solidFill>
                  <a:srgbClr val="1F497D"/>
                </a:solidFill>
                <a:latin typeface="Open Sans"/>
                <a:sym typeface="Calibri"/>
              </a:rPr>
              <a:t> – se indică exact unde survine modificarea (pachete de activități, livrabile, sumarul activităților, comentariile din buget);</a:t>
            </a:r>
          </a:p>
          <a:p>
            <a:pPr marL="387350" indent="-285750" algn="just">
              <a:buClr>
                <a:schemeClr val="dk2"/>
              </a:buClr>
              <a:buSzPts val="2000"/>
              <a:buFont typeface="Wingdings" panose="05000000000000000000" pitchFamily="2" charset="2"/>
              <a:buChar char="ü"/>
            </a:pPr>
            <a:r>
              <a:rPr lang="ro-RO" sz="1800" dirty="0" smtClean="0">
                <a:solidFill>
                  <a:srgbClr val="1F497D"/>
                </a:solidFill>
                <a:latin typeface="Open Sans"/>
                <a:sym typeface="Calibri"/>
              </a:rPr>
              <a:t>Justificare – motivul care stă la baza schimbării </a:t>
            </a:r>
          </a:p>
          <a:p>
            <a:pPr marL="387350" indent="-285750" algn="just">
              <a:buClr>
                <a:schemeClr val="dk2"/>
              </a:buClr>
              <a:buSzPts val="2000"/>
              <a:buFont typeface="Wingdings" panose="05000000000000000000" pitchFamily="2" charset="2"/>
              <a:buChar char="ü"/>
            </a:pPr>
            <a:r>
              <a:rPr lang="ro-RO" sz="1800" dirty="0" smtClean="0">
                <a:solidFill>
                  <a:srgbClr val="1F497D"/>
                </a:solidFill>
                <a:latin typeface="Open Sans"/>
                <a:sym typeface="Calibri"/>
              </a:rPr>
              <a:t>Alte completări/comentarii – explicat pe larg situația și implicațiile</a:t>
            </a:r>
          </a:p>
          <a:p>
            <a:pPr marL="387350" indent="-285750" algn="just">
              <a:buClr>
                <a:schemeClr val="dk2"/>
              </a:buClr>
              <a:buSzPts val="2000"/>
              <a:buFont typeface="Wingdings" panose="05000000000000000000" pitchFamily="2" charset="2"/>
              <a:buChar char="ü"/>
            </a:pPr>
            <a:r>
              <a:rPr lang="ro-RO" sz="1800" dirty="0" smtClean="0">
                <a:solidFill>
                  <a:srgbClr val="1F497D"/>
                </a:solidFill>
                <a:latin typeface="Open Sans"/>
                <a:sym typeface="Calibri"/>
              </a:rPr>
              <a:t>Documente suport – orice dovadă care susține modificarea solicitată (scrisoare de suport de la o instituție relevantă, dovada prospectării de piață, adresă de la proiectant/furnizor/contractor, scrisoare de angajament din partea beneficiarului)</a:t>
            </a:r>
          </a:p>
          <a:p>
            <a:pPr marL="387350" indent="-285750" algn="just">
              <a:buClr>
                <a:schemeClr val="dk2"/>
              </a:buClr>
              <a:buSzPts val="2000"/>
              <a:buFont typeface="Wingdings" panose="05000000000000000000" pitchFamily="2" charset="2"/>
              <a:buChar char="ü"/>
            </a:pPr>
            <a:endParaRPr lang="ro-RO" sz="1800" dirty="0" smtClean="0">
              <a:solidFill>
                <a:srgbClr val="1F497D"/>
              </a:solidFill>
              <a:latin typeface="Open Sans"/>
              <a:sym typeface="Calibri"/>
            </a:endParaRPr>
          </a:p>
          <a:p>
            <a:pPr marL="101600" lvl="0" algn="just">
              <a:buClr>
                <a:schemeClr val="dk2"/>
              </a:buClr>
              <a:buSzPts val="2000"/>
            </a:pPr>
            <a:endParaRPr lang="ro-RO" sz="1800" dirty="0" smtClean="0">
              <a:solidFill>
                <a:srgbClr val="002060"/>
              </a:solidFill>
              <a:latin typeface="Open Sans"/>
              <a:sym typeface="Calibri"/>
            </a:endParaRPr>
          </a:p>
          <a:p>
            <a:pPr marL="457200" marR="0" lvl="0" indent="-355600" algn="l" rtl="0">
              <a:spcBef>
                <a:spcPts val="0"/>
              </a:spcBef>
              <a:spcAft>
                <a:spcPts val="0"/>
              </a:spcAft>
              <a:buClr>
                <a:schemeClr val="dk2"/>
              </a:buClr>
              <a:buSzPts val="2000"/>
              <a:buFont typeface="Open Sans"/>
              <a:buChar char="-"/>
            </a:pPr>
            <a:endParaRPr lang="ro-RO" sz="18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803540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pic>
        <p:nvPicPr>
          <p:cNvPr id="352" name="Google Shape;352;p29"/>
          <p:cNvPicPr preferRelativeResize="0"/>
          <p:nvPr/>
        </p:nvPicPr>
        <p:blipFill rotWithShape="1">
          <a:blip r:embed="rId3">
            <a:alphaModFix/>
          </a:blip>
          <a:srcRect/>
          <a:stretch/>
        </p:blipFill>
        <p:spPr>
          <a:xfrm>
            <a:off x="378" y="283"/>
            <a:ext cx="9143244" cy="6857433"/>
          </a:xfrm>
          <a:prstGeom prst="rect">
            <a:avLst/>
          </a:prstGeom>
          <a:noFill/>
          <a:ln>
            <a:noFill/>
          </a:ln>
        </p:spPr>
      </p:pic>
      <p:pic>
        <p:nvPicPr>
          <p:cNvPr id="353" name="Google Shape;353;p29"/>
          <p:cNvPicPr preferRelativeResize="0"/>
          <p:nvPr/>
        </p:nvPicPr>
        <p:blipFill rotWithShape="1">
          <a:blip r:embed="rId4">
            <a:alphaModFix/>
          </a:blip>
          <a:srcRect/>
          <a:stretch/>
        </p:blipFill>
        <p:spPr>
          <a:xfrm>
            <a:off x="251520" y="219356"/>
            <a:ext cx="3477110" cy="857370"/>
          </a:xfrm>
          <a:prstGeom prst="rect">
            <a:avLst/>
          </a:prstGeom>
          <a:noFill/>
          <a:ln>
            <a:noFill/>
          </a:ln>
        </p:spPr>
      </p:pic>
      <p:pic>
        <p:nvPicPr>
          <p:cNvPr id="354" name="Google Shape;354;p29"/>
          <p:cNvPicPr preferRelativeResize="0"/>
          <p:nvPr/>
        </p:nvPicPr>
        <p:blipFill rotWithShape="1">
          <a:blip r:embed="rId5">
            <a:alphaModFix/>
          </a:blip>
          <a:srcRect/>
          <a:stretch/>
        </p:blipFill>
        <p:spPr>
          <a:xfrm>
            <a:off x="7596336" y="219356"/>
            <a:ext cx="367074" cy="367074"/>
          </a:xfrm>
          <a:prstGeom prst="rect">
            <a:avLst/>
          </a:prstGeom>
          <a:noFill/>
          <a:ln>
            <a:noFill/>
          </a:ln>
        </p:spPr>
      </p:pic>
      <p:pic>
        <p:nvPicPr>
          <p:cNvPr id="355" name="Google Shape;355;p29"/>
          <p:cNvPicPr preferRelativeResize="0"/>
          <p:nvPr/>
        </p:nvPicPr>
        <p:blipFill rotWithShape="1">
          <a:blip r:embed="rId6">
            <a:alphaModFix/>
          </a:blip>
          <a:srcRect/>
          <a:stretch/>
        </p:blipFill>
        <p:spPr>
          <a:xfrm>
            <a:off x="8172400" y="206009"/>
            <a:ext cx="528449" cy="474050"/>
          </a:xfrm>
          <a:prstGeom prst="rect">
            <a:avLst/>
          </a:prstGeom>
          <a:noFill/>
          <a:ln>
            <a:noFill/>
          </a:ln>
        </p:spPr>
      </p:pic>
      <p:sp>
        <p:nvSpPr>
          <p:cNvPr id="356" name="Google Shape;356;p29"/>
          <p:cNvSpPr/>
          <p:nvPr/>
        </p:nvSpPr>
        <p:spPr>
          <a:xfrm>
            <a:off x="301847" y="968828"/>
            <a:ext cx="8399002" cy="4582885"/>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Clr>
                <a:schemeClr val="dk1"/>
              </a:buClr>
              <a:buSzPts val="1100"/>
              <a:buFont typeface="Arial"/>
              <a:buNone/>
            </a:pPr>
            <a:r>
              <a:rPr lang="ro-RO" sz="2400" b="1" i="0" u="none" strike="noStrike" cap="none" dirty="0" smtClean="0">
                <a:solidFill>
                  <a:srgbClr val="1F497D"/>
                </a:solidFill>
                <a:latin typeface="Open Sans"/>
                <a:ea typeface="Open Sans"/>
                <a:cs typeface="Open Sans"/>
                <a:sym typeface="Open Sans"/>
              </a:rPr>
              <a:t>II. Tips &amp; Hints </a:t>
            </a:r>
          </a:p>
          <a:p>
            <a:pPr marL="114300" lvl="0" algn="just">
              <a:lnSpc>
                <a:spcPct val="115000"/>
              </a:lnSpc>
              <a:buClr>
                <a:schemeClr val="dk2"/>
              </a:buClr>
              <a:buSzPts val="1800"/>
            </a:pPr>
            <a:r>
              <a:rPr lang="ro-RO" sz="1800" b="1" dirty="0" smtClean="0">
                <a:solidFill>
                  <a:srgbClr val="1F497D"/>
                </a:solidFill>
                <a:latin typeface="Open Sans"/>
                <a:ea typeface="Open Sans"/>
                <a:cs typeface="Open Sans"/>
                <a:sym typeface="Open Sans"/>
              </a:rPr>
              <a:t>Raport de partener</a:t>
            </a:r>
          </a:p>
          <a:p>
            <a:pPr marL="400050" indent="-285750" algn="just">
              <a:lnSpc>
                <a:spcPct val="115000"/>
              </a:lnSpc>
              <a:buClr>
                <a:schemeClr val="dk2"/>
              </a:buClr>
              <a:buSzPts val="1800"/>
              <a:buFont typeface="Wingdings" panose="05000000000000000000" pitchFamily="2" charset="2"/>
              <a:buChar char="ü"/>
            </a:pPr>
            <a:r>
              <a:rPr lang="ro-RO" sz="1800" dirty="0" smtClean="0">
                <a:solidFill>
                  <a:srgbClr val="1F497D"/>
                </a:solidFill>
                <a:latin typeface="Open Sans"/>
                <a:ea typeface="Open Sans"/>
                <a:cs typeface="Open Sans"/>
                <a:sym typeface="Open Sans"/>
              </a:rPr>
              <a:t>Documentele legate de progresul activităților trebuie încărcate în secțiunea „</a:t>
            </a:r>
            <a:r>
              <a:rPr lang="ro-RO" sz="1800" dirty="0" err="1" smtClean="0">
                <a:solidFill>
                  <a:srgbClr val="1F497D"/>
                </a:solidFill>
                <a:latin typeface="Open Sans"/>
                <a:ea typeface="Open Sans"/>
                <a:cs typeface="Open Sans"/>
                <a:sym typeface="Open Sans"/>
              </a:rPr>
              <a:t>Add</a:t>
            </a:r>
            <a:r>
              <a:rPr lang="ro-RO" sz="1800" dirty="0" smtClean="0">
                <a:solidFill>
                  <a:srgbClr val="1F497D"/>
                </a:solidFill>
                <a:latin typeface="Open Sans"/>
                <a:ea typeface="Open Sans"/>
                <a:cs typeface="Open Sans"/>
                <a:sym typeface="Open Sans"/>
              </a:rPr>
              <a:t> </a:t>
            </a:r>
            <a:r>
              <a:rPr lang="ro-RO" sz="1800" dirty="0" err="1" smtClean="0">
                <a:solidFill>
                  <a:srgbClr val="1F497D"/>
                </a:solidFill>
                <a:latin typeface="Open Sans"/>
                <a:ea typeface="Open Sans"/>
                <a:cs typeface="Open Sans"/>
                <a:sym typeface="Open Sans"/>
              </a:rPr>
              <a:t>deliverable</a:t>
            </a:r>
            <a:r>
              <a:rPr lang="ro-RO" sz="1800" dirty="0" smtClean="0">
                <a:solidFill>
                  <a:srgbClr val="1F497D"/>
                </a:solidFill>
                <a:latin typeface="Open Sans"/>
                <a:ea typeface="Open Sans"/>
                <a:cs typeface="Open Sans"/>
                <a:sym typeface="Open Sans"/>
              </a:rPr>
              <a:t>” din cadrul Raportului de partener</a:t>
            </a:r>
            <a:r>
              <a:rPr lang="ro-RO" sz="1800" dirty="0" smtClean="0">
                <a:solidFill>
                  <a:srgbClr val="1F497D"/>
                </a:solidFill>
                <a:latin typeface="Open Sans"/>
                <a:sym typeface="Calibri"/>
              </a:rPr>
              <a:t>;</a:t>
            </a:r>
          </a:p>
          <a:p>
            <a:pPr marL="400050" indent="-285750" algn="just">
              <a:lnSpc>
                <a:spcPct val="115000"/>
              </a:lnSpc>
              <a:buClr>
                <a:schemeClr val="dk2"/>
              </a:buClr>
              <a:buSzPts val="1800"/>
              <a:buFont typeface="Wingdings" panose="05000000000000000000" pitchFamily="2" charset="2"/>
              <a:buChar char="ü"/>
            </a:pPr>
            <a:endParaRPr lang="ro-RO" sz="1800" dirty="0" smtClean="0">
              <a:solidFill>
                <a:srgbClr val="1F497D"/>
              </a:solidFill>
              <a:latin typeface="Open Sans"/>
              <a:ea typeface="Open Sans"/>
              <a:cs typeface="Open Sans"/>
              <a:sym typeface="Open Sans"/>
            </a:endParaRPr>
          </a:p>
          <a:p>
            <a:pPr marL="400050" lvl="0" indent="-285750" algn="just">
              <a:lnSpc>
                <a:spcPct val="115000"/>
              </a:lnSpc>
              <a:buClr>
                <a:schemeClr val="dk2"/>
              </a:buClr>
              <a:buSzPts val="1800"/>
              <a:buFont typeface="Wingdings" panose="05000000000000000000" pitchFamily="2" charset="2"/>
              <a:buChar char="ü"/>
            </a:pPr>
            <a:r>
              <a:rPr lang="ro-RO" sz="1800" dirty="0" smtClean="0">
                <a:solidFill>
                  <a:srgbClr val="1F497D"/>
                </a:solidFill>
                <a:latin typeface="Open Sans"/>
                <a:ea typeface="Open Sans"/>
                <a:cs typeface="Open Sans"/>
                <a:sym typeface="Open Sans"/>
              </a:rPr>
              <a:t>Fiecare cheltuială (excluzând cele de staff </a:t>
            </a:r>
            <a:r>
              <a:rPr lang="ro-RO" sz="1800" dirty="0" err="1" smtClean="0">
                <a:solidFill>
                  <a:srgbClr val="1F497D"/>
                </a:solidFill>
                <a:latin typeface="Open Sans"/>
                <a:ea typeface="Open Sans"/>
                <a:cs typeface="Open Sans"/>
                <a:sym typeface="Open Sans"/>
              </a:rPr>
              <a:t>costs</a:t>
            </a:r>
            <a:r>
              <a:rPr lang="ro-RO" sz="1800" dirty="0" smtClean="0">
                <a:solidFill>
                  <a:srgbClr val="1F497D"/>
                </a:solidFill>
                <a:latin typeface="Open Sans"/>
                <a:ea typeface="Open Sans"/>
                <a:cs typeface="Open Sans"/>
                <a:sym typeface="Open Sans"/>
              </a:rPr>
              <a:t>, </a:t>
            </a:r>
            <a:r>
              <a:rPr lang="ro-RO" sz="1800" dirty="0" err="1" smtClean="0">
                <a:solidFill>
                  <a:srgbClr val="1F497D"/>
                </a:solidFill>
                <a:latin typeface="Open Sans"/>
                <a:ea typeface="Open Sans"/>
                <a:cs typeface="Open Sans"/>
                <a:sym typeface="Open Sans"/>
              </a:rPr>
              <a:t>travel</a:t>
            </a:r>
            <a:r>
              <a:rPr lang="ro-RO" sz="1800" dirty="0" smtClean="0">
                <a:solidFill>
                  <a:srgbClr val="1F497D"/>
                </a:solidFill>
                <a:latin typeface="Open Sans"/>
                <a:ea typeface="Open Sans"/>
                <a:cs typeface="Open Sans"/>
                <a:sym typeface="Open Sans"/>
              </a:rPr>
              <a:t> </a:t>
            </a:r>
            <a:r>
              <a:rPr lang="ro-RO" sz="1800" dirty="0" err="1" smtClean="0">
                <a:solidFill>
                  <a:srgbClr val="1F497D"/>
                </a:solidFill>
                <a:latin typeface="Open Sans"/>
                <a:ea typeface="Open Sans"/>
                <a:cs typeface="Open Sans"/>
                <a:sym typeface="Open Sans"/>
              </a:rPr>
              <a:t>costs</a:t>
            </a:r>
            <a:r>
              <a:rPr lang="ro-RO" sz="1800" dirty="0" smtClean="0">
                <a:solidFill>
                  <a:srgbClr val="1F497D"/>
                </a:solidFill>
                <a:latin typeface="Open Sans"/>
                <a:ea typeface="Open Sans"/>
                <a:cs typeface="Open Sans"/>
                <a:sym typeface="Open Sans"/>
              </a:rPr>
              <a:t>) din “Lista de cheltuieli/</a:t>
            </a:r>
            <a:r>
              <a:rPr lang="ro-RO" sz="1800" dirty="0" err="1" smtClean="0">
                <a:solidFill>
                  <a:srgbClr val="1F497D"/>
                </a:solidFill>
                <a:latin typeface="Open Sans"/>
                <a:ea typeface="Open Sans"/>
                <a:cs typeface="Open Sans"/>
                <a:sym typeface="Open Sans"/>
              </a:rPr>
              <a:t>List</a:t>
            </a:r>
            <a:r>
              <a:rPr lang="ro-RO" sz="1800" dirty="0" smtClean="0">
                <a:solidFill>
                  <a:srgbClr val="1F497D"/>
                </a:solidFill>
                <a:latin typeface="Open Sans"/>
                <a:ea typeface="Open Sans"/>
                <a:cs typeface="Open Sans"/>
                <a:sym typeface="Open Sans"/>
              </a:rPr>
              <a:t> of </a:t>
            </a:r>
            <a:r>
              <a:rPr lang="ro-RO" sz="1800" dirty="0" err="1" smtClean="0">
                <a:solidFill>
                  <a:srgbClr val="1F497D"/>
                </a:solidFill>
                <a:latin typeface="Open Sans"/>
                <a:ea typeface="Open Sans"/>
                <a:cs typeface="Open Sans"/>
                <a:sym typeface="Open Sans"/>
              </a:rPr>
              <a:t>expenditures</a:t>
            </a:r>
            <a:r>
              <a:rPr lang="ro-RO" sz="1800" dirty="0" smtClean="0">
                <a:solidFill>
                  <a:srgbClr val="1F497D"/>
                </a:solidFill>
                <a:latin typeface="Open Sans"/>
                <a:ea typeface="Open Sans"/>
                <a:cs typeface="Open Sans"/>
                <a:sym typeface="Open Sans"/>
              </a:rPr>
              <a:t>” trebuie să fie legată de o linie bugetară, de un pachet de activități și de o procedură de achiziție din secțiunea ”Project </a:t>
            </a:r>
            <a:r>
              <a:rPr lang="ro-RO" sz="1800" dirty="0" err="1" smtClean="0">
                <a:solidFill>
                  <a:srgbClr val="1F497D"/>
                </a:solidFill>
                <a:latin typeface="Open Sans"/>
                <a:ea typeface="Open Sans"/>
                <a:cs typeface="Open Sans"/>
                <a:sym typeface="Open Sans"/>
              </a:rPr>
              <a:t>procurements</a:t>
            </a:r>
            <a:r>
              <a:rPr lang="ro-RO" sz="1800" dirty="0" smtClean="0">
                <a:solidFill>
                  <a:srgbClr val="1F497D"/>
                </a:solidFill>
                <a:latin typeface="Open Sans"/>
                <a:ea typeface="Open Sans"/>
                <a:cs typeface="Open Sans"/>
                <a:sym typeface="Open Sans"/>
              </a:rPr>
              <a:t>”/</a:t>
            </a:r>
            <a:r>
              <a:rPr lang="ro-RO" sz="1800" dirty="0" err="1" smtClean="0">
                <a:solidFill>
                  <a:srgbClr val="1F497D"/>
                </a:solidFill>
                <a:latin typeface="Open Sans"/>
                <a:ea typeface="Open Sans"/>
                <a:cs typeface="Open Sans"/>
                <a:sym typeface="Open Sans"/>
              </a:rPr>
              <a:t>Supplementary</a:t>
            </a:r>
            <a:r>
              <a:rPr lang="ro-RO" sz="1800" dirty="0" smtClean="0">
                <a:solidFill>
                  <a:srgbClr val="1F497D"/>
                </a:solidFill>
                <a:latin typeface="Open Sans"/>
                <a:ea typeface="Open Sans"/>
                <a:cs typeface="Open Sans"/>
                <a:sym typeface="Open Sans"/>
              </a:rPr>
              <a:t> Information și să conțină obligatoriu o scurtă descriere în secțiunea dedicată ”</a:t>
            </a:r>
            <a:r>
              <a:rPr lang="ro-RO" sz="1800" dirty="0" err="1" smtClean="0">
                <a:solidFill>
                  <a:srgbClr val="1F497D"/>
                </a:solidFill>
                <a:latin typeface="Open Sans"/>
                <a:ea typeface="Open Sans"/>
                <a:cs typeface="Open Sans"/>
                <a:sym typeface="Open Sans"/>
              </a:rPr>
              <a:t>Description</a:t>
            </a:r>
            <a:r>
              <a:rPr lang="ro-RO" sz="1800" dirty="0" smtClean="0">
                <a:solidFill>
                  <a:srgbClr val="1F497D"/>
                </a:solidFill>
                <a:latin typeface="Open Sans"/>
                <a:ea typeface="Open Sans"/>
                <a:cs typeface="Open Sans"/>
                <a:sym typeface="Open Sans"/>
              </a:rPr>
              <a:t> of </a:t>
            </a:r>
            <a:r>
              <a:rPr lang="ro-RO" sz="1800" dirty="0" err="1" smtClean="0">
                <a:solidFill>
                  <a:srgbClr val="1F497D"/>
                </a:solidFill>
                <a:latin typeface="Open Sans"/>
                <a:ea typeface="Open Sans"/>
                <a:cs typeface="Open Sans"/>
                <a:sym typeface="Open Sans"/>
              </a:rPr>
              <a:t>the</a:t>
            </a:r>
            <a:r>
              <a:rPr lang="ro-RO" sz="1800" dirty="0" smtClean="0">
                <a:solidFill>
                  <a:srgbClr val="1F497D"/>
                </a:solidFill>
                <a:latin typeface="Open Sans"/>
                <a:ea typeface="Open Sans"/>
                <a:cs typeface="Open Sans"/>
                <a:sym typeface="Open Sans"/>
              </a:rPr>
              <a:t> </a:t>
            </a:r>
            <a:r>
              <a:rPr lang="ro-RO" sz="1800" dirty="0" err="1" smtClean="0">
                <a:solidFill>
                  <a:srgbClr val="1F497D"/>
                </a:solidFill>
                <a:latin typeface="Open Sans"/>
                <a:ea typeface="Open Sans"/>
                <a:cs typeface="Open Sans"/>
                <a:sym typeface="Open Sans"/>
              </a:rPr>
              <a:t>expenditure</a:t>
            </a:r>
            <a:r>
              <a:rPr lang="ro-RO" sz="1800" dirty="0" smtClean="0">
                <a:solidFill>
                  <a:srgbClr val="1F497D"/>
                </a:solidFill>
                <a:latin typeface="Open Sans"/>
                <a:ea typeface="Open Sans"/>
                <a:cs typeface="Open Sans"/>
                <a:sym typeface="Open Sans"/>
              </a:rPr>
              <a:t>”, prin care se explică legătura dintre aceasta și activitatea/</a:t>
            </a:r>
            <a:r>
              <a:rPr lang="ro-RO" sz="1800" dirty="0" err="1" smtClean="0">
                <a:solidFill>
                  <a:srgbClr val="1F497D"/>
                </a:solidFill>
                <a:latin typeface="Open Sans"/>
                <a:ea typeface="Open Sans"/>
                <a:cs typeface="Open Sans"/>
                <a:sym typeface="Open Sans"/>
              </a:rPr>
              <a:t>subactivitatea</a:t>
            </a:r>
            <a:r>
              <a:rPr lang="ro-RO" sz="1800" dirty="0" smtClean="0">
                <a:solidFill>
                  <a:srgbClr val="1F497D"/>
                </a:solidFill>
                <a:latin typeface="Open Sans"/>
                <a:ea typeface="Open Sans"/>
                <a:cs typeface="Open Sans"/>
                <a:sym typeface="Open Sans"/>
              </a:rPr>
              <a:t> din proiect;</a:t>
            </a:r>
          </a:p>
          <a:p>
            <a:pPr marL="400050" lvl="0" indent="-285750" algn="just">
              <a:lnSpc>
                <a:spcPct val="115000"/>
              </a:lnSpc>
              <a:buClr>
                <a:schemeClr val="dk2"/>
              </a:buClr>
              <a:buSzPts val="1800"/>
              <a:buFont typeface="Wingdings" panose="05000000000000000000" pitchFamily="2" charset="2"/>
              <a:buChar char="ü"/>
            </a:pPr>
            <a:endParaRPr lang="ro-RO" sz="1800" dirty="0" smtClean="0">
              <a:solidFill>
                <a:srgbClr val="1F497D"/>
              </a:solidFill>
              <a:latin typeface="Open Sans"/>
              <a:ea typeface="Open Sans"/>
              <a:cs typeface="Open Sans"/>
              <a:sym typeface="Open Sans"/>
            </a:endParaRPr>
          </a:p>
          <a:p>
            <a:pPr marL="400050" lvl="0" indent="-285750" algn="just">
              <a:lnSpc>
                <a:spcPct val="115000"/>
              </a:lnSpc>
              <a:buClr>
                <a:schemeClr val="dk2"/>
              </a:buClr>
              <a:buSzPts val="1800"/>
              <a:buFont typeface="Wingdings" panose="05000000000000000000" pitchFamily="2" charset="2"/>
              <a:buChar char="ü"/>
            </a:pPr>
            <a:r>
              <a:rPr lang="ro-RO" sz="1800" dirty="0" smtClean="0">
                <a:solidFill>
                  <a:srgbClr val="1F497D"/>
                </a:solidFill>
                <a:latin typeface="Open Sans"/>
                <a:ea typeface="Open Sans"/>
                <a:cs typeface="Open Sans"/>
                <a:sym typeface="Open Sans"/>
              </a:rPr>
              <a:t>Serviciile de contabilitate se decontează la capitolul de Cheltuieli administrative;</a:t>
            </a:r>
          </a:p>
          <a:p>
            <a:pPr marL="457200" marR="0" lvl="0" indent="-342900" algn="l" rtl="0">
              <a:lnSpc>
                <a:spcPct val="115000"/>
              </a:lnSpc>
              <a:spcBef>
                <a:spcPts val="0"/>
              </a:spcBef>
              <a:spcAft>
                <a:spcPts val="0"/>
              </a:spcAft>
              <a:buClr>
                <a:schemeClr val="dk2"/>
              </a:buClr>
              <a:buSzPts val="1800"/>
              <a:buFont typeface="Open Sans"/>
              <a:buChar char="-"/>
            </a:pPr>
            <a:endParaRPr lang="ro-RO" sz="1800" b="0" i="0" u="none" strike="noStrike" cap="none" dirty="0">
              <a:solidFill>
                <a:srgbClr val="002060"/>
              </a:solidFill>
              <a:latin typeface="Open Sans"/>
              <a:ea typeface="Open Sans"/>
              <a:cs typeface="Open Sans"/>
              <a:sym typeface="Open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30"/>
          <p:cNvSpPr txBox="1"/>
          <p:nvPr/>
        </p:nvSpPr>
        <p:spPr>
          <a:xfrm>
            <a:off x="467544" y="1844824"/>
            <a:ext cx="5688632" cy="313932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dirty="0">
                <a:solidFill>
                  <a:srgbClr val="414042"/>
                </a:solidFill>
                <a:latin typeface="Open Sans"/>
                <a:ea typeface="Open Sans"/>
                <a:cs typeface="Open Sans"/>
                <a:sym typeface="Open Sans"/>
              </a:rPr>
              <a:t>Lorem ipsum dolor sit </a:t>
            </a:r>
            <a:r>
              <a:rPr lang="en-US" sz="1800" dirty="0" err="1">
                <a:solidFill>
                  <a:srgbClr val="414042"/>
                </a:solidFill>
                <a:latin typeface="Open Sans"/>
                <a:ea typeface="Open Sans"/>
                <a:cs typeface="Open Sans"/>
                <a:sym typeface="Open Sans"/>
              </a:rPr>
              <a:t>amet</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consectetur</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adipiscing</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elit</a:t>
            </a:r>
            <a:r>
              <a:rPr lang="en-US" sz="1800" dirty="0">
                <a:solidFill>
                  <a:srgbClr val="414042"/>
                </a:solidFill>
                <a:latin typeface="Open Sans"/>
                <a:ea typeface="Open Sans"/>
                <a:cs typeface="Open Sans"/>
                <a:sym typeface="Open Sans"/>
              </a:rPr>
              <a:t>. Integer </a:t>
            </a:r>
            <a:r>
              <a:rPr lang="en-US" sz="1800" dirty="0" err="1">
                <a:solidFill>
                  <a:srgbClr val="414042"/>
                </a:solidFill>
                <a:latin typeface="Open Sans"/>
                <a:ea typeface="Open Sans"/>
                <a:cs typeface="Open Sans"/>
                <a:sym typeface="Open Sans"/>
              </a:rPr>
              <a:t>eros</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velit</a:t>
            </a:r>
            <a:r>
              <a:rPr lang="en-US" sz="1800" dirty="0">
                <a:solidFill>
                  <a:srgbClr val="414042"/>
                </a:solidFill>
                <a:latin typeface="Open Sans"/>
                <a:ea typeface="Open Sans"/>
                <a:cs typeface="Open Sans"/>
                <a:sym typeface="Open Sans"/>
              </a:rPr>
              <a:t>, fermentum </a:t>
            </a:r>
            <a:r>
              <a:rPr lang="en-US" sz="1800" dirty="0" err="1">
                <a:solidFill>
                  <a:srgbClr val="414042"/>
                </a:solidFill>
                <a:latin typeface="Open Sans"/>
                <a:ea typeface="Open Sans"/>
                <a:cs typeface="Open Sans"/>
                <a:sym typeface="Open Sans"/>
              </a:rPr>
              <a:t>eget</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varius</a:t>
            </a:r>
            <a:r>
              <a:rPr lang="en-US" sz="1800" dirty="0">
                <a:solidFill>
                  <a:srgbClr val="414042"/>
                </a:solidFill>
                <a:latin typeface="Open Sans"/>
                <a:ea typeface="Open Sans"/>
                <a:cs typeface="Open Sans"/>
                <a:sym typeface="Open Sans"/>
              </a:rPr>
              <a:t> vel, </a:t>
            </a:r>
            <a:r>
              <a:rPr lang="en-US" sz="1800" dirty="0" err="1">
                <a:solidFill>
                  <a:srgbClr val="414042"/>
                </a:solidFill>
                <a:latin typeface="Open Sans"/>
                <a:ea typeface="Open Sans"/>
                <a:cs typeface="Open Sans"/>
                <a:sym typeface="Open Sans"/>
              </a:rPr>
              <a:t>scelerisque</a:t>
            </a:r>
            <a:r>
              <a:rPr lang="en-US" sz="1800" dirty="0">
                <a:solidFill>
                  <a:srgbClr val="414042"/>
                </a:solidFill>
                <a:latin typeface="Open Sans"/>
                <a:ea typeface="Open Sans"/>
                <a:cs typeface="Open Sans"/>
                <a:sym typeface="Open Sans"/>
              </a:rPr>
              <a:t> et </a:t>
            </a:r>
            <a:r>
              <a:rPr lang="en-US" sz="1800" dirty="0" err="1">
                <a:solidFill>
                  <a:srgbClr val="414042"/>
                </a:solidFill>
                <a:latin typeface="Open Sans"/>
                <a:ea typeface="Open Sans"/>
                <a:cs typeface="Open Sans"/>
                <a:sym typeface="Open Sans"/>
              </a:rPr>
              <a:t>quam</a:t>
            </a:r>
            <a:r>
              <a:rPr lang="en-US" sz="1800" dirty="0">
                <a:solidFill>
                  <a:srgbClr val="414042"/>
                </a:solidFill>
                <a:latin typeface="Open Sans"/>
                <a:ea typeface="Open Sans"/>
                <a:cs typeface="Open Sans"/>
                <a:sym typeface="Open Sans"/>
              </a:rPr>
              <a:t>. Nam sed </a:t>
            </a:r>
            <a:r>
              <a:rPr lang="en-US" sz="1800" dirty="0" err="1">
                <a:solidFill>
                  <a:srgbClr val="414042"/>
                </a:solidFill>
                <a:latin typeface="Open Sans"/>
                <a:ea typeface="Open Sans"/>
                <a:cs typeface="Open Sans"/>
                <a:sym typeface="Open Sans"/>
              </a:rPr>
              <a:t>justo</a:t>
            </a:r>
            <a:r>
              <a:rPr lang="en-US" sz="1800" dirty="0">
                <a:solidFill>
                  <a:srgbClr val="414042"/>
                </a:solidFill>
                <a:latin typeface="Open Sans"/>
                <a:ea typeface="Open Sans"/>
                <a:cs typeface="Open Sans"/>
                <a:sym typeface="Open Sans"/>
              </a:rPr>
              <a:t> non </a:t>
            </a:r>
            <a:r>
              <a:rPr lang="en-US" sz="1800" dirty="0" err="1">
                <a:solidFill>
                  <a:srgbClr val="414042"/>
                </a:solidFill>
                <a:latin typeface="Open Sans"/>
                <a:ea typeface="Open Sans"/>
                <a:cs typeface="Open Sans"/>
                <a:sym typeface="Open Sans"/>
              </a:rPr>
              <a:t>sapien</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consequat</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aliquet</a:t>
            </a:r>
            <a:r>
              <a:rPr lang="en-US" sz="1800" dirty="0">
                <a:solidFill>
                  <a:srgbClr val="414042"/>
                </a:solidFill>
                <a:latin typeface="Open Sans"/>
                <a:ea typeface="Open Sans"/>
                <a:cs typeface="Open Sans"/>
                <a:sym typeface="Open Sans"/>
              </a:rPr>
              <a:t>. Vestibulum tempus, </a:t>
            </a:r>
            <a:r>
              <a:rPr lang="en-US" sz="1800" dirty="0" err="1">
                <a:solidFill>
                  <a:srgbClr val="414042"/>
                </a:solidFill>
                <a:latin typeface="Open Sans"/>
                <a:ea typeface="Open Sans"/>
                <a:cs typeface="Open Sans"/>
                <a:sym typeface="Open Sans"/>
              </a:rPr>
              <a:t>eros</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ut</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finibus</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blandit</a:t>
            </a:r>
            <a:r>
              <a:rPr lang="en-US" sz="1800" dirty="0">
                <a:solidFill>
                  <a:srgbClr val="414042"/>
                </a:solidFill>
                <a:latin typeface="Open Sans"/>
                <a:ea typeface="Open Sans"/>
                <a:cs typeface="Open Sans"/>
                <a:sym typeface="Open Sans"/>
              </a:rPr>
              <a:t>, lorem </a:t>
            </a:r>
            <a:r>
              <a:rPr lang="en-US" sz="1800" dirty="0" err="1">
                <a:solidFill>
                  <a:srgbClr val="414042"/>
                </a:solidFill>
                <a:latin typeface="Open Sans"/>
                <a:ea typeface="Open Sans"/>
                <a:cs typeface="Open Sans"/>
                <a:sym typeface="Open Sans"/>
              </a:rPr>
              <a:t>mauris</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aliquam</a:t>
            </a:r>
            <a:r>
              <a:rPr lang="en-US" sz="1800" dirty="0">
                <a:solidFill>
                  <a:srgbClr val="414042"/>
                </a:solidFill>
                <a:latin typeface="Open Sans"/>
                <a:ea typeface="Open Sans"/>
                <a:cs typeface="Open Sans"/>
                <a:sym typeface="Open Sans"/>
              </a:rPr>
              <a:t> dui, vitae </a:t>
            </a:r>
            <a:r>
              <a:rPr lang="en-US" sz="1800" dirty="0" err="1">
                <a:solidFill>
                  <a:srgbClr val="414042"/>
                </a:solidFill>
                <a:latin typeface="Open Sans"/>
                <a:ea typeface="Open Sans"/>
                <a:cs typeface="Open Sans"/>
                <a:sym typeface="Open Sans"/>
              </a:rPr>
              <a:t>auctor</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massa</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nunc</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ut</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orci</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Etiam</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faucibus</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eu</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nibh</a:t>
            </a:r>
            <a:r>
              <a:rPr lang="en-US" sz="1800" dirty="0">
                <a:solidFill>
                  <a:srgbClr val="414042"/>
                </a:solidFill>
                <a:latin typeface="Open Sans"/>
                <a:ea typeface="Open Sans"/>
                <a:cs typeface="Open Sans"/>
                <a:sym typeface="Open Sans"/>
              </a:rPr>
              <a:t> a </a:t>
            </a:r>
            <a:r>
              <a:rPr lang="en-US" sz="1800" dirty="0" err="1">
                <a:solidFill>
                  <a:srgbClr val="414042"/>
                </a:solidFill>
                <a:latin typeface="Open Sans"/>
                <a:ea typeface="Open Sans"/>
                <a:cs typeface="Open Sans"/>
                <a:sym typeface="Open Sans"/>
              </a:rPr>
              <a:t>blandit</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Mauris</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hendrerit</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neque</a:t>
            </a:r>
            <a:r>
              <a:rPr lang="en-US" sz="1800" dirty="0">
                <a:solidFill>
                  <a:srgbClr val="414042"/>
                </a:solidFill>
                <a:latin typeface="Open Sans"/>
                <a:ea typeface="Open Sans"/>
                <a:cs typeface="Open Sans"/>
                <a:sym typeface="Open Sans"/>
              </a:rPr>
              <a:t> sit </a:t>
            </a:r>
            <a:r>
              <a:rPr lang="en-US" sz="1800" dirty="0" err="1">
                <a:solidFill>
                  <a:srgbClr val="414042"/>
                </a:solidFill>
                <a:latin typeface="Open Sans"/>
                <a:ea typeface="Open Sans"/>
                <a:cs typeface="Open Sans"/>
                <a:sym typeface="Open Sans"/>
              </a:rPr>
              <a:t>amet</a:t>
            </a:r>
            <a:r>
              <a:rPr lang="en-US" sz="1800" dirty="0">
                <a:solidFill>
                  <a:srgbClr val="414042"/>
                </a:solidFill>
                <a:latin typeface="Open Sans"/>
                <a:ea typeface="Open Sans"/>
                <a:cs typeface="Open Sans"/>
                <a:sym typeface="Open Sans"/>
              </a:rPr>
              <a:t> cursus </a:t>
            </a:r>
            <a:r>
              <a:rPr lang="en-US" sz="1800" dirty="0" err="1">
                <a:solidFill>
                  <a:srgbClr val="414042"/>
                </a:solidFill>
                <a:latin typeface="Open Sans"/>
                <a:ea typeface="Open Sans"/>
                <a:cs typeface="Open Sans"/>
                <a:sym typeface="Open Sans"/>
              </a:rPr>
              <a:t>scelerisque</a:t>
            </a:r>
            <a:r>
              <a:rPr lang="en-US" sz="1800" dirty="0">
                <a:solidFill>
                  <a:srgbClr val="414042"/>
                </a:solidFill>
                <a:latin typeface="Open Sans"/>
                <a:ea typeface="Open Sans"/>
                <a:cs typeface="Open Sans"/>
                <a:sym typeface="Open Sans"/>
              </a:rPr>
              <a:t>, ex </a:t>
            </a:r>
            <a:r>
              <a:rPr lang="en-US" sz="1800" dirty="0" err="1">
                <a:solidFill>
                  <a:srgbClr val="414042"/>
                </a:solidFill>
                <a:latin typeface="Open Sans"/>
                <a:ea typeface="Open Sans"/>
                <a:cs typeface="Open Sans"/>
                <a:sym typeface="Open Sans"/>
              </a:rPr>
              <a:t>eros</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aliquam</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est</a:t>
            </a:r>
            <a:r>
              <a:rPr lang="en-US" sz="1800" dirty="0">
                <a:solidFill>
                  <a:srgbClr val="414042"/>
                </a:solidFill>
                <a:latin typeface="Open Sans"/>
                <a:ea typeface="Open Sans"/>
                <a:cs typeface="Open Sans"/>
                <a:sym typeface="Open Sans"/>
              </a:rPr>
              <a:t>, vitae </a:t>
            </a:r>
            <a:r>
              <a:rPr lang="en-US" sz="1800" dirty="0" err="1">
                <a:solidFill>
                  <a:srgbClr val="414042"/>
                </a:solidFill>
                <a:latin typeface="Open Sans"/>
                <a:ea typeface="Open Sans"/>
                <a:cs typeface="Open Sans"/>
                <a:sym typeface="Open Sans"/>
              </a:rPr>
              <a:t>dapibus</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nibh</a:t>
            </a:r>
            <a:r>
              <a:rPr lang="en-US" sz="1800" dirty="0">
                <a:solidFill>
                  <a:srgbClr val="414042"/>
                </a:solidFill>
                <a:latin typeface="Open Sans"/>
                <a:ea typeface="Open Sans"/>
                <a:cs typeface="Open Sans"/>
                <a:sym typeface="Open Sans"/>
              </a:rPr>
              <a:t> ligula </a:t>
            </a:r>
            <a:r>
              <a:rPr lang="en-US" sz="1800" dirty="0" err="1">
                <a:solidFill>
                  <a:srgbClr val="414042"/>
                </a:solidFill>
                <a:latin typeface="Open Sans"/>
                <a:ea typeface="Open Sans"/>
                <a:cs typeface="Open Sans"/>
                <a:sym typeface="Open Sans"/>
              </a:rPr>
              <a:t>ut</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nibh</a:t>
            </a:r>
            <a:r>
              <a:rPr lang="en-US" sz="1800" dirty="0">
                <a:solidFill>
                  <a:srgbClr val="414042"/>
                </a:solidFill>
                <a:latin typeface="Open Sans"/>
                <a:ea typeface="Open Sans"/>
                <a:cs typeface="Open Sans"/>
                <a:sym typeface="Open Sans"/>
              </a:rPr>
              <a:t>. Sed </a:t>
            </a:r>
            <a:r>
              <a:rPr lang="en-US" sz="1800" dirty="0" err="1">
                <a:solidFill>
                  <a:srgbClr val="414042"/>
                </a:solidFill>
                <a:latin typeface="Open Sans"/>
                <a:ea typeface="Open Sans"/>
                <a:cs typeface="Open Sans"/>
                <a:sym typeface="Open Sans"/>
              </a:rPr>
              <a:t>eros</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augue</a:t>
            </a:r>
            <a:r>
              <a:rPr lang="en-US" sz="1800" dirty="0">
                <a:solidFill>
                  <a:srgbClr val="414042"/>
                </a:solidFill>
                <a:latin typeface="Open Sans"/>
                <a:ea typeface="Open Sans"/>
                <a:cs typeface="Open Sans"/>
                <a:sym typeface="Open Sans"/>
              </a:rPr>
              <a:t>, convallis </a:t>
            </a:r>
            <a:r>
              <a:rPr lang="en-US" sz="1800" dirty="0" err="1">
                <a:solidFill>
                  <a:srgbClr val="414042"/>
                </a:solidFill>
                <a:latin typeface="Open Sans"/>
                <a:ea typeface="Open Sans"/>
                <a:cs typeface="Open Sans"/>
                <a:sym typeface="Open Sans"/>
              </a:rPr>
              <a:t>nec</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quam</a:t>
            </a:r>
            <a:r>
              <a:rPr lang="en-US" sz="1800" dirty="0">
                <a:solidFill>
                  <a:srgbClr val="414042"/>
                </a:solidFill>
                <a:latin typeface="Open Sans"/>
                <a:ea typeface="Open Sans"/>
                <a:cs typeface="Open Sans"/>
                <a:sym typeface="Open Sans"/>
              </a:rPr>
              <a:t> non, </a:t>
            </a:r>
            <a:r>
              <a:rPr lang="en-US" sz="1800" dirty="0" err="1">
                <a:solidFill>
                  <a:srgbClr val="414042"/>
                </a:solidFill>
                <a:latin typeface="Open Sans"/>
                <a:ea typeface="Open Sans"/>
                <a:cs typeface="Open Sans"/>
                <a:sym typeface="Open Sans"/>
              </a:rPr>
              <a:t>faucibus</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ornare</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urna</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Aliquam</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mattis</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mattis</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tortor</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Suspendisse</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potenti</a:t>
            </a:r>
            <a:r>
              <a:rPr lang="en-US" sz="1800" dirty="0">
                <a:solidFill>
                  <a:srgbClr val="414042"/>
                </a:solidFill>
                <a:latin typeface="Open Sans"/>
                <a:ea typeface="Open Sans"/>
                <a:cs typeface="Open Sans"/>
                <a:sym typeface="Open Sans"/>
              </a:rPr>
              <a:t>.</a:t>
            </a:r>
            <a:endParaRPr dirty="0"/>
          </a:p>
        </p:txBody>
      </p:sp>
      <p:pic>
        <p:nvPicPr>
          <p:cNvPr id="362" name="Google Shape;362;p30"/>
          <p:cNvPicPr preferRelativeResize="0"/>
          <p:nvPr/>
        </p:nvPicPr>
        <p:blipFill rotWithShape="1">
          <a:blip r:embed="rId3">
            <a:alphaModFix/>
          </a:blip>
          <a:srcRect/>
          <a:stretch/>
        </p:blipFill>
        <p:spPr>
          <a:xfrm>
            <a:off x="15727" y="-22191"/>
            <a:ext cx="9143244" cy="6857433"/>
          </a:xfrm>
          <a:prstGeom prst="rect">
            <a:avLst/>
          </a:prstGeom>
          <a:noFill/>
          <a:ln>
            <a:noFill/>
          </a:ln>
        </p:spPr>
      </p:pic>
      <p:pic>
        <p:nvPicPr>
          <p:cNvPr id="363" name="Google Shape;363;p30"/>
          <p:cNvPicPr preferRelativeResize="0"/>
          <p:nvPr/>
        </p:nvPicPr>
        <p:blipFill rotWithShape="1">
          <a:blip r:embed="rId4">
            <a:alphaModFix/>
          </a:blip>
          <a:srcRect/>
          <a:stretch/>
        </p:blipFill>
        <p:spPr>
          <a:xfrm>
            <a:off x="251520" y="219356"/>
            <a:ext cx="3477110" cy="857370"/>
          </a:xfrm>
          <a:prstGeom prst="rect">
            <a:avLst/>
          </a:prstGeom>
          <a:noFill/>
          <a:ln>
            <a:noFill/>
          </a:ln>
        </p:spPr>
      </p:pic>
      <p:pic>
        <p:nvPicPr>
          <p:cNvPr id="364" name="Google Shape;364;p30"/>
          <p:cNvPicPr preferRelativeResize="0"/>
          <p:nvPr/>
        </p:nvPicPr>
        <p:blipFill rotWithShape="1">
          <a:blip r:embed="rId5">
            <a:alphaModFix/>
          </a:blip>
          <a:srcRect/>
          <a:stretch/>
        </p:blipFill>
        <p:spPr>
          <a:xfrm>
            <a:off x="7596336" y="219356"/>
            <a:ext cx="367074" cy="367074"/>
          </a:xfrm>
          <a:prstGeom prst="rect">
            <a:avLst/>
          </a:prstGeom>
          <a:noFill/>
          <a:ln>
            <a:noFill/>
          </a:ln>
        </p:spPr>
      </p:pic>
      <p:pic>
        <p:nvPicPr>
          <p:cNvPr id="365" name="Google Shape;365;p30"/>
          <p:cNvPicPr preferRelativeResize="0"/>
          <p:nvPr/>
        </p:nvPicPr>
        <p:blipFill rotWithShape="1">
          <a:blip r:embed="rId6">
            <a:alphaModFix/>
          </a:blip>
          <a:srcRect/>
          <a:stretch/>
        </p:blipFill>
        <p:spPr>
          <a:xfrm>
            <a:off x="8172400" y="206009"/>
            <a:ext cx="528449" cy="474050"/>
          </a:xfrm>
          <a:prstGeom prst="rect">
            <a:avLst/>
          </a:prstGeom>
          <a:noFill/>
          <a:ln>
            <a:noFill/>
          </a:ln>
        </p:spPr>
      </p:pic>
      <p:sp>
        <p:nvSpPr>
          <p:cNvPr id="366" name="Google Shape;366;p30"/>
          <p:cNvSpPr/>
          <p:nvPr/>
        </p:nvSpPr>
        <p:spPr>
          <a:xfrm>
            <a:off x="359229" y="986828"/>
            <a:ext cx="8341620" cy="4564886"/>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Clr>
                <a:schemeClr val="dk1"/>
              </a:buClr>
              <a:buSzPts val="1100"/>
              <a:buFont typeface="Arial"/>
              <a:buNone/>
            </a:pPr>
            <a:r>
              <a:rPr lang="ro-RO" sz="2400" b="1" i="0" u="none" strike="noStrike" cap="none" dirty="0" smtClean="0">
                <a:solidFill>
                  <a:srgbClr val="1F497D"/>
                </a:solidFill>
                <a:latin typeface="Open Sans"/>
                <a:ea typeface="Open Sans"/>
                <a:cs typeface="Open Sans"/>
                <a:sym typeface="Open Sans"/>
              </a:rPr>
              <a:t>II. Tips &amp; Hints</a:t>
            </a:r>
          </a:p>
          <a:p>
            <a:pPr marL="466725" indent="-285750" algn="just">
              <a:lnSpc>
                <a:spcPct val="115000"/>
              </a:lnSpc>
              <a:buClr>
                <a:schemeClr val="dk2"/>
              </a:buClr>
              <a:buSzPts val="1800"/>
              <a:buFont typeface="Wingdings" panose="05000000000000000000" pitchFamily="2" charset="2"/>
              <a:buChar char="ü"/>
            </a:pPr>
            <a:endParaRPr lang="ro-RO" sz="1800" dirty="0" smtClean="0">
              <a:solidFill>
                <a:srgbClr val="1F497D"/>
              </a:solidFill>
              <a:latin typeface="Open Sans"/>
              <a:ea typeface="Open Sans"/>
              <a:cs typeface="Open Sans"/>
              <a:sym typeface="Open Sans"/>
            </a:endParaRPr>
          </a:p>
          <a:p>
            <a:pPr marL="466725" indent="-285750" algn="just">
              <a:lnSpc>
                <a:spcPct val="115000"/>
              </a:lnSpc>
              <a:buClr>
                <a:schemeClr val="dk2"/>
              </a:buClr>
              <a:buSzPts val="1800"/>
              <a:buFont typeface="Wingdings" panose="05000000000000000000" pitchFamily="2" charset="2"/>
              <a:buChar char="ü"/>
            </a:pPr>
            <a:r>
              <a:rPr lang="ro-RO" sz="1800" dirty="0" smtClean="0">
                <a:solidFill>
                  <a:srgbClr val="1F497D"/>
                </a:solidFill>
                <a:latin typeface="Open Sans"/>
                <a:ea typeface="Open Sans"/>
                <a:cs typeface="Open Sans"/>
                <a:sym typeface="Open Sans"/>
              </a:rPr>
              <a:t>Pentru Raportul de partener, documentele justificative pentru cheltuieli (strict documentele financiare legate de plată) se vor încărca în secțiunea “</a:t>
            </a:r>
            <a:r>
              <a:rPr lang="ro-RO" sz="1800" dirty="0" err="1" smtClean="0">
                <a:solidFill>
                  <a:srgbClr val="1F497D"/>
                </a:solidFill>
                <a:latin typeface="Open Sans"/>
                <a:ea typeface="Open Sans"/>
                <a:cs typeface="Open Sans"/>
                <a:sym typeface="Open Sans"/>
              </a:rPr>
              <a:t>Upload</a:t>
            </a:r>
            <a:r>
              <a:rPr lang="ro-RO" sz="1800" dirty="0" smtClean="0">
                <a:solidFill>
                  <a:srgbClr val="1F497D"/>
                </a:solidFill>
                <a:latin typeface="Open Sans"/>
                <a:ea typeface="Open Sans"/>
                <a:cs typeface="Open Sans"/>
                <a:sym typeface="Open Sans"/>
              </a:rPr>
              <a:t>”, aferentă fiecărei cheltuieli</a:t>
            </a:r>
            <a:r>
              <a:rPr lang="ro-RO" sz="1800" dirty="0" smtClean="0">
                <a:solidFill>
                  <a:srgbClr val="1F497D"/>
                </a:solidFill>
                <a:latin typeface="Open Sans"/>
                <a:sym typeface="Calibri"/>
              </a:rPr>
              <a:t>;</a:t>
            </a:r>
          </a:p>
          <a:p>
            <a:pPr marL="466725" indent="-285750" algn="just">
              <a:lnSpc>
                <a:spcPct val="115000"/>
              </a:lnSpc>
              <a:buClr>
                <a:schemeClr val="dk2"/>
              </a:buClr>
              <a:buSzPts val="1800"/>
              <a:buFont typeface="Wingdings" panose="05000000000000000000" pitchFamily="2" charset="2"/>
              <a:buChar char="ü"/>
            </a:pPr>
            <a:endParaRPr lang="ro-RO" sz="1800" dirty="0" smtClean="0">
              <a:solidFill>
                <a:srgbClr val="1F497D"/>
              </a:solidFill>
              <a:latin typeface="Open Sans"/>
              <a:ea typeface="Open Sans"/>
              <a:cs typeface="Open Sans"/>
              <a:sym typeface="Open Sans"/>
            </a:endParaRPr>
          </a:p>
          <a:p>
            <a:pPr marL="466725" indent="-285750" algn="just">
              <a:lnSpc>
                <a:spcPct val="115000"/>
              </a:lnSpc>
              <a:buClr>
                <a:schemeClr val="dk2"/>
              </a:buClr>
              <a:buSzPts val="1800"/>
              <a:buFont typeface="Wingdings" panose="05000000000000000000" pitchFamily="2" charset="2"/>
              <a:buChar char="ü"/>
            </a:pPr>
            <a:r>
              <a:rPr lang="ro-RO" sz="1800" dirty="0" smtClean="0">
                <a:solidFill>
                  <a:srgbClr val="1F497D"/>
                </a:solidFill>
                <a:latin typeface="Open Sans"/>
                <a:ea typeface="Open Sans"/>
                <a:cs typeface="Open Sans"/>
                <a:sym typeface="Open Sans"/>
              </a:rPr>
              <a:t>Rapoartele de partener pot include și cheltuielile plătite în termen de 15 zile după încheierea perioadei de implementare</a:t>
            </a:r>
            <a:r>
              <a:rPr lang="ro-RO" sz="1800" dirty="0" smtClean="0">
                <a:solidFill>
                  <a:srgbClr val="1F497D"/>
                </a:solidFill>
                <a:latin typeface="Open Sans"/>
                <a:sym typeface="Calibri"/>
              </a:rPr>
              <a:t>;</a:t>
            </a:r>
          </a:p>
          <a:p>
            <a:pPr marL="466725" indent="-285750" algn="just">
              <a:lnSpc>
                <a:spcPct val="115000"/>
              </a:lnSpc>
              <a:buClr>
                <a:schemeClr val="dk2"/>
              </a:buClr>
              <a:buSzPts val="1800"/>
              <a:buFont typeface="Wingdings" panose="05000000000000000000" pitchFamily="2" charset="2"/>
              <a:buChar char="ü"/>
            </a:pPr>
            <a:endParaRPr lang="ro-RO" sz="1800" dirty="0" smtClean="0">
              <a:solidFill>
                <a:srgbClr val="1F497D"/>
              </a:solidFill>
              <a:latin typeface="Open Sans"/>
              <a:ea typeface="Open Sans"/>
              <a:cs typeface="Open Sans"/>
              <a:sym typeface="Open Sans"/>
            </a:endParaRPr>
          </a:p>
          <a:p>
            <a:pPr marL="466725" lvl="0" indent="-285750" algn="just">
              <a:lnSpc>
                <a:spcPct val="115000"/>
              </a:lnSpc>
              <a:buClr>
                <a:schemeClr val="dk2"/>
              </a:buClr>
              <a:buSzPts val="1800"/>
              <a:buFont typeface="Wingdings" panose="05000000000000000000" pitchFamily="2" charset="2"/>
              <a:buChar char="ü"/>
            </a:pPr>
            <a:r>
              <a:rPr lang="ro-RO" sz="1800" dirty="0" smtClean="0">
                <a:solidFill>
                  <a:srgbClr val="1F497D"/>
                </a:solidFill>
                <a:latin typeface="Open Sans"/>
                <a:ea typeface="Open Sans"/>
                <a:cs typeface="Open Sans"/>
                <a:sym typeface="Open Sans"/>
              </a:rPr>
              <a:t>Pe o perioadă de implementare, se pot depune maximum 3 rapoarte de partener.</a:t>
            </a:r>
          </a:p>
          <a:p>
            <a:pPr marL="457200" marR="0" lvl="0" indent="-228600" algn="l" rtl="0">
              <a:lnSpc>
                <a:spcPct val="115000"/>
              </a:lnSpc>
              <a:spcBef>
                <a:spcPts val="0"/>
              </a:spcBef>
              <a:spcAft>
                <a:spcPts val="0"/>
              </a:spcAft>
              <a:buClr>
                <a:schemeClr val="dk2"/>
              </a:buClr>
              <a:buSzPts val="1800"/>
              <a:buFont typeface="Open Sans"/>
              <a:buNone/>
            </a:pPr>
            <a:endParaRPr lang="ro-RO" sz="1800" b="0" i="0" u="none" strike="noStrike" cap="none" dirty="0">
              <a:solidFill>
                <a:schemeClr val="dk2"/>
              </a:solidFill>
              <a:latin typeface="Open Sans"/>
              <a:ea typeface="Open Sans"/>
              <a:cs typeface="Open Sans"/>
              <a:sym typeface="Open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pic>
        <p:nvPicPr>
          <p:cNvPr id="371" name="Google Shape;371;p31"/>
          <p:cNvPicPr preferRelativeResize="0"/>
          <p:nvPr/>
        </p:nvPicPr>
        <p:blipFill rotWithShape="1">
          <a:blip r:embed="rId3">
            <a:alphaModFix/>
          </a:blip>
          <a:srcRect/>
          <a:stretch/>
        </p:blipFill>
        <p:spPr>
          <a:xfrm>
            <a:off x="378" y="283"/>
            <a:ext cx="9143244" cy="6857433"/>
          </a:xfrm>
          <a:prstGeom prst="rect">
            <a:avLst/>
          </a:prstGeom>
          <a:noFill/>
          <a:ln>
            <a:noFill/>
          </a:ln>
        </p:spPr>
      </p:pic>
      <p:pic>
        <p:nvPicPr>
          <p:cNvPr id="372" name="Google Shape;372;p31"/>
          <p:cNvPicPr preferRelativeResize="0"/>
          <p:nvPr/>
        </p:nvPicPr>
        <p:blipFill rotWithShape="1">
          <a:blip r:embed="rId4">
            <a:alphaModFix/>
          </a:blip>
          <a:srcRect/>
          <a:stretch/>
        </p:blipFill>
        <p:spPr>
          <a:xfrm>
            <a:off x="251520" y="219356"/>
            <a:ext cx="3477110" cy="857370"/>
          </a:xfrm>
          <a:prstGeom prst="rect">
            <a:avLst/>
          </a:prstGeom>
          <a:noFill/>
          <a:ln>
            <a:noFill/>
          </a:ln>
        </p:spPr>
      </p:pic>
      <p:pic>
        <p:nvPicPr>
          <p:cNvPr id="373" name="Google Shape;373;p31"/>
          <p:cNvPicPr preferRelativeResize="0"/>
          <p:nvPr/>
        </p:nvPicPr>
        <p:blipFill rotWithShape="1">
          <a:blip r:embed="rId5">
            <a:alphaModFix/>
          </a:blip>
          <a:srcRect/>
          <a:stretch/>
        </p:blipFill>
        <p:spPr>
          <a:xfrm>
            <a:off x="7596336" y="219356"/>
            <a:ext cx="367074" cy="367074"/>
          </a:xfrm>
          <a:prstGeom prst="rect">
            <a:avLst/>
          </a:prstGeom>
          <a:noFill/>
          <a:ln>
            <a:noFill/>
          </a:ln>
        </p:spPr>
      </p:pic>
      <p:pic>
        <p:nvPicPr>
          <p:cNvPr id="374" name="Google Shape;374;p31"/>
          <p:cNvPicPr preferRelativeResize="0"/>
          <p:nvPr/>
        </p:nvPicPr>
        <p:blipFill rotWithShape="1">
          <a:blip r:embed="rId6">
            <a:alphaModFix/>
          </a:blip>
          <a:srcRect/>
          <a:stretch/>
        </p:blipFill>
        <p:spPr>
          <a:xfrm>
            <a:off x="8172400" y="206009"/>
            <a:ext cx="528449" cy="474050"/>
          </a:xfrm>
          <a:prstGeom prst="rect">
            <a:avLst/>
          </a:prstGeom>
          <a:noFill/>
          <a:ln>
            <a:noFill/>
          </a:ln>
        </p:spPr>
      </p:pic>
      <p:sp>
        <p:nvSpPr>
          <p:cNvPr id="375" name="Google Shape;375;p31"/>
          <p:cNvSpPr/>
          <p:nvPr/>
        </p:nvSpPr>
        <p:spPr>
          <a:xfrm>
            <a:off x="479393" y="990596"/>
            <a:ext cx="8302467" cy="4746171"/>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Clr>
                <a:schemeClr val="dk1"/>
              </a:buClr>
              <a:buSzPts val="1100"/>
              <a:buFont typeface="Arial"/>
              <a:buNone/>
            </a:pPr>
            <a:r>
              <a:rPr lang="en-US" sz="2400" b="1" i="0" u="none" strike="noStrike" cap="none" dirty="0">
                <a:solidFill>
                  <a:srgbClr val="1F497D"/>
                </a:solidFill>
                <a:latin typeface="Open Sans"/>
                <a:ea typeface="Open Sans"/>
                <a:cs typeface="Open Sans"/>
                <a:sym typeface="Open Sans"/>
              </a:rPr>
              <a:t>II. Tips &amp; Hints</a:t>
            </a:r>
            <a:endParaRPr sz="2400" b="1" i="0" u="none" strike="noStrike" cap="none" dirty="0">
              <a:solidFill>
                <a:srgbClr val="1F497D"/>
              </a:solidFill>
              <a:latin typeface="Open Sans"/>
              <a:ea typeface="Open Sans"/>
              <a:cs typeface="Open Sans"/>
              <a:sym typeface="Open Sans"/>
            </a:endParaRPr>
          </a:p>
          <a:p>
            <a:pPr marL="457200" lvl="0" indent="-228600">
              <a:lnSpc>
                <a:spcPct val="115000"/>
              </a:lnSpc>
              <a:buClr>
                <a:schemeClr val="dk2"/>
              </a:buClr>
              <a:buSzPts val="1800"/>
            </a:pPr>
            <a:r>
              <a:rPr lang="en-US" sz="1800" b="1" dirty="0">
                <a:solidFill>
                  <a:srgbClr val="1F497D"/>
                </a:solidFill>
                <a:latin typeface="Open Sans"/>
                <a:ea typeface="Open Sans"/>
                <a:cs typeface="Open Sans"/>
                <a:sym typeface="Open Sans"/>
              </a:rPr>
              <a:t>Raport de proiect</a:t>
            </a:r>
          </a:p>
          <a:p>
            <a:pPr marL="514350" indent="-285750" algn="just">
              <a:lnSpc>
                <a:spcPct val="115000"/>
              </a:lnSpc>
              <a:buClr>
                <a:schemeClr val="dk2"/>
              </a:buClr>
              <a:buSzPts val="1800"/>
              <a:buFont typeface="Wingdings" panose="05000000000000000000" pitchFamily="2" charset="2"/>
              <a:buChar char="ü"/>
            </a:pPr>
            <a:r>
              <a:rPr lang="en-GB" sz="1800" dirty="0">
                <a:solidFill>
                  <a:srgbClr val="1F497D"/>
                </a:solidFill>
                <a:latin typeface="Open Sans"/>
                <a:ea typeface="Open Sans"/>
                <a:cs typeface="Open Sans"/>
                <a:sym typeface="Open Sans"/>
              </a:rPr>
              <a:t>Documentele justificative depuse către CPN nu trebuie atașate și la Raportul de proiect</a:t>
            </a:r>
            <a:r>
              <a:rPr lang="en-US" sz="1800" dirty="0">
                <a:solidFill>
                  <a:srgbClr val="1F497D"/>
                </a:solidFill>
                <a:latin typeface="Open Sans"/>
                <a:sym typeface="Calibri"/>
              </a:rPr>
              <a:t>;</a:t>
            </a:r>
          </a:p>
          <a:p>
            <a:pPr marL="514350" indent="-285750" algn="just">
              <a:lnSpc>
                <a:spcPct val="115000"/>
              </a:lnSpc>
              <a:buClr>
                <a:schemeClr val="dk2"/>
              </a:buClr>
              <a:buSzPts val="1800"/>
              <a:buFont typeface="Wingdings" panose="05000000000000000000" pitchFamily="2" charset="2"/>
              <a:buChar char="ü"/>
            </a:pPr>
            <a:endParaRPr lang="en-US" sz="1800" dirty="0">
              <a:solidFill>
                <a:srgbClr val="1F497D"/>
              </a:solidFill>
              <a:latin typeface="Open Sans"/>
              <a:sym typeface="Calibri"/>
            </a:endParaRPr>
          </a:p>
          <a:p>
            <a:pPr marL="514350" indent="-285750" algn="just">
              <a:lnSpc>
                <a:spcPct val="115000"/>
              </a:lnSpc>
              <a:buClr>
                <a:schemeClr val="dk2"/>
              </a:buClr>
              <a:buSzPts val="1800"/>
              <a:buFont typeface="Wingdings" panose="05000000000000000000" pitchFamily="2" charset="2"/>
              <a:buChar char="ü"/>
            </a:pPr>
            <a:r>
              <a:rPr lang="en-GB" sz="1800" dirty="0">
                <a:solidFill>
                  <a:srgbClr val="1F497D"/>
                </a:solidFill>
                <a:latin typeface="Open Sans"/>
                <a:ea typeface="Open Sans"/>
                <a:cs typeface="Open Sans"/>
                <a:sym typeface="Open Sans"/>
              </a:rPr>
              <a:t>Justificarea (inclusiv documente justificative) grupului țintă va fi raportat</a:t>
            </a:r>
            <a:r>
              <a:rPr lang="en-US" sz="1800" dirty="0">
                <a:solidFill>
                  <a:srgbClr val="1F497D"/>
                </a:solidFill>
                <a:latin typeface="Open Sans"/>
                <a:sym typeface="Calibri"/>
              </a:rPr>
              <a:t>;</a:t>
            </a:r>
          </a:p>
          <a:p>
            <a:pPr marL="514350" indent="-285750" algn="just">
              <a:lnSpc>
                <a:spcPct val="115000"/>
              </a:lnSpc>
              <a:buClr>
                <a:schemeClr val="dk2"/>
              </a:buClr>
              <a:buSzPts val="1800"/>
              <a:buFont typeface="Wingdings" panose="05000000000000000000" pitchFamily="2" charset="2"/>
              <a:buChar char="ü"/>
            </a:pPr>
            <a:endParaRPr lang="en-US" sz="1800" dirty="0">
              <a:solidFill>
                <a:srgbClr val="1F497D"/>
              </a:solidFill>
              <a:latin typeface="Open Sans"/>
              <a:sym typeface="Calibri"/>
            </a:endParaRPr>
          </a:p>
          <a:p>
            <a:pPr marL="514350" indent="-285750" algn="just">
              <a:lnSpc>
                <a:spcPct val="115000"/>
              </a:lnSpc>
              <a:buClr>
                <a:schemeClr val="dk2"/>
              </a:buClr>
              <a:buSzPts val="1800"/>
              <a:buFont typeface="Wingdings" panose="05000000000000000000" pitchFamily="2" charset="2"/>
              <a:buChar char="ü"/>
            </a:pPr>
            <a:r>
              <a:rPr lang="en-GB" sz="1800" dirty="0">
                <a:solidFill>
                  <a:srgbClr val="1F497D"/>
                </a:solidFill>
                <a:latin typeface="Open Sans"/>
                <a:ea typeface="Open Sans"/>
                <a:cs typeface="Open Sans"/>
                <a:sym typeface="Open Sans"/>
              </a:rPr>
              <a:t>Atașarea documentelor justificative în secțiunea </a:t>
            </a:r>
            <a:r>
              <a:rPr lang="en-US" sz="1800" dirty="0">
                <a:solidFill>
                  <a:srgbClr val="1F497D"/>
                </a:solidFill>
                <a:latin typeface="Open Sans"/>
                <a:ea typeface="Open Sans"/>
                <a:cs typeface="Open Sans"/>
                <a:sym typeface="Open Sans"/>
              </a:rPr>
              <a:t>“</a:t>
            </a:r>
            <a:r>
              <a:rPr lang="en-GB" sz="1800" dirty="0">
                <a:solidFill>
                  <a:srgbClr val="1F497D"/>
                </a:solidFill>
                <a:latin typeface="Open Sans"/>
                <a:ea typeface="Open Sans"/>
                <a:cs typeface="Open Sans"/>
                <a:sym typeface="Open Sans"/>
              </a:rPr>
              <a:t>Deliverable Evidence”</a:t>
            </a:r>
            <a:r>
              <a:rPr lang="en-US" sz="1800" dirty="0">
                <a:solidFill>
                  <a:srgbClr val="1F497D"/>
                </a:solidFill>
                <a:latin typeface="Open Sans"/>
                <a:sym typeface="Calibri"/>
              </a:rPr>
              <a:t>;</a:t>
            </a:r>
          </a:p>
          <a:p>
            <a:pPr marL="514350" indent="-285750" algn="just">
              <a:lnSpc>
                <a:spcPct val="115000"/>
              </a:lnSpc>
              <a:buClr>
                <a:schemeClr val="dk2"/>
              </a:buClr>
              <a:buSzPts val="1800"/>
              <a:buFont typeface="Wingdings" panose="05000000000000000000" pitchFamily="2" charset="2"/>
              <a:buChar char="ü"/>
            </a:pPr>
            <a:endParaRPr lang="en-US" sz="1800" dirty="0">
              <a:solidFill>
                <a:srgbClr val="1F497D"/>
              </a:solidFill>
              <a:latin typeface="Open Sans"/>
              <a:sym typeface="Calibri"/>
            </a:endParaRPr>
          </a:p>
          <a:p>
            <a:pPr marL="514350" indent="-285750" algn="just">
              <a:lnSpc>
                <a:spcPct val="115000"/>
              </a:lnSpc>
              <a:buClr>
                <a:schemeClr val="dk2"/>
              </a:buClr>
              <a:buSzPts val="1800"/>
              <a:buFont typeface="Wingdings" panose="05000000000000000000" pitchFamily="2" charset="2"/>
              <a:buChar char="ü"/>
            </a:pPr>
            <a:r>
              <a:rPr lang="en-GB" sz="1800" dirty="0">
                <a:solidFill>
                  <a:srgbClr val="1F497D"/>
                </a:solidFill>
                <a:latin typeface="Open Sans"/>
                <a:ea typeface="Open Sans"/>
                <a:cs typeface="Open Sans"/>
                <a:sym typeface="Open Sans"/>
              </a:rPr>
              <a:t>Atașarea certificatelor CPN semnate pentru fiecare partener (chiar dacă sunt cheltuieli în </a:t>
            </a:r>
            <a:r>
              <a:rPr lang="en-US" sz="1800" dirty="0">
                <a:solidFill>
                  <a:srgbClr val="1F497D"/>
                </a:solidFill>
                <a:latin typeface="Open Sans"/>
                <a:ea typeface="Open Sans"/>
                <a:cs typeface="Open Sans"/>
                <a:sym typeface="Open Sans"/>
              </a:rPr>
              <a:t>“</a:t>
            </a:r>
            <a:r>
              <a:rPr lang="en-GB" sz="1800" dirty="0">
                <a:solidFill>
                  <a:srgbClr val="1F497D"/>
                </a:solidFill>
                <a:latin typeface="Open Sans"/>
                <a:ea typeface="Open Sans"/>
                <a:cs typeface="Open Sans"/>
                <a:sym typeface="Open Sans"/>
              </a:rPr>
              <a:t>sitting duck”)</a:t>
            </a:r>
            <a:r>
              <a:rPr lang="en-US" sz="1800" dirty="0">
                <a:solidFill>
                  <a:srgbClr val="1F497D"/>
                </a:solidFill>
                <a:latin typeface="Open Sans"/>
                <a:sym typeface="Calibri"/>
              </a:rPr>
              <a:t>;</a:t>
            </a:r>
          </a:p>
          <a:p>
            <a:pPr marL="514350" indent="-285750" algn="just">
              <a:lnSpc>
                <a:spcPct val="115000"/>
              </a:lnSpc>
              <a:buClr>
                <a:schemeClr val="dk2"/>
              </a:buClr>
              <a:buSzPts val="1800"/>
              <a:buFont typeface="Wingdings" panose="05000000000000000000" pitchFamily="2" charset="2"/>
              <a:buChar char="ü"/>
            </a:pPr>
            <a:endParaRPr lang="en-US" sz="1800" dirty="0">
              <a:solidFill>
                <a:srgbClr val="002060"/>
              </a:solidFill>
              <a:latin typeface="Open Sans"/>
              <a:sym typeface="Calibri"/>
            </a:endParaRPr>
          </a:p>
          <a:p>
            <a:pPr marL="0" marR="0" lvl="0" indent="0" algn="l" rtl="0">
              <a:lnSpc>
                <a:spcPct val="150000"/>
              </a:lnSpc>
              <a:spcBef>
                <a:spcPts val="0"/>
              </a:spcBef>
              <a:spcAft>
                <a:spcPts val="0"/>
              </a:spcAft>
              <a:buClr>
                <a:srgbClr val="000000"/>
              </a:buClr>
              <a:buSzPts val="1800"/>
              <a:buFont typeface="Arial"/>
              <a:buNone/>
            </a:pPr>
            <a:endParaRPr sz="1800" b="0" i="0" u="none" strike="noStrike" cap="none" dirty="0">
              <a:solidFill>
                <a:schemeClr val="dk2"/>
              </a:solidFill>
              <a:latin typeface="Open Sans"/>
              <a:ea typeface="Open Sans"/>
              <a:cs typeface="Open Sans"/>
              <a:sym typeface="Open San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pic>
        <p:nvPicPr>
          <p:cNvPr id="371" name="Google Shape;371;p31"/>
          <p:cNvPicPr preferRelativeResize="0"/>
          <p:nvPr/>
        </p:nvPicPr>
        <p:blipFill rotWithShape="1">
          <a:blip r:embed="rId3">
            <a:alphaModFix/>
          </a:blip>
          <a:srcRect/>
          <a:stretch/>
        </p:blipFill>
        <p:spPr>
          <a:xfrm>
            <a:off x="378" y="283"/>
            <a:ext cx="9143244" cy="6857433"/>
          </a:xfrm>
          <a:prstGeom prst="rect">
            <a:avLst/>
          </a:prstGeom>
          <a:noFill/>
          <a:ln>
            <a:noFill/>
          </a:ln>
        </p:spPr>
      </p:pic>
      <p:pic>
        <p:nvPicPr>
          <p:cNvPr id="372" name="Google Shape;372;p31"/>
          <p:cNvPicPr preferRelativeResize="0"/>
          <p:nvPr/>
        </p:nvPicPr>
        <p:blipFill rotWithShape="1">
          <a:blip r:embed="rId4">
            <a:alphaModFix/>
          </a:blip>
          <a:srcRect/>
          <a:stretch/>
        </p:blipFill>
        <p:spPr>
          <a:xfrm>
            <a:off x="251520" y="219356"/>
            <a:ext cx="3477110" cy="857370"/>
          </a:xfrm>
          <a:prstGeom prst="rect">
            <a:avLst/>
          </a:prstGeom>
          <a:noFill/>
          <a:ln>
            <a:noFill/>
          </a:ln>
        </p:spPr>
      </p:pic>
      <p:pic>
        <p:nvPicPr>
          <p:cNvPr id="373" name="Google Shape;373;p31"/>
          <p:cNvPicPr preferRelativeResize="0"/>
          <p:nvPr/>
        </p:nvPicPr>
        <p:blipFill rotWithShape="1">
          <a:blip r:embed="rId5">
            <a:alphaModFix/>
          </a:blip>
          <a:srcRect/>
          <a:stretch/>
        </p:blipFill>
        <p:spPr>
          <a:xfrm>
            <a:off x="7596336" y="219356"/>
            <a:ext cx="367074" cy="367074"/>
          </a:xfrm>
          <a:prstGeom prst="rect">
            <a:avLst/>
          </a:prstGeom>
          <a:noFill/>
          <a:ln>
            <a:noFill/>
          </a:ln>
        </p:spPr>
      </p:pic>
      <p:pic>
        <p:nvPicPr>
          <p:cNvPr id="374" name="Google Shape;374;p31"/>
          <p:cNvPicPr preferRelativeResize="0"/>
          <p:nvPr/>
        </p:nvPicPr>
        <p:blipFill rotWithShape="1">
          <a:blip r:embed="rId6">
            <a:alphaModFix/>
          </a:blip>
          <a:srcRect/>
          <a:stretch/>
        </p:blipFill>
        <p:spPr>
          <a:xfrm>
            <a:off x="8172400" y="206009"/>
            <a:ext cx="528449" cy="474050"/>
          </a:xfrm>
          <a:prstGeom prst="rect">
            <a:avLst/>
          </a:prstGeom>
          <a:noFill/>
          <a:ln>
            <a:noFill/>
          </a:ln>
        </p:spPr>
      </p:pic>
      <p:sp>
        <p:nvSpPr>
          <p:cNvPr id="375" name="Google Shape;375;p31"/>
          <p:cNvSpPr/>
          <p:nvPr/>
        </p:nvSpPr>
        <p:spPr>
          <a:xfrm>
            <a:off x="479393" y="990596"/>
            <a:ext cx="8302467" cy="4746171"/>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Clr>
                <a:schemeClr val="dk1"/>
              </a:buClr>
              <a:buSzPts val="1100"/>
              <a:buFont typeface="Arial"/>
              <a:buNone/>
            </a:pPr>
            <a:r>
              <a:rPr lang="en-US" sz="2400" b="1" i="0" u="none" strike="noStrike" cap="none" dirty="0">
                <a:solidFill>
                  <a:srgbClr val="1F497D"/>
                </a:solidFill>
                <a:latin typeface="Open Sans"/>
                <a:ea typeface="Open Sans"/>
                <a:cs typeface="Open Sans"/>
                <a:sym typeface="Open Sans"/>
              </a:rPr>
              <a:t>II. Tips &amp; Hints</a:t>
            </a:r>
            <a:endParaRPr sz="2400" b="1" i="0" u="none" strike="noStrike" cap="none" dirty="0">
              <a:solidFill>
                <a:srgbClr val="1F497D"/>
              </a:solidFill>
              <a:latin typeface="Open Sans"/>
              <a:ea typeface="Open Sans"/>
              <a:cs typeface="Open Sans"/>
              <a:sym typeface="Open Sans"/>
            </a:endParaRPr>
          </a:p>
          <a:p>
            <a:pPr marL="457200" lvl="0" indent="-228600">
              <a:lnSpc>
                <a:spcPct val="115000"/>
              </a:lnSpc>
              <a:buClr>
                <a:schemeClr val="dk2"/>
              </a:buClr>
              <a:buSzPts val="1800"/>
            </a:pPr>
            <a:r>
              <a:rPr lang="en-US" sz="1800" b="1" dirty="0">
                <a:solidFill>
                  <a:srgbClr val="1F497D"/>
                </a:solidFill>
                <a:latin typeface="Open Sans"/>
                <a:ea typeface="Open Sans"/>
                <a:cs typeface="Open Sans"/>
                <a:sym typeface="Open Sans"/>
              </a:rPr>
              <a:t>Raport de proiect</a:t>
            </a:r>
          </a:p>
          <a:p>
            <a:pPr marL="514350" indent="-285750" algn="just">
              <a:lnSpc>
                <a:spcPct val="115000"/>
              </a:lnSpc>
              <a:buClr>
                <a:schemeClr val="dk2"/>
              </a:buClr>
              <a:buSzPts val="1800"/>
              <a:buFont typeface="Wingdings" panose="05000000000000000000" pitchFamily="2" charset="2"/>
              <a:buChar char="ü"/>
            </a:pPr>
            <a:endParaRPr lang="en-US" sz="1800" dirty="0">
              <a:solidFill>
                <a:srgbClr val="1F497D"/>
              </a:solidFill>
              <a:latin typeface="Open Sans"/>
              <a:sym typeface="Calibri"/>
            </a:endParaRPr>
          </a:p>
          <a:p>
            <a:pPr marL="514350" indent="-285750" algn="just">
              <a:lnSpc>
                <a:spcPct val="115000"/>
              </a:lnSpc>
              <a:buClr>
                <a:schemeClr val="dk2"/>
              </a:buClr>
              <a:buSzPts val="1800"/>
              <a:buFont typeface="Wingdings" panose="05000000000000000000" pitchFamily="2" charset="2"/>
              <a:buChar char="ü"/>
            </a:pPr>
            <a:r>
              <a:rPr lang="en-GB" sz="1800" dirty="0" err="1">
                <a:solidFill>
                  <a:srgbClr val="1F497D"/>
                </a:solidFill>
                <a:latin typeface="Open Sans"/>
                <a:ea typeface="Open Sans"/>
                <a:cs typeface="Open Sans"/>
                <a:sym typeface="Open Sans"/>
              </a:rPr>
              <a:t>Toate</a:t>
            </a:r>
            <a:r>
              <a:rPr lang="en-GB" sz="1800" dirty="0">
                <a:solidFill>
                  <a:srgbClr val="1F497D"/>
                </a:solidFill>
                <a:latin typeface="Open Sans"/>
                <a:ea typeface="Open Sans"/>
                <a:cs typeface="Open Sans"/>
                <a:sym typeface="Open Sans"/>
              </a:rPr>
              <a:t> </a:t>
            </a:r>
            <a:r>
              <a:rPr lang="en-GB" sz="1800" dirty="0" err="1">
                <a:solidFill>
                  <a:srgbClr val="1F497D"/>
                </a:solidFill>
                <a:latin typeface="Open Sans"/>
                <a:ea typeface="Open Sans"/>
                <a:cs typeface="Open Sans"/>
                <a:sym typeface="Open Sans"/>
              </a:rPr>
              <a:t>documentele</a:t>
            </a:r>
            <a:r>
              <a:rPr lang="en-GB" sz="1800" dirty="0">
                <a:solidFill>
                  <a:srgbClr val="1F497D"/>
                </a:solidFill>
                <a:latin typeface="Open Sans"/>
                <a:ea typeface="Open Sans"/>
                <a:cs typeface="Open Sans"/>
                <a:sym typeface="Open Sans"/>
              </a:rPr>
              <a:t> încărcate în eMS trebuie </a:t>
            </a:r>
            <a:r>
              <a:rPr lang="en-GB" sz="1800" dirty="0" err="1">
                <a:solidFill>
                  <a:srgbClr val="1F497D"/>
                </a:solidFill>
                <a:latin typeface="Open Sans"/>
                <a:ea typeface="Open Sans"/>
                <a:cs typeface="Open Sans"/>
                <a:sym typeface="Open Sans"/>
              </a:rPr>
              <a:t>să</a:t>
            </a:r>
            <a:r>
              <a:rPr lang="en-GB" sz="1800" dirty="0">
                <a:solidFill>
                  <a:srgbClr val="1F497D"/>
                </a:solidFill>
                <a:latin typeface="Open Sans"/>
                <a:ea typeface="Open Sans"/>
                <a:cs typeface="Open Sans"/>
                <a:sym typeface="Open Sans"/>
              </a:rPr>
              <a:t> </a:t>
            </a:r>
            <a:r>
              <a:rPr lang="en-GB" sz="1800" dirty="0" err="1">
                <a:solidFill>
                  <a:srgbClr val="1F497D"/>
                </a:solidFill>
                <a:latin typeface="Open Sans"/>
                <a:ea typeface="Open Sans"/>
                <a:cs typeface="Open Sans"/>
                <a:sym typeface="Open Sans"/>
              </a:rPr>
              <a:t>aibă</a:t>
            </a:r>
            <a:r>
              <a:rPr lang="en-GB" sz="1800" dirty="0">
                <a:solidFill>
                  <a:srgbClr val="1F497D"/>
                </a:solidFill>
                <a:latin typeface="Open Sans"/>
                <a:ea typeface="Open Sans"/>
                <a:cs typeface="Open Sans"/>
                <a:sym typeface="Open Sans"/>
              </a:rPr>
              <a:t> </a:t>
            </a:r>
            <a:r>
              <a:rPr lang="en-GB" sz="1800" dirty="0" err="1">
                <a:solidFill>
                  <a:srgbClr val="1F497D"/>
                </a:solidFill>
                <a:latin typeface="Open Sans"/>
                <a:ea typeface="Open Sans"/>
                <a:cs typeface="Open Sans"/>
                <a:sym typeface="Open Sans"/>
              </a:rPr>
              <a:t>denumirea</a:t>
            </a:r>
            <a:r>
              <a:rPr lang="en-GB" sz="1800" dirty="0">
                <a:solidFill>
                  <a:srgbClr val="1F497D"/>
                </a:solidFill>
                <a:latin typeface="Open Sans"/>
                <a:ea typeface="Open Sans"/>
                <a:cs typeface="Open Sans"/>
                <a:sym typeface="Open Sans"/>
              </a:rPr>
              <a:t> în </a:t>
            </a:r>
            <a:r>
              <a:rPr lang="en-GB" sz="1800" dirty="0" err="1">
                <a:solidFill>
                  <a:srgbClr val="1F497D"/>
                </a:solidFill>
                <a:latin typeface="Open Sans"/>
                <a:ea typeface="Open Sans"/>
                <a:cs typeface="Open Sans"/>
                <a:sym typeface="Open Sans"/>
              </a:rPr>
              <a:t>limba</a:t>
            </a:r>
            <a:r>
              <a:rPr lang="en-GB" sz="1800" dirty="0">
                <a:solidFill>
                  <a:srgbClr val="1F497D"/>
                </a:solidFill>
                <a:latin typeface="Open Sans"/>
                <a:ea typeface="Open Sans"/>
                <a:cs typeface="Open Sans"/>
                <a:sym typeface="Open Sans"/>
              </a:rPr>
              <a:t> </a:t>
            </a:r>
            <a:r>
              <a:rPr lang="en-GB" sz="1800" dirty="0" err="1">
                <a:solidFill>
                  <a:srgbClr val="1F497D"/>
                </a:solidFill>
                <a:latin typeface="Open Sans"/>
                <a:ea typeface="Open Sans"/>
                <a:cs typeface="Open Sans"/>
                <a:sym typeface="Open Sans"/>
              </a:rPr>
              <a:t>engleză</a:t>
            </a:r>
            <a:r>
              <a:rPr lang="en-GB" sz="1800" dirty="0">
                <a:solidFill>
                  <a:srgbClr val="1F497D"/>
                </a:solidFill>
                <a:latin typeface="Open Sans"/>
                <a:ea typeface="Open Sans"/>
                <a:cs typeface="Open Sans"/>
                <a:sym typeface="Open Sans"/>
              </a:rPr>
              <a:t> (</a:t>
            </a:r>
            <a:r>
              <a:rPr lang="en-GB" sz="1800" dirty="0" err="1">
                <a:solidFill>
                  <a:srgbClr val="1F497D"/>
                </a:solidFill>
                <a:latin typeface="Open Sans"/>
                <a:ea typeface="Open Sans"/>
                <a:cs typeface="Open Sans"/>
                <a:sym typeface="Open Sans"/>
              </a:rPr>
              <a:t>limba</a:t>
            </a:r>
            <a:r>
              <a:rPr lang="en-GB" sz="1800" dirty="0">
                <a:solidFill>
                  <a:srgbClr val="1F497D"/>
                </a:solidFill>
                <a:latin typeface="Open Sans"/>
                <a:ea typeface="Open Sans"/>
                <a:cs typeface="Open Sans"/>
                <a:sym typeface="Open Sans"/>
              </a:rPr>
              <a:t> </a:t>
            </a:r>
            <a:r>
              <a:rPr lang="en-GB" sz="1800" dirty="0" err="1">
                <a:solidFill>
                  <a:srgbClr val="1F497D"/>
                </a:solidFill>
                <a:latin typeface="Open Sans"/>
                <a:ea typeface="Open Sans"/>
                <a:cs typeface="Open Sans"/>
                <a:sym typeface="Open Sans"/>
              </a:rPr>
              <a:t>oficială</a:t>
            </a:r>
            <a:r>
              <a:rPr lang="en-GB" sz="1800" dirty="0">
                <a:solidFill>
                  <a:srgbClr val="1F497D"/>
                </a:solidFill>
                <a:latin typeface="Open Sans"/>
                <a:ea typeface="Open Sans"/>
                <a:cs typeface="Open Sans"/>
                <a:sym typeface="Open Sans"/>
              </a:rPr>
              <a:t> a Programului) care </a:t>
            </a:r>
            <a:r>
              <a:rPr lang="en-GB" sz="1800" dirty="0" err="1">
                <a:solidFill>
                  <a:srgbClr val="1F497D"/>
                </a:solidFill>
                <a:latin typeface="Open Sans"/>
                <a:ea typeface="Open Sans"/>
                <a:cs typeface="Open Sans"/>
                <a:sym typeface="Open Sans"/>
              </a:rPr>
              <a:t>să</a:t>
            </a:r>
            <a:r>
              <a:rPr lang="en-GB" sz="1800" dirty="0">
                <a:solidFill>
                  <a:srgbClr val="1F497D"/>
                </a:solidFill>
                <a:latin typeface="Open Sans"/>
                <a:ea typeface="Open Sans"/>
                <a:cs typeface="Open Sans"/>
                <a:sym typeface="Open Sans"/>
              </a:rPr>
              <a:t> </a:t>
            </a:r>
            <a:r>
              <a:rPr lang="en-GB" sz="1800" dirty="0" err="1">
                <a:solidFill>
                  <a:srgbClr val="1F497D"/>
                </a:solidFill>
                <a:latin typeface="Open Sans"/>
                <a:ea typeface="Open Sans"/>
                <a:cs typeface="Open Sans"/>
                <a:sym typeface="Open Sans"/>
              </a:rPr>
              <a:t>reflecte</a:t>
            </a:r>
            <a:r>
              <a:rPr lang="en-GB" sz="1800" dirty="0">
                <a:solidFill>
                  <a:srgbClr val="1F497D"/>
                </a:solidFill>
                <a:latin typeface="Open Sans"/>
                <a:ea typeface="Open Sans"/>
                <a:cs typeface="Open Sans"/>
                <a:sym typeface="Open Sans"/>
              </a:rPr>
              <a:t> </a:t>
            </a:r>
            <a:r>
              <a:rPr lang="en-GB" sz="1800" dirty="0" err="1">
                <a:solidFill>
                  <a:srgbClr val="1F497D"/>
                </a:solidFill>
                <a:latin typeface="Open Sans"/>
                <a:ea typeface="Open Sans"/>
                <a:cs typeface="Open Sans"/>
                <a:sym typeface="Open Sans"/>
              </a:rPr>
              <a:t>conținutul</a:t>
            </a:r>
            <a:r>
              <a:rPr lang="en-GB" sz="1800" dirty="0">
                <a:solidFill>
                  <a:srgbClr val="1F497D"/>
                </a:solidFill>
                <a:latin typeface="Open Sans"/>
                <a:ea typeface="Open Sans"/>
                <a:cs typeface="Open Sans"/>
                <a:sym typeface="Open Sans"/>
              </a:rPr>
              <a:t> </a:t>
            </a:r>
            <a:r>
              <a:rPr lang="en-GB" sz="1800" dirty="0" err="1">
                <a:solidFill>
                  <a:srgbClr val="1F497D"/>
                </a:solidFill>
                <a:latin typeface="Open Sans"/>
                <a:ea typeface="Open Sans"/>
                <a:cs typeface="Open Sans"/>
                <a:sym typeface="Open Sans"/>
              </a:rPr>
              <a:t>acestora</a:t>
            </a:r>
            <a:r>
              <a:rPr lang="en-GB" sz="1800" dirty="0">
                <a:solidFill>
                  <a:srgbClr val="1F497D"/>
                </a:solidFill>
                <a:latin typeface="Open Sans"/>
                <a:ea typeface="Open Sans"/>
                <a:cs typeface="Open Sans"/>
                <a:sym typeface="Open Sans"/>
              </a:rPr>
              <a:t> și </a:t>
            </a:r>
            <a:r>
              <a:rPr lang="en-GB" sz="1800" dirty="0" err="1">
                <a:solidFill>
                  <a:srgbClr val="1F497D"/>
                </a:solidFill>
                <a:latin typeface="Open Sans"/>
                <a:ea typeface="Open Sans"/>
                <a:cs typeface="Open Sans"/>
                <a:sym typeface="Open Sans"/>
              </a:rPr>
              <a:t>să</a:t>
            </a:r>
            <a:r>
              <a:rPr lang="en-GB" sz="1800" dirty="0">
                <a:solidFill>
                  <a:srgbClr val="1F497D"/>
                </a:solidFill>
                <a:latin typeface="Open Sans"/>
                <a:ea typeface="Open Sans"/>
                <a:cs typeface="Open Sans"/>
                <a:sym typeface="Open Sans"/>
              </a:rPr>
              <a:t> </a:t>
            </a:r>
            <a:r>
              <a:rPr lang="en-GB" sz="1800" dirty="0" err="1">
                <a:solidFill>
                  <a:srgbClr val="1F497D"/>
                </a:solidFill>
                <a:latin typeface="Open Sans"/>
                <a:ea typeface="Open Sans"/>
                <a:cs typeface="Open Sans"/>
                <a:sym typeface="Open Sans"/>
              </a:rPr>
              <a:t>respecte</a:t>
            </a:r>
            <a:r>
              <a:rPr lang="en-GB" sz="1800" dirty="0">
                <a:solidFill>
                  <a:srgbClr val="1F497D"/>
                </a:solidFill>
                <a:latin typeface="Open Sans"/>
                <a:ea typeface="Open Sans"/>
                <a:cs typeface="Open Sans"/>
                <a:sym typeface="Open Sans"/>
              </a:rPr>
              <a:t> </a:t>
            </a:r>
            <a:r>
              <a:rPr lang="en-GB" sz="1800" dirty="0" err="1">
                <a:solidFill>
                  <a:srgbClr val="1F497D"/>
                </a:solidFill>
                <a:latin typeface="Open Sans"/>
                <a:ea typeface="Open Sans"/>
                <a:cs typeface="Open Sans"/>
                <a:sym typeface="Open Sans"/>
              </a:rPr>
              <a:t>condițiile</a:t>
            </a:r>
            <a:r>
              <a:rPr lang="en-GB" sz="1800" dirty="0">
                <a:solidFill>
                  <a:srgbClr val="1F497D"/>
                </a:solidFill>
                <a:latin typeface="Open Sans"/>
                <a:ea typeface="Open Sans"/>
                <a:cs typeface="Open Sans"/>
                <a:sym typeface="Open Sans"/>
              </a:rPr>
              <a:t> de </a:t>
            </a:r>
            <a:r>
              <a:rPr lang="en-GB" sz="1800" dirty="0" err="1">
                <a:solidFill>
                  <a:srgbClr val="1F497D"/>
                </a:solidFill>
                <a:latin typeface="Open Sans"/>
                <a:ea typeface="Open Sans"/>
                <a:cs typeface="Open Sans"/>
                <a:sym typeface="Open Sans"/>
              </a:rPr>
              <a:t>mărime</a:t>
            </a:r>
            <a:r>
              <a:rPr lang="en-GB" sz="1800" dirty="0">
                <a:solidFill>
                  <a:srgbClr val="1F497D"/>
                </a:solidFill>
                <a:latin typeface="Open Sans"/>
                <a:ea typeface="Open Sans"/>
                <a:cs typeface="Open Sans"/>
                <a:sym typeface="Open Sans"/>
              </a:rPr>
              <a:t> la </a:t>
            </a:r>
            <a:r>
              <a:rPr lang="en-GB" sz="1800" dirty="0" err="1">
                <a:solidFill>
                  <a:srgbClr val="1F497D"/>
                </a:solidFill>
                <a:latin typeface="Open Sans"/>
                <a:ea typeface="Open Sans"/>
                <a:cs typeface="Open Sans"/>
                <a:sym typeface="Open Sans"/>
              </a:rPr>
              <a:t>scanare</a:t>
            </a:r>
            <a:r>
              <a:rPr lang="en-GB" sz="1800" dirty="0">
                <a:solidFill>
                  <a:srgbClr val="1F497D"/>
                </a:solidFill>
                <a:latin typeface="Open Sans"/>
                <a:ea typeface="Open Sans"/>
                <a:cs typeface="Open Sans"/>
                <a:sym typeface="Open Sans"/>
              </a:rPr>
              <a:t>/</a:t>
            </a:r>
            <a:r>
              <a:rPr lang="en-GB" sz="1800" dirty="0" err="1">
                <a:solidFill>
                  <a:srgbClr val="1F497D"/>
                </a:solidFill>
                <a:latin typeface="Open Sans"/>
                <a:ea typeface="Open Sans"/>
                <a:cs typeface="Open Sans"/>
                <a:sym typeface="Open Sans"/>
              </a:rPr>
              <a:t>încărcare</a:t>
            </a:r>
            <a:r>
              <a:rPr lang="en-GB" sz="1800" dirty="0">
                <a:solidFill>
                  <a:srgbClr val="1F497D"/>
                </a:solidFill>
                <a:latin typeface="Open Sans"/>
                <a:ea typeface="Open Sans"/>
                <a:cs typeface="Open Sans"/>
                <a:sym typeface="Open Sans"/>
              </a:rPr>
              <a:t> în eMS</a:t>
            </a:r>
            <a:r>
              <a:rPr lang="en-US" sz="1800" dirty="0">
                <a:solidFill>
                  <a:srgbClr val="1F497D"/>
                </a:solidFill>
                <a:latin typeface="Open Sans"/>
                <a:sym typeface="Calibri"/>
              </a:rPr>
              <a:t>;</a:t>
            </a:r>
          </a:p>
          <a:p>
            <a:pPr marL="514350" indent="-285750" algn="just">
              <a:lnSpc>
                <a:spcPct val="115000"/>
              </a:lnSpc>
              <a:buClr>
                <a:schemeClr val="dk2"/>
              </a:buClr>
              <a:buSzPts val="1800"/>
              <a:buFont typeface="Wingdings" panose="05000000000000000000" pitchFamily="2" charset="2"/>
              <a:buChar char="ü"/>
            </a:pPr>
            <a:endParaRPr lang="en-US" sz="1800" dirty="0">
              <a:solidFill>
                <a:srgbClr val="1F497D"/>
              </a:solidFill>
              <a:latin typeface="Open Sans"/>
              <a:sym typeface="Calibri"/>
            </a:endParaRPr>
          </a:p>
          <a:p>
            <a:pPr marL="514350" indent="-285750" algn="just">
              <a:lnSpc>
                <a:spcPct val="115000"/>
              </a:lnSpc>
              <a:buClr>
                <a:schemeClr val="dk2"/>
              </a:buClr>
              <a:buSzPts val="1800"/>
              <a:buFont typeface="Wingdings" panose="05000000000000000000" pitchFamily="2" charset="2"/>
              <a:buChar char="ü"/>
            </a:pPr>
            <a:r>
              <a:rPr lang="en-GB" sz="1800" dirty="0">
                <a:solidFill>
                  <a:srgbClr val="1F497D"/>
                </a:solidFill>
                <a:latin typeface="Open Sans"/>
                <a:ea typeface="Open Sans"/>
                <a:cs typeface="Open Sans"/>
                <a:sym typeface="Open Sans"/>
              </a:rPr>
              <a:t>Fiecare </a:t>
            </a:r>
            <a:r>
              <a:rPr lang="en-GB" sz="1800" dirty="0" err="1">
                <a:solidFill>
                  <a:srgbClr val="1F497D"/>
                </a:solidFill>
                <a:latin typeface="Open Sans"/>
                <a:ea typeface="Open Sans"/>
                <a:cs typeface="Open Sans"/>
                <a:sym typeface="Open Sans"/>
              </a:rPr>
              <a:t>câmp</a:t>
            </a:r>
            <a:r>
              <a:rPr lang="en-GB" sz="1800" dirty="0">
                <a:solidFill>
                  <a:srgbClr val="1F497D"/>
                </a:solidFill>
                <a:latin typeface="Open Sans"/>
                <a:ea typeface="Open Sans"/>
                <a:cs typeface="Open Sans"/>
                <a:sym typeface="Open Sans"/>
              </a:rPr>
              <a:t> din eMS se </a:t>
            </a:r>
            <a:r>
              <a:rPr lang="en-GB" sz="1800" dirty="0" err="1">
                <a:solidFill>
                  <a:srgbClr val="1F497D"/>
                </a:solidFill>
                <a:latin typeface="Open Sans"/>
                <a:ea typeface="Open Sans"/>
                <a:cs typeface="Open Sans"/>
                <a:sym typeface="Open Sans"/>
              </a:rPr>
              <a:t>completează</a:t>
            </a:r>
            <a:r>
              <a:rPr lang="en-GB" sz="1800" dirty="0">
                <a:solidFill>
                  <a:srgbClr val="1F497D"/>
                </a:solidFill>
                <a:latin typeface="Open Sans"/>
                <a:ea typeface="Open Sans"/>
                <a:cs typeface="Open Sans"/>
                <a:sym typeface="Open Sans"/>
              </a:rPr>
              <a:t>, </a:t>
            </a:r>
            <a:r>
              <a:rPr lang="en-GB" sz="1800" dirty="0" err="1">
                <a:solidFill>
                  <a:srgbClr val="1F497D"/>
                </a:solidFill>
                <a:latin typeface="Open Sans"/>
                <a:ea typeface="Open Sans"/>
                <a:cs typeface="Open Sans"/>
                <a:sym typeface="Open Sans"/>
              </a:rPr>
              <a:t>iar</a:t>
            </a:r>
            <a:r>
              <a:rPr lang="en-GB" sz="1800" dirty="0">
                <a:solidFill>
                  <a:srgbClr val="1F497D"/>
                </a:solidFill>
                <a:latin typeface="Open Sans"/>
                <a:ea typeface="Open Sans"/>
                <a:cs typeface="Open Sans"/>
                <a:sym typeface="Open Sans"/>
              </a:rPr>
              <a:t> </a:t>
            </a:r>
            <a:r>
              <a:rPr lang="en-GB" sz="1800" dirty="0" err="1">
                <a:solidFill>
                  <a:srgbClr val="1F497D"/>
                </a:solidFill>
                <a:latin typeface="Open Sans"/>
                <a:ea typeface="Open Sans"/>
                <a:cs typeface="Open Sans"/>
                <a:sym typeface="Open Sans"/>
              </a:rPr>
              <a:t>unde</a:t>
            </a:r>
            <a:r>
              <a:rPr lang="en-GB" sz="1800" dirty="0">
                <a:solidFill>
                  <a:srgbClr val="1F497D"/>
                </a:solidFill>
                <a:latin typeface="Open Sans"/>
                <a:ea typeface="Open Sans"/>
                <a:cs typeface="Open Sans"/>
                <a:sym typeface="Open Sans"/>
              </a:rPr>
              <a:t> nu sunt </a:t>
            </a:r>
            <a:r>
              <a:rPr lang="en-GB" sz="1800" dirty="0" err="1">
                <a:solidFill>
                  <a:srgbClr val="1F497D"/>
                </a:solidFill>
                <a:latin typeface="Open Sans"/>
                <a:ea typeface="Open Sans"/>
                <a:cs typeface="Open Sans"/>
                <a:sym typeface="Open Sans"/>
              </a:rPr>
              <a:t>informații</a:t>
            </a:r>
            <a:r>
              <a:rPr lang="en-GB" sz="1800" dirty="0">
                <a:solidFill>
                  <a:srgbClr val="1F497D"/>
                </a:solidFill>
                <a:latin typeface="Open Sans"/>
                <a:ea typeface="Open Sans"/>
                <a:cs typeface="Open Sans"/>
                <a:sym typeface="Open Sans"/>
              </a:rPr>
              <a:t> de </a:t>
            </a:r>
            <a:r>
              <a:rPr lang="en-GB" sz="1800" dirty="0" err="1">
                <a:solidFill>
                  <a:srgbClr val="1F497D"/>
                </a:solidFill>
                <a:latin typeface="Open Sans"/>
                <a:ea typeface="Open Sans"/>
                <a:cs typeface="Open Sans"/>
                <a:sym typeface="Open Sans"/>
              </a:rPr>
              <a:t>introdus</a:t>
            </a:r>
            <a:r>
              <a:rPr lang="en-GB" sz="1800" dirty="0">
                <a:solidFill>
                  <a:srgbClr val="1F497D"/>
                </a:solidFill>
                <a:latin typeface="Open Sans"/>
                <a:ea typeface="Open Sans"/>
                <a:cs typeface="Open Sans"/>
                <a:sym typeface="Open Sans"/>
              </a:rPr>
              <a:t> se </a:t>
            </a:r>
            <a:r>
              <a:rPr lang="en-GB" sz="1800" dirty="0" err="1">
                <a:solidFill>
                  <a:srgbClr val="1F497D"/>
                </a:solidFill>
                <a:latin typeface="Open Sans"/>
                <a:ea typeface="Open Sans"/>
                <a:cs typeface="Open Sans"/>
                <a:sym typeface="Open Sans"/>
              </a:rPr>
              <a:t>menționează</a:t>
            </a:r>
            <a:r>
              <a:rPr lang="en-GB" sz="1800" dirty="0">
                <a:solidFill>
                  <a:srgbClr val="1F497D"/>
                </a:solidFill>
                <a:latin typeface="Open Sans"/>
                <a:ea typeface="Open Sans"/>
                <a:cs typeface="Open Sans"/>
                <a:sym typeface="Open Sans"/>
              </a:rPr>
              <a:t>  "not relevant" </a:t>
            </a:r>
            <a:r>
              <a:rPr lang="en-GB" sz="1800" dirty="0" err="1">
                <a:solidFill>
                  <a:srgbClr val="1F497D"/>
                </a:solidFill>
                <a:latin typeface="Open Sans"/>
                <a:ea typeface="Open Sans"/>
                <a:cs typeface="Open Sans"/>
                <a:sym typeface="Open Sans"/>
              </a:rPr>
              <a:t>sau</a:t>
            </a:r>
            <a:r>
              <a:rPr lang="en-GB" sz="1800" dirty="0">
                <a:solidFill>
                  <a:srgbClr val="1F497D"/>
                </a:solidFill>
                <a:latin typeface="Open Sans"/>
                <a:ea typeface="Open Sans"/>
                <a:cs typeface="Open Sans"/>
                <a:sym typeface="Open Sans"/>
              </a:rPr>
              <a:t> "not applicable“.</a:t>
            </a:r>
          </a:p>
          <a:p>
            <a:pPr marL="457200" lvl="0" indent="-228600">
              <a:lnSpc>
                <a:spcPct val="115000"/>
              </a:lnSpc>
              <a:buClr>
                <a:schemeClr val="dk2"/>
              </a:buClr>
              <a:buSzPts val="1800"/>
            </a:pPr>
            <a:endParaRPr sz="1800" b="1" i="0" u="none" strike="noStrike" cap="none" dirty="0">
              <a:solidFill>
                <a:schemeClr val="dk2"/>
              </a:solidFill>
              <a:latin typeface="Open Sans"/>
              <a:ea typeface="Open Sans"/>
              <a:cs typeface="Open Sans"/>
              <a:sym typeface="Open Sans"/>
            </a:endParaRPr>
          </a:p>
          <a:p>
            <a:pPr marL="0" marR="0" lvl="0" indent="0" algn="l" rtl="0">
              <a:lnSpc>
                <a:spcPct val="150000"/>
              </a:lnSpc>
              <a:spcBef>
                <a:spcPts val="0"/>
              </a:spcBef>
              <a:spcAft>
                <a:spcPts val="0"/>
              </a:spcAft>
              <a:buClr>
                <a:srgbClr val="000000"/>
              </a:buClr>
              <a:buSzPts val="1800"/>
              <a:buFont typeface="Arial"/>
              <a:buNone/>
            </a:pPr>
            <a:endParaRPr sz="1800" b="0" i="0" u="none" strike="noStrike" cap="none" dirty="0">
              <a:solidFill>
                <a:schemeClr val="dk2"/>
              </a:solidFill>
              <a:latin typeface="Open Sans"/>
              <a:ea typeface="Open Sans"/>
              <a:cs typeface="Open Sans"/>
              <a:sym typeface="Open Sans"/>
            </a:endParaRPr>
          </a:p>
        </p:txBody>
      </p:sp>
    </p:spTree>
    <p:extLst>
      <p:ext uri="{BB962C8B-B14F-4D97-AF65-F5344CB8AC3E}">
        <p14:creationId xmlns:p14="http://schemas.microsoft.com/office/powerpoint/2010/main" val="22573563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pic>
        <p:nvPicPr>
          <p:cNvPr id="380" name="Google Shape;380;p32"/>
          <p:cNvPicPr preferRelativeResize="0"/>
          <p:nvPr/>
        </p:nvPicPr>
        <p:blipFill rotWithShape="1">
          <a:blip r:embed="rId3">
            <a:alphaModFix/>
          </a:blip>
          <a:srcRect/>
          <a:stretch/>
        </p:blipFill>
        <p:spPr>
          <a:xfrm>
            <a:off x="378" y="283"/>
            <a:ext cx="9143244" cy="6857433"/>
          </a:xfrm>
          <a:prstGeom prst="rect">
            <a:avLst/>
          </a:prstGeom>
          <a:noFill/>
          <a:ln>
            <a:noFill/>
          </a:ln>
        </p:spPr>
      </p:pic>
      <p:pic>
        <p:nvPicPr>
          <p:cNvPr id="381" name="Google Shape;381;p32"/>
          <p:cNvPicPr preferRelativeResize="0"/>
          <p:nvPr/>
        </p:nvPicPr>
        <p:blipFill rotWithShape="1">
          <a:blip r:embed="rId4">
            <a:alphaModFix/>
          </a:blip>
          <a:srcRect/>
          <a:stretch/>
        </p:blipFill>
        <p:spPr>
          <a:xfrm>
            <a:off x="251520" y="219356"/>
            <a:ext cx="3477110" cy="857370"/>
          </a:xfrm>
          <a:prstGeom prst="rect">
            <a:avLst/>
          </a:prstGeom>
          <a:noFill/>
          <a:ln>
            <a:noFill/>
          </a:ln>
        </p:spPr>
      </p:pic>
      <p:pic>
        <p:nvPicPr>
          <p:cNvPr id="382" name="Google Shape;382;p32"/>
          <p:cNvPicPr preferRelativeResize="0"/>
          <p:nvPr/>
        </p:nvPicPr>
        <p:blipFill rotWithShape="1">
          <a:blip r:embed="rId5">
            <a:alphaModFix/>
          </a:blip>
          <a:srcRect/>
          <a:stretch/>
        </p:blipFill>
        <p:spPr>
          <a:xfrm>
            <a:off x="7596336" y="219356"/>
            <a:ext cx="367074" cy="367074"/>
          </a:xfrm>
          <a:prstGeom prst="rect">
            <a:avLst/>
          </a:prstGeom>
          <a:noFill/>
          <a:ln>
            <a:noFill/>
          </a:ln>
        </p:spPr>
      </p:pic>
      <p:pic>
        <p:nvPicPr>
          <p:cNvPr id="383" name="Google Shape;383;p32"/>
          <p:cNvPicPr preferRelativeResize="0"/>
          <p:nvPr/>
        </p:nvPicPr>
        <p:blipFill rotWithShape="1">
          <a:blip r:embed="rId6">
            <a:alphaModFix/>
          </a:blip>
          <a:srcRect/>
          <a:stretch/>
        </p:blipFill>
        <p:spPr>
          <a:xfrm>
            <a:off x="8172400" y="206009"/>
            <a:ext cx="528449" cy="474050"/>
          </a:xfrm>
          <a:prstGeom prst="rect">
            <a:avLst/>
          </a:prstGeom>
          <a:noFill/>
          <a:ln>
            <a:noFill/>
          </a:ln>
        </p:spPr>
      </p:pic>
      <p:sp>
        <p:nvSpPr>
          <p:cNvPr id="384" name="Google Shape;384;p32"/>
          <p:cNvSpPr/>
          <p:nvPr/>
        </p:nvSpPr>
        <p:spPr>
          <a:xfrm>
            <a:off x="538000" y="990600"/>
            <a:ext cx="8216100" cy="4746171"/>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Clr>
                <a:schemeClr val="dk1"/>
              </a:buClr>
              <a:buSzPts val="1100"/>
              <a:buFont typeface="Arial"/>
              <a:buNone/>
            </a:pPr>
            <a:r>
              <a:rPr lang="ro-RO" sz="2400" b="1" i="0" u="none" strike="noStrike" cap="none" dirty="0" smtClean="0">
                <a:solidFill>
                  <a:srgbClr val="1F497D"/>
                </a:solidFill>
                <a:latin typeface="Open Sans"/>
                <a:ea typeface="Open Sans"/>
                <a:cs typeface="Open Sans"/>
                <a:sym typeface="Open Sans"/>
              </a:rPr>
              <a:t>II. Tips &amp; Hints</a:t>
            </a:r>
          </a:p>
          <a:p>
            <a:pPr marL="514350" lvl="0" indent="-285750" algn="just">
              <a:lnSpc>
                <a:spcPct val="115000"/>
              </a:lnSpc>
              <a:buClr>
                <a:schemeClr val="dk2"/>
              </a:buClr>
              <a:buSzPts val="1800"/>
              <a:buFont typeface="Wingdings" panose="05000000000000000000" pitchFamily="2" charset="2"/>
              <a:buChar char="ü"/>
            </a:pPr>
            <a:r>
              <a:rPr lang="ro-RO" sz="1800" dirty="0" smtClean="0">
                <a:solidFill>
                  <a:srgbClr val="1F497D"/>
                </a:solidFill>
                <a:latin typeface="Open Sans"/>
                <a:ea typeface="Open Sans"/>
                <a:cs typeface="Open Sans"/>
                <a:sym typeface="Open Sans"/>
              </a:rPr>
              <a:t>Căsuța  "</a:t>
            </a:r>
            <a:r>
              <a:rPr lang="ro-RO" sz="1800" dirty="0" err="1" smtClean="0">
                <a:solidFill>
                  <a:srgbClr val="1F497D"/>
                </a:solidFill>
                <a:latin typeface="Open Sans"/>
                <a:ea typeface="Open Sans"/>
                <a:cs typeface="Open Sans"/>
                <a:sym typeface="Open Sans"/>
              </a:rPr>
              <a:t>fully</a:t>
            </a:r>
            <a:r>
              <a:rPr lang="ro-RO" sz="1800" dirty="0" smtClean="0">
                <a:solidFill>
                  <a:srgbClr val="1F497D"/>
                </a:solidFill>
                <a:latin typeface="Open Sans"/>
                <a:ea typeface="Open Sans"/>
                <a:cs typeface="Open Sans"/>
                <a:sym typeface="Open Sans"/>
              </a:rPr>
              <a:t> </a:t>
            </a:r>
            <a:r>
              <a:rPr lang="ro-RO" sz="1800" dirty="0" err="1" smtClean="0">
                <a:solidFill>
                  <a:srgbClr val="1F497D"/>
                </a:solidFill>
                <a:latin typeface="Open Sans"/>
                <a:ea typeface="Open Sans"/>
                <a:cs typeface="Open Sans"/>
                <a:sym typeface="Open Sans"/>
              </a:rPr>
              <a:t>implemented</a:t>
            </a:r>
            <a:r>
              <a:rPr lang="ro-RO" sz="1800" dirty="0" smtClean="0">
                <a:solidFill>
                  <a:srgbClr val="1F497D"/>
                </a:solidFill>
                <a:latin typeface="Open Sans"/>
                <a:ea typeface="Open Sans"/>
                <a:cs typeface="Open Sans"/>
                <a:sym typeface="Open Sans"/>
              </a:rPr>
              <a:t>" se bifează doar la ultimul raport de proiect;</a:t>
            </a:r>
          </a:p>
          <a:p>
            <a:pPr marL="514350" lvl="0" indent="-285750" algn="just">
              <a:lnSpc>
                <a:spcPct val="115000"/>
              </a:lnSpc>
              <a:buClr>
                <a:schemeClr val="dk2"/>
              </a:buClr>
              <a:buSzPts val="1800"/>
              <a:buFont typeface="Wingdings" panose="05000000000000000000" pitchFamily="2" charset="2"/>
              <a:buChar char="ü"/>
            </a:pPr>
            <a:endParaRPr lang="ro-RO" sz="1800" dirty="0" smtClean="0">
              <a:solidFill>
                <a:srgbClr val="1F497D"/>
              </a:solidFill>
              <a:latin typeface="Open Sans"/>
              <a:ea typeface="Open Sans"/>
              <a:cs typeface="Open Sans"/>
              <a:sym typeface="Open Sans"/>
            </a:endParaRPr>
          </a:p>
          <a:p>
            <a:pPr marL="514350" lvl="0" indent="-285750" algn="just">
              <a:lnSpc>
                <a:spcPct val="115000"/>
              </a:lnSpc>
              <a:buClr>
                <a:schemeClr val="dk2"/>
              </a:buClr>
              <a:buSzPts val="1800"/>
              <a:buFont typeface="Wingdings" panose="05000000000000000000" pitchFamily="2" charset="2"/>
              <a:buChar char="ü"/>
            </a:pPr>
            <a:r>
              <a:rPr lang="ro-RO" sz="1800" dirty="0" smtClean="0">
                <a:solidFill>
                  <a:srgbClr val="1F497D"/>
                </a:solidFill>
                <a:latin typeface="Open Sans"/>
                <a:ea typeface="Open Sans"/>
                <a:cs typeface="Open Sans"/>
                <a:sym typeface="Open Sans"/>
              </a:rPr>
              <a:t>Rapoartele de proiect intermediare în cadrul unei perioade de implementare pot fi doar financiare și conțin doar certificatele CPN;</a:t>
            </a:r>
          </a:p>
          <a:p>
            <a:pPr marL="514350" lvl="0" indent="-285750" algn="just">
              <a:lnSpc>
                <a:spcPct val="115000"/>
              </a:lnSpc>
              <a:buClr>
                <a:schemeClr val="dk2"/>
              </a:buClr>
              <a:buSzPts val="1800"/>
              <a:buFont typeface="Wingdings" panose="05000000000000000000" pitchFamily="2" charset="2"/>
              <a:buChar char="ü"/>
            </a:pPr>
            <a:endParaRPr lang="ro-RO" sz="1800" dirty="0" smtClean="0">
              <a:solidFill>
                <a:srgbClr val="1F497D"/>
              </a:solidFill>
              <a:latin typeface="Open Sans"/>
              <a:ea typeface="Open Sans"/>
              <a:cs typeface="Open Sans"/>
              <a:sym typeface="Open Sans"/>
            </a:endParaRPr>
          </a:p>
          <a:p>
            <a:pPr marL="514350" lvl="0" indent="-285750" algn="just">
              <a:lnSpc>
                <a:spcPct val="115000"/>
              </a:lnSpc>
              <a:buClr>
                <a:schemeClr val="dk2"/>
              </a:buClr>
              <a:buSzPts val="1800"/>
              <a:buFont typeface="Wingdings" panose="05000000000000000000" pitchFamily="2" charset="2"/>
              <a:buChar char="ü"/>
            </a:pPr>
            <a:r>
              <a:rPr lang="ro-RO" sz="1800" dirty="0" smtClean="0">
                <a:solidFill>
                  <a:srgbClr val="1F497D"/>
                </a:solidFill>
                <a:latin typeface="Open Sans"/>
                <a:ea typeface="Open Sans"/>
                <a:cs typeface="Open Sans"/>
                <a:sym typeface="Open Sans"/>
              </a:rPr>
              <a:t>Ultimul raport de proiect conține obligatoriu și descrierea progresului tehnic al proiectului;</a:t>
            </a:r>
          </a:p>
          <a:p>
            <a:pPr marL="514350" lvl="0" indent="-285750" algn="just">
              <a:lnSpc>
                <a:spcPct val="115000"/>
              </a:lnSpc>
              <a:buClr>
                <a:schemeClr val="dk2"/>
              </a:buClr>
              <a:buSzPts val="1800"/>
              <a:buFont typeface="Wingdings" panose="05000000000000000000" pitchFamily="2" charset="2"/>
              <a:buChar char="ü"/>
            </a:pPr>
            <a:endParaRPr lang="ro-RO" sz="1800" dirty="0" smtClean="0">
              <a:solidFill>
                <a:srgbClr val="1F497D"/>
              </a:solidFill>
              <a:latin typeface="Open Sans"/>
              <a:ea typeface="Open Sans"/>
              <a:cs typeface="Open Sans"/>
              <a:sym typeface="Open Sans"/>
            </a:endParaRPr>
          </a:p>
          <a:p>
            <a:pPr marL="514350" lvl="0" indent="-285750" algn="just">
              <a:lnSpc>
                <a:spcPct val="115000"/>
              </a:lnSpc>
              <a:buClr>
                <a:schemeClr val="dk2"/>
              </a:buClr>
              <a:buSzPts val="1800"/>
              <a:buFont typeface="Wingdings" panose="05000000000000000000" pitchFamily="2" charset="2"/>
              <a:buChar char="ü"/>
            </a:pPr>
            <a:r>
              <a:rPr lang="ro-RO" sz="1800" dirty="0" smtClean="0">
                <a:solidFill>
                  <a:srgbClr val="1F497D"/>
                </a:solidFill>
                <a:latin typeface="Open Sans"/>
                <a:ea typeface="Open Sans"/>
                <a:cs typeface="Open Sans"/>
                <a:sym typeface="Open Sans"/>
              </a:rPr>
              <a:t>Raportul de proiect se printează, semnează, înregistrează și încarcă în secțiunea  "</a:t>
            </a:r>
            <a:r>
              <a:rPr lang="ro-RO" sz="1800" dirty="0" err="1" smtClean="0">
                <a:solidFill>
                  <a:srgbClr val="1F497D"/>
                </a:solidFill>
                <a:latin typeface="Open Sans"/>
                <a:ea typeface="Open Sans"/>
                <a:cs typeface="Open Sans"/>
                <a:sym typeface="Open Sans"/>
              </a:rPr>
              <a:t>Attachments</a:t>
            </a:r>
            <a:r>
              <a:rPr lang="ro-RO" sz="1800" dirty="0" smtClean="0">
                <a:solidFill>
                  <a:srgbClr val="1F497D"/>
                </a:solidFill>
                <a:latin typeface="Open Sans"/>
                <a:ea typeface="Open Sans"/>
                <a:cs typeface="Open Sans"/>
                <a:sym typeface="Open Sans"/>
              </a:rPr>
              <a:t>" a raportului;</a:t>
            </a:r>
            <a:endParaRPr lang="ro-RO" sz="1800" b="1" i="0" u="none" strike="noStrike" cap="none" dirty="0" smtClean="0">
              <a:solidFill>
                <a:srgbClr val="1F497D"/>
              </a:solidFill>
              <a:latin typeface="Open Sans"/>
              <a:ea typeface="Open Sans"/>
              <a:cs typeface="Open Sans"/>
              <a:sym typeface="Open Sans"/>
            </a:endParaRPr>
          </a:p>
          <a:p>
            <a:pPr marL="228600" marR="0" lvl="0" algn="l" rtl="0">
              <a:lnSpc>
                <a:spcPct val="115000"/>
              </a:lnSpc>
              <a:spcBef>
                <a:spcPts val="0"/>
              </a:spcBef>
              <a:spcAft>
                <a:spcPts val="0"/>
              </a:spcAft>
              <a:buClr>
                <a:schemeClr val="dk2"/>
              </a:buClr>
              <a:buSzPts val="1800"/>
            </a:pPr>
            <a:endParaRPr lang="ro-RO" sz="1800" b="0" i="0" u="none" strike="noStrike" cap="none" dirty="0" smtClean="0">
              <a:solidFill>
                <a:schemeClr val="dk2"/>
              </a:solidFill>
              <a:latin typeface="Open Sans"/>
              <a:ea typeface="Open Sans"/>
              <a:cs typeface="Open Sans"/>
              <a:sym typeface="Open Sans"/>
            </a:endParaRPr>
          </a:p>
          <a:p>
            <a:pPr marL="0" marR="0" lvl="0" indent="0" algn="l" rtl="0">
              <a:lnSpc>
                <a:spcPct val="150000"/>
              </a:lnSpc>
              <a:spcBef>
                <a:spcPts val="0"/>
              </a:spcBef>
              <a:spcAft>
                <a:spcPts val="0"/>
              </a:spcAft>
              <a:buClr>
                <a:srgbClr val="000000"/>
              </a:buClr>
              <a:buSzPts val="1800"/>
              <a:buFont typeface="Arial"/>
              <a:buNone/>
            </a:pPr>
            <a:endParaRPr lang="ro-RO" sz="1800" b="0" i="0" u="none" strike="noStrike" cap="none" dirty="0">
              <a:solidFill>
                <a:schemeClr val="dk2"/>
              </a:solidFill>
              <a:latin typeface="Open Sans"/>
              <a:ea typeface="Open Sans"/>
              <a:cs typeface="Open Sans"/>
              <a:sym typeface="Open San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pic>
        <p:nvPicPr>
          <p:cNvPr id="380" name="Google Shape;380;p32"/>
          <p:cNvPicPr preferRelativeResize="0"/>
          <p:nvPr/>
        </p:nvPicPr>
        <p:blipFill rotWithShape="1">
          <a:blip r:embed="rId3">
            <a:alphaModFix/>
          </a:blip>
          <a:srcRect/>
          <a:stretch/>
        </p:blipFill>
        <p:spPr>
          <a:xfrm>
            <a:off x="378" y="283"/>
            <a:ext cx="9143244" cy="6857433"/>
          </a:xfrm>
          <a:prstGeom prst="rect">
            <a:avLst/>
          </a:prstGeom>
          <a:noFill/>
          <a:ln>
            <a:noFill/>
          </a:ln>
        </p:spPr>
      </p:pic>
      <p:pic>
        <p:nvPicPr>
          <p:cNvPr id="381" name="Google Shape;381;p32"/>
          <p:cNvPicPr preferRelativeResize="0"/>
          <p:nvPr/>
        </p:nvPicPr>
        <p:blipFill rotWithShape="1">
          <a:blip r:embed="rId4">
            <a:alphaModFix/>
          </a:blip>
          <a:srcRect/>
          <a:stretch/>
        </p:blipFill>
        <p:spPr>
          <a:xfrm>
            <a:off x="251520" y="219356"/>
            <a:ext cx="3477110" cy="857370"/>
          </a:xfrm>
          <a:prstGeom prst="rect">
            <a:avLst/>
          </a:prstGeom>
          <a:noFill/>
          <a:ln>
            <a:noFill/>
          </a:ln>
        </p:spPr>
      </p:pic>
      <p:pic>
        <p:nvPicPr>
          <p:cNvPr id="382" name="Google Shape;382;p32"/>
          <p:cNvPicPr preferRelativeResize="0"/>
          <p:nvPr/>
        </p:nvPicPr>
        <p:blipFill rotWithShape="1">
          <a:blip r:embed="rId5">
            <a:alphaModFix/>
          </a:blip>
          <a:srcRect/>
          <a:stretch/>
        </p:blipFill>
        <p:spPr>
          <a:xfrm>
            <a:off x="7596336" y="219356"/>
            <a:ext cx="367074" cy="367074"/>
          </a:xfrm>
          <a:prstGeom prst="rect">
            <a:avLst/>
          </a:prstGeom>
          <a:noFill/>
          <a:ln>
            <a:noFill/>
          </a:ln>
        </p:spPr>
      </p:pic>
      <p:pic>
        <p:nvPicPr>
          <p:cNvPr id="383" name="Google Shape;383;p32"/>
          <p:cNvPicPr preferRelativeResize="0"/>
          <p:nvPr/>
        </p:nvPicPr>
        <p:blipFill rotWithShape="1">
          <a:blip r:embed="rId6">
            <a:alphaModFix/>
          </a:blip>
          <a:srcRect/>
          <a:stretch/>
        </p:blipFill>
        <p:spPr>
          <a:xfrm>
            <a:off x="8172400" y="206009"/>
            <a:ext cx="528449" cy="474050"/>
          </a:xfrm>
          <a:prstGeom prst="rect">
            <a:avLst/>
          </a:prstGeom>
          <a:noFill/>
          <a:ln>
            <a:noFill/>
          </a:ln>
        </p:spPr>
      </p:pic>
      <p:sp>
        <p:nvSpPr>
          <p:cNvPr id="384" name="Google Shape;384;p32"/>
          <p:cNvSpPr/>
          <p:nvPr/>
        </p:nvSpPr>
        <p:spPr>
          <a:xfrm>
            <a:off x="538000" y="990600"/>
            <a:ext cx="8216100" cy="4746171"/>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Clr>
                <a:schemeClr val="dk1"/>
              </a:buClr>
              <a:buSzPts val="1100"/>
              <a:buFont typeface="Arial"/>
              <a:buNone/>
            </a:pPr>
            <a:r>
              <a:rPr lang="en-US" sz="2400" b="1" i="0" u="none" strike="noStrike" cap="none" dirty="0">
                <a:solidFill>
                  <a:srgbClr val="1F497D"/>
                </a:solidFill>
                <a:latin typeface="Open Sans"/>
                <a:ea typeface="Open Sans"/>
                <a:cs typeface="Open Sans"/>
                <a:sym typeface="Open Sans"/>
              </a:rPr>
              <a:t>II. Tips &amp; Hints</a:t>
            </a:r>
            <a:endParaRPr sz="2400" b="1" i="0" u="none" strike="noStrike" cap="none" dirty="0">
              <a:solidFill>
                <a:srgbClr val="1F497D"/>
              </a:solidFill>
              <a:latin typeface="Open Sans"/>
              <a:ea typeface="Open Sans"/>
              <a:cs typeface="Open Sans"/>
              <a:sym typeface="Open Sans"/>
            </a:endParaRPr>
          </a:p>
          <a:p>
            <a:pPr marL="514350" lvl="0" indent="-285750" algn="just">
              <a:lnSpc>
                <a:spcPct val="115000"/>
              </a:lnSpc>
              <a:buClr>
                <a:schemeClr val="dk2"/>
              </a:buClr>
              <a:buSzPts val="1800"/>
              <a:buFont typeface="Wingdings" panose="05000000000000000000" pitchFamily="2" charset="2"/>
              <a:buChar char="ü"/>
            </a:pPr>
            <a:r>
              <a:rPr lang="en-GB" sz="1800" dirty="0">
                <a:solidFill>
                  <a:srgbClr val="1F497D"/>
                </a:solidFill>
                <a:latin typeface="Open Sans"/>
                <a:ea typeface="Open Sans"/>
                <a:cs typeface="Open Sans"/>
                <a:sym typeface="Open Sans"/>
              </a:rPr>
              <a:t>Mod de </a:t>
            </a:r>
            <a:r>
              <a:rPr lang="en-GB" sz="1800" dirty="0" err="1">
                <a:solidFill>
                  <a:srgbClr val="1F497D"/>
                </a:solidFill>
                <a:latin typeface="Open Sans"/>
                <a:ea typeface="Open Sans"/>
                <a:cs typeface="Open Sans"/>
                <a:sym typeface="Open Sans"/>
              </a:rPr>
              <a:t>interpretare</a:t>
            </a:r>
            <a:r>
              <a:rPr lang="en-GB" sz="1800" dirty="0">
                <a:solidFill>
                  <a:srgbClr val="1F497D"/>
                </a:solidFill>
                <a:latin typeface="Open Sans"/>
                <a:ea typeface="Open Sans"/>
                <a:cs typeface="Open Sans"/>
                <a:sym typeface="Open Sans"/>
              </a:rPr>
              <a:t> și </a:t>
            </a:r>
            <a:r>
              <a:rPr lang="en-GB" sz="1800" dirty="0" err="1">
                <a:solidFill>
                  <a:srgbClr val="1F497D"/>
                </a:solidFill>
                <a:latin typeface="Open Sans"/>
                <a:ea typeface="Open Sans"/>
                <a:cs typeface="Open Sans"/>
                <a:sym typeface="Open Sans"/>
              </a:rPr>
              <a:t>stabilire</a:t>
            </a:r>
            <a:r>
              <a:rPr lang="en-GB" sz="1800" dirty="0">
                <a:solidFill>
                  <a:srgbClr val="1F497D"/>
                </a:solidFill>
                <a:latin typeface="Open Sans"/>
                <a:ea typeface="Open Sans"/>
                <a:cs typeface="Open Sans"/>
                <a:sym typeface="Open Sans"/>
              </a:rPr>
              <a:t> al </a:t>
            </a:r>
            <a:r>
              <a:rPr lang="en-GB" sz="1800" dirty="0" err="1">
                <a:solidFill>
                  <a:srgbClr val="1F497D"/>
                </a:solidFill>
                <a:latin typeface="Open Sans"/>
                <a:ea typeface="Open Sans"/>
                <a:cs typeface="Open Sans"/>
                <a:sym typeface="Open Sans"/>
              </a:rPr>
              <a:t>statusului</a:t>
            </a:r>
            <a:r>
              <a:rPr lang="en-GB" sz="1800" dirty="0">
                <a:solidFill>
                  <a:srgbClr val="1F497D"/>
                </a:solidFill>
                <a:latin typeface="Open Sans"/>
                <a:ea typeface="Open Sans"/>
                <a:cs typeface="Open Sans"/>
                <a:sym typeface="Open Sans"/>
              </a:rPr>
              <a:t> </a:t>
            </a:r>
            <a:r>
              <a:rPr lang="en-GB" sz="1800" dirty="0" err="1">
                <a:solidFill>
                  <a:srgbClr val="1F497D"/>
                </a:solidFill>
                <a:latin typeface="Open Sans"/>
                <a:ea typeface="Open Sans"/>
                <a:cs typeface="Open Sans"/>
                <a:sym typeface="Open Sans"/>
              </a:rPr>
              <a:t>unei</a:t>
            </a:r>
            <a:r>
              <a:rPr lang="en-GB" sz="1800" dirty="0">
                <a:solidFill>
                  <a:srgbClr val="1F497D"/>
                </a:solidFill>
                <a:latin typeface="Open Sans"/>
                <a:ea typeface="Open Sans"/>
                <a:cs typeface="Open Sans"/>
                <a:sym typeface="Open Sans"/>
              </a:rPr>
              <a:t> activități/</a:t>
            </a:r>
            <a:r>
              <a:rPr lang="en-GB" sz="1800" dirty="0" err="1">
                <a:solidFill>
                  <a:srgbClr val="1F497D"/>
                </a:solidFill>
                <a:latin typeface="Open Sans"/>
                <a:ea typeface="Open Sans"/>
                <a:cs typeface="Open Sans"/>
                <a:sym typeface="Open Sans"/>
              </a:rPr>
              <a:t>subactivități</a:t>
            </a:r>
            <a:r>
              <a:rPr lang="en-GB" sz="1800" dirty="0">
                <a:solidFill>
                  <a:srgbClr val="1F497D"/>
                </a:solidFill>
                <a:latin typeface="Open Sans"/>
                <a:ea typeface="Open Sans"/>
                <a:cs typeface="Open Sans"/>
                <a:sym typeface="Open Sans"/>
              </a:rPr>
              <a:t> raportat la "Start date" și "End date„ în </a:t>
            </a:r>
            <a:r>
              <a:rPr lang="en-GB" sz="1800" dirty="0" err="1">
                <a:solidFill>
                  <a:srgbClr val="1F497D"/>
                </a:solidFill>
                <a:latin typeface="Open Sans"/>
                <a:ea typeface="Open Sans"/>
                <a:cs typeface="Open Sans"/>
                <a:sym typeface="Open Sans"/>
              </a:rPr>
              <a:t>raportul</a:t>
            </a:r>
            <a:r>
              <a:rPr lang="en-GB" sz="1800" dirty="0">
                <a:solidFill>
                  <a:srgbClr val="1F497D"/>
                </a:solidFill>
                <a:latin typeface="Open Sans"/>
                <a:ea typeface="Open Sans"/>
                <a:cs typeface="Open Sans"/>
                <a:sym typeface="Open Sans"/>
              </a:rPr>
              <a:t> de proiect;</a:t>
            </a:r>
          </a:p>
          <a:p>
            <a:pPr marL="228600" lvl="0" algn="just">
              <a:lnSpc>
                <a:spcPct val="115000"/>
              </a:lnSpc>
              <a:buClr>
                <a:schemeClr val="dk2"/>
              </a:buClr>
              <a:buSzPts val="1800"/>
            </a:pPr>
            <a:endParaRPr lang="en-GB" sz="1800" dirty="0">
              <a:solidFill>
                <a:srgbClr val="1F497D"/>
              </a:solidFill>
              <a:latin typeface="Open Sans"/>
              <a:ea typeface="Open Sans"/>
              <a:cs typeface="Open Sans"/>
              <a:sym typeface="Open Sans"/>
            </a:endParaRPr>
          </a:p>
          <a:p>
            <a:pPr marL="514350" lvl="0" indent="-285750" algn="just">
              <a:lnSpc>
                <a:spcPct val="115000"/>
              </a:lnSpc>
              <a:buClr>
                <a:schemeClr val="dk2"/>
              </a:buClr>
              <a:buSzPts val="1800"/>
              <a:buFont typeface="Wingdings" panose="05000000000000000000" pitchFamily="2" charset="2"/>
              <a:buChar char="ü"/>
            </a:pPr>
            <a:r>
              <a:rPr lang="en-GB" sz="1800" dirty="0">
                <a:solidFill>
                  <a:srgbClr val="1F497D"/>
                </a:solidFill>
                <a:latin typeface="Open Sans"/>
                <a:ea typeface="Open Sans"/>
                <a:cs typeface="Open Sans"/>
                <a:sym typeface="Open Sans"/>
              </a:rPr>
              <a:t>"Not stated"- activitatea are "Start date"-ul  în </a:t>
            </a:r>
            <a:r>
              <a:rPr lang="en-GB" sz="1800" dirty="0" err="1">
                <a:solidFill>
                  <a:srgbClr val="1F497D"/>
                </a:solidFill>
                <a:latin typeface="Open Sans"/>
                <a:ea typeface="Open Sans"/>
                <a:cs typeface="Open Sans"/>
                <a:sym typeface="Open Sans"/>
              </a:rPr>
              <a:t>viitor</a:t>
            </a:r>
            <a:r>
              <a:rPr lang="en-GB" sz="1800" dirty="0">
                <a:solidFill>
                  <a:srgbClr val="1F497D"/>
                </a:solidFill>
                <a:latin typeface="Open Sans"/>
                <a:ea typeface="Open Sans"/>
                <a:cs typeface="Open Sans"/>
                <a:sym typeface="Open Sans"/>
              </a:rPr>
              <a:t>;</a:t>
            </a:r>
          </a:p>
          <a:p>
            <a:pPr marL="228600" lvl="0" algn="just">
              <a:lnSpc>
                <a:spcPct val="115000"/>
              </a:lnSpc>
              <a:buClr>
                <a:schemeClr val="dk2"/>
              </a:buClr>
              <a:buSzPts val="1800"/>
            </a:pPr>
            <a:endParaRPr lang="en-GB" sz="1800" dirty="0">
              <a:solidFill>
                <a:srgbClr val="1F497D"/>
              </a:solidFill>
              <a:latin typeface="Open Sans"/>
              <a:ea typeface="Open Sans"/>
              <a:cs typeface="Open Sans"/>
              <a:sym typeface="Open Sans"/>
            </a:endParaRPr>
          </a:p>
          <a:p>
            <a:pPr marL="514350" lvl="0" indent="-285750" algn="just">
              <a:lnSpc>
                <a:spcPct val="115000"/>
              </a:lnSpc>
              <a:buClr>
                <a:schemeClr val="dk2"/>
              </a:buClr>
              <a:buSzPts val="1800"/>
              <a:buFont typeface="Wingdings" panose="05000000000000000000" pitchFamily="2" charset="2"/>
              <a:buChar char="ü"/>
            </a:pPr>
            <a:r>
              <a:rPr lang="en-GB" sz="1800" dirty="0">
                <a:solidFill>
                  <a:srgbClr val="1F497D"/>
                </a:solidFill>
                <a:latin typeface="Open Sans"/>
                <a:ea typeface="Open Sans"/>
                <a:cs typeface="Open Sans"/>
                <a:sym typeface="Open Sans"/>
              </a:rPr>
              <a:t>"Proceeding according to workplan"- activitatea </a:t>
            </a:r>
            <a:r>
              <a:rPr lang="en-GB" sz="1800" dirty="0" err="1">
                <a:solidFill>
                  <a:srgbClr val="1F497D"/>
                </a:solidFill>
                <a:latin typeface="Open Sans"/>
                <a:ea typeface="Open Sans"/>
                <a:cs typeface="Open Sans"/>
                <a:sym typeface="Open Sans"/>
              </a:rPr>
              <a:t>este</a:t>
            </a:r>
            <a:r>
              <a:rPr lang="en-GB" sz="1800" dirty="0">
                <a:solidFill>
                  <a:srgbClr val="1F497D"/>
                </a:solidFill>
                <a:latin typeface="Open Sans"/>
                <a:ea typeface="Open Sans"/>
                <a:cs typeface="Open Sans"/>
                <a:sym typeface="Open Sans"/>
              </a:rPr>
              <a:t> </a:t>
            </a:r>
            <a:r>
              <a:rPr lang="en-GB" sz="1800" dirty="0" err="1">
                <a:solidFill>
                  <a:srgbClr val="1F497D"/>
                </a:solidFill>
                <a:latin typeface="Open Sans"/>
                <a:ea typeface="Open Sans"/>
                <a:cs typeface="Open Sans"/>
                <a:sym typeface="Open Sans"/>
              </a:rPr>
              <a:t>între</a:t>
            </a:r>
            <a:r>
              <a:rPr lang="en-GB" sz="1800" dirty="0">
                <a:solidFill>
                  <a:srgbClr val="1F497D"/>
                </a:solidFill>
                <a:latin typeface="Open Sans"/>
                <a:ea typeface="Open Sans"/>
                <a:cs typeface="Open Sans"/>
                <a:sym typeface="Open Sans"/>
              </a:rPr>
              <a:t> "Start date" și "End date“;</a:t>
            </a:r>
          </a:p>
          <a:p>
            <a:pPr marL="228600" lvl="0" algn="just">
              <a:lnSpc>
                <a:spcPct val="115000"/>
              </a:lnSpc>
              <a:buClr>
                <a:schemeClr val="dk2"/>
              </a:buClr>
              <a:buSzPts val="1800"/>
            </a:pPr>
            <a:endParaRPr lang="en-GB" sz="1800" dirty="0">
              <a:solidFill>
                <a:srgbClr val="1F497D"/>
              </a:solidFill>
              <a:latin typeface="Open Sans"/>
              <a:ea typeface="Open Sans"/>
              <a:cs typeface="Open Sans"/>
              <a:sym typeface="Open Sans"/>
            </a:endParaRPr>
          </a:p>
          <a:p>
            <a:pPr marL="514350" lvl="0" indent="-285750" algn="just">
              <a:lnSpc>
                <a:spcPct val="115000"/>
              </a:lnSpc>
              <a:buClr>
                <a:schemeClr val="dk2"/>
              </a:buClr>
              <a:buSzPts val="1800"/>
              <a:buFont typeface="Wingdings" panose="05000000000000000000" pitchFamily="2" charset="2"/>
              <a:buChar char="ü"/>
            </a:pPr>
            <a:r>
              <a:rPr lang="en-GB" sz="1800" dirty="0">
                <a:solidFill>
                  <a:srgbClr val="1F497D"/>
                </a:solidFill>
                <a:latin typeface="Open Sans"/>
                <a:ea typeface="Open Sans"/>
                <a:cs typeface="Open Sans"/>
                <a:sym typeface="Open Sans"/>
              </a:rPr>
              <a:t>"Behind schedule"-  activitatea are "End date"-ul în </a:t>
            </a:r>
            <a:r>
              <a:rPr lang="en-GB" sz="1800" dirty="0" err="1">
                <a:solidFill>
                  <a:srgbClr val="1F497D"/>
                </a:solidFill>
                <a:latin typeface="Open Sans"/>
                <a:ea typeface="Open Sans"/>
                <a:cs typeface="Open Sans"/>
                <a:sym typeface="Open Sans"/>
              </a:rPr>
              <a:t>trecut</a:t>
            </a:r>
            <a:r>
              <a:rPr lang="en-GB" sz="1800" dirty="0">
                <a:solidFill>
                  <a:srgbClr val="1F497D"/>
                </a:solidFill>
                <a:latin typeface="Open Sans"/>
                <a:ea typeface="Open Sans"/>
                <a:cs typeface="Open Sans"/>
                <a:sym typeface="Open Sans"/>
              </a:rPr>
              <a:t>;</a:t>
            </a:r>
          </a:p>
          <a:p>
            <a:pPr marL="228600" lvl="0" algn="just">
              <a:lnSpc>
                <a:spcPct val="115000"/>
              </a:lnSpc>
              <a:buClr>
                <a:schemeClr val="dk2"/>
              </a:buClr>
              <a:buSzPts val="1800"/>
            </a:pPr>
            <a:endParaRPr lang="en-GB" sz="1800" dirty="0">
              <a:solidFill>
                <a:srgbClr val="1F497D"/>
              </a:solidFill>
              <a:latin typeface="Open Sans"/>
              <a:ea typeface="Open Sans"/>
              <a:cs typeface="Open Sans"/>
              <a:sym typeface="Open Sans"/>
            </a:endParaRPr>
          </a:p>
          <a:p>
            <a:pPr marL="514350" lvl="0" indent="-285750" algn="just">
              <a:lnSpc>
                <a:spcPct val="115000"/>
              </a:lnSpc>
              <a:buClr>
                <a:schemeClr val="dk2"/>
              </a:buClr>
              <a:buSzPts val="1800"/>
              <a:buFont typeface="Wingdings" panose="05000000000000000000" pitchFamily="2" charset="2"/>
              <a:buChar char="ü"/>
            </a:pPr>
            <a:r>
              <a:rPr lang="en-GB" sz="1800" dirty="0">
                <a:solidFill>
                  <a:srgbClr val="1F497D"/>
                </a:solidFill>
                <a:latin typeface="Open Sans"/>
                <a:ea typeface="Open Sans"/>
                <a:cs typeface="Open Sans"/>
                <a:sym typeface="Open Sans"/>
              </a:rPr>
              <a:t>"Ahead schedule"-  activitatea a </a:t>
            </a:r>
            <a:r>
              <a:rPr lang="en-GB" sz="1800" dirty="0" err="1">
                <a:solidFill>
                  <a:srgbClr val="1F497D"/>
                </a:solidFill>
                <a:latin typeface="Open Sans"/>
                <a:ea typeface="Open Sans"/>
                <a:cs typeface="Open Sans"/>
                <a:sym typeface="Open Sans"/>
              </a:rPr>
              <a:t>început</a:t>
            </a:r>
            <a:r>
              <a:rPr lang="en-GB" sz="1800" dirty="0">
                <a:solidFill>
                  <a:srgbClr val="1F497D"/>
                </a:solidFill>
                <a:latin typeface="Open Sans"/>
                <a:ea typeface="Open Sans"/>
                <a:cs typeface="Open Sans"/>
                <a:sym typeface="Open Sans"/>
              </a:rPr>
              <a:t>, </a:t>
            </a:r>
            <a:r>
              <a:rPr lang="en-GB" sz="1800" dirty="0" err="1">
                <a:solidFill>
                  <a:srgbClr val="1F497D"/>
                </a:solidFill>
                <a:latin typeface="Open Sans"/>
                <a:ea typeface="Open Sans"/>
                <a:cs typeface="Open Sans"/>
                <a:sym typeface="Open Sans"/>
              </a:rPr>
              <a:t>dar</a:t>
            </a:r>
            <a:r>
              <a:rPr lang="en-GB" sz="1800" dirty="0">
                <a:solidFill>
                  <a:srgbClr val="1F497D"/>
                </a:solidFill>
                <a:latin typeface="Open Sans"/>
                <a:ea typeface="Open Sans"/>
                <a:cs typeface="Open Sans"/>
                <a:sym typeface="Open Sans"/>
              </a:rPr>
              <a:t> are "Start date"-ul în </a:t>
            </a:r>
            <a:r>
              <a:rPr lang="en-GB" sz="1800" dirty="0" err="1">
                <a:solidFill>
                  <a:srgbClr val="1F497D"/>
                </a:solidFill>
                <a:latin typeface="Open Sans"/>
                <a:ea typeface="Open Sans"/>
                <a:cs typeface="Open Sans"/>
                <a:sym typeface="Open Sans"/>
              </a:rPr>
              <a:t>viitor</a:t>
            </a:r>
            <a:r>
              <a:rPr lang="en-GB" sz="1800" dirty="0">
                <a:solidFill>
                  <a:srgbClr val="1F497D"/>
                </a:solidFill>
                <a:latin typeface="Open Sans"/>
                <a:ea typeface="Open Sans"/>
                <a:cs typeface="Open Sans"/>
                <a:sym typeface="Open Sans"/>
              </a:rPr>
              <a:t>;</a:t>
            </a:r>
          </a:p>
          <a:p>
            <a:pPr marL="457200" marR="0" lvl="0" indent="-228600" algn="l" rtl="0">
              <a:lnSpc>
                <a:spcPct val="115000"/>
              </a:lnSpc>
              <a:spcBef>
                <a:spcPts val="0"/>
              </a:spcBef>
              <a:spcAft>
                <a:spcPts val="0"/>
              </a:spcAft>
              <a:buClr>
                <a:schemeClr val="dk2"/>
              </a:buClr>
              <a:buSzPts val="1800"/>
              <a:buFont typeface="Open Sans"/>
              <a:buNone/>
            </a:pPr>
            <a:endParaRPr sz="1800" b="0" i="0" u="none" strike="noStrike" cap="none" dirty="0">
              <a:solidFill>
                <a:schemeClr val="dk2"/>
              </a:solidFill>
              <a:latin typeface="Open Sans"/>
              <a:ea typeface="Open Sans"/>
              <a:cs typeface="Open Sans"/>
              <a:sym typeface="Open Sans"/>
            </a:endParaRPr>
          </a:p>
          <a:p>
            <a:pPr marL="457200" marR="0" lvl="0" indent="-228600" algn="l" rtl="0">
              <a:lnSpc>
                <a:spcPct val="115000"/>
              </a:lnSpc>
              <a:spcBef>
                <a:spcPts val="0"/>
              </a:spcBef>
              <a:spcAft>
                <a:spcPts val="0"/>
              </a:spcAft>
              <a:buClr>
                <a:schemeClr val="dk2"/>
              </a:buClr>
              <a:buSzPts val="1800"/>
              <a:buFont typeface="Open Sans"/>
              <a:buNone/>
            </a:pPr>
            <a:endParaRPr sz="1800" b="1" i="0" u="none" strike="noStrike" cap="none" dirty="0">
              <a:solidFill>
                <a:schemeClr val="dk2"/>
              </a:solidFill>
              <a:latin typeface="Open Sans"/>
              <a:ea typeface="Open Sans"/>
              <a:cs typeface="Open Sans"/>
              <a:sym typeface="Open Sans"/>
            </a:endParaRPr>
          </a:p>
          <a:p>
            <a:pPr marL="457200" marR="0" lvl="0" indent="-228600" algn="l" rtl="0">
              <a:lnSpc>
                <a:spcPct val="115000"/>
              </a:lnSpc>
              <a:spcBef>
                <a:spcPts val="0"/>
              </a:spcBef>
              <a:spcAft>
                <a:spcPts val="0"/>
              </a:spcAft>
              <a:buClr>
                <a:schemeClr val="dk2"/>
              </a:buClr>
              <a:buSzPts val="1800"/>
              <a:buFont typeface="Open Sans"/>
              <a:buNone/>
            </a:pPr>
            <a:endParaRPr sz="1800" b="0" i="0" u="none" strike="noStrike" cap="none" dirty="0">
              <a:solidFill>
                <a:schemeClr val="dk2"/>
              </a:solidFill>
              <a:latin typeface="Open Sans"/>
              <a:ea typeface="Open Sans"/>
              <a:cs typeface="Open Sans"/>
              <a:sym typeface="Open Sans"/>
            </a:endParaRPr>
          </a:p>
          <a:p>
            <a:pPr marL="0" marR="0" lvl="0" indent="0" algn="l" rtl="0">
              <a:lnSpc>
                <a:spcPct val="150000"/>
              </a:lnSpc>
              <a:spcBef>
                <a:spcPts val="0"/>
              </a:spcBef>
              <a:spcAft>
                <a:spcPts val="0"/>
              </a:spcAft>
              <a:buClr>
                <a:srgbClr val="000000"/>
              </a:buClr>
              <a:buSzPts val="1800"/>
              <a:buFont typeface="Arial"/>
              <a:buNone/>
            </a:pPr>
            <a:endParaRPr sz="1800" b="0" i="0" u="none" strike="noStrike" cap="none" dirty="0">
              <a:solidFill>
                <a:schemeClr val="dk2"/>
              </a:solidFill>
              <a:latin typeface="Open Sans"/>
              <a:ea typeface="Open Sans"/>
              <a:cs typeface="Open Sans"/>
              <a:sym typeface="Open Sans"/>
            </a:endParaRPr>
          </a:p>
        </p:txBody>
      </p:sp>
    </p:spTree>
    <p:extLst>
      <p:ext uri="{BB962C8B-B14F-4D97-AF65-F5344CB8AC3E}">
        <p14:creationId xmlns:p14="http://schemas.microsoft.com/office/powerpoint/2010/main" val="21486632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pic>
        <p:nvPicPr>
          <p:cNvPr id="380" name="Google Shape;380;p32"/>
          <p:cNvPicPr preferRelativeResize="0"/>
          <p:nvPr/>
        </p:nvPicPr>
        <p:blipFill rotWithShape="1">
          <a:blip r:embed="rId3">
            <a:alphaModFix/>
          </a:blip>
          <a:srcRect/>
          <a:stretch/>
        </p:blipFill>
        <p:spPr>
          <a:xfrm>
            <a:off x="378" y="283"/>
            <a:ext cx="9143244" cy="6857433"/>
          </a:xfrm>
          <a:prstGeom prst="rect">
            <a:avLst/>
          </a:prstGeom>
          <a:noFill/>
          <a:ln>
            <a:noFill/>
          </a:ln>
        </p:spPr>
      </p:pic>
      <p:pic>
        <p:nvPicPr>
          <p:cNvPr id="381" name="Google Shape;381;p32"/>
          <p:cNvPicPr preferRelativeResize="0"/>
          <p:nvPr/>
        </p:nvPicPr>
        <p:blipFill rotWithShape="1">
          <a:blip r:embed="rId4">
            <a:alphaModFix/>
          </a:blip>
          <a:srcRect/>
          <a:stretch/>
        </p:blipFill>
        <p:spPr>
          <a:xfrm>
            <a:off x="251520" y="219356"/>
            <a:ext cx="3477110" cy="857370"/>
          </a:xfrm>
          <a:prstGeom prst="rect">
            <a:avLst/>
          </a:prstGeom>
          <a:noFill/>
          <a:ln>
            <a:noFill/>
          </a:ln>
        </p:spPr>
      </p:pic>
      <p:pic>
        <p:nvPicPr>
          <p:cNvPr id="382" name="Google Shape;382;p32"/>
          <p:cNvPicPr preferRelativeResize="0"/>
          <p:nvPr/>
        </p:nvPicPr>
        <p:blipFill rotWithShape="1">
          <a:blip r:embed="rId5">
            <a:alphaModFix/>
          </a:blip>
          <a:srcRect/>
          <a:stretch/>
        </p:blipFill>
        <p:spPr>
          <a:xfrm>
            <a:off x="7596336" y="219356"/>
            <a:ext cx="367074" cy="367074"/>
          </a:xfrm>
          <a:prstGeom prst="rect">
            <a:avLst/>
          </a:prstGeom>
          <a:noFill/>
          <a:ln>
            <a:noFill/>
          </a:ln>
        </p:spPr>
      </p:pic>
      <p:pic>
        <p:nvPicPr>
          <p:cNvPr id="383" name="Google Shape;383;p32"/>
          <p:cNvPicPr preferRelativeResize="0"/>
          <p:nvPr/>
        </p:nvPicPr>
        <p:blipFill rotWithShape="1">
          <a:blip r:embed="rId6">
            <a:alphaModFix/>
          </a:blip>
          <a:srcRect/>
          <a:stretch/>
        </p:blipFill>
        <p:spPr>
          <a:xfrm>
            <a:off x="8172400" y="206009"/>
            <a:ext cx="528449" cy="474050"/>
          </a:xfrm>
          <a:prstGeom prst="rect">
            <a:avLst/>
          </a:prstGeom>
          <a:noFill/>
          <a:ln>
            <a:noFill/>
          </a:ln>
        </p:spPr>
      </p:pic>
      <p:sp>
        <p:nvSpPr>
          <p:cNvPr id="384" name="Google Shape;384;p32"/>
          <p:cNvSpPr/>
          <p:nvPr/>
        </p:nvSpPr>
        <p:spPr>
          <a:xfrm>
            <a:off x="538000" y="990600"/>
            <a:ext cx="8089952" cy="4746171"/>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Clr>
                <a:schemeClr val="dk1"/>
              </a:buClr>
              <a:buSzPts val="1100"/>
              <a:buFont typeface="Arial"/>
              <a:buNone/>
            </a:pPr>
            <a:r>
              <a:rPr lang="ro-RO" sz="2400" b="1" i="0" u="none" strike="noStrike" cap="none" dirty="0" smtClean="0">
                <a:solidFill>
                  <a:srgbClr val="1F497D"/>
                </a:solidFill>
                <a:latin typeface="Open Sans"/>
                <a:ea typeface="Open Sans"/>
                <a:cs typeface="Open Sans"/>
                <a:sym typeface="Open Sans"/>
              </a:rPr>
              <a:t>II. Tips &amp; Hints</a:t>
            </a:r>
          </a:p>
          <a:p>
            <a:pPr marL="228600" lvl="0" algn="just">
              <a:lnSpc>
                <a:spcPct val="115000"/>
              </a:lnSpc>
              <a:buClr>
                <a:schemeClr val="dk2"/>
              </a:buClr>
              <a:buSzPts val="1800"/>
            </a:pPr>
            <a:endParaRPr lang="ro-RO" sz="1800" dirty="0" smtClean="0">
              <a:solidFill>
                <a:srgbClr val="1F497D"/>
              </a:solidFill>
              <a:latin typeface="Open Sans"/>
              <a:ea typeface="Open Sans"/>
              <a:cs typeface="Open Sans"/>
              <a:sym typeface="Open Sans"/>
            </a:endParaRPr>
          </a:p>
          <a:p>
            <a:pPr marL="514350" lvl="0" indent="-285750" algn="just">
              <a:lnSpc>
                <a:spcPct val="115000"/>
              </a:lnSpc>
              <a:buClr>
                <a:schemeClr val="dk2"/>
              </a:buClr>
              <a:buSzPts val="1800"/>
              <a:buFont typeface="Wingdings" panose="05000000000000000000" pitchFamily="2" charset="2"/>
              <a:buChar char="ü"/>
            </a:pPr>
            <a:r>
              <a:rPr lang="ro-RO" sz="1800" dirty="0" smtClean="0">
                <a:solidFill>
                  <a:srgbClr val="1F497D"/>
                </a:solidFill>
                <a:latin typeface="Open Sans"/>
                <a:ea typeface="Open Sans"/>
                <a:cs typeface="Open Sans"/>
                <a:sym typeface="Open Sans"/>
              </a:rPr>
              <a:t>"</a:t>
            </a:r>
            <a:r>
              <a:rPr lang="ro-RO" sz="1800" dirty="0" err="1" smtClean="0">
                <a:solidFill>
                  <a:srgbClr val="1F497D"/>
                </a:solidFill>
                <a:latin typeface="Open Sans"/>
                <a:ea typeface="Open Sans"/>
                <a:cs typeface="Open Sans"/>
                <a:sym typeface="Open Sans"/>
              </a:rPr>
              <a:t>Completed</a:t>
            </a:r>
            <a:r>
              <a:rPr lang="ro-RO" sz="1800" dirty="0" smtClean="0">
                <a:solidFill>
                  <a:srgbClr val="1F497D"/>
                </a:solidFill>
                <a:latin typeface="Open Sans"/>
                <a:ea typeface="Open Sans"/>
                <a:cs typeface="Open Sans"/>
                <a:sym typeface="Open Sans"/>
              </a:rPr>
              <a:t>"- activitatea a fost implementată și finalizată în perioada planificată dintre "Start date" și "</a:t>
            </a:r>
            <a:r>
              <a:rPr lang="ro-RO" sz="1800" dirty="0" err="1" smtClean="0">
                <a:solidFill>
                  <a:srgbClr val="1F497D"/>
                </a:solidFill>
                <a:latin typeface="Open Sans"/>
                <a:ea typeface="Open Sans"/>
                <a:cs typeface="Open Sans"/>
                <a:sym typeface="Open Sans"/>
              </a:rPr>
              <a:t>End</a:t>
            </a:r>
            <a:r>
              <a:rPr lang="ro-RO" sz="1800" dirty="0" smtClean="0">
                <a:solidFill>
                  <a:srgbClr val="1F497D"/>
                </a:solidFill>
                <a:latin typeface="Open Sans"/>
                <a:ea typeface="Open Sans"/>
                <a:cs typeface="Open Sans"/>
                <a:sym typeface="Open Sans"/>
              </a:rPr>
              <a:t> date”;</a:t>
            </a:r>
          </a:p>
          <a:p>
            <a:pPr marL="514350" lvl="0" indent="-285750" algn="just">
              <a:lnSpc>
                <a:spcPct val="115000"/>
              </a:lnSpc>
              <a:buClr>
                <a:schemeClr val="dk2"/>
              </a:buClr>
              <a:buSzPts val="1800"/>
              <a:buFont typeface="Wingdings" panose="05000000000000000000" pitchFamily="2" charset="2"/>
              <a:buChar char="ü"/>
            </a:pPr>
            <a:endParaRPr lang="ro-RO" sz="1800" dirty="0" smtClean="0">
              <a:solidFill>
                <a:srgbClr val="1F497D"/>
              </a:solidFill>
              <a:latin typeface="Open Sans"/>
              <a:ea typeface="Open Sans"/>
              <a:cs typeface="Open Sans"/>
              <a:sym typeface="Open Sans"/>
            </a:endParaRPr>
          </a:p>
          <a:p>
            <a:pPr marL="514350" lvl="0" indent="-285750" algn="just">
              <a:lnSpc>
                <a:spcPct val="115000"/>
              </a:lnSpc>
              <a:buClr>
                <a:schemeClr val="dk2"/>
              </a:buClr>
              <a:buSzPts val="1800"/>
              <a:buFont typeface="Wingdings" panose="05000000000000000000" pitchFamily="2" charset="2"/>
              <a:buChar char="ü"/>
            </a:pPr>
            <a:r>
              <a:rPr lang="ro-RO" sz="1800" dirty="0" smtClean="0">
                <a:solidFill>
                  <a:srgbClr val="1F497D"/>
                </a:solidFill>
                <a:latin typeface="Open Sans"/>
                <a:ea typeface="Open Sans"/>
                <a:cs typeface="Open Sans"/>
                <a:sym typeface="Open Sans"/>
              </a:rPr>
              <a:t>În cazul în care o activitate este “</a:t>
            </a:r>
            <a:r>
              <a:rPr lang="ro-RO" sz="1800" dirty="0" err="1" smtClean="0">
                <a:solidFill>
                  <a:srgbClr val="1F497D"/>
                </a:solidFill>
                <a:latin typeface="Open Sans"/>
                <a:ea typeface="Open Sans"/>
                <a:cs typeface="Open Sans"/>
                <a:sym typeface="Open Sans"/>
              </a:rPr>
              <a:t>according</a:t>
            </a:r>
            <a:r>
              <a:rPr lang="ro-RO" sz="1800" dirty="0" smtClean="0">
                <a:solidFill>
                  <a:srgbClr val="1F497D"/>
                </a:solidFill>
                <a:latin typeface="Open Sans"/>
                <a:ea typeface="Open Sans"/>
                <a:cs typeface="Open Sans"/>
                <a:sym typeface="Open Sans"/>
              </a:rPr>
              <a:t> </a:t>
            </a:r>
            <a:r>
              <a:rPr lang="ro-RO" sz="1800" dirty="0" err="1" smtClean="0">
                <a:solidFill>
                  <a:srgbClr val="1F497D"/>
                </a:solidFill>
                <a:latin typeface="Open Sans"/>
                <a:ea typeface="Open Sans"/>
                <a:cs typeface="Open Sans"/>
                <a:sym typeface="Open Sans"/>
              </a:rPr>
              <a:t>to</a:t>
            </a:r>
            <a:r>
              <a:rPr lang="ro-RO" sz="1800" dirty="0" smtClean="0">
                <a:solidFill>
                  <a:srgbClr val="1F497D"/>
                </a:solidFill>
                <a:latin typeface="Open Sans"/>
                <a:ea typeface="Open Sans"/>
                <a:cs typeface="Open Sans"/>
                <a:sym typeface="Open Sans"/>
              </a:rPr>
              <a:t> </a:t>
            </a:r>
            <a:r>
              <a:rPr lang="ro-RO" sz="1800" dirty="0" err="1" smtClean="0">
                <a:solidFill>
                  <a:srgbClr val="1F497D"/>
                </a:solidFill>
                <a:latin typeface="Open Sans"/>
                <a:ea typeface="Open Sans"/>
                <a:cs typeface="Open Sans"/>
                <a:sym typeface="Open Sans"/>
              </a:rPr>
              <a:t>workplan</a:t>
            </a:r>
            <a:r>
              <a:rPr lang="ro-RO" sz="1800" dirty="0" smtClean="0">
                <a:solidFill>
                  <a:srgbClr val="1F497D"/>
                </a:solidFill>
                <a:latin typeface="Open Sans"/>
                <a:ea typeface="Open Sans"/>
                <a:cs typeface="Open Sans"/>
                <a:sym typeface="Open Sans"/>
              </a:rPr>
              <a:t>”, dar bugetată într-o perioadă de raportare anterioară, se descrie motivul întârzierii plății în secțiunea descrierii și justificării problemelor și devierilor și întârzierilor.</a:t>
            </a:r>
          </a:p>
          <a:p>
            <a:pPr marL="457200" marR="0" lvl="0" indent="-228600" algn="l" rtl="0">
              <a:lnSpc>
                <a:spcPct val="115000"/>
              </a:lnSpc>
              <a:spcBef>
                <a:spcPts val="0"/>
              </a:spcBef>
              <a:spcAft>
                <a:spcPts val="0"/>
              </a:spcAft>
              <a:buClr>
                <a:schemeClr val="dk2"/>
              </a:buClr>
              <a:buSzPts val="1800"/>
              <a:buFont typeface="Open Sans"/>
              <a:buNone/>
            </a:pPr>
            <a:endParaRPr lang="ro-RO" sz="1800" b="0" i="0" u="none" strike="noStrike" cap="none" dirty="0" smtClean="0">
              <a:solidFill>
                <a:schemeClr val="dk2"/>
              </a:solidFill>
              <a:latin typeface="Open Sans"/>
              <a:ea typeface="Open Sans"/>
              <a:cs typeface="Open Sans"/>
              <a:sym typeface="Open Sans"/>
            </a:endParaRPr>
          </a:p>
          <a:p>
            <a:pPr marL="457200" marR="0" lvl="0" indent="-228600" algn="l" rtl="0">
              <a:lnSpc>
                <a:spcPct val="115000"/>
              </a:lnSpc>
              <a:spcBef>
                <a:spcPts val="0"/>
              </a:spcBef>
              <a:spcAft>
                <a:spcPts val="0"/>
              </a:spcAft>
              <a:buClr>
                <a:schemeClr val="dk2"/>
              </a:buClr>
              <a:buSzPts val="1800"/>
              <a:buFont typeface="Open Sans"/>
              <a:buNone/>
            </a:pPr>
            <a:endParaRPr lang="ro-RO" sz="1800" b="1" i="0" u="none" strike="noStrike" cap="none" dirty="0" smtClean="0">
              <a:solidFill>
                <a:schemeClr val="dk2"/>
              </a:solidFill>
              <a:latin typeface="Open Sans"/>
              <a:ea typeface="Open Sans"/>
              <a:cs typeface="Open Sans"/>
              <a:sym typeface="Open Sans"/>
            </a:endParaRPr>
          </a:p>
          <a:p>
            <a:pPr marL="457200" marR="0" lvl="0" indent="-228600" algn="l" rtl="0">
              <a:lnSpc>
                <a:spcPct val="115000"/>
              </a:lnSpc>
              <a:spcBef>
                <a:spcPts val="0"/>
              </a:spcBef>
              <a:spcAft>
                <a:spcPts val="0"/>
              </a:spcAft>
              <a:buClr>
                <a:schemeClr val="dk2"/>
              </a:buClr>
              <a:buSzPts val="1800"/>
              <a:buFont typeface="Open Sans"/>
              <a:buNone/>
            </a:pPr>
            <a:endParaRPr lang="ro-RO" sz="1800" b="0" i="0" u="none" strike="noStrike" cap="none" dirty="0" smtClean="0">
              <a:solidFill>
                <a:schemeClr val="dk2"/>
              </a:solidFill>
              <a:latin typeface="Open Sans"/>
              <a:ea typeface="Open Sans"/>
              <a:cs typeface="Open Sans"/>
              <a:sym typeface="Open Sans"/>
            </a:endParaRPr>
          </a:p>
          <a:p>
            <a:pPr marL="0" marR="0" lvl="0" indent="0" algn="l" rtl="0">
              <a:lnSpc>
                <a:spcPct val="150000"/>
              </a:lnSpc>
              <a:spcBef>
                <a:spcPts val="0"/>
              </a:spcBef>
              <a:spcAft>
                <a:spcPts val="0"/>
              </a:spcAft>
              <a:buClr>
                <a:srgbClr val="000000"/>
              </a:buClr>
              <a:buSzPts val="1800"/>
              <a:buFont typeface="Arial"/>
              <a:buNone/>
            </a:pPr>
            <a:endParaRPr lang="ro-RO" sz="1800" b="0" i="0" u="none" strike="noStrike" cap="none" dirty="0">
              <a:solidFill>
                <a:schemeClr val="dk2"/>
              </a:solidFill>
              <a:latin typeface="Open Sans"/>
              <a:ea typeface="Open Sans"/>
              <a:cs typeface="Open Sans"/>
              <a:sym typeface="Open Sans"/>
            </a:endParaRPr>
          </a:p>
        </p:txBody>
      </p:sp>
    </p:spTree>
    <p:extLst>
      <p:ext uri="{BB962C8B-B14F-4D97-AF65-F5344CB8AC3E}">
        <p14:creationId xmlns:p14="http://schemas.microsoft.com/office/powerpoint/2010/main" val="523087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pic>
        <p:nvPicPr>
          <p:cNvPr id="389" name="Google Shape;389;p33"/>
          <p:cNvPicPr preferRelativeResize="0"/>
          <p:nvPr/>
        </p:nvPicPr>
        <p:blipFill rotWithShape="1">
          <a:blip r:embed="rId3">
            <a:alphaModFix/>
          </a:blip>
          <a:srcRect/>
          <a:stretch/>
        </p:blipFill>
        <p:spPr>
          <a:xfrm>
            <a:off x="378" y="283"/>
            <a:ext cx="9143244" cy="6857433"/>
          </a:xfrm>
          <a:prstGeom prst="rect">
            <a:avLst/>
          </a:prstGeom>
          <a:noFill/>
          <a:ln>
            <a:noFill/>
          </a:ln>
        </p:spPr>
      </p:pic>
      <p:pic>
        <p:nvPicPr>
          <p:cNvPr id="390" name="Google Shape;390;p33"/>
          <p:cNvPicPr preferRelativeResize="0"/>
          <p:nvPr/>
        </p:nvPicPr>
        <p:blipFill rotWithShape="1">
          <a:blip r:embed="rId4">
            <a:alphaModFix/>
          </a:blip>
          <a:srcRect/>
          <a:stretch/>
        </p:blipFill>
        <p:spPr>
          <a:xfrm>
            <a:off x="251520" y="219356"/>
            <a:ext cx="3477110" cy="857370"/>
          </a:xfrm>
          <a:prstGeom prst="rect">
            <a:avLst/>
          </a:prstGeom>
          <a:noFill/>
          <a:ln>
            <a:noFill/>
          </a:ln>
        </p:spPr>
      </p:pic>
      <p:pic>
        <p:nvPicPr>
          <p:cNvPr id="391" name="Google Shape;391;p33"/>
          <p:cNvPicPr preferRelativeResize="0"/>
          <p:nvPr/>
        </p:nvPicPr>
        <p:blipFill rotWithShape="1">
          <a:blip r:embed="rId5">
            <a:alphaModFix/>
          </a:blip>
          <a:srcRect/>
          <a:stretch/>
        </p:blipFill>
        <p:spPr>
          <a:xfrm>
            <a:off x="7596336" y="219356"/>
            <a:ext cx="367074" cy="367074"/>
          </a:xfrm>
          <a:prstGeom prst="rect">
            <a:avLst/>
          </a:prstGeom>
          <a:noFill/>
          <a:ln>
            <a:noFill/>
          </a:ln>
        </p:spPr>
      </p:pic>
      <p:pic>
        <p:nvPicPr>
          <p:cNvPr id="392" name="Google Shape;392;p33"/>
          <p:cNvPicPr preferRelativeResize="0"/>
          <p:nvPr/>
        </p:nvPicPr>
        <p:blipFill rotWithShape="1">
          <a:blip r:embed="rId6">
            <a:alphaModFix/>
          </a:blip>
          <a:srcRect/>
          <a:stretch/>
        </p:blipFill>
        <p:spPr>
          <a:xfrm>
            <a:off x="8172400" y="206009"/>
            <a:ext cx="528449" cy="474050"/>
          </a:xfrm>
          <a:prstGeom prst="rect">
            <a:avLst/>
          </a:prstGeom>
          <a:noFill/>
          <a:ln>
            <a:noFill/>
          </a:ln>
        </p:spPr>
      </p:pic>
      <p:sp>
        <p:nvSpPr>
          <p:cNvPr id="393" name="Google Shape;393;p33"/>
          <p:cNvSpPr/>
          <p:nvPr/>
        </p:nvSpPr>
        <p:spPr>
          <a:xfrm>
            <a:off x="538000" y="990600"/>
            <a:ext cx="8216100" cy="4746171"/>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Clr>
                <a:schemeClr val="dk1"/>
              </a:buClr>
              <a:buSzPts val="1100"/>
              <a:buFont typeface="Arial"/>
              <a:buNone/>
            </a:pPr>
            <a:r>
              <a:rPr lang="ro-RO" sz="2400" b="1" i="0" u="none" strike="noStrike" cap="none" dirty="0" smtClean="0">
                <a:solidFill>
                  <a:srgbClr val="1F497D"/>
                </a:solidFill>
                <a:latin typeface="Open Sans"/>
                <a:ea typeface="Open Sans"/>
                <a:cs typeface="Open Sans"/>
                <a:sym typeface="Open Sans"/>
              </a:rPr>
              <a:t>II. Tips &amp; Hints</a:t>
            </a:r>
          </a:p>
          <a:p>
            <a:pPr lvl="0">
              <a:lnSpc>
                <a:spcPct val="115000"/>
              </a:lnSpc>
              <a:buSzPts val="1800"/>
            </a:pPr>
            <a:r>
              <a:rPr lang="ro-RO" sz="1800" b="1" dirty="0" smtClean="0">
                <a:solidFill>
                  <a:srgbClr val="1F497D"/>
                </a:solidFill>
                <a:latin typeface="Open Sans"/>
                <a:ea typeface="Open Sans"/>
                <a:cs typeface="Open Sans"/>
                <a:sym typeface="Open Sans"/>
              </a:rPr>
              <a:t>Generale</a:t>
            </a:r>
          </a:p>
          <a:p>
            <a:pPr marL="285750" lvl="0" indent="-285750" algn="just">
              <a:lnSpc>
                <a:spcPct val="115000"/>
              </a:lnSpc>
              <a:buSzPts val="1800"/>
              <a:buFont typeface="Wingdings" panose="05000000000000000000" pitchFamily="2" charset="2"/>
              <a:buChar char="ü"/>
            </a:pPr>
            <a:r>
              <a:rPr lang="ro-RO" sz="1800" dirty="0" smtClean="0">
                <a:solidFill>
                  <a:srgbClr val="1F497D"/>
                </a:solidFill>
                <a:latin typeface="Open Sans"/>
                <a:ea typeface="Open Sans"/>
                <a:cs typeface="Open Sans"/>
                <a:sym typeface="Open Sans"/>
              </a:rPr>
              <a:t>De urmărit site-ul Programului pentru noutăți;</a:t>
            </a:r>
          </a:p>
          <a:p>
            <a:pPr marL="285750" lvl="0" indent="-285750" algn="just">
              <a:lnSpc>
                <a:spcPct val="115000"/>
              </a:lnSpc>
              <a:buSzPts val="1800"/>
              <a:buFont typeface="Wingdings" panose="05000000000000000000" pitchFamily="2" charset="2"/>
              <a:buChar char="ü"/>
            </a:pPr>
            <a:r>
              <a:rPr lang="ro-RO" sz="1800" dirty="0" smtClean="0">
                <a:solidFill>
                  <a:srgbClr val="1F497D"/>
                </a:solidFill>
                <a:latin typeface="Open Sans"/>
                <a:ea typeface="Open Sans"/>
                <a:cs typeface="Open Sans"/>
                <a:sym typeface="Open Sans"/>
              </a:rPr>
              <a:t>De respectat și aplicat Instrucțiunile emise de AM;</a:t>
            </a:r>
          </a:p>
          <a:p>
            <a:pPr marL="285750" lvl="0" indent="-285750" algn="just">
              <a:lnSpc>
                <a:spcPct val="115000"/>
              </a:lnSpc>
              <a:buSzPts val="1800"/>
              <a:buFont typeface="Wingdings" panose="05000000000000000000" pitchFamily="2" charset="2"/>
              <a:buChar char="ü"/>
            </a:pPr>
            <a:r>
              <a:rPr lang="ro-RO" sz="1800" dirty="0" smtClean="0">
                <a:solidFill>
                  <a:srgbClr val="1F497D"/>
                </a:solidFill>
                <a:latin typeface="Open Sans"/>
                <a:ea typeface="Open Sans"/>
                <a:cs typeface="Open Sans"/>
                <a:sym typeface="Open Sans"/>
              </a:rPr>
              <a:t>De însușit și respectat Contractul de finanțare, Manualul </a:t>
            </a:r>
            <a:r>
              <a:rPr lang="ro-RO" sz="1800" dirty="0" err="1" smtClean="0">
                <a:solidFill>
                  <a:srgbClr val="1F497D"/>
                </a:solidFill>
                <a:latin typeface="Open Sans"/>
                <a:ea typeface="Open Sans"/>
                <a:cs typeface="Open Sans"/>
                <a:sym typeface="Open Sans"/>
              </a:rPr>
              <a:t>eMS</a:t>
            </a:r>
            <a:r>
              <a:rPr lang="ro-RO" sz="1800" dirty="0" smtClean="0">
                <a:solidFill>
                  <a:srgbClr val="1F497D"/>
                </a:solidFill>
                <a:latin typeface="Open Sans"/>
                <a:ea typeface="Open Sans"/>
                <a:cs typeface="Open Sans"/>
                <a:sym typeface="Open Sans"/>
              </a:rPr>
              <a:t> de raportare și Manualul de implementare a proiectelor;</a:t>
            </a:r>
          </a:p>
          <a:p>
            <a:pPr marL="285750" lvl="0" indent="-285750" algn="just">
              <a:lnSpc>
                <a:spcPct val="115000"/>
              </a:lnSpc>
              <a:buSzPts val="1800"/>
              <a:buFont typeface="Wingdings" panose="05000000000000000000" pitchFamily="2" charset="2"/>
              <a:buChar char="ü"/>
            </a:pPr>
            <a:r>
              <a:rPr lang="ro-RO" sz="1800" dirty="0" smtClean="0">
                <a:solidFill>
                  <a:srgbClr val="1F497D"/>
                </a:solidFill>
                <a:latin typeface="Open Sans"/>
                <a:ea typeface="Open Sans"/>
                <a:cs typeface="Open Sans"/>
                <a:sym typeface="Open Sans"/>
              </a:rPr>
              <a:t>De verificat Aplicația, pentru a se asigura că e completă, actualizată și că există coerență între pachete de activități, buget și descrierea liniei bugetare;</a:t>
            </a:r>
          </a:p>
          <a:p>
            <a:pPr marL="285750" lvl="0" indent="-285750" algn="just">
              <a:lnSpc>
                <a:spcPct val="115000"/>
              </a:lnSpc>
              <a:buSzPts val="1800"/>
              <a:buFont typeface="Wingdings" panose="05000000000000000000" pitchFamily="2" charset="2"/>
              <a:buChar char="ü"/>
            </a:pPr>
            <a:r>
              <a:rPr lang="ro-RO" sz="1800" dirty="0" smtClean="0">
                <a:solidFill>
                  <a:srgbClr val="1F497D"/>
                </a:solidFill>
                <a:latin typeface="Open Sans"/>
                <a:ea typeface="Open Sans"/>
                <a:cs typeface="Open Sans"/>
                <a:sym typeface="Open Sans"/>
              </a:rPr>
              <a:t>De alocat corect utilizatori în </a:t>
            </a:r>
            <a:r>
              <a:rPr lang="ro-RO" sz="1800" dirty="0" err="1" smtClean="0">
                <a:solidFill>
                  <a:srgbClr val="1F497D"/>
                </a:solidFill>
                <a:latin typeface="Open Sans"/>
                <a:ea typeface="Open Sans"/>
                <a:cs typeface="Open Sans"/>
                <a:sym typeface="Open Sans"/>
              </a:rPr>
              <a:t>eMS</a:t>
            </a:r>
            <a:r>
              <a:rPr lang="ro-RO" sz="1800" dirty="0" smtClean="0">
                <a:solidFill>
                  <a:srgbClr val="1F497D"/>
                </a:solidFill>
                <a:latin typeface="Open Sans"/>
                <a:ea typeface="Open Sans"/>
                <a:cs typeface="Open Sans"/>
                <a:sym typeface="Open Sans"/>
              </a:rPr>
              <a:t> de către BP pentru toți partenerii;</a:t>
            </a:r>
          </a:p>
          <a:p>
            <a:pPr marL="285750" lvl="0" indent="-285750" algn="just">
              <a:lnSpc>
                <a:spcPct val="115000"/>
              </a:lnSpc>
              <a:buSzPts val="1800"/>
              <a:buFont typeface="Wingdings" panose="05000000000000000000" pitchFamily="2" charset="2"/>
              <a:buChar char="ü"/>
            </a:pPr>
            <a:r>
              <a:rPr lang="ro-RO" sz="1800" dirty="0" smtClean="0">
                <a:solidFill>
                  <a:srgbClr val="1F497D"/>
                </a:solidFill>
                <a:latin typeface="Open Sans"/>
                <a:ea typeface="Open Sans"/>
                <a:cs typeface="Open Sans"/>
                <a:sym typeface="Open Sans"/>
              </a:rPr>
              <a:t>De verificat dacă este evidențiat responsabilul fiecărui pachet de activități;</a:t>
            </a:r>
          </a:p>
          <a:p>
            <a:pPr marL="285750" lvl="0" indent="-285750" algn="just">
              <a:lnSpc>
                <a:spcPct val="115000"/>
              </a:lnSpc>
              <a:buSzPts val="1800"/>
              <a:buFont typeface="Wingdings" panose="05000000000000000000" pitchFamily="2" charset="2"/>
              <a:buChar char="ü"/>
            </a:pPr>
            <a:r>
              <a:rPr lang="ro-RO" sz="1800" dirty="0" smtClean="0">
                <a:solidFill>
                  <a:srgbClr val="1F497D"/>
                </a:solidFill>
                <a:latin typeface="Open Sans"/>
                <a:ea typeface="Open Sans"/>
                <a:cs typeface="Open Sans"/>
                <a:sym typeface="Open Sans"/>
              </a:rPr>
              <a:t>De completat secțiunea "</a:t>
            </a:r>
            <a:r>
              <a:rPr lang="ro-RO" sz="1800" dirty="0" err="1" smtClean="0">
                <a:solidFill>
                  <a:srgbClr val="1F497D"/>
                </a:solidFill>
                <a:latin typeface="Open Sans"/>
                <a:ea typeface="Open Sans"/>
                <a:cs typeface="Open Sans"/>
                <a:sym typeface="Open Sans"/>
              </a:rPr>
              <a:t>Supplementary</a:t>
            </a:r>
            <a:r>
              <a:rPr lang="ro-RO" sz="1800" dirty="0" smtClean="0">
                <a:solidFill>
                  <a:srgbClr val="1F497D"/>
                </a:solidFill>
                <a:latin typeface="Open Sans"/>
                <a:ea typeface="Open Sans"/>
                <a:cs typeface="Open Sans"/>
                <a:sym typeface="Open Sans"/>
              </a:rPr>
              <a:t> </a:t>
            </a:r>
            <a:r>
              <a:rPr lang="ro-RO" sz="1800" dirty="0" err="1" smtClean="0">
                <a:solidFill>
                  <a:srgbClr val="1F497D"/>
                </a:solidFill>
                <a:latin typeface="Open Sans"/>
                <a:ea typeface="Open Sans"/>
                <a:cs typeface="Open Sans"/>
                <a:sym typeface="Open Sans"/>
              </a:rPr>
              <a:t>information</a:t>
            </a:r>
            <a:r>
              <a:rPr lang="ro-RO" sz="1800" dirty="0" smtClean="0">
                <a:solidFill>
                  <a:srgbClr val="1F497D"/>
                </a:solidFill>
                <a:latin typeface="Open Sans"/>
                <a:ea typeface="Open Sans"/>
                <a:cs typeface="Open Sans"/>
                <a:sym typeface="Open Sans"/>
              </a:rPr>
              <a:t>" se completează după semnarea contractului de finanțare, dar mai ales înainte de depunerea primului raport de proiect;</a:t>
            </a:r>
          </a:p>
          <a:p>
            <a:pPr marL="0" marR="0" lvl="0" indent="0" algn="l" rtl="0">
              <a:lnSpc>
                <a:spcPct val="150000"/>
              </a:lnSpc>
              <a:spcBef>
                <a:spcPts val="0"/>
              </a:spcBef>
              <a:spcAft>
                <a:spcPts val="0"/>
              </a:spcAft>
              <a:buClr>
                <a:srgbClr val="000000"/>
              </a:buClr>
              <a:buSzPts val="1800"/>
              <a:buFont typeface="Arial"/>
              <a:buNone/>
            </a:pPr>
            <a:endParaRPr lang="ro-RO" sz="1800" b="0" i="0" u="none" strike="noStrike" cap="none" dirty="0">
              <a:solidFill>
                <a:schemeClr val="dk2"/>
              </a:solidFill>
              <a:latin typeface="Open Sans"/>
              <a:ea typeface="Open Sans"/>
              <a:cs typeface="Open Sans"/>
              <a:sym typeface="Open San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pic>
        <p:nvPicPr>
          <p:cNvPr id="389" name="Google Shape;389;p33"/>
          <p:cNvPicPr preferRelativeResize="0"/>
          <p:nvPr/>
        </p:nvPicPr>
        <p:blipFill rotWithShape="1">
          <a:blip r:embed="rId3">
            <a:alphaModFix/>
          </a:blip>
          <a:srcRect/>
          <a:stretch/>
        </p:blipFill>
        <p:spPr>
          <a:xfrm>
            <a:off x="378" y="283"/>
            <a:ext cx="9143244" cy="6857433"/>
          </a:xfrm>
          <a:prstGeom prst="rect">
            <a:avLst/>
          </a:prstGeom>
          <a:noFill/>
          <a:ln>
            <a:noFill/>
          </a:ln>
        </p:spPr>
      </p:pic>
      <p:pic>
        <p:nvPicPr>
          <p:cNvPr id="390" name="Google Shape;390;p33"/>
          <p:cNvPicPr preferRelativeResize="0"/>
          <p:nvPr/>
        </p:nvPicPr>
        <p:blipFill rotWithShape="1">
          <a:blip r:embed="rId4">
            <a:alphaModFix/>
          </a:blip>
          <a:srcRect/>
          <a:stretch/>
        </p:blipFill>
        <p:spPr>
          <a:xfrm>
            <a:off x="251520" y="219356"/>
            <a:ext cx="3477110" cy="857370"/>
          </a:xfrm>
          <a:prstGeom prst="rect">
            <a:avLst/>
          </a:prstGeom>
          <a:noFill/>
          <a:ln>
            <a:noFill/>
          </a:ln>
        </p:spPr>
      </p:pic>
      <p:pic>
        <p:nvPicPr>
          <p:cNvPr id="391" name="Google Shape;391;p33"/>
          <p:cNvPicPr preferRelativeResize="0"/>
          <p:nvPr/>
        </p:nvPicPr>
        <p:blipFill rotWithShape="1">
          <a:blip r:embed="rId5">
            <a:alphaModFix/>
          </a:blip>
          <a:srcRect/>
          <a:stretch/>
        </p:blipFill>
        <p:spPr>
          <a:xfrm>
            <a:off x="7596336" y="219356"/>
            <a:ext cx="367074" cy="367074"/>
          </a:xfrm>
          <a:prstGeom prst="rect">
            <a:avLst/>
          </a:prstGeom>
          <a:noFill/>
          <a:ln>
            <a:noFill/>
          </a:ln>
        </p:spPr>
      </p:pic>
      <p:pic>
        <p:nvPicPr>
          <p:cNvPr id="392" name="Google Shape;392;p33"/>
          <p:cNvPicPr preferRelativeResize="0"/>
          <p:nvPr/>
        </p:nvPicPr>
        <p:blipFill rotWithShape="1">
          <a:blip r:embed="rId6">
            <a:alphaModFix/>
          </a:blip>
          <a:srcRect/>
          <a:stretch/>
        </p:blipFill>
        <p:spPr>
          <a:xfrm>
            <a:off x="8172400" y="206009"/>
            <a:ext cx="528449" cy="474050"/>
          </a:xfrm>
          <a:prstGeom prst="rect">
            <a:avLst/>
          </a:prstGeom>
          <a:noFill/>
          <a:ln>
            <a:noFill/>
          </a:ln>
        </p:spPr>
      </p:pic>
      <p:sp>
        <p:nvSpPr>
          <p:cNvPr id="393" name="Google Shape;393;p33"/>
          <p:cNvSpPr/>
          <p:nvPr/>
        </p:nvSpPr>
        <p:spPr>
          <a:xfrm>
            <a:off x="537999" y="990600"/>
            <a:ext cx="8162849" cy="4746171"/>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Clr>
                <a:schemeClr val="dk1"/>
              </a:buClr>
              <a:buSzPts val="1100"/>
              <a:buFont typeface="Arial"/>
              <a:buNone/>
            </a:pPr>
            <a:r>
              <a:rPr lang="ro-RO" sz="2400" b="1" i="0" u="none" strike="noStrike" cap="none" dirty="0" smtClean="0">
                <a:solidFill>
                  <a:srgbClr val="1F497D"/>
                </a:solidFill>
                <a:latin typeface="Open Sans"/>
                <a:ea typeface="Open Sans"/>
                <a:cs typeface="Open Sans"/>
                <a:sym typeface="Open Sans"/>
              </a:rPr>
              <a:t>II. Tips &amp; Hints</a:t>
            </a:r>
          </a:p>
          <a:p>
            <a:pPr marL="285750" lvl="0" indent="-285750" algn="just">
              <a:buSzPts val="1800"/>
              <a:buFont typeface="Wingdings" panose="05000000000000000000" pitchFamily="2" charset="2"/>
              <a:buChar char="ü"/>
            </a:pPr>
            <a:r>
              <a:rPr lang="ro-RO" sz="1800" dirty="0" smtClean="0">
                <a:solidFill>
                  <a:srgbClr val="1F497D"/>
                </a:solidFill>
                <a:latin typeface="Open Sans"/>
                <a:ea typeface="Open Sans"/>
                <a:cs typeface="Open Sans"/>
                <a:sym typeface="Open Sans"/>
              </a:rPr>
              <a:t>Identificările financiare se încarcă în secțiunea “</a:t>
            </a:r>
            <a:r>
              <a:rPr lang="ro-RO" sz="1800" dirty="0" err="1" smtClean="0">
                <a:solidFill>
                  <a:srgbClr val="1F497D"/>
                </a:solidFill>
                <a:latin typeface="Open Sans"/>
                <a:ea typeface="Open Sans"/>
                <a:cs typeface="Open Sans"/>
                <a:sym typeface="Open Sans"/>
              </a:rPr>
              <a:t>Supplementary</a:t>
            </a:r>
            <a:r>
              <a:rPr lang="ro-RO" sz="1800" dirty="0" smtClean="0">
                <a:solidFill>
                  <a:srgbClr val="1F497D"/>
                </a:solidFill>
                <a:latin typeface="Open Sans"/>
                <a:ea typeface="Open Sans"/>
                <a:cs typeface="Open Sans"/>
                <a:sym typeface="Open Sans"/>
              </a:rPr>
              <a:t> </a:t>
            </a:r>
            <a:r>
              <a:rPr lang="ro-RO" sz="1800" dirty="0" err="1" smtClean="0">
                <a:solidFill>
                  <a:srgbClr val="1F497D"/>
                </a:solidFill>
                <a:latin typeface="Open Sans"/>
                <a:ea typeface="Open Sans"/>
                <a:cs typeface="Open Sans"/>
                <a:sym typeface="Open Sans"/>
              </a:rPr>
              <a:t>information</a:t>
            </a:r>
            <a:r>
              <a:rPr lang="ro-RO" sz="1800" dirty="0" smtClean="0">
                <a:solidFill>
                  <a:srgbClr val="1F497D"/>
                </a:solidFill>
                <a:latin typeface="Open Sans"/>
                <a:ea typeface="Open Sans"/>
                <a:cs typeface="Open Sans"/>
                <a:sym typeface="Open Sans"/>
              </a:rPr>
              <a:t>/Bank Information”, 2 conturi deschise în Trezorerie.</a:t>
            </a:r>
          </a:p>
          <a:p>
            <a:pPr marL="285750" lvl="0" indent="-285750" algn="just">
              <a:buSzPts val="1800"/>
              <a:buFont typeface="Wingdings" panose="05000000000000000000" pitchFamily="2" charset="2"/>
              <a:buChar char="ü"/>
            </a:pPr>
            <a:r>
              <a:rPr lang="ro-RO" sz="1800" dirty="0" smtClean="0">
                <a:solidFill>
                  <a:srgbClr val="1F497D"/>
                </a:solidFill>
                <a:latin typeface="Open Sans"/>
                <a:ea typeface="Open Sans"/>
                <a:cs typeface="Open Sans"/>
                <a:sym typeface="Open Sans"/>
              </a:rPr>
              <a:t>Cererile de solicitare avans cofinanțare se încarcă în secțiunea “</a:t>
            </a:r>
            <a:r>
              <a:rPr lang="ro-RO" sz="1800" dirty="0" err="1" smtClean="0">
                <a:solidFill>
                  <a:srgbClr val="1F497D"/>
                </a:solidFill>
                <a:latin typeface="Open Sans"/>
                <a:ea typeface="Open Sans"/>
                <a:cs typeface="Open Sans"/>
                <a:sym typeface="Open Sans"/>
              </a:rPr>
              <a:t>Attachments</a:t>
            </a:r>
            <a:r>
              <a:rPr lang="ro-RO" sz="1800" dirty="0" smtClean="0">
                <a:solidFill>
                  <a:srgbClr val="1F497D"/>
                </a:solidFill>
                <a:latin typeface="Open Sans"/>
                <a:ea typeface="Open Sans"/>
                <a:cs typeface="Open Sans"/>
                <a:sym typeface="Open Sans"/>
              </a:rPr>
              <a:t>” a proiectului;</a:t>
            </a:r>
          </a:p>
          <a:p>
            <a:pPr marL="285750" lvl="0" indent="-285750" algn="just">
              <a:buSzPts val="1800"/>
              <a:buFont typeface="Wingdings" panose="05000000000000000000" pitchFamily="2" charset="2"/>
              <a:buChar char="ü"/>
            </a:pPr>
            <a:r>
              <a:rPr lang="ro-RO" sz="1800" dirty="0" smtClean="0">
                <a:solidFill>
                  <a:srgbClr val="1F497D"/>
                </a:solidFill>
                <a:latin typeface="Open Sans"/>
                <a:ea typeface="Open Sans"/>
                <a:cs typeface="Open Sans"/>
                <a:sym typeface="Open Sans"/>
              </a:rPr>
              <a:t>Secțiunea "</a:t>
            </a:r>
            <a:r>
              <a:rPr lang="ro-RO" sz="1800" dirty="0" err="1" smtClean="0">
                <a:solidFill>
                  <a:srgbClr val="1F497D"/>
                </a:solidFill>
                <a:latin typeface="Open Sans"/>
                <a:ea typeface="Open Sans"/>
                <a:cs typeface="Open Sans"/>
                <a:sym typeface="Open Sans"/>
              </a:rPr>
              <a:t>Supplementary</a:t>
            </a:r>
            <a:r>
              <a:rPr lang="ro-RO" sz="1800" dirty="0" smtClean="0">
                <a:solidFill>
                  <a:srgbClr val="1F497D"/>
                </a:solidFill>
                <a:latin typeface="Open Sans"/>
                <a:ea typeface="Open Sans"/>
                <a:cs typeface="Open Sans"/>
                <a:sym typeface="Open Sans"/>
              </a:rPr>
              <a:t> </a:t>
            </a:r>
            <a:r>
              <a:rPr lang="ro-RO" sz="1800" dirty="0" err="1" smtClean="0">
                <a:solidFill>
                  <a:srgbClr val="1F497D"/>
                </a:solidFill>
                <a:latin typeface="Open Sans"/>
                <a:ea typeface="Open Sans"/>
                <a:cs typeface="Open Sans"/>
                <a:sym typeface="Open Sans"/>
              </a:rPr>
              <a:t>information</a:t>
            </a:r>
            <a:r>
              <a:rPr lang="ro-RO" sz="1800" dirty="0" smtClean="0">
                <a:solidFill>
                  <a:srgbClr val="1F497D"/>
                </a:solidFill>
                <a:latin typeface="Open Sans"/>
                <a:ea typeface="Open Sans"/>
                <a:cs typeface="Open Sans"/>
                <a:sym typeface="Open Sans"/>
              </a:rPr>
              <a:t>" trebuie completată/actualizată continuu (și verificarea ca acestea să se mențină în sistem după o modificare de aplicație);</a:t>
            </a:r>
          </a:p>
          <a:p>
            <a:pPr marL="285750" lvl="0" indent="-285750" algn="just">
              <a:buSzPts val="1800"/>
              <a:buFont typeface="Wingdings" panose="05000000000000000000" pitchFamily="2" charset="2"/>
              <a:buChar char="ü"/>
            </a:pPr>
            <a:r>
              <a:rPr lang="ro-RO" sz="1800" dirty="0" smtClean="0">
                <a:solidFill>
                  <a:srgbClr val="1F497D"/>
                </a:solidFill>
                <a:latin typeface="Open Sans"/>
                <a:ea typeface="Open Sans"/>
                <a:cs typeface="Open Sans"/>
                <a:sym typeface="Open Sans"/>
              </a:rPr>
              <a:t>Secțiunea ”Project </a:t>
            </a:r>
            <a:r>
              <a:rPr lang="ro-RO" sz="1800" dirty="0" err="1" smtClean="0">
                <a:solidFill>
                  <a:srgbClr val="1F497D"/>
                </a:solidFill>
                <a:latin typeface="Open Sans"/>
                <a:ea typeface="Open Sans"/>
                <a:cs typeface="Open Sans"/>
                <a:sym typeface="Open Sans"/>
              </a:rPr>
              <a:t>Procurements</a:t>
            </a:r>
            <a:r>
              <a:rPr lang="ro-RO" sz="1800" dirty="0" smtClean="0">
                <a:solidFill>
                  <a:srgbClr val="1F497D"/>
                </a:solidFill>
                <a:latin typeface="Open Sans"/>
                <a:ea typeface="Open Sans"/>
                <a:cs typeface="Open Sans"/>
                <a:sym typeface="Open Sans"/>
              </a:rPr>
              <a:t>” trebuie completată și actualizată la fiecare raport de către fiecare partener;</a:t>
            </a:r>
          </a:p>
          <a:p>
            <a:pPr marL="285750" lvl="0" indent="-285750" algn="just">
              <a:buSzPts val="1800"/>
              <a:buFont typeface="Wingdings" panose="05000000000000000000" pitchFamily="2" charset="2"/>
              <a:buChar char="ü"/>
            </a:pPr>
            <a:r>
              <a:rPr lang="ro-RO" sz="1800" dirty="0" smtClean="0">
                <a:solidFill>
                  <a:srgbClr val="1F497D"/>
                </a:solidFill>
                <a:latin typeface="Open Sans"/>
                <a:ea typeface="Open Sans"/>
                <a:cs typeface="Open Sans"/>
                <a:sym typeface="Open Sans"/>
              </a:rPr>
              <a:t>Fiecare beneficiar trebuie să realizeze, în termen de </a:t>
            </a:r>
            <a:r>
              <a:rPr lang="ro-RO" sz="1800" dirty="0" err="1" smtClean="0">
                <a:solidFill>
                  <a:srgbClr val="1F497D"/>
                </a:solidFill>
                <a:latin typeface="Open Sans"/>
                <a:ea typeface="Open Sans"/>
                <a:cs typeface="Open Sans"/>
                <a:sym typeface="Open Sans"/>
              </a:rPr>
              <a:t>max</a:t>
            </a:r>
            <a:r>
              <a:rPr lang="ro-RO" sz="1800" dirty="0" smtClean="0">
                <a:solidFill>
                  <a:srgbClr val="1F497D"/>
                </a:solidFill>
                <a:latin typeface="Open Sans"/>
                <a:ea typeface="Open Sans"/>
                <a:cs typeface="Open Sans"/>
                <a:sym typeface="Open Sans"/>
              </a:rPr>
              <a:t> 6 luni de la demararea proiectului, cel puțin un poster de dimensiune A3 pe care să îl afișeze într-un loc vizibil;</a:t>
            </a:r>
          </a:p>
          <a:p>
            <a:pPr marL="285750" lvl="0" indent="-285750" algn="just">
              <a:buSzPts val="1800"/>
              <a:buFont typeface="Wingdings" panose="05000000000000000000" pitchFamily="2" charset="2"/>
              <a:buChar char="ü"/>
            </a:pPr>
            <a:r>
              <a:rPr lang="ro-RO" sz="1800" dirty="0" smtClean="0">
                <a:solidFill>
                  <a:srgbClr val="1F497D"/>
                </a:solidFill>
                <a:latin typeface="Open Sans"/>
                <a:ea typeface="Open Sans"/>
                <a:cs typeface="Open Sans"/>
                <a:sym typeface="Open Sans"/>
              </a:rPr>
              <a:t>Actele adiționale la Contractele de Finanțare și Cofinanțare, semnate în urma unor modificări, trebuie încărcate în secțiunea ”</a:t>
            </a:r>
            <a:r>
              <a:rPr lang="ro-RO" sz="1800" dirty="0" err="1" smtClean="0">
                <a:solidFill>
                  <a:srgbClr val="1F497D"/>
                </a:solidFill>
                <a:latin typeface="Open Sans"/>
                <a:ea typeface="Open Sans"/>
                <a:cs typeface="Open Sans"/>
                <a:sym typeface="Open Sans"/>
              </a:rPr>
              <a:t>Attachments</a:t>
            </a:r>
            <a:r>
              <a:rPr lang="ro-RO" sz="1800" dirty="0" smtClean="0">
                <a:solidFill>
                  <a:srgbClr val="1F497D"/>
                </a:solidFill>
                <a:latin typeface="Open Sans"/>
                <a:ea typeface="Open Sans"/>
                <a:cs typeface="Open Sans"/>
                <a:sym typeface="Open Sans"/>
              </a:rPr>
              <a:t>” a proiectului;</a:t>
            </a:r>
          </a:p>
          <a:p>
            <a:pPr marL="0" marR="0" lvl="0" indent="0" algn="l" rtl="0">
              <a:lnSpc>
                <a:spcPct val="150000"/>
              </a:lnSpc>
              <a:spcBef>
                <a:spcPts val="0"/>
              </a:spcBef>
              <a:spcAft>
                <a:spcPts val="0"/>
              </a:spcAft>
              <a:buClr>
                <a:srgbClr val="000000"/>
              </a:buClr>
              <a:buSzPts val="1800"/>
              <a:buFont typeface="Arial"/>
              <a:buNone/>
            </a:pPr>
            <a:endParaRPr lang="ro-RO" sz="1800" b="0" i="0" u="none" strike="noStrike" cap="none" dirty="0">
              <a:solidFill>
                <a:schemeClr val="dk2"/>
              </a:solidFill>
              <a:latin typeface="Open Sans"/>
              <a:ea typeface="Open Sans"/>
              <a:cs typeface="Open Sans"/>
              <a:sym typeface="Open Sans"/>
            </a:endParaRPr>
          </a:p>
        </p:txBody>
      </p:sp>
    </p:spTree>
    <p:extLst>
      <p:ext uri="{BB962C8B-B14F-4D97-AF65-F5344CB8AC3E}">
        <p14:creationId xmlns:p14="http://schemas.microsoft.com/office/powerpoint/2010/main" val="3982682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pic>
        <p:nvPicPr>
          <p:cNvPr id="199" name="Google Shape;199;p13"/>
          <p:cNvPicPr preferRelativeResize="0"/>
          <p:nvPr/>
        </p:nvPicPr>
        <p:blipFill rotWithShape="1">
          <a:blip r:embed="rId3">
            <a:alphaModFix/>
          </a:blip>
          <a:srcRect/>
          <a:stretch/>
        </p:blipFill>
        <p:spPr>
          <a:xfrm>
            <a:off x="378" y="283"/>
            <a:ext cx="9143244" cy="6857433"/>
          </a:xfrm>
          <a:prstGeom prst="rect">
            <a:avLst/>
          </a:prstGeom>
          <a:noFill/>
          <a:ln>
            <a:noFill/>
          </a:ln>
        </p:spPr>
      </p:pic>
      <p:pic>
        <p:nvPicPr>
          <p:cNvPr id="200" name="Google Shape;200;p13"/>
          <p:cNvPicPr preferRelativeResize="0"/>
          <p:nvPr/>
        </p:nvPicPr>
        <p:blipFill rotWithShape="1">
          <a:blip r:embed="rId4">
            <a:alphaModFix/>
          </a:blip>
          <a:srcRect/>
          <a:stretch/>
        </p:blipFill>
        <p:spPr>
          <a:xfrm>
            <a:off x="251520" y="219356"/>
            <a:ext cx="3477110" cy="857370"/>
          </a:xfrm>
          <a:prstGeom prst="rect">
            <a:avLst/>
          </a:prstGeom>
          <a:noFill/>
          <a:ln>
            <a:noFill/>
          </a:ln>
        </p:spPr>
      </p:pic>
      <p:pic>
        <p:nvPicPr>
          <p:cNvPr id="201" name="Google Shape;201;p13"/>
          <p:cNvPicPr preferRelativeResize="0"/>
          <p:nvPr/>
        </p:nvPicPr>
        <p:blipFill rotWithShape="1">
          <a:blip r:embed="rId5">
            <a:alphaModFix/>
          </a:blip>
          <a:srcRect/>
          <a:stretch/>
        </p:blipFill>
        <p:spPr>
          <a:xfrm>
            <a:off x="7596336" y="219356"/>
            <a:ext cx="367074" cy="367074"/>
          </a:xfrm>
          <a:prstGeom prst="rect">
            <a:avLst/>
          </a:prstGeom>
          <a:noFill/>
          <a:ln>
            <a:noFill/>
          </a:ln>
        </p:spPr>
      </p:pic>
      <p:pic>
        <p:nvPicPr>
          <p:cNvPr id="202" name="Google Shape;202;p13"/>
          <p:cNvPicPr preferRelativeResize="0"/>
          <p:nvPr/>
        </p:nvPicPr>
        <p:blipFill rotWithShape="1">
          <a:blip r:embed="rId6">
            <a:alphaModFix/>
          </a:blip>
          <a:srcRect/>
          <a:stretch/>
        </p:blipFill>
        <p:spPr>
          <a:xfrm>
            <a:off x="8172400" y="206009"/>
            <a:ext cx="528449" cy="474050"/>
          </a:xfrm>
          <a:prstGeom prst="rect">
            <a:avLst/>
          </a:prstGeom>
          <a:noFill/>
          <a:ln>
            <a:noFill/>
          </a:ln>
        </p:spPr>
      </p:pic>
      <p:sp>
        <p:nvSpPr>
          <p:cNvPr id="203" name="Google Shape;203;p13"/>
          <p:cNvSpPr/>
          <p:nvPr/>
        </p:nvSpPr>
        <p:spPr>
          <a:xfrm>
            <a:off x="531400" y="1011625"/>
            <a:ext cx="8208900" cy="4192800"/>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Clr>
                <a:schemeClr val="dk1"/>
              </a:buClr>
              <a:buSzPts val="1100"/>
              <a:buFont typeface="Arial"/>
              <a:buNone/>
            </a:pPr>
            <a:r>
              <a:rPr lang="ro-RO" sz="2400" b="1" i="0" u="none" strike="noStrike" cap="none" dirty="0" smtClean="0">
                <a:solidFill>
                  <a:srgbClr val="1F497D"/>
                </a:solidFill>
                <a:latin typeface="Open Sans"/>
                <a:ea typeface="Open Sans"/>
                <a:cs typeface="Open Sans"/>
                <a:sym typeface="Open Sans"/>
              </a:rPr>
              <a:t>Structur</a:t>
            </a:r>
            <a:r>
              <a:rPr lang="ro-RO" sz="2400" b="1" dirty="0" smtClean="0">
                <a:solidFill>
                  <a:srgbClr val="1F497D"/>
                </a:solidFill>
                <a:latin typeface="Open Sans"/>
                <a:ea typeface="Open Sans"/>
                <a:cs typeface="Open Sans"/>
                <a:sym typeface="Open Sans"/>
              </a:rPr>
              <a:t>ă și cuprins</a:t>
            </a:r>
            <a:endParaRPr lang="ro-RO" sz="2400" b="1" i="0" u="none" strike="noStrike" cap="none" dirty="0" smtClean="0">
              <a:solidFill>
                <a:srgbClr val="1F497D"/>
              </a:solidFill>
              <a:latin typeface="Open Sans"/>
              <a:ea typeface="Open Sans"/>
              <a:cs typeface="Open Sans"/>
              <a:sym typeface="Open Sans"/>
            </a:endParaRPr>
          </a:p>
          <a:p>
            <a:pPr marL="914400" marR="0" lvl="0" indent="0" algn="l" rtl="0">
              <a:lnSpc>
                <a:spcPct val="150000"/>
              </a:lnSpc>
              <a:spcBef>
                <a:spcPts val="0"/>
              </a:spcBef>
              <a:spcAft>
                <a:spcPts val="0"/>
              </a:spcAft>
              <a:buClr>
                <a:srgbClr val="000000"/>
              </a:buClr>
              <a:buSzPts val="1700"/>
              <a:buFont typeface="Arial"/>
              <a:buNone/>
            </a:pPr>
            <a:r>
              <a:rPr lang="ro-RO" sz="1700" b="0" i="0" u="none" strike="noStrike" cap="none" dirty="0" smtClean="0">
                <a:solidFill>
                  <a:srgbClr val="1F497D"/>
                </a:solidFill>
                <a:latin typeface="Open Sans"/>
                <a:ea typeface="Open Sans"/>
                <a:cs typeface="Open Sans"/>
                <a:sym typeface="Open Sans"/>
              </a:rPr>
              <a:t>1. </a:t>
            </a:r>
            <a:r>
              <a:rPr lang="ro-RO" sz="1800" b="0" i="0" u="none" strike="noStrike" cap="none" dirty="0" smtClean="0">
                <a:solidFill>
                  <a:srgbClr val="1F497D"/>
                </a:solidFill>
                <a:latin typeface="Open Sans"/>
                <a:ea typeface="Open Sans"/>
                <a:cs typeface="Open Sans"/>
                <a:sym typeface="Open Sans"/>
              </a:rPr>
              <a:t>Introducere</a:t>
            </a:r>
          </a:p>
          <a:p>
            <a:pPr marL="914400" marR="0" lvl="0" indent="0" algn="l" rtl="0">
              <a:lnSpc>
                <a:spcPct val="150000"/>
              </a:lnSpc>
              <a:spcBef>
                <a:spcPts val="0"/>
              </a:spcBef>
              <a:spcAft>
                <a:spcPts val="0"/>
              </a:spcAft>
              <a:buClr>
                <a:srgbClr val="000000"/>
              </a:buClr>
              <a:buSzPts val="1700"/>
              <a:buFont typeface="Arial"/>
              <a:buNone/>
            </a:pPr>
            <a:r>
              <a:rPr lang="ro-RO" sz="1800" b="0" i="0" u="none" strike="noStrike" cap="none" dirty="0" smtClean="0">
                <a:solidFill>
                  <a:srgbClr val="1F497D"/>
                </a:solidFill>
                <a:latin typeface="Open Sans"/>
                <a:ea typeface="Open Sans"/>
                <a:cs typeface="Open Sans"/>
                <a:sym typeface="Open Sans"/>
              </a:rPr>
              <a:t>2. Contractare</a:t>
            </a:r>
          </a:p>
          <a:p>
            <a:pPr marL="914400" marR="0" lvl="0" indent="0" algn="l" rtl="0">
              <a:lnSpc>
                <a:spcPct val="150000"/>
              </a:lnSpc>
              <a:spcBef>
                <a:spcPts val="0"/>
              </a:spcBef>
              <a:spcAft>
                <a:spcPts val="0"/>
              </a:spcAft>
              <a:buClr>
                <a:srgbClr val="000000"/>
              </a:buClr>
              <a:buSzPts val="1700"/>
              <a:buFont typeface="Arial"/>
              <a:buNone/>
            </a:pPr>
            <a:r>
              <a:rPr lang="ro-RO" sz="1800" b="0" i="0" u="none" strike="noStrike" cap="none" dirty="0" smtClean="0">
                <a:solidFill>
                  <a:srgbClr val="1F497D"/>
                </a:solidFill>
                <a:latin typeface="Open Sans"/>
                <a:ea typeface="Open Sans"/>
                <a:cs typeface="Open Sans"/>
                <a:sym typeface="Open Sans"/>
              </a:rPr>
              <a:t>3. Implementarea și monitorizarea proiectelor</a:t>
            </a:r>
          </a:p>
          <a:p>
            <a:pPr marL="914400" marR="0" lvl="0" indent="0" algn="l" rtl="0">
              <a:lnSpc>
                <a:spcPct val="150000"/>
              </a:lnSpc>
              <a:spcBef>
                <a:spcPts val="0"/>
              </a:spcBef>
              <a:spcAft>
                <a:spcPts val="0"/>
              </a:spcAft>
              <a:buClr>
                <a:srgbClr val="000000"/>
              </a:buClr>
              <a:buSzPts val="1700"/>
              <a:buFont typeface="Arial"/>
              <a:buNone/>
            </a:pPr>
            <a:r>
              <a:rPr lang="ro-RO" sz="1800" b="0" i="0" u="none" strike="noStrike" cap="none" dirty="0" smtClean="0">
                <a:solidFill>
                  <a:srgbClr val="1F497D"/>
                </a:solidFill>
                <a:latin typeface="Open Sans"/>
                <a:ea typeface="Open Sans"/>
                <a:cs typeface="Open Sans"/>
                <a:sym typeface="Open Sans"/>
              </a:rPr>
              <a:t>4. Validarea cheltuielilor eligibile</a:t>
            </a:r>
          </a:p>
          <a:p>
            <a:pPr marL="914400" marR="0" lvl="0" indent="0" algn="l" rtl="0">
              <a:lnSpc>
                <a:spcPct val="150000"/>
              </a:lnSpc>
              <a:spcBef>
                <a:spcPts val="0"/>
              </a:spcBef>
              <a:spcAft>
                <a:spcPts val="0"/>
              </a:spcAft>
              <a:buClr>
                <a:srgbClr val="000000"/>
              </a:buClr>
              <a:buSzPts val="1700"/>
              <a:buFont typeface="Arial"/>
              <a:buNone/>
            </a:pPr>
            <a:r>
              <a:rPr lang="ro-RO" sz="1800" b="0" i="0" u="none" strike="noStrike" cap="none" dirty="0" smtClean="0">
                <a:solidFill>
                  <a:srgbClr val="1F497D"/>
                </a:solidFill>
                <a:latin typeface="Open Sans"/>
                <a:ea typeface="Open Sans"/>
                <a:cs typeface="Open Sans"/>
                <a:sym typeface="Open Sans"/>
              </a:rPr>
              <a:t>5. Ajutorul de stat</a:t>
            </a:r>
          </a:p>
          <a:p>
            <a:pPr marL="914400" marR="0" lvl="0" indent="0" algn="l" rtl="0">
              <a:lnSpc>
                <a:spcPct val="150000"/>
              </a:lnSpc>
              <a:spcBef>
                <a:spcPts val="0"/>
              </a:spcBef>
              <a:spcAft>
                <a:spcPts val="0"/>
              </a:spcAft>
              <a:buClr>
                <a:srgbClr val="000000"/>
              </a:buClr>
              <a:buSzPts val="1700"/>
              <a:buFont typeface="Arial"/>
              <a:buNone/>
            </a:pPr>
            <a:r>
              <a:rPr lang="ro-RO" sz="1800" b="0" i="0" u="none" strike="noStrike" cap="none" dirty="0" smtClean="0">
                <a:solidFill>
                  <a:srgbClr val="1F497D"/>
                </a:solidFill>
                <a:latin typeface="Open Sans"/>
                <a:ea typeface="Open Sans"/>
                <a:cs typeface="Open Sans"/>
                <a:sym typeface="Open Sans"/>
              </a:rPr>
              <a:t>6. Erori frecvente</a:t>
            </a:r>
          </a:p>
          <a:p>
            <a:pPr marL="914400" marR="0" lvl="0" indent="0" algn="l" rtl="0">
              <a:lnSpc>
                <a:spcPct val="150000"/>
              </a:lnSpc>
              <a:spcBef>
                <a:spcPts val="0"/>
              </a:spcBef>
              <a:spcAft>
                <a:spcPts val="0"/>
              </a:spcAft>
              <a:buClr>
                <a:srgbClr val="000000"/>
              </a:buClr>
              <a:buSzPts val="1700"/>
              <a:buFont typeface="Arial"/>
              <a:buNone/>
            </a:pPr>
            <a:r>
              <a:rPr lang="ro-RO" sz="1800" b="0" i="0" u="none" strike="noStrike" cap="none" dirty="0" smtClean="0">
                <a:solidFill>
                  <a:srgbClr val="1F497D"/>
                </a:solidFill>
                <a:latin typeface="Open Sans"/>
                <a:ea typeface="Open Sans"/>
                <a:cs typeface="Open Sans"/>
                <a:sym typeface="Open Sans"/>
              </a:rPr>
              <a:t>7. Nereguli și fraude</a:t>
            </a:r>
          </a:p>
          <a:p>
            <a:pPr marL="914400" marR="0" lvl="0" indent="0" algn="l" rtl="0">
              <a:lnSpc>
                <a:spcPct val="150000"/>
              </a:lnSpc>
              <a:spcBef>
                <a:spcPts val="0"/>
              </a:spcBef>
              <a:spcAft>
                <a:spcPts val="0"/>
              </a:spcAft>
              <a:buClr>
                <a:srgbClr val="000000"/>
              </a:buClr>
              <a:buSzPts val="1700"/>
              <a:buFont typeface="Arial"/>
              <a:buNone/>
            </a:pPr>
            <a:r>
              <a:rPr lang="ro-RO" sz="1800" b="0" i="0" u="none" strike="noStrike" cap="none" dirty="0" smtClean="0">
                <a:solidFill>
                  <a:srgbClr val="1F497D"/>
                </a:solidFill>
                <a:latin typeface="Open Sans"/>
                <a:ea typeface="Open Sans"/>
                <a:cs typeface="Open Sans"/>
                <a:sym typeface="Open Sans"/>
              </a:rPr>
              <a:t>8. Glosar de termeni</a:t>
            </a:r>
          </a:p>
          <a:p>
            <a:pPr marL="914400" marR="0" lvl="0" indent="0" algn="l" rtl="0">
              <a:lnSpc>
                <a:spcPct val="150000"/>
              </a:lnSpc>
              <a:spcBef>
                <a:spcPts val="0"/>
              </a:spcBef>
              <a:spcAft>
                <a:spcPts val="0"/>
              </a:spcAft>
              <a:buClr>
                <a:srgbClr val="000000"/>
              </a:buClr>
              <a:buSzPts val="1700"/>
              <a:buFont typeface="Arial"/>
              <a:buNone/>
            </a:pPr>
            <a:r>
              <a:rPr lang="ro-RO" sz="1800" b="0" i="0" u="none" strike="noStrike" cap="none" dirty="0" smtClean="0">
                <a:solidFill>
                  <a:srgbClr val="1F497D"/>
                </a:solidFill>
                <a:latin typeface="Open Sans"/>
                <a:ea typeface="Open Sans"/>
                <a:cs typeface="Open Sans"/>
                <a:sym typeface="Open Sans"/>
              </a:rPr>
              <a:t>9. Cadrul legislative</a:t>
            </a:r>
            <a:endParaRPr lang="ro-RO" sz="1800" dirty="0" smtClean="0">
              <a:solidFill>
                <a:srgbClr val="1F497D"/>
              </a:solidFill>
              <a:latin typeface="Open Sans"/>
              <a:ea typeface="Open Sans"/>
              <a:cs typeface="Open Sans"/>
              <a:sym typeface="Open Sans"/>
            </a:endParaRPr>
          </a:p>
          <a:p>
            <a:pPr marL="914400" marR="0" lvl="0" indent="0" algn="l" rtl="0">
              <a:lnSpc>
                <a:spcPct val="150000"/>
              </a:lnSpc>
              <a:spcBef>
                <a:spcPts val="0"/>
              </a:spcBef>
              <a:spcAft>
                <a:spcPts val="0"/>
              </a:spcAft>
              <a:buClr>
                <a:srgbClr val="000000"/>
              </a:buClr>
              <a:buSzPts val="1700"/>
              <a:buFont typeface="Arial"/>
              <a:buNone/>
            </a:pPr>
            <a:r>
              <a:rPr lang="ro-RO" sz="1800" b="0" i="0" u="none" strike="noStrike" cap="none" dirty="0" smtClean="0">
                <a:solidFill>
                  <a:srgbClr val="1F497D"/>
                </a:solidFill>
                <a:latin typeface="Open Sans"/>
                <a:ea typeface="Open Sans"/>
                <a:cs typeface="Open Sans"/>
                <a:sym typeface="Open Sans"/>
              </a:rPr>
              <a:t>10. Anexe</a:t>
            </a:r>
            <a:endParaRPr lang="ro-RO" sz="1800" b="0" i="0" u="none" strike="noStrike" cap="none" dirty="0">
              <a:solidFill>
                <a:srgbClr val="1F497D"/>
              </a:solidFill>
              <a:latin typeface="Open Sans"/>
              <a:ea typeface="Open Sans"/>
              <a:cs typeface="Open Sans"/>
              <a:sym typeface="Open San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pic>
        <p:nvPicPr>
          <p:cNvPr id="389" name="Google Shape;389;p33"/>
          <p:cNvPicPr preferRelativeResize="0"/>
          <p:nvPr/>
        </p:nvPicPr>
        <p:blipFill rotWithShape="1">
          <a:blip r:embed="rId3">
            <a:alphaModFix/>
          </a:blip>
          <a:srcRect/>
          <a:stretch/>
        </p:blipFill>
        <p:spPr>
          <a:xfrm>
            <a:off x="378" y="283"/>
            <a:ext cx="9143244" cy="6857433"/>
          </a:xfrm>
          <a:prstGeom prst="rect">
            <a:avLst/>
          </a:prstGeom>
          <a:noFill/>
          <a:ln>
            <a:noFill/>
          </a:ln>
        </p:spPr>
      </p:pic>
      <p:pic>
        <p:nvPicPr>
          <p:cNvPr id="390" name="Google Shape;390;p33"/>
          <p:cNvPicPr preferRelativeResize="0"/>
          <p:nvPr/>
        </p:nvPicPr>
        <p:blipFill rotWithShape="1">
          <a:blip r:embed="rId4">
            <a:alphaModFix/>
          </a:blip>
          <a:srcRect/>
          <a:stretch/>
        </p:blipFill>
        <p:spPr>
          <a:xfrm>
            <a:off x="251520" y="219356"/>
            <a:ext cx="3477110" cy="857370"/>
          </a:xfrm>
          <a:prstGeom prst="rect">
            <a:avLst/>
          </a:prstGeom>
          <a:noFill/>
          <a:ln>
            <a:noFill/>
          </a:ln>
        </p:spPr>
      </p:pic>
      <p:pic>
        <p:nvPicPr>
          <p:cNvPr id="391" name="Google Shape;391;p33"/>
          <p:cNvPicPr preferRelativeResize="0"/>
          <p:nvPr/>
        </p:nvPicPr>
        <p:blipFill rotWithShape="1">
          <a:blip r:embed="rId5">
            <a:alphaModFix/>
          </a:blip>
          <a:srcRect/>
          <a:stretch/>
        </p:blipFill>
        <p:spPr>
          <a:xfrm>
            <a:off x="7596336" y="219356"/>
            <a:ext cx="367074" cy="367074"/>
          </a:xfrm>
          <a:prstGeom prst="rect">
            <a:avLst/>
          </a:prstGeom>
          <a:noFill/>
          <a:ln>
            <a:noFill/>
          </a:ln>
        </p:spPr>
      </p:pic>
      <p:pic>
        <p:nvPicPr>
          <p:cNvPr id="392" name="Google Shape;392;p33"/>
          <p:cNvPicPr preferRelativeResize="0"/>
          <p:nvPr/>
        </p:nvPicPr>
        <p:blipFill rotWithShape="1">
          <a:blip r:embed="rId6">
            <a:alphaModFix/>
          </a:blip>
          <a:srcRect/>
          <a:stretch/>
        </p:blipFill>
        <p:spPr>
          <a:xfrm>
            <a:off x="8172400" y="206009"/>
            <a:ext cx="528449" cy="474050"/>
          </a:xfrm>
          <a:prstGeom prst="rect">
            <a:avLst/>
          </a:prstGeom>
          <a:noFill/>
          <a:ln>
            <a:noFill/>
          </a:ln>
        </p:spPr>
      </p:pic>
      <p:sp>
        <p:nvSpPr>
          <p:cNvPr id="393" name="Google Shape;393;p33"/>
          <p:cNvSpPr/>
          <p:nvPr/>
        </p:nvSpPr>
        <p:spPr>
          <a:xfrm>
            <a:off x="537999" y="990600"/>
            <a:ext cx="8162849" cy="4746171"/>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Clr>
                <a:schemeClr val="dk1"/>
              </a:buClr>
              <a:buSzPts val="1100"/>
              <a:buFont typeface="Arial"/>
              <a:buNone/>
            </a:pPr>
            <a:r>
              <a:rPr lang="ro-RO" sz="2400" b="1" i="0" u="none" strike="noStrike" cap="none" dirty="0" smtClean="0">
                <a:solidFill>
                  <a:srgbClr val="1F497D"/>
                </a:solidFill>
                <a:latin typeface="Open Sans"/>
                <a:ea typeface="Open Sans"/>
                <a:cs typeface="Open Sans"/>
                <a:sym typeface="Open Sans"/>
              </a:rPr>
              <a:t>II. Tips &amp; Hints</a:t>
            </a:r>
          </a:p>
          <a:p>
            <a:pPr marL="285750" lvl="0" indent="-285750" algn="just">
              <a:lnSpc>
                <a:spcPct val="150000"/>
              </a:lnSpc>
              <a:buSzPts val="1800"/>
              <a:buFont typeface="Wingdings" panose="05000000000000000000" pitchFamily="2" charset="2"/>
              <a:buChar char="ü"/>
            </a:pPr>
            <a:r>
              <a:rPr lang="ro-RO" sz="1800" dirty="0" smtClean="0">
                <a:solidFill>
                  <a:srgbClr val="1F497D"/>
                </a:solidFill>
                <a:latin typeface="Open Sans"/>
                <a:ea typeface="Open Sans"/>
                <a:cs typeface="Open Sans"/>
                <a:sym typeface="Open Sans"/>
              </a:rPr>
              <a:t>Dacă solicită rambursare FEDR (Raport de proiect), beneficiarul nu mai poate primi avansul din </a:t>
            </a:r>
            <a:r>
              <a:rPr lang="ro-RO" sz="1800" dirty="0" err="1" smtClean="0">
                <a:solidFill>
                  <a:srgbClr val="1F497D"/>
                </a:solidFill>
                <a:latin typeface="Open Sans"/>
                <a:ea typeface="Open Sans"/>
                <a:cs typeface="Open Sans"/>
                <a:sym typeface="Open Sans"/>
              </a:rPr>
              <a:t>co</a:t>
            </a:r>
            <a:r>
              <a:rPr lang="ro-RO" sz="1800" dirty="0" smtClean="0">
                <a:solidFill>
                  <a:srgbClr val="1F497D"/>
                </a:solidFill>
                <a:latin typeface="Open Sans"/>
                <a:ea typeface="Open Sans"/>
                <a:cs typeface="Open Sans"/>
                <a:sym typeface="Open Sans"/>
              </a:rPr>
              <a:t>-finanțarea națională;</a:t>
            </a:r>
          </a:p>
          <a:p>
            <a:pPr marL="285750" lvl="0" indent="-285750" algn="just">
              <a:lnSpc>
                <a:spcPct val="150000"/>
              </a:lnSpc>
              <a:buSzPts val="1800"/>
              <a:buFont typeface="Wingdings" panose="05000000000000000000" pitchFamily="2" charset="2"/>
              <a:buChar char="ü"/>
            </a:pPr>
            <a:r>
              <a:rPr lang="ro-RO" sz="1800" dirty="0" smtClean="0">
                <a:solidFill>
                  <a:srgbClr val="1F497D"/>
                </a:solidFill>
                <a:latin typeface="Open Sans"/>
                <a:ea typeface="Open Sans"/>
                <a:cs typeface="Open Sans"/>
                <a:sym typeface="Open Sans"/>
              </a:rPr>
              <a:t>În cazul proiectelor finanțate prin mecanismul de supracontractare, beneficiarii maghiari nu primesc avansul aferent FEDR de la Trezoreria Statului;</a:t>
            </a:r>
          </a:p>
          <a:p>
            <a:pPr marL="285750" lvl="0" indent="-285750" algn="just">
              <a:lnSpc>
                <a:spcPct val="150000"/>
              </a:lnSpc>
              <a:buSzPts val="1800"/>
              <a:buFont typeface="Wingdings" panose="05000000000000000000" pitchFamily="2" charset="2"/>
              <a:buChar char="ü"/>
            </a:pPr>
            <a:r>
              <a:rPr lang="ro-RO" sz="1800" dirty="0" smtClean="0">
                <a:solidFill>
                  <a:srgbClr val="1F497D"/>
                </a:solidFill>
                <a:latin typeface="Open Sans"/>
                <a:ea typeface="Open Sans"/>
                <a:cs typeface="Open Sans"/>
                <a:sym typeface="Open Sans"/>
              </a:rPr>
              <a:t>În momentul înaintării unei solicitări de modificări să se completeze secțiunea ”</a:t>
            </a:r>
            <a:r>
              <a:rPr lang="ro-RO" sz="1800" dirty="0" err="1" smtClean="0">
                <a:solidFill>
                  <a:srgbClr val="1F497D"/>
                </a:solidFill>
                <a:latin typeface="Open Sans"/>
                <a:ea typeface="Open Sans"/>
                <a:cs typeface="Open Sans"/>
                <a:sym typeface="Open Sans"/>
              </a:rPr>
              <a:t>Comments</a:t>
            </a:r>
            <a:r>
              <a:rPr lang="ro-RO" sz="1800" dirty="0" smtClean="0">
                <a:solidFill>
                  <a:srgbClr val="1F497D"/>
                </a:solidFill>
                <a:latin typeface="Open Sans"/>
                <a:ea typeface="Open Sans"/>
                <a:cs typeface="Open Sans"/>
                <a:sym typeface="Open Sans"/>
              </a:rPr>
              <a:t>” cu informații legate de subiectul modificării solicitate;</a:t>
            </a:r>
          </a:p>
          <a:p>
            <a:pPr marL="285750" lvl="0" indent="-285750" algn="just">
              <a:lnSpc>
                <a:spcPct val="150000"/>
              </a:lnSpc>
              <a:buSzPts val="1800"/>
              <a:buFont typeface="Wingdings" panose="05000000000000000000" pitchFamily="2" charset="2"/>
              <a:buChar char="ü"/>
            </a:pPr>
            <a:r>
              <a:rPr lang="ro-RO" sz="1800" dirty="0" smtClean="0">
                <a:solidFill>
                  <a:srgbClr val="1F497D"/>
                </a:solidFill>
                <a:latin typeface="Open Sans"/>
                <a:ea typeface="Open Sans"/>
                <a:cs typeface="Open Sans"/>
                <a:sym typeface="Open Sans"/>
              </a:rPr>
              <a:t>De transmis către SC rapoarte săptămânale (în afara sistemului </a:t>
            </a:r>
            <a:r>
              <a:rPr lang="ro-RO" sz="1800" dirty="0" err="1" smtClean="0">
                <a:solidFill>
                  <a:srgbClr val="1F497D"/>
                </a:solidFill>
                <a:latin typeface="Open Sans"/>
                <a:ea typeface="Open Sans"/>
                <a:cs typeface="Open Sans"/>
                <a:sym typeface="Open Sans"/>
              </a:rPr>
              <a:t>eMS</a:t>
            </a:r>
            <a:r>
              <a:rPr lang="ro-RO" sz="1800" dirty="0" smtClean="0">
                <a:solidFill>
                  <a:srgbClr val="1F497D"/>
                </a:solidFill>
                <a:latin typeface="Open Sans"/>
                <a:ea typeface="Open Sans"/>
                <a:cs typeface="Open Sans"/>
                <a:sym typeface="Open Sans"/>
              </a:rPr>
              <a:t>) despre stadiul implementării proiectului cu privire la progresul achizițiilor, plăților și livrabilelor.</a:t>
            </a:r>
          </a:p>
          <a:p>
            <a:pPr marL="0" marR="0" lvl="0" indent="0" algn="l" rtl="0">
              <a:lnSpc>
                <a:spcPct val="150000"/>
              </a:lnSpc>
              <a:spcBef>
                <a:spcPts val="0"/>
              </a:spcBef>
              <a:spcAft>
                <a:spcPts val="0"/>
              </a:spcAft>
              <a:buClr>
                <a:srgbClr val="000000"/>
              </a:buClr>
              <a:buSzPts val="1800"/>
              <a:buFont typeface="Arial"/>
              <a:buNone/>
            </a:pPr>
            <a:endParaRPr lang="ro-RO" sz="1800" b="0" i="0" u="none" strike="noStrike" cap="none" dirty="0">
              <a:solidFill>
                <a:schemeClr val="dk2"/>
              </a:solidFill>
              <a:latin typeface="Open Sans"/>
              <a:ea typeface="Open Sans"/>
              <a:cs typeface="Open Sans"/>
              <a:sym typeface="Open Sans"/>
            </a:endParaRPr>
          </a:p>
        </p:txBody>
      </p:sp>
    </p:spTree>
    <p:extLst>
      <p:ext uri="{BB962C8B-B14F-4D97-AF65-F5344CB8AC3E}">
        <p14:creationId xmlns:p14="http://schemas.microsoft.com/office/powerpoint/2010/main" val="19517507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pic>
        <p:nvPicPr>
          <p:cNvPr id="398" name="Google Shape;398;p34"/>
          <p:cNvPicPr preferRelativeResize="0"/>
          <p:nvPr/>
        </p:nvPicPr>
        <p:blipFill rotWithShape="1">
          <a:blip r:embed="rId3">
            <a:alphaModFix/>
          </a:blip>
          <a:srcRect/>
          <a:stretch/>
        </p:blipFill>
        <p:spPr>
          <a:xfrm>
            <a:off x="378" y="283"/>
            <a:ext cx="9143244" cy="6857433"/>
          </a:xfrm>
          <a:prstGeom prst="rect">
            <a:avLst/>
          </a:prstGeom>
          <a:noFill/>
          <a:ln>
            <a:noFill/>
          </a:ln>
        </p:spPr>
      </p:pic>
      <p:pic>
        <p:nvPicPr>
          <p:cNvPr id="399" name="Google Shape;399;p34"/>
          <p:cNvPicPr preferRelativeResize="0"/>
          <p:nvPr/>
        </p:nvPicPr>
        <p:blipFill rotWithShape="1">
          <a:blip r:embed="rId4">
            <a:alphaModFix/>
          </a:blip>
          <a:srcRect/>
          <a:stretch/>
        </p:blipFill>
        <p:spPr>
          <a:xfrm>
            <a:off x="251520" y="219356"/>
            <a:ext cx="3477110" cy="857370"/>
          </a:xfrm>
          <a:prstGeom prst="rect">
            <a:avLst/>
          </a:prstGeom>
          <a:noFill/>
          <a:ln>
            <a:noFill/>
          </a:ln>
        </p:spPr>
      </p:pic>
      <p:pic>
        <p:nvPicPr>
          <p:cNvPr id="400" name="Google Shape;400;p34"/>
          <p:cNvPicPr preferRelativeResize="0"/>
          <p:nvPr/>
        </p:nvPicPr>
        <p:blipFill rotWithShape="1">
          <a:blip r:embed="rId5">
            <a:alphaModFix/>
          </a:blip>
          <a:srcRect/>
          <a:stretch/>
        </p:blipFill>
        <p:spPr>
          <a:xfrm>
            <a:off x="7596336" y="219356"/>
            <a:ext cx="367074" cy="367074"/>
          </a:xfrm>
          <a:prstGeom prst="rect">
            <a:avLst/>
          </a:prstGeom>
          <a:noFill/>
          <a:ln>
            <a:noFill/>
          </a:ln>
        </p:spPr>
      </p:pic>
      <p:pic>
        <p:nvPicPr>
          <p:cNvPr id="401" name="Google Shape;401;p34"/>
          <p:cNvPicPr preferRelativeResize="0"/>
          <p:nvPr/>
        </p:nvPicPr>
        <p:blipFill rotWithShape="1">
          <a:blip r:embed="rId6">
            <a:alphaModFix/>
          </a:blip>
          <a:srcRect/>
          <a:stretch/>
        </p:blipFill>
        <p:spPr>
          <a:xfrm>
            <a:off x="8172400" y="206009"/>
            <a:ext cx="528449" cy="474050"/>
          </a:xfrm>
          <a:prstGeom prst="rect">
            <a:avLst/>
          </a:prstGeom>
          <a:noFill/>
          <a:ln>
            <a:noFill/>
          </a:ln>
        </p:spPr>
      </p:pic>
      <p:sp>
        <p:nvSpPr>
          <p:cNvPr id="402" name="Google Shape;402;p34"/>
          <p:cNvSpPr/>
          <p:nvPr/>
        </p:nvSpPr>
        <p:spPr>
          <a:xfrm>
            <a:off x="537999" y="983424"/>
            <a:ext cx="7738254" cy="4760427"/>
          </a:xfrm>
          <a:prstGeom prst="rect">
            <a:avLst/>
          </a:prstGeom>
          <a:noFill/>
          <a:ln>
            <a:noFill/>
          </a:ln>
        </p:spPr>
        <p:txBody>
          <a:bodyPr spcFirstLastPara="1" wrap="square" lIns="91425" tIns="45700" rIns="91425" bIns="45700" anchor="t" anchorCtr="0">
            <a:noAutofit/>
          </a:bodyPr>
          <a:lstStyle/>
          <a:p>
            <a:pPr marL="457200" marR="0" lvl="0" indent="0" algn="ctr" rtl="0">
              <a:lnSpc>
                <a:spcPct val="150000"/>
              </a:lnSpc>
              <a:spcBef>
                <a:spcPts val="0"/>
              </a:spcBef>
              <a:spcAft>
                <a:spcPts val="0"/>
              </a:spcAft>
              <a:buClr>
                <a:srgbClr val="000000"/>
              </a:buClr>
              <a:buSzPts val="2400"/>
              <a:buFont typeface="Arial"/>
              <a:buNone/>
            </a:pPr>
            <a:r>
              <a:rPr lang="ro-RO" sz="2400" b="1" i="0" u="none" strike="noStrike" cap="none" dirty="0" smtClean="0">
                <a:solidFill>
                  <a:srgbClr val="1F497D"/>
                </a:solidFill>
                <a:latin typeface="Open Sans"/>
                <a:ea typeface="Open Sans"/>
                <a:cs typeface="Open Sans"/>
                <a:sym typeface="Open Sans"/>
              </a:rPr>
              <a:t>III. Greșeli frecvente</a:t>
            </a:r>
          </a:p>
          <a:p>
            <a:pPr marL="514350" lvl="0" indent="-285750">
              <a:lnSpc>
                <a:spcPct val="150000"/>
              </a:lnSpc>
              <a:buClr>
                <a:schemeClr val="dk2"/>
              </a:buClr>
              <a:buSzPts val="2000"/>
              <a:buFont typeface="Wingdings" panose="05000000000000000000" pitchFamily="2" charset="2"/>
              <a:buChar char="ü"/>
            </a:pPr>
            <a:r>
              <a:rPr lang="ro-RO" sz="1800" dirty="0" smtClean="0">
                <a:solidFill>
                  <a:srgbClr val="1F497D"/>
                </a:solidFill>
                <a:latin typeface="Open Sans"/>
                <a:ea typeface="Open Sans"/>
                <a:cs typeface="Open Sans"/>
                <a:sym typeface="Open Sans"/>
              </a:rPr>
              <a:t>Cheltuiala nu este legată de o activitate/achiziție;</a:t>
            </a:r>
          </a:p>
          <a:p>
            <a:pPr marL="514350" lvl="0" indent="-285750">
              <a:lnSpc>
                <a:spcPct val="150000"/>
              </a:lnSpc>
              <a:buClr>
                <a:schemeClr val="dk2"/>
              </a:buClr>
              <a:buSzPts val="2000"/>
              <a:buFont typeface="Wingdings" panose="05000000000000000000" pitchFamily="2" charset="2"/>
              <a:buChar char="ü"/>
            </a:pPr>
            <a:r>
              <a:rPr lang="ro-RO" sz="1800" dirty="0" smtClean="0">
                <a:solidFill>
                  <a:srgbClr val="1F497D"/>
                </a:solidFill>
                <a:latin typeface="Open Sans"/>
                <a:ea typeface="Open Sans"/>
                <a:cs typeface="Open Sans"/>
                <a:sym typeface="Open Sans"/>
              </a:rPr>
              <a:t>Nu este descrisă fiecare </a:t>
            </a:r>
            <a:r>
              <a:rPr lang="ro-RO" sz="1800" dirty="0" err="1" smtClean="0">
                <a:solidFill>
                  <a:srgbClr val="1F497D"/>
                </a:solidFill>
                <a:latin typeface="Open Sans"/>
                <a:ea typeface="Open Sans"/>
                <a:cs typeface="Open Sans"/>
                <a:sym typeface="Open Sans"/>
              </a:rPr>
              <a:t>subactivitate</a:t>
            </a:r>
            <a:r>
              <a:rPr lang="ro-RO" sz="1800" dirty="0" smtClean="0">
                <a:solidFill>
                  <a:srgbClr val="1F497D"/>
                </a:solidFill>
                <a:latin typeface="Open Sans"/>
                <a:ea typeface="Open Sans"/>
                <a:cs typeface="Open Sans"/>
                <a:sym typeface="Open Sans"/>
              </a:rPr>
              <a:t>;</a:t>
            </a:r>
          </a:p>
          <a:p>
            <a:pPr marL="514350" lvl="0" indent="-285750">
              <a:lnSpc>
                <a:spcPct val="150000"/>
              </a:lnSpc>
              <a:buClr>
                <a:schemeClr val="dk2"/>
              </a:buClr>
              <a:buSzPts val="2000"/>
              <a:buFont typeface="Wingdings" panose="05000000000000000000" pitchFamily="2" charset="2"/>
              <a:buChar char="ü"/>
            </a:pPr>
            <a:r>
              <a:rPr lang="ro-RO" sz="1800" dirty="0" smtClean="0">
                <a:solidFill>
                  <a:srgbClr val="1F497D"/>
                </a:solidFill>
                <a:latin typeface="Open Sans"/>
                <a:ea typeface="Open Sans"/>
                <a:cs typeface="Open Sans"/>
                <a:sym typeface="Open Sans"/>
              </a:rPr>
              <a:t>Nu sunt completate toate câmpurile din rapoarte;</a:t>
            </a:r>
          </a:p>
          <a:p>
            <a:pPr marL="514350" lvl="0" indent="-285750">
              <a:lnSpc>
                <a:spcPct val="150000"/>
              </a:lnSpc>
              <a:buClr>
                <a:schemeClr val="dk2"/>
              </a:buClr>
              <a:buSzPts val="2000"/>
              <a:buFont typeface="Wingdings" panose="05000000000000000000" pitchFamily="2" charset="2"/>
              <a:buChar char="ü"/>
            </a:pPr>
            <a:r>
              <a:rPr lang="ro-RO" sz="1800" dirty="0" smtClean="0">
                <a:solidFill>
                  <a:srgbClr val="1F497D"/>
                </a:solidFill>
                <a:latin typeface="Open Sans"/>
                <a:ea typeface="Open Sans"/>
                <a:cs typeface="Open Sans"/>
                <a:sym typeface="Open Sans"/>
              </a:rPr>
              <a:t>Nu sunt atașate documente justificative pentru indicatorii atinși/livrabilele menționate;</a:t>
            </a:r>
          </a:p>
          <a:p>
            <a:pPr marL="514350" lvl="0" indent="-285750">
              <a:lnSpc>
                <a:spcPct val="150000"/>
              </a:lnSpc>
              <a:buClr>
                <a:schemeClr val="dk2"/>
              </a:buClr>
              <a:buSzPts val="2000"/>
              <a:buFont typeface="Wingdings" panose="05000000000000000000" pitchFamily="2" charset="2"/>
              <a:buChar char="ü"/>
            </a:pPr>
            <a:r>
              <a:rPr lang="ro-RO" sz="1800" dirty="0" smtClean="0">
                <a:solidFill>
                  <a:srgbClr val="1F497D"/>
                </a:solidFill>
                <a:latin typeface="Open Sans"/>
                <a:ea typeface="Open Sans"/>
                <a:cs typeface="Open Sans"/>
                <a:sym typeface="Open Sans"/>
              </a:rPr>
              <a:t>Raportul nu este semnat/scanat/încărcat;</a:t>
            </a:r>
          </a:p>
          <a:p>
            <a:pPr marL="514350" lvl="0" indent="-285750">
              <a:lnSpc>
                <a:spcPct val="150000"/>
              </a:lnSpc>
              <a:buClr>
                <a:schemeClr val="dk2"/>
              </a:buClr>
              <a:buSzPts val="2000"/>
              <a:buFont typeface="Wingdings" panose="05000000000000000000" pitchFamily="2" charset="2"/>
              <a:buChar char="ü"/>
            </a:pPr>
            <a:r>
              <a:rPr lang="ro-RO" sz="1800" dirty="0" smtClean="0">
                <a:solidFill>
                  <a:srgbClr val="1F497D"/>
                </a:solidFill>
                <a:latin typeface="Open Sans"/>
                <a:ea typeface="Open Sans"/>
                <a:cs typeface="Open Sans"/>
                <a:sym typeface="Open Sans"/>
              </a:rPr>
              <a:t>Lipsește identificarea financiară în limba engleză;</a:t>
            </a:r>
          </a:p>
          <a:p>
            <a:pPr marL="514350" lvl="0" indent="-285750">
              <a:lnSpc>
                <a:spcPct val="150000"/>
              </a:lnSpc>
              <a:buClr>
                <a:schemeClr val="dk2"/>
              </a:buClr>
              <a:buSzPts val="2000"/>
              <a:buFont typeface="Wingdings" panose="05000000000000000000" pitchFamily="2" charset="2"/>
              <a:buChar char="ü"/>
            </a:pPr>
            <a:r>
              <a:rPr lang="ro-RO" sz="1800" dirty="0" smtClean="0">
                <a:solidFill>
                  <a:srgbClr val="1F497D"/>
                </a:solidFill>
                <a:latin typeface="Open Sans"/>
                <a:ea typeface="Open Sans"/>
                <a:cs typeface="Open Sans"/>
                <a:sym typeface="Open Sans"/>
              </a:rPr>
              <a:t>Nu e completată / actualizată secțiunea ”</a:t>
            </a:r>
            <a:r>
              <a:rPr lang="ro-RO" sz="1800" dirty="0" err="1" smtClean="0">
                <a:solidFill>
                  <a:srgbClr val="1F497D"/>
                </a:solidFill>
                <a:latin typeface="Open Sans"/>
                <a:ea typeface="Open Sans"/>
                <a:cs typeface="Open Sans"/>
                <a:sym typeface="Open Sans"/>
              </a:rPr>
              <a:t>Supplementary</a:t>
            </a:r>
            <a:r>
              <a:rPr lang="ro-RO" sz="1800" dirty="0" smtClean="0">
                <a:solidFill>
                  <a:srgbClr val="1F497D"/>
                </a:solidFill>
                <a:latin typeface="Open Sans"/>
                <a:ea typeface="Open Sans"/>
                <a:cs typeface="Open Sans"/>
                <a:sym typeface="Open Sans"/>
              </a:rPr>
              <a:t> </a:t>
            </a:r>
            <a:r>
              <a:rPr lang="ro-RO" sz="1800" dirty="0" err="1" smtClean="0">
                <a:solidFill>
                  <a:srgbClr val="1F497D"/>
                </a:solidFill>
                <a:latin typeface="Open Sans"/>
                <a:ea typeface="Open Sans"/>
                <a:cs typeface="Open Sans"/>
                <a:sym typeface="Open Sans"/>
              </a:rPr>
              <a:t>information</a:t>
            </a:r>
            <a:r>
              <a:rPr lang="ro-RO" sz="1800" dirty="0" smtClean="0">
                <a:solidFill>
                  <a:srgbClr val="1F497D"/>
                </a:solidFill>
                <a:latin typeface="Open Sans"/>
                <a:ea typeface="Open Sans"/>
                <a:cs typeface="Open Sans"/>
                <a:sym typeface="Open Sans"/>
              </a:rPr>
              <a:t>”; </a:t>
            </a:r>
          </a:p>
          <a:p>
            <a:pPr marL="514350" lvl="0" indent="-285750">
              <a:lnSpc>
                <a:spcPct val="150000"/>
              </a:lnSpc>
              <a:buClr>
                <a:schemeClr val="dk2"/>
              </a:buClr>
              <a:buSzPts val="2000"/>
              <a:buFont typeface="Wingdings" panose="05000000000000000000" pitchFamily="2" charset="2"/>
              <a:buChar char="ü"/>
            </a:pPr>
            <a:r>
              <a:rPr lang="ro-RO" sz="1800" dirty="0" smtClean="0">
                <a:solidFill>
                  <a:srgbClr val="1F497D"/>
                </a:solidFill>
                <a:latin typeface="Open Sans"/>
                <a:ea typeface="Open Sans"/>
                <a:cs typeface="Open Sans"/>
                <a:sym typeface="Open Sans"/>
              </a:rPr>
              <a:t>Documentele suport ale raportului trebuie </a:t>
            </a:r>
            <a:r>
              <a:rPr lang="ro-RO" sz="1800" dirty="0" err="1" smtClean="0">
                <a:solidFill>
                  <a:srgbClr val="1F497D"/>
                </a:solidFill>
                <a:latin typeface="Open Sans"/>
                <a:ea typeface="Open Sans"/>
                <a:cs typeface="Open Sans"/>
                <a:sym typeface="Open Sans"/>
              </a:rPr>
              <a:t>atasate</a:t>
            </a:r>
            <a:r>
              <a:rPr lang="ro-RO" sz="1800" dirty="0" smtClean="0">
                <a:solidFill>
                  <a:srgbClr val="1F497D"/>
                </a:solidFill>
                <a:latin typeface="Open Sans"/>
                <a:ea typeface="Open Sans"/>
                <a:cs typeface="Open Sans"/>
                <a:sym typeface="Open Sans"/>
              </a:rPr>
              <a:t> la raport și nu la proiect, secțiunea “</a:t>
            </a:r>
            <a:r>
              <a:rPr lang="ro-RO" sz="1800" dirty="0" err="1" smtClean="0">
                <a:solidFill>
                  <a:srgbClr val="1F497D"/>
                </a:solidFill>
                <a:latin typeface="Open Sans"/>
                <a:ea typeface="Open Sans"/>
                <a:cs typeface="Open Sans"/>
                <a:sym typeface="Open Sans"/>
              </a:rPr>
              <a:t>Attachments</a:t>
            </a:r>
            <a:r>
              <a:rPr lang="ro-RO" sz="1800" dirty="0" smtClean="0">
                <a:solidFill>
                  <a:srgbClr val="1F497D"/>
                </a:solidFill>
                <a:latin typeface="Open Sans"/>
                <a:ea typeface="Open Sans"/>
                <a:cs typeface="Open Sans"/>
                <a:sym typeface="Open Sans"/>
              </a:rPr>
              <a:t>”.</a:t>
            </a:r>
          </a:p>
          <a:p>
            <a:pPr marL="457200" marR="0" lvl="0" indent="-228600" algn="l" rtl="0">
              <a:lnSpc>
                <a:spcPct val="150000"/>
              </a:lnSpc>
              <a:spcBef>
                <a:spcPts val="0"/>
              </a:spcBef>
              <a:spcAft>
                <a:spcPts val="0"/>
              </a:spcAft>
              <a:buClr>
                <a:schemeClr val="dk2"/>
              </a:buClr>
              <a:buSzPts val="2000"/>
              <a:buFont typeface="Open Sans"/>
              <a:buNone/>
            </a:pPr>
            <a:endParaRPr lang="ro-RO" sz="2000" b="0" i="0" u="none" strike="noStrike" cap="none" dirty="0">
              <a:solidFill>
                <a:schemeClr val="dk2"/>
              </a:solidFill>
              <a:latin typeface="Open Sans"/>
              <a:ea typeface="Open Sans"/>
              <a:cs typeface="Open Sans"/>
              <a:sym typeface="Open San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pic>
        <p:nvPicPr>
          <p:cNvPr id="407" name="Google Shape;407;p35"/>
          <p:cNvPicPr preferRelativeResize="0"/>
          <p:nvPr/>
        </p:nvPicPr>
        <p:blipFill rotWithShape="1">
          <a:blip r:embed="rId3">
            <a:alphaModFix/>
          </a:blip>
          <a:srcRect/>
          <a:stretch/>
        </p:blipFill>
        <p:spPr>
          <a:xfrm>
            <a:off x="378" y="283"/>
            <a:ext cx="9143244" cy="6857433"/>
          </a:xfrm>
          <a:prstGeom prst="rect">
            <a:avLst/>
          </a:prstGeom>
          <a:noFill/>
          <a:ln>
            <a:noFill/>
          </a:ln>
        </p:spPr>
      </p:pic>
      <p:pic>
        <p:nvPicPr>
          <p:cNvPr id="408" name="Google Shape;408;p35"/>
          <p:cNvPicPr preferRelativeResize="0"/>
          <p:nvPr/>
        </p:nvPicPr>
        <p:blipFill rotWithShape="1">
          <a:blip r:embed="rId4">
            <a:alphaModFix/>
          </a:blip>
          <a:srcRect/>
          <a:stretch/>
        </p:blipFill>
        <p:spPr>
          <a:xfrm>
            <a:off x="251520" y="219356"/>
            <a:ext cx="3477110" cy="857370"/>
          </a:xfrm>
          <a:prstGeom prst="rect">
            <a:avLst/>
          </a:prstGeom>
          <a:noFill/>
          <a:ln>
            <a:noFill/>
          </a:ln>
        </p:spPr>
      </p:pic>
      <p:pic>
        <p:nvPicPr>
          <p:cNvPr id="409" name="Google Shape;409;p35"/>
          <p:cNvPicPr preferRelativeResize="0"/>
          <p:nvPr/>
        </p:nvPicPr>
        <p:blipFill rotWithShape="1">
          <a:blip r:embed="rId5">
            <a:alphaModFix/>
          </a:blip>
          <a:srcRect/>
          <a:stretch/>
        </p:blipFill>
        <p:spPr>
          <a:xfrm>
            <a:off x="7596336" y="219356"/>
            <a:ext cx="367074" cy="367074"/>
          </a:xfrm>
          <a:prstGeom prst="rect">
            <a:avLst/>
          </a:prstGeom>
          <a:noFill/>
          <a:ln>
            <a:noFill/>
          </a:ln>
        </p:spPr>
      </p:pic>
      <p:pic>
        <p:nvPicPr>
          <p:cNvPr id="410" name="Google Shape;410;p35"/>
          <p:cNvPicPr preferRelativeResize="0"/>
          <p:nvPr/>
        </p:nvPicPr>
        <p:blipFill rotWithShape="1">
          <a:blip r:embed="rId6">
            <a:alphaModFix/>
          </a:blip>
          <a:srcRect/>
          <a:stretch/>
        </p:blipFill>
        <p:spPr>
          <a:xfrm>
            <a:off x="8172400" y="206009"/>
            <a:ext cx="528449" cy="474050"/>
          </a:xfrm>
          <a:prstGeom prst="rect">
            <a:avLst/>
          </a:prstGeom>
          <a:noFill/>
          <a:ln>
            <a:noFill/>
          </a:ln>
        </p:spPr>
      </p:pic>
      <p:sp>
        <p:nvSpPr>
          <p:cNvPr id="411" name="Google Shape;411;p35"/>
          <p:cNvSpPr/>
          <p:nvPr/>
        </p:nvSpPr>
        <p:spPr>
          <a:xfrm>
            <a:off x="408993" y="1003177"/>
            <a:ext cx="8291855" cy="4041049"/>
          </a:xfrm>
          <a:prstGeom prst="rect">
            <a:avLst/>
          </a:prstGeom>
          <a:noFill/>
          <a:ln>
            <a:noFill/>
          </a:ln>
        </p:spPr>
        <p:txBody>
          <a:bodyPr spcFirstLastPara="1" wrap="square" lIns="91425" tIns="45700" rIns="91425" bIns="45700" anchor="t" anchorCtr="0">
            <a:noAutofit/>
          </a:bodyPr>
          <a:lstStyle/>
          <a:p>
            <a:pPr marL="457200" marR="0" lvl="0" indent="0" algn="ctr" rtl="0">
              <a:lnSpc>
                <a:spcPct val="150000"/>
              </a:lnSpc>
              <a:spcBef>
                <a:spcPts val="0"/>
              </a:spcBef>
              <a:spcAft>
                <a:spcPts val="0"/>
              </a:spcAft>
              <a:buClr>
                <a:srgbClr val="000000"/>
              </a:buClr>
              <a:buSzPts val="2400"/>
              <a:buFont typeface="Arial"/>
              <a:buNone/>
            </a:pPr>
            <a:r>
              <a:rPr lang="ro-RO" sz="2400" b="1" i="0" u="none" strike="noStrike" cap="none" dirty="0" smtClean="0">
                <a:solidFill>
                  <a:srgbClr val="1F497D"/>
                </a:solidFill>
                <a:latin typeface="Open Sans"/>
                <a:ea typeface="Open Sans"/>
                <a:cs typeface="Open Sans"/>
                <a:sym typeface="Open Sans"/>
              </a:rPr>
              <a:t>IV. De evitat</a:t>
            </a:r>
          </a:p>
          <a:p>
            <a:pPr marL="457200" marR="0" lvl="0" indent="-342900" algn="l" rtl="0">
              <a:lnSpc>
                <a:spcPct val="150000"/>
              </a:lnSpc>
              <a:spcBef>
                <a:spcPts val="0"/>
              </a:spcBef>
              <a:spcAft>
                <a:spcPts val="0"/>
              </a:spcAft>
              <a:buClr>
                <a:schemeClr val="dk2"/>
              </a:buClr>
              <a:buSzPts val="1800"/>
              <a:buFont typeface="Wingdings" panose="05000000000000000000" pitchFamily="2" charset="2"/>
              <a:buChar char="ü"/>
            </a:pPr>
            <a:r>
              <a:rPr lang="ro-RO" sz="2000" b="0" i="0" u="none" strike="noStrike" cap="none" dirty="0" smtClean="0">
                <a:solidFill>
                  <a:srgbClr val="1F497D"/>
                </a:solidFill>
                <a:latin typeface="Open Sans"/>
                <a:ea typeface="Open Sans"/>
                <a:cs typeface="Open Sans"/>
                <a:sym typeface="Open Sans"/>
              </a:rPr>
              <a:t>Încărcarea </a:t>
            </a:r>
            <a:r>
              <a:rPr lang="ro-RO" sz="1800" b="0" i="0" u="none" strike="noStrike" cap="none" dirty="0" smtClean="0">
                <a:solidFill>
                  <a:srgbClr val="1F497D"/>
                </a:solidFill>
                <a:latin typeface="Open Sans"/>
                <a:ea typeface="Open Sans"/>
                <a:cs typeface="Open Sans"/>
                <a:sym typeface="Open Sans"/>
              </a:rPr>
              <a:t>unui document de mai multe ori în cadrul unui raport;</a:t>
            </a:r>
          </a:p>
          <a:p>
            <a:pPr marL="400050" marR="0" lvl="0" indent="-285750" algn="l" rtl="0">
              <a:lnSpc>
                <a:spcPct val="150000"/>
              </a:lnSpc>
              <a:spcBef>
                <a:spcPts val="0"/>
              </a:spcBef>
              <a:spcAft>
                <a:spcPts val="0"/>
              </a:spcAft>
              <a:buClr>
                <a:schemeClr val="dk2"/>
              </a:buClr>
              <a:buSzPts val="1800"/>
              <a:buFont typeface="Wingdings" panose="05000000000000000000" pitchFamily="2" charset="2"/>
              <a:buChar char="ü"/>
            </a:pPr>
            <a:r>
              <a:rPr lang="ro-RO" sz="1800" b="0" i="0" u="none" strike="noStrike" cap="none" dirty="0" smtClean="0">
                <a:solidFill>
                  <a:srgbClr val="1F497D"/>
                </a:solidFill>
                <a:latin typeface="Open Sans"/>
                <a:ea typeface="Open Sans"/>
                <a:cs typeface="Open Sans"/>
                <a:sym typeface="Open Sans"/>
              </a:rPr>
              <a:t>Încărcarea unor documente care nu au legătură cu activitatea/cheltuiala respective;</a:t>
            </a:r>
          </a:p>
          <a:p>
            <a:pPr marL="400050" marR="0" lvl="0" indent="-285750" algn="l" rtl="0">
              <a:lnSpc>
                <a:spcPct val="150000"/>
              </a:lnSpc>
              <a:spcBef>
                <a:spcPts val="0"/>
              </a:spcBef>
              <a:spcAft>
                <a:spcPts val="0"/>
              </a:spcAft>
              <a:buClr>
                <a:schemeClr val="dk2"/>
              </a:buClr>
              <a:buSzPts val="1800"/>
              <a:buFont typeface="Wingdings" panose="05000000000000000000" pitchFamily="2" charset="2"/>
              <a:buChar char="ü"/>
            </a:pPr>
            <a:r>
              <a:rPr lang="ro-RO" sz="1800" b="0" i="0" u="none" strike="noStrike" cap="none" dirty="0" smtClean="0">
                <a:solidFill>
                  <a:srgbClr val="1F497D"/>
                </a:solidFill>
                <a:latin typeface="Open Sans"/>
                <a:ea typeface="Open Sans"/>
                <a:cs typeface="Open Sans"/>
                <a:sym typeface="Open Sans"/>
              </a:rPr>
              <a:t>Nepreluarea, în rapoartele de proiect, a informațiilor din toate rapoartele partenerilor depuse/validate de CPN;</a:t>
            </a:r>
          </a:p>
          <a:p>
            <a:pPr marL="400050" marR="0" lvl="0" indent="-285750" algn="l" rtl="0">
              <a:lnSpc>
                <a:spcPct val="150000"/>
              </a:lnSpc>
              <a:spcBef>
                <a:spcPts val="0"/>
              </a:spcBef>
              <a:spcAft>
                <a:spcPts val="0"/>
              </a:spcAft>
              <a:buClr>
                <a:schemeClr val="dk2"/>
              </a:buClr>
              <a:buSzPts val="1800"/>
              <a:buFont typeface="Wingdings" panose="05000000000000000000" pitchFamily="2" charset="2"/>
              <a:buChar char="ü"/>
            </a:pPr>
            <a:r>
              <a:rPr lang="ro-RO" sz="1800" b="0" i="0" u="none" strike="noStrike" cap="none" dirty="0" smtClean="0">
                <a:solidFill>
                  <a:srgbClr val="1F497D"/>
                </a:solidFill>
                <a:latin typeface="Open Sans"/>
                <a:ea typeface="Open Sans"/>
                <a:cs typeface="Open Sans"/>
                <a:sym typeface="Open Sans"/>
              </a:rPr>
              <a:t>Scanarea documentelor cu denumiri care nu au legătură cu conținutul acestora.</a:t>
            </a:r>
            <a:endParaRPr lang="ro-RO" sz="1800" b="0" i="0" u="none" strike="noStrike" cap="none" dirty="0">
              <a:solidFill>
                <a:srgbClr val="1F497D"/>
              </a:solidFill>
              <a:latin typeface="Open Sans"/>
              <a:ea typeface="Open Sans"/>
              <a:cs typeface="Open Sans"/>
              <a:sym typeface="Open San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pic>
        <p:nvPicPr>
          <p:cNvPr id="416" name="Google Shape;416;p36"/>
          <p:cNvPicPr preferRelativeResize="0"/>
          <p:nvPr/>
        </p:nvPicPr>
        <p:blipFill rotWithShape="1">
          <a:blip r:embed="rId3">
            <a:alphaModFix/>
          </a:blip>
          <a:srcRect/>
          <a:stretch/>
        </p:blipFill>
        <p:spPr>
          <a:xfrm>
            <a:off x="378" y="283"/>
            <a:ext cx="9143244" cy="6857433"/>
          </a:xfrm>
          <a:prstGeom prst="rect">
            <a:avLst/>
          </a:prstGeom>
          <a:noFill/>
          <a:ln>
            <a:noFill/>
          </a:ln>
        </p:spPr>
      </p:pic>
      <p:pic>
        <p:nvPicPr>
          <p:cNvPr id="417" name="Google Shape;417;p36"/>
          <p:cNvPicPr preferRelativeResize="0"/>
          <p:nvPr/>
        </p:nvPicPr>
        <p:blipFill rotWithShape="1">
          <a:blip r:embed="rId4">
            <a:alphaModFix/>
          </a:blip>
          <a:srcRect/>
          <a:stretch/>
        </p:blipFill>
        <p:spPr>
          <a:xfrm>
            <a:off x="251520" y="219356"/>
            <a:ext cx="3477110" cy="857370"/>
          </a:xfrm>
          <a:prstGeom prst="rect">
            <a:avLst/>
          </a:prstGeom>
          <a:noFill/>
          <a:ln>
            <a:noFill/>
          </a:ln>
        </p:spPr>
      </p:pic>
      <p:pic>
        <p:nvPicPr>
          <p:cNvPr id="418" name="Google Shape;418;p36"/>
          <p:cNvPicPr preferRelativeResize="0"/>
          <p:nvPr/>
        </p:nvPicPr>
        <p:blipFill rotWithShape="1">
          <a:blip r:embed="rId5">
            <a:alphaModFix/>
          </a:blip>
          <a:srcRect/>
          <a:stretch/>
        </p:blipFill>
        <p:spPr>
          <a:xfrm>
            <a:off x="7596336" y="219356"/>
            <a:ext cx="367074" cy="367074"/>
          </a:xfrm>
          <a:prstGeom prst="rect">
            <a:avLst/>
          </a:prstGeom>
          <a:noFill/>
          <a:ln>
            <a:noFill/>
          </a:ln>
        </p:spPr>
      </p:pic>
      <p:pic>
        <p:nvPicPr>
          <p:cNvPr id="419" name="Google Shape;419;p36"/>
          <p:cNvPicPr preferRelativeResize="0"/>
          <p:nvPr/>
        </p:nvPicPr>
        <p:blipFill rotWithShape="1">
          <a:blip r:embed="rId6">
            <a:alphaModFix/>
          </a:blip>
          <a:srcRect/>
          <a:stretch/>
        </p:blipFill>
        <p:spPr>
          <a:xfrm>
            <a:off x="8172400" y="206009"/>
            <a:ext cx="528449" cy="474050"/>
          </a:xfrm>
          <a:prstGeom prst="rect">
            <a:avLst/>
          </a:prstGeom>
          <a:noFill/>
          <a:ln>
            <a:noFill/>
          </a:ln>
        </p:spPr>
      </p:pic>
      <p:sp>
        <p:nvSpPr>
          <p:cNvPr id="420" name="Google Shape;420;p36"/>
          <p:cNvSpPr/>
          <p:nvPr/>
        </p:nvSpPr>
        <p:spPr>
          <a:xfrm>
            <a:off x="538000" y="1025449"/>
            <a:ext cx="8437324" cy="4787521"/>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Clr>
                <a:schemeClr val="dk1"/>
              </a:buClr>
              <a:buSzPts val="1100"/>
              <a:buFont typeface="Arial"/>
              <a:buNone/>
            </a:pPr>
            <a:r>
              <a:rPr lang="ro-RO" sz="2400" b="1" i="0" u="none" strike="noStrike" cap="none" dirty="0" smtClean="0">
                <a:solidFill>
                  <a:srgbClr val="1F497D"/>
                </a:solidFill>
                <a:latin typeface="Open Sans"/>
                <a:ea typeface="Open Sans"/>
                <a:cs typeface="Open Sans"/>
                <a:sym typeface="Open Sans"/>
              </a:rPr>
              <a:t>V. Instrucțiuni AM</a:t>
            </a:r>
          </a:p>
          <a:p>
            <a:pPr marL="400050" marR="0" lvl="0" indent="-285750" algn="l" rtl="0">
              <a:spcBef>
                <a:spcPts val="0"/>
              </a:spcBef>
              <a:spcAft>
                <a:spcPts val="0"/>
              </a:spcAft>
              <a:buClr>
                <a:schemeClr val="dk2"/>
              </a:buClr>
              <a:buSzPts val="1800"/>
              <a:buFont typeface="Wingdings" panose="05000000000000000000" pitchFamily="2" charset="2"/>
              <a:buChar char="ü"/>
            </a:pPr>
            <a:r>
              <a:rPr lang="ro-RO" sz="1800" b="0" i="0" u="none" strike="noStrike" cap="none" dirty="0" smtClean="0">
                <a:solidFill>
                  <a:srgbClr val="1F497D"/>
                </a:solidFill>
                <a:latin typeface="Open Sans"/>
                <a:ea typeface="Open Sans"/>
                <a:cs typeface="Open Sans"/>
                <a:sym typeface="Open Sans"/>
              </a:rPr>
              <a:t>Instrucțiunea 1/27.07.2018 (depunere rapoarte </a:t>
            </a:r>
            <a:r>
              <a:rPr lang="ro-RO" sz="1800" b="0" i="0" u="none" strike="noStrike" cap="none" dirty="0" err="1" smtClean="0">
                <a:solidFill>
                  <a:srgbClr val="1F497D"/>
                </a:solidFill>
                <a:latin typeface="Open Sans"/>
                <a:ea typeface="Open Sans"/>
                <a:cs typeface="Open Sans"/>
                <a:sym typeface="Open Sans"/>
              </a:rPr>
              <a:t>pâna</a:t>
            </a:r>
            <a:r>
              <a:rPr lang="ro-RO" sz="1800" b="0" i="0" u="none" strike="noStrike" cap="none" dirty="0" smtClean="0">
                <a:solidFill>
                  <a:srgbClr val="1F497D"/>
                </a:solidFill>
                <a:latin typeface="Open Sans"/>
                <a:ea typeface="Open Sans"/>
                <a:cs typeface="Open Sans"/>
                <a:sym typeface="Open Sans"/>
              </a:rPr>
              <a:t> în data de 30.09.2018);</a:t>
            </a:r>
          </a:p>
          <a:p>
            <a:pPr marL="400050" marR="0" lvl="0" indent="-285750" algn="l" rtl="0">
              <a:spcBef>
                <a:spcPts val="0"/>
              </a:spcBef>
              <a:spcAft>
                <a:spcPts val="0"/>
              </a:spcAft>
              <a:buClr>
                <a:schemeClr val="dk2"/>
              </a:buClr>
              <a:buSzPts val="1800"/>
              <a:buFont typeface="Wingdings" panose="05000000000000000000" pitchFamily="2" charset="2"/>
              <a:buChar char="ü"/>
            </a:pPr>
            <a:r>
              <a:rPr lang="ro-RO" sz="1800" b="0" i="0" u="none" strike="noStrike" cap="none" dirty="0" smtClean="0">
                <a:solidFill>
                  <a:srgbClr val="1F497D"/>
                </a:solidFill>
                <a:latin typeface="Open Sans"/>
                <a:ea typeface="Open Sans"/>
                <a:cs typeface="Open Sans"/>
                <a:sym typeface="Open Sans"/>
              </a:rPr>
              <a:t>Instrucțiunea 2/14.09.2018 (cheltuielile plătite până în 31.12.2018 trebuie raportate până în 21.01.2019);</a:t>
            </a:r>
          </a:p>
          <a:p>
            <a:pPr marL="400050" marR="0" lvl="0" indent="-285750" algn="l" rtl="0">
              <a:spcBef>
                <a:spcPts val="0"/>
              </a:spcBef>
              <a:spcAft>
                <a:spcPts val="0"/>
              </a:spcAft>
              <a:buClr>
                <a:schemeClr val="dk2"/>
              </a:buClr>
              <a:buSzPts val="1800"/>
              <a:buFont typeface="Wingdings" panose="05000000000000000000" pitchFamily="2" charset="2"/>
              <a:buChar char="ü"/>
            </a:pPr>
            <a:r>
              <a:rPr lang="ro-RO" sz="1800" b="0" i="0" u="none" strike="noStrike" cap="none" dirty="0" smtClean="0">
                <a:solidFill>
                  <a:srgbClr val="1F497D"/>
                </a:solidFill>
                <a:latin typeface="Open Sans"/>
                <a:ea typeface="Open Sans"/>
                <a:cs typeface="Open Sans"/>
                <a:sym typeface="Open Sans"/>
              </a:rPr>
              <a:t>Instrucțiunea 3/19.09.2018 (remediere sistem de calcul </a:t>
            </a:r>
            <a:r>
              <a:rPr lang="ro-RO" sz="1800" b="0" i="0" u="none" strike="noStrike" cap="none" dirty="0" err="1" smtClean="0">
                <a:solidFill>
                  <a:srgbClr val="1F497D"/>
                </a:solidFill>
                <a:latin typeface="Open Sans"/>
                <a:ea typeface="Open Sans"/>
                <a:cs typeface="Open Sans"/>
                <a:sym typeface="Open Sans"/>
              </a:rPr>
              <a:t>eMS</a:t>
            </a:r>
            <a:r>
              <a:rPr lang="ro-RO" sz="1800" b="0" i="0" u="none" strike="noStrike" cap="none" dirty="0" smtClean="0">
                <a:solidFill>
                  <a:srgbClr val="1F497D"/>
                </a:solidFill>
                <a:latin typeface="Open Sans"/>
                <a:ea typeface="Open Sans"/>
                <a:cs typeface="Open Sans"/>
                <a:sym typeface="Open Sans"/>
              </a:rPr>
              <a:t>);</a:t>
            </a:r>
          </a:p>
          <a:p>
            <a:pPr marL="400050" marR="0" lvl="0" indent="-285750" algn="l" rtl="0">
              <a:spcBef>
                <a:spcPts val="0"/>
              </a:spcBef>
              <a:spcAft>
                <a:spcPts val="0"/>
              </a:spcAft>
              <a:buClr>
                <a:schemeClr val="dk2"/>
              </a:buClr>
              <a:buSzPts val="1800"/>
              <a:buFont typeface="Wingdings" panose="05000000000000000000" pitchFamily="2" charset="2"/>
              <a:buChar char="ü"/>
            </a:pPr>
            <a:r>
              <a:rPr lang="ro-RO" sz="1800" b="0" i="0" u="none" strike="noStrike" cap="none" dirty="0" smtClean="0">
                <a:solidFill>
                  <a:srgbClr val="1F497D"/>
                </a:solidFill>
                <a:latin typeface="Open Sans"/>
                <a:ea typeface="Open Sans"/>
                <a:cs typeface="Open Sans"/>
                <a:sym typeface="Open Sans"/>
              </a:rPr>
              <a:t>Instrucțiunea 4/24.09.2018 (suma de la jumătatea perioadei se interpretează: suma poate fi mai mare);</a:t>
            </a:r>
          </a:p>
          <a:p>
            <a:pPr marL="400050" marR="0" lvl="0" indent="-285750" algn="l" rtl="0">
              <a:spcBef>
                <a:spcPts val="0"/>
              </a:spcBef>
              <a:spcAft>
                <a:spcPts val="0"/>
              </a:spcAft>
              <a:buClr>
                <a:schemeClr val="dk2"/>
              </a:buClr>
              <a:buSzPts val="1800"/>
              <a:buFont typeface="Wingdings" panose="05000000000000000000" pitchFamily="2" charset="2"/>
              <a:buChar char="ü"/>
            </a:pPr>
            <a:r>
              <a:rPr lang="ro-RO" sz="1800" i="0" u="none" strike="noStrike" cap="none" dirty="0" smtClean="0">
                <a:solidFill>
                  <a:srgbClr val="1F497D"/>
                </a:solidFill>
                <a:latin typeface="Open Sans"/>
                <a:ea typeface="Open Sans"/>
                <a:cs typeface="Open Sans"/>
                <a:sym typeface="Open Sans"/>
              </a:rPr>
              <a:t>Instrucțiunea 5/29.01.2019 (beneficiarii pot face schimbări pe propria răspundere înainte ca acestea sa fie aprobate de JS/AM) – </a:t>
            </a:r>
            <a:r>
              <a:rPr lang="ro-RO" sz="1800" i="0" u="none" strike="noStrike" cap="none" dirty="0" err="1" smtClean="0">
                <a:solidFill>
                  <a:srgbClr val="1F497D"/>
                </a:solidFill>
                <a:latin typeface="Open Sans"/>
                <a:ea typeface="Open Sans"/>
                <a:cs typeface="Open Sans"/>
                <a:sym typeface="Open Sans"/>
              </a:rPr>
              <a:t>anunlată</a:t>
            </a:r>
            <a:r>
              <a:rPr lang="ro-RO" sz="1800" i="0" u="none" strike="noStrike" cap="none" dirty="0" smtClean="0">
                <a:solidFill>
                  <a:srgbClr val="1F497D"/>
                </a:solidFill>
                <a:latin typeface="Open Sans"/>
                <a:ea typeface="Open Sans"/>
                <a:cs typeface="Open Sans"/>
                <a:sym typeface="Open Sans"/>
              </a:rPr>
              <a:t> în 18.03.2019;</a:t>
            </a:r>
            <a:endParaRPr lang="ro-RO" dirty="0" smtClean="0">
              <a:solidFill>
                <a:srgbClr val="1F497D"/>
              </a:solidFill>
            </a:endParaRPr>
          </a:p>
          <a:p>
            <a:pPr marL="400050" marR="0" lvl="0" indent="-285750" algn="l" rtl="0">
              <a:spcBef>
                <a:spcPts val="0"/>
              </a:spcBef>
              <a:spcAft>
                <a:spcPts val="0"/>
              </a:spcAft>
              <a:buClr>
                <a:schemeClr val="dk2"/>
              </a:buClr>
              <a:buSzPts val="1800"/>
              <a:buFont typeface="Wingdings" panose="05000000000000000000" pitchFamily="2" charset="2"/>
              <a:buChar char="ü"/>
            </a:pPr>
            <a:r>
              <a:rPr lang="ro-RO" sz="1800" dirty="0" smtClean="0">
                <a:solidFill>
                  <a:srgbClr val="1F497D"/>
                </a:solidFill>
                <a:latin typeface="Open Sans"/>
                <a:ea typeface="Open Sans"/>
                <a:cs typeface="Open Sans"/>
                <a:sym typeface="Open Sans"/>
              </a:rPr>
              <a:t>Instrucțiunea 6/18.03.2019 (beneficiarii pot face schimbări pe propria răspundere și solicita cheltuiala aferentă spre decontare doar după ce modificarea a fost aprobată de JS/AM);</a:t>
            </a:r>
            <a:endParaRPr lang="ro-RO" dirty="0" smtClean="0">
              <a:solidFill>
                <a:srgbClr val="1F497D"/>
              </a:solidFill>
            </a:endParaRPr>
          </a:p>
          <a:p>
            <a:pPr marL="400050" marR="0" lvl="0" indent="-285750" algn="l" rtl="0">
              <a:spcBef>
                <a:spcPts val="0"/>
              </a:spcBef>
              <a:spcAft>
                <a:spcPts val="0"/>
              </a:spcAft>
              <a:buClr>
                <a:schemeClr val="dk2"/>
              </a:buClr>
              <a:buSzPts val="1800"/>
              <a:buFont typeface="Wingdings" panose="05000000000000000000" pitchFamily="2" charset="2"/>
              <a:buChar char="ü"/>
            </a:pPr>
            <a:r>
              <a:rPr lang="ro-RO" sz="1800" b="0" i="0" u="none" strike="noStrike" cap="none" dirty="0" smtClean="0">
                <a:solidFill>
                  <a:srgbClr val="1F497D"/>
                </a:solidFill>
                <a:latin typeface="Open Sans"/>
                <a:ea typeface="Open Sans"/>
                <a:cs typeface="Open Sans"/>
                <a:sym typeface="Open Sans"/>
              </a:rPr>
              <a:t>Instrucțiunea 8/27.11.2018 (privind perioada de implementare </a:t>
            </a:r>
            <a:r>
              <a:rPr lang="ro-RO" sz="1800" b="0" i="0" u="none" strike="noStrike" cap="none" dirty="0" err="1" smtClean="0">
                <a:solidFill>
                  <a:srgbClr val="1F497D"/>
                </a:solidFill>
                <a:latin typeface="Open Sans"/>
                <a:ea typeface="Open Sans"/>
                <a:cs typeface="Open Sans"/>
                <a:sym typeface="Open Sans"/>
              </a:rPr>
              <a:t>pt</a:t>
            </a:r>
            <a:r>
              <a:rPr lang="ro-RO" sz="1800" b="0" i="0" u="none" strike="noStrike" cap="none" dirty="0" smtClean="0">
                <a:solidFill>
                  <a:srgbClr val="1F497D"/>
                </a:solidFill>
                <a:latin typeface="Open Sans"/>
                <a:ea typeface="Open Sans"/>
                <a:cs typeface="Open Sans"/>
                <a:sym typeface="Open Sans"/>
              </a:rPr>
              <a:t> NC).</a:t>
            </a:r>
          </a:p>
          <a:p>
            <a:pPr marL="0" marR="0" lvl="0" indent="0" algn="l" rtl="0">
              <a:spcBef>
                <a:spcPts val="0"/>
              </a:spcBef>
              <a:spcAft>
                <a:spcPts val="0"/>
              </a:spcAft>
              <a:buClr>
                <a:srgbClr val="000000"/>
              </a:buClr>
              <a:buSzPts val="1800"/>
              <a:buFont typeface="Arial"/>
              <a:buNone/>
            </a:pPr>
            <a:r>
              <a:rPr lang="ro-RO" sz="1800" b="1" i="0" u="none" strike="noStrike" cap="none" dirty="0" smtClean="0">
                <a:solidFill>
                  <a:srgbClr val="1F497D"/>
                </a:solidFill>
                <a:latin typeface="Open Sans"/>
                <a:ea typeface="Open Sans"/>
                <a:cs typeface="Open Sans"/>
                <a:sym typeface="Open Sans"/>
              </a:rPr>
              <a:t>ATENȚIE!</a:t>
            </a:r>
          </a:p>
          <a:p>
            <a:pPr marL="0" marR="0" lvl="0" indent="0" algn="l" rtl="0">
              <a:spcBef>
                <a:spcPts val="0"/>
              </a:spcBef>
              <a:spcAft>
                <a:spcPts val="0"/>
              </a:spcAft>
              <a:buClr>
                <a:srgbClr val="000000"/>
              </a:buClr>
              <a:buSzPts val="1800"/>
              <a:buFont typeface="Arial"/>
              <a:buNone/>
            </a:pPr>
            <a:r>
              <a:rPr lang="ro-RO" sz="1800" b="0" i="0" u="none" strike="noStrike" cap="none" dirty="0" smtClean="0">
                <a:solidFill>
                  <a:srgbClr val="1F497D"/>
                </a:solidFill>
                <a:latin typeface="Open Sans"/>
                <a:ea typeface="Open Sans"/>
                <a:cs typeface="Open Sans"/>
                <a:sym typeface="Open Sans"/>
              </a:rPr>
              <a:t>Instrucțiunile se publică pe site-ul Programului!</a:t>
            </a:r>
            <a:endParaRPr lang="ro-RO" sz="1800" b="0" i="0" u="none" strike="noStrike" cap="none" dirty="0">
              <a:solidFill>
                <a:srgbClr val="1F497D"/>
              </a:solidFill>
              <a:latin typeface="Open Sans"/>
              <a:ea typeface="Open Sans"/>
              <a:cs typeface="Open Sans"/>
              <a:sym typeface="Open San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jpg"/>
          <p:cNvPicPr>
            <a:picLocks noChangeAspect="1"/>
          </p:cNvPicPr>
          <p:nvPr/>
        </p:nvPicPr>
        <p:blipFill>
          <a:blip r:embed="rId3" cstate="print"/>
          <a:stretch>
            <a:fillRect/>
          </a:stretch>
        </p:blipFill>
        <p:spPr>
          <a:xfrm>
            <a:off x="0" y="0"/>
            <a:ext cx="9510505" cy="7127863"/>
          </a:xfrm>
          <a:prstGeom prst="rect">
            <a:avLst/>
          </a:prstGeom>
        </p:spPr>
      </p:pic>
      <p:sp>
        <p:nvSpPr>
          <p:cNvPr id="3" name="TextBox 2"/>
          <p:cNvSpPr txBox="1"/>
          <p:nvPr/>
        </p:nvSpPr>
        <p:spPr>
          <a:xfrm>
            <a:off x="2627785" y="1662344"/>
            <a:ext cx="6882720" cy="3477875"/>
          </a:xfrm>
          <a:prstGeom prst="rect">
            <a:avLst/>
          </a:prstGeom>
          <a:noFill/>
        </p:spPr>
        <p:txBody>
          <a:bodyPr wrap="square" rtlCol="0">
            <a:spAutoFit/>
          </a:bodyPr>
          <a:lstStyle/>
          <a:p>
            <a:pPr lvl="0" algn="just"/>
            <a:r>
              <a:rPr lang="ro-RO" dirty="0">
                <a:solidFill>
                  <a:srgbClr val="1F497D"/>
                </a:solidFill>
                <a:latin typeface="Open Sans"/>
                <a:ea typeface="Times New Roman"/>
                <a:cs typeface="Times New Roman"/>
              </a:rPr>
              <a:t> -  </a:t>
            </a:r>
            <a:r>
              <a:rPr lang="ro-RO" sz="2000" dirty="0">
                <a:solidFill>
                  <a:srgbClr val="1F497D"/>
                </a:solidFill>
                <a:latin typeface="Open Sans"/>
                <a:ea typeface="Times New Roman"/>
                <a:cs typeface="Times New Roman"/>
              </a:rPr>
              <a:t>De ce este importantă comunicarea?</a:t>
            </a:r>
          </a:p>
          <a:p>
            <a:pPr lvl="0" algn="just"/>
            <a:endParaRPr lang="it-IT" sz="2000" dirty="0">
              <a:solidFill>
                <a:srgbClr val="1F497D"/>
              </a:solidFill>
              <a:latin typeface="Open Sans"/>
              <a:ea typeface="Times New Roman"/>
              <a:cs typeface="Times New Roman"/>
            </a:endParaRPr>
          </a:p>
          <a:p>
            <a:pPr lvl="0" algn="just"/>
            <a:r>
              <a:rPr lang="ro-RO" sz="2000" dirty="0">
                <a:solidFill>
                  <a:srgbClr val="1F497D"/>
                </a:solidFill>
                <a:latin typeface="Open Sans"/>
                <a:ea typeface="Times New Roman"/>
                <a:cs typeface="Times New Roman"/>
              </a:rPr>
              <a:t> -  Cadru legislativ</a:t>
            </a:r>
          </a:p>
          <a:p>
            <a:pPr lvl="0" algn="just"/>
            <a:endParaRPr lang="ro-RO" sz="2000" dirty="0">
              <a:solidFill>
                <a:srgbClr val="1F497D"/>
              </a:solidFill>
              <a:latin typeface="Open Sans"/>
              <a:ea typeface="Times New Roman"/>
              <a:cs typeface="Times New Roman"/>
            </a:endParaRPr>
          </a:p>
          <a:p>
            <a:pPr lvl="0" algn="just"/>
            <a:r>
              <a:rPr lang="ro-RO" sz="2000" dirty="0">
                <a:solidFill>
                  <a:srgbClr val="1F497D"/>
                </a:solidFill>
                <a:latin typeface="Open Sans"/>
                <a:ea typeface="Times New Roman"/>
                <a:cs typeface="Times New Roman"/>
              </a:rPr>
              <a:t> - Reguli generale de vizibilitate</a:t>
            </a:r>
          </a:p>
          <a:p>
            <a:pPr lvl="0" algn="just"/>
            <a:endParaRPr lang="it-IT" sz="2000" dirty="0">
              <a:solidFill>
                <a:srgbClr val="1F497D"/>
              </a:solidFill>
              <a:latin typeface="Open Sans"/>
              <a:ea typeface="Times New Roman"/>
              <a:cs typeface="Times New Roman"/>
            </a:endParaRPr>
          </a:p>
          <a:p>
            <a:pPr lvl="0" algn="just"/>
            <a:r>
              <a:rPr lang="ro-RO" sz="2000" dirty="0">
                <a:solidFill>
                  <a:srgbClr val="1F497D"/>
                </a:solidFill>
                <a:latin typeface="Open Sans"/>
                <a:ea typeface="Times New Roman"/>
                <a:cs typeface="Times New Roman"/>
              </a:rPr>
              <a:t> -  Măsuri de comunicare obligatorii</a:t>
            </a:r>
          </a:p>
          <a:p>
            <a:pPr lvl="0" algn="just"/>
            <a:endParaRPr lang="it-IT" sz="2000" dirty="0">
              <a:solidFill>
                <a:srgbClr val="1F497D"/>
              </a:solidFill>
              <a:latin typeface="Open Sans"/>
              <a:ea typeface="Times New Roman"/>
              <a:cs typeface="Times New Roman"/>
            </a:endParaRPr>
          </a:p>
          <a:p>
            <a:pPr lvl="0" algn="just"/>
            <a:r>
              <a:rPr lang="ro-RO" sz="2000" dirty="0">
                <a:solidFill>
                  <a:srgbClr val="1F497D"/>
                </a:solidFill>
                <a:latin typeface="Open Sans"/>
                <a:ea typeface="Times New Roman"/>
                <a:cs typeface="Times New Roman"/>
              </a:rPr>
              <a:t> -  Exemple</a:t>
            </a:r>
            <a:r>
              <a:rPr lang="it-IT" sz="2000" dirty="0">
                <a:solidFill>
                  <a:srgbClr val="1F497D"/>
                </a:solidFill>
                <a:latin typeface="Open Sans"/>
                <a:ea typeface="Times New Roman"/>
                <a:cs typeface="Times New Roman"/>
              </a:rPr>
              <a:t> </a:t>
            </a:r>
            <a:r>
              <a:rPr lang="ro-RO" sz="2000" dirty="0">
                <a:solidFill>
                  <a:srgbClr val="1F497D"/>
                </a:solidFill>
                <a:latin typeface="Open Sans"/>
                <a:ea typeface="Times New Roman"/>
                <a:cs typeface="Times New Roman"/>
              </a:rPr>
              <a:t>practice, greșeli frecvente</a:t>
            </a:r>
            <a:r>
              <a:rPr lang="en-US" sz="2000" dirty="0">
                <a:solidFill>
                  <a:srgbClr val="1F497D"/>
                </a:solidFill>
                <a:latin typeface="Open Sans"/>
                <a:ea typeface="Times New Roman"/>
                <a:cs typeface="Times New Roman"/>
              </a:rPr>
              <a:t> </a:t>
            </a:r>
            <a:r>
              <a:rPr lang="ro-RO" sz="2000" dirty="0">
                <a:solidFill>
                  <a:srgbClr val="1F497D"/>
                </a:solidFill>
                <a:latin typeface="Open Sans"/>
                <a:ea typeface="Times New Roman"/>
                <a:cs typeface="Times New Roman"/>
              </a:rPr>
              <a:t>și recomandări</a:t>
            </a:r>
            <a:endParaRPr lang="en-US" sz="2000" dirty="0">
              <a:solidFill>
                <a:srgbClr val="1F497D"/>
              </a:solidFill>
              <a:latin typeface="Open Sans"/>
              <a:ea typeface="Times New Roman"/>
              <a:cs typeface="Times New Roman"/>
            </a:endParaRPr>
          </a:p>
          <a:p>
            <a:pPr lvl="0" algn="just"/>
            <a:endParaRPr lang="it-IT" sz="2000" dirty="0">
              <a:solidFill>
                <a:srgbClr val="1F497D"/>
              </a:solidFill>
              <a:latin typeface="Open Sans"/>
              <a:ea typeface="Times New Roman"/>
              <a:cs typeface="Times New Roman"/>
            </a:endParaRPr>
          </a:p>
          <a:p>
            <a:pPr lvl="0" algn="just"/>
            <a:r>
              <a:rPr lang="ro-RO" sz="2000" dirty="0">
                <a:solidFill>
                  <a:srgbClr val="1F497D"/>
                </a:solidFill>
                <a:latin typeface="Open Sans"/>
                <a:ea typeface="Times New Roman"/>
                <a:cs typeface="Times New Roman"/>
              </a:rPr>
              <a:t> - </a:t>
            </a:r>
            <a:r>
              <a:rPr lang="ro-RO" sz="2000" dirty="0" smtClean="0">
                <a:solidFill>
                  <a:srgbClr val="1F497D"/>
                </a:solidFill>
                <a:latin typeface="Open Sans"/>
                <a:ea typeface="Times New Roman"/>
                <a:cs typeface="Times New Roman"/>
              </a:rPr>
              <a:t>Avizare</a:t>
            </a:r>
            <a:r>
              <a:rPr lang="en-US" sz="2000" dirty="0" smtClean="0">
                <a:solidFill>
                  <a:srgbClr val="1F497D"/>
                </a:solidFill>
                <a:latin typeface="Open Sans"/>
                <a:ea typeface="Times New Roman"/>
                <a:cs typeface="Times New Roman"/>
              </a:rPr>
              <a:t>a </a:t>
            </a:r>
            <a:r>
              <a:rPr lang="ro-RO" sz="2000" dirty="0" smtClean="0">
                <a:solidFill>
                  <a:srgbClr val="1F497D"/>
                </a:solidFill>
                <a:latin typeface="Open Sans"/>
                <a:ea typeface="Times New Roman"/>
                <a:cs typeface="Times New Roman"/>
              </a:rPr>
              <a:t>materialelor</a:t>
            </a:r>
            <a:r>
              <a:rPr lang="en-US" sz="2000" dirty="0" smtClean="0">
                <a:solidFill>
                  <a:srgbClr val="1F497D"/>
                </a:solidFill>
                <a:latin typeface="Open Sans"/>
                <a:ea typeface="Times New Roman"/>
                <a:cs typeface="Times New Roman"/>
              </a:rPr>
              <a:t> </a:t>
            </a:r>
            <a:r>
              <a:rPr lang="ro-RO" sz="2000" dirty="0">
                <a:solidFill>
                  <a:srgbClr val="1F497D"/>
                </a:solidFill>
                <a:latin typeface="Open Sans"/>
                <a:ea typeface="Times New Roman"/>
                <a:cs typeface="Times New Roman"/>
              </a:rPr>
              <a:t>şi informaţii de încărcat  pe web </a:t>
            </a:r>
            <a:endParaRPr lang="ro-RO" sz="2000" b="1" dirty="0">
              <a:solidFill>
                <a:srgbClr val="1F497D"/>
              </a:solidFill>
              <a:latin typeface="Open Sans"/>
              <a:ea typeface="Times New Roman"/>
              <a:cs typeface="Times New Roman"/>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286056" y="2240173"/>
            <a:ext cx="3559168" cy="2340000"/>
          </a:xfrm>
          <a:prstGeom prst="rect">
            <a:avLst/>
          </a:prstGeom>
        </p:spPr>
      </p:pic>
      <p:sp>
        <p:nvSpPr>
          <p:cNvPr id="4" name="TextBox 3">
            <a:extLst>
              <a:ext uri="{FF2B5EF4-FFF2-40B4-BE49-F238E27FC236}">
                <a16:creationId xmlns:a16="http://schemas.microsoft.com/office/drawing/2014/main" xmlns="" id="{AD4AD9C3-7D32-4F88-BD60-797EF2575D55}"/>
              </a:ext>
            </a:extLst>
          </p:cNvPr>
          <p:cNvSpPr txBox="1"/>
          <p:nvPr/>
        </p:nvSpPr>
        <p:spPr>
          <a:xfrm>
            <a:off x="1065329" y="1119191"/>
            <a:ext cx="7184114" cy="461665"/>
          </a:xfrm>
          <a:prstGeom prst="rect">
            <a:avLst/>
          </a:prstGeom>
          <a:noFill/>
        </p:spPr>
        <p:txBody>
          <a:bodyPr wrap="square" rtlCol="0">
            <a:spAutoFit/>
          </a:bodyPr>
          <a:lstStyle/>
          <a:p>
            <a:pPr algn="ctr"/>
            <a:r>
              <a:rPr lang="ro-RO" sz="2400" b="1" dirty="0">
                <a:solidFill>
                  <a:srgbClr val="1F497D"/>
                </a:solidFill>
              </a:rPr>
              <a:t>VI. Obligații privind informarea și comunicarea</a:t>
            </a:r>
            <a:endParaRPr lang="en-GB" sz="2400" b="1" dirty="0">
              <a:solidFill>
                <a:srgbClr val="1F497D"/>
              </a:solidFill>
              <a:latin typeface="Open Sans" panose="020B0604020202020204"/>
            </a:endParaRPr>
          </a:p>
        </p:txBody>
      </p:sp>
    </p:spTree>
    <p:extLst>
      <p:ext uri="{BB962C8B-B14F-4D97-AF65-F5344CB8AC3E}">
        <p14:creationId xmlns:p14="http://schemas.microsoft.com/office/powerpoint/2010/main" val="22504274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jpg"/>
          <p:cNvPicPr>
            <a:picLocks noChangeAspect="1"/>
          </p:cNvPicPr>
          <p:nvPr/>
        </p:nvPicPr>
        <p:blipFill>
          <a:blip r:embed="rId3" cstate="print"/>
          <a:stretch>
            <a:fillRect/>
          </a:stretch>
        </p:blipFill>
        <p:spPr>
          <a:xfrm>
            <a:off x="0" y="-53732"/>
            <a:ext cx="9144000" cy="6853178"/>
          </a:xfrm>
          <a:prstGeom prst="rect">
            <a:avLst/>
          </a:prstGeom>
        </p:spPr>
      </p:pic>
      <p:sp>
        <p:nvSpPr>
          <p:cNvPr id="3" name="Rounded Rectangle 2"/>
          <p:cNvSpPr/>
          <p:nvPr/>
        </p:nvSpPr>
        <p:spPr>
          <a:xfrm>
            <a:off x="2123728" y="928134"/>
            <a:ext cx="5904656" cy="504057"/>
          </a:xfrm>
          <a:prstGeom prst="roundRect">
            <a:avLst/>
          </a:prstGeom>
          <a:solidFill>
            <a:srgbClr val="034EA2"/>
          </a:solidFill>
          <a:ln>
            <a:solidFill>
              <a:schemeClr val="bg1"/>
            </a:solidFill>
          </a:ln>
        </p:spPr>
        <p:style>
          <a:lnRef idx="1">
            <a:schemeClr val="accent4"/>
          </a:lnRef>
          <a:fillRef idx="3">
            <a:schemeClr val="accent4"/>
          </a:fillRef>
          <a:effectRef idx="2">
            <a:schemeClr val="accent4"/>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defRPr/>
            </a:pPr>
            <a:r>
              <a:rPr lang="ro-RO" sz="2400" b="1" dirty="0">
                <a:solidFill>
                  <a:prstClr val="white"/>
                </a:solidFill>
                <a:latin typeface="Open Sans"/>
                <a:cs typeface="Arial" pitchFamily="34" charset="0"/>
              </a:rPr>
              <a:t>De ce este importantă comunicarea? </a:t>
            </a:r>
          </a:p>
        </p:txBody>
      </p:sp>
      <p:sp>
        <p:nvSpPr>
          <p:cNvPr id="5" name="TextBox 4"/>
          <p:cNvSpPr txBox="1"/>
          <p:nvPr/>
        </p:nvSpPr>
        <p:spPr>
          <a:xfrm>
            <a:off x="3491880" y="1556792"/>
            <a:ext cx="5112568" cy="2416046"/>
          </a:xfrm>
          <a:prstGeom prst="rect">
            <a:avLst/>
          </a:prstGeom>
          <a:noFill/>
        </p:spPr>
        <p:txBody>
          <a:bodyPr wrap="square" rtlCol="0">
            <a:spAutoFit/>
          </a:bodyPr>
          <a:lstStyle/>
          <a:p>
            <a:pPr algn="just">
              <a:spcBef>
                <a:spcPts val="600"/>
              </a:spcBef>
              <a:spcAft>
                <a:spcPts val="600"/>
              </a:spcAft>
            </a:pPr>
            <a:endParaRPr lang="ro-RO" dirty="0">
              <a:solidFill>
                <a:srgbClr val="1F497D"/>
              </a:solidFill>
              <a:latin typeface="Open Sans"/>
              <a:ea typeface="Times New Roman"/>
              <a:cs typeface="Times New Roman"/>
            </a:endParaRPr>
          </a:p>
          <a:p>
            <a:pPr algn="just">
              <a:spcBef>
                <a:spcPts val="600"/>
              </a:spcBef>
              <a:spcAft>
                <a:spcPts val="600"/>
              </a:spcAft>
            </a:pPr>
            <a:r>
              <a:rPr lang="vi-VN" dirty="0">
                <a:solidFill>
                  <a:srgbClr val="1F497D"/>
                </a:solidFill>
                <a:latin typeface="Open Sans"/>
                <a:ea typeface="Times New Roman"/>
                <a:cs typeface="Times New Roman"/>
              </a:rPr>
              <a:t>Comisia Europeană</a:t>
            </a:r>
            <a:r>
              <a:rPr lang="ro-RO" dirty="0">
                <a:solidFill>
                  <a:srgbClr val="1F497D"/>
                </a:solidFill>
                <a:latin typeface="Open Sans"/>
                <a:ea typeface="Times New Roman"/>
                <a:cs typeface="Times New Roman"/>
              </a:rPr>
              <a:t> pune accent pe </a:t>
            </a:r>
            <a:r>
              <a:rPr lang="ro-RO" b="1" dirty="0">
                <a:solidFill>
                  <a:srgbClr val="1F497D"/>
                </a:solidFill>
                <a:latin typeface="Open Sans"/>
                <a:ea typeface="Times New Roman"/>
                <a:cs typeface="Times New Roman"/>
              </a:rPr>
              <a:t>creşterea </a:t>
            </a:r>
            <a:r>
              <a:rPr lang="vi-VN" b="1" dirty="0">
                <a:solidFill>
                  <a:srgbClr val="1F497D"/>
                </a:solidFill>
                <a:latin typeface="Open Sans"/>
                <a:ea typeface="Times New Roman"/>
                <a:cs typeface="Times New Roman"/>
              </a:rPr>
              <a:t>gradul</a:t>
            </a:r>
            <a:r>
              <a:rPr lang="ro-RO" b="1" dirty="0">
                <a:solidFill>
                  <a:srgbClr val="1F497D"/>
                </a:solidFill>
                <a:latin typeface="Open Sans"/>
                <a:ea typeface="Times New Roman"/>
                <a:cs typeface="Times New Roman"/>
              </a:rPr>
              <a:t>ui</a:t>
            </a:r>
            <a:r>
              <a:rPr lang="vi-VN" b="1" dirty="0">
                <a:solidFill>
                  <a:srgbClr val="1F497D"/>
                </a:solidFill>
                <a:latin typeface="Open Sans"/>
                <a:ea typeface="Times New Roman"/>
                <a:cs typeface="Times New Roman"/>
              </a:rPr>
              <a:t> de conştientizare a cetăţenilor UE </a:t>
            </a:r>
            <a:r>
              <a:rPr lang="ro-RO" dirty="0">
                <a:solidFill>
                  <a:srgbClr val="1F497D"/>
                </a:solidFill>
                <a:latin typeface="Open Sans"/>
                <a:ea typeface="Times New Roman"/>
                <a:cs typeface="Times New Roman"/>
              </a:rPr>
              <a:t>cu privire la banii</a:t>
            </a:r>
            <a:r>
              <a:rPr lang="vi-VN" dirty="0">
                <a:solidFill>
                  <a:srgbClr val="1F497D"/>
                </a:solidFill>
                <a:latin typeface="Open Sans"/>
                <a:ea typeface="Times New Roman"/>
                <a:cs typeface="Times New Roman"/>
              </a:rPr>
              <a:t> investi</a:t>
            </a:r>
            <a:r>
              <a:rPr lang="ro-RO" dirty="0">
                <a:solidFill>
                  <a:srgbClr val="1F497D"/>
                </a:solidFill>
                <a:latin typeface="Open Sans"/>
                <a:ea typeface="Times New Roman"/>
                <a:cs typeface="Times New Roman"/>
              </a:rPr>
              <a:t>ţi şi la cheltuirea eficientă a fondurilor publice.</a:t>
            </a:r>
          </a:p>
          <a:p>
            <a:pPr algn="just">
              <a:spcBef>
                <a:spcPts val="600"/>
              </a:spcBef>
              <a:spcAft>
                <a:spcPts val="600"/>
              </a:spcAft>
            </a:pPr>
            <a:endParaRPr lang="ro-RO" dirty="0">
              <a:solidFill>
                <a:srgbClr val="1F497D"/>
              </a:solidFill>
              <a:latin typeface="Open Sans"/>
              <a:ea typeface="Times New Roman"/>
              <a:cs typeface="Times New Roman"/>
            </a:endParaRPr>
          </a:p>
          <a:p>
            <a:pPr algn="just"/>
            <a:endParaRPr lang="ro-RO" dirty="0">
              <a:solidFill>
                <a:srgbClr val="1F497D"/>
              </a:solidFill>
              <a:latin typeface="Open Sans"/>
              <a:ea typeface="Times New Roman"/>
              <a:cs typeface="Times New Roman"/>
            </a:endParaRP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137" y="1644752"/>
            <a:ext cx="3168000" cy="1809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75137" y="3573016"/>
            <a:ext cx="8587942" cy="1754326"/>
          </a:xfrm>
          <a:prstGeom prst="rect">
            <a:avLst/>
          </a:prstGeom>
          <a:noFill/>
        </p:spPr>
        <p:txBody>
          <a:bodyPr wrap="square" rtlCol="0">
            <a:spAutoFit/>
          </a:bodyPr>
          <a:lstStyle/>
          <a:p>
            <a:pPr algn="just"/>
            <a:r>
              <a:rPr lang="vi-VN" dirty="0">
                <a:solidFill>
                  <a:srgbClr val="1F497D"/>
                </a:solidFill>
                <a:latin typeface="Open Sans"/>
                <a:ea typeface="Times New Roman"/>
                <a:cs typeface="Times New Roman"/>
              </a:rPr>
              <a:t>Trebuie</a:t>
            </a:r>
            <a:r>
              <a:rPr lang="en-US" dirty="0">
                <a:solidFill>
                  <a:srgbClr val="1F497D"/>
                </a:solidFill>
                <a:latin typeface="Open Sans"/>
                <a:ea typeface="Times New Roman"/>
                <a:cs typeface="Times New Roman"/>
              </a:rPr>
              <a:t> s</a:t>
            </a:r>
            <a:r>
              <a:rPr lang="ro-RO" dirty="0">
                <a:solidFill>
                  <a:srgbClr val="1F497D"/>
                </a:solidFill>
                <a:latin typeface="Open Sans"/>
                <a:ea typeface="Times New Roman"/>
                <a:cs typeface="Times New Roman"/>
              </a:rPr>
              <a:t>ă</a:t>
            </a:r>
            <a:r>
              <a:rPr lang="vi-VN" dirty="0">
                <a:solidFill>
                  <a:srgbClr val="1F497D"/>
                </a:solidFill>
                <a:latin typeface="Open Sans"/>
                <a:ea typeface="Times New Roman"/>
                <a:cs typeface="Times New Roman"/>
              </a:rPr>
              <a:t> li se demonstreze factorilor de decizie şi publicului larg următoarele:</a:t>
            </a:r>
            <a:endParaRPr lang="ro-RO" dirty="0">
              <a:solidFill>
                <a:srgbClr val="1F497D"/>
              </a:solidFill>
              <a:latin typeface="Open Sans"/>
              <a:ea typeface="Times New Roman"/>
              <a:cs typeface="Times New Roman"/>
            </a:endParaRPr>
          </a:p>
          <a:p>
            <a:pPr algn="just"/>
            <a:endParaRPr lang="vi-VN" dirty="0">
              <a:solidFill>
                <a:srgbClr val="1F497D"/>
              </a:solidFill>
              <a:latin typeface="Open Sans"/>
              <a:ea typeface="Times New Roman"/>
              <a:cs typeface="Times New Roman"/>
            </a:endParaRPr>
          </a:p>
          <a:p>
            <a:pPr algn="just"/>
            <a:r>
              <a:rPr lang="ro-RO" dirty="0">
                <a:solidFill>
                  <a:srgbClr val="1F497D"/>
                </a:solidFill>
                <a:latin typeface="Open Sans"/>
                <a:ea typeface="Times New Roman"/>
                <a:cs typeface="Times New Roman"/>
              </a:rPr>
              <a:t>- f</a:t>
            </a:r>
            <a:r>
              <a:rPr lang="vi-VN" dirty="0">
                <a:solidFill>
                  <a:srgbClr val="1F497D"/>
                </a:solidFill>
                <a:latin typeface="Open Sans"/>
                <a:ea typeface="Times New Roman"/>
                <a:cs typeface="Times New Roman"/>
              </a:rPr>
              <a:t>aptul că </a:t>
            </a:r>
            <a:r>
              <a:rPr lang="ro-RO" dirty="0">
                <a:solidFill>
                  <a:srgbClr val="1F497D"/>
                </a:solidFill>
                <a:latin typeface="Open Sans"/>
                <a:ea typeface="Times New Roman"/>
                <a:cs typeface="Times New Roman"/>
              </a:rPr>
              <a:t>p</a:t>
            </a:r>
            <a:r>
              <a:rPr lang="vi-VN" dirty="0">
                <a:solidFill>
                  <a:srgbClr val="1F497D"/>
                </a:solidFill>
                <a:latin typeface="Open Sans"/>
                <a:ea typeface="Times New Roman"/>
                <a:cs typeface="Times New Roman"/>
              </a:rPr>
              <a:t>rogramul şi proiectele </a:t>
            </a:r>
            <a:r>
              <a:rPr lang="en-US" dirty="0">
                <a:solidFill>
                  <a:srgbClr val="1F497D"/>
                </a:solidFill>
                <a:latin typeface="Open Sans"/>
                <a:ea typeface="Times New Roman"/>
                <a:cs typeface="Times New Roman"/>
              </a:rPr>
              <a:t>aduc</a:t>
            </a:r>
            <a:r>
              <a:rPr lang="ro-RO" dirty="0">
                <a:solidFill>
                  <a:srgbClr val="1F497D"/>
                </a:solidFill>
                <a:latin typeface="Open Sans"/>
                <a:ea typeface="Times New Roman"/>
                <a:cs typeface="Times New Roman"/>
              </a:rPr>
              <a:t> valoare adăugată</a:t>
            </a:r>
            <a:endParaRPr lang="vi-VN" dirty="0">
              <a:solidFill>
                <a:srgbClr val="1F497D"/>
              </a:solidFill>
              <a:latin typeface="Open Sans"/>
              <a:ea typeface="Times New Roman"/>
              <a:cs typeface="Times New Roman"/>
            </a:endParaRPr>
          </a:p>
          <a:p>
            <a:pPr algn="just"/>
            <a:r>
              <a:rPr lang="ro-RO" dirty="0">
                <a:solidFill>
                  <a:srgbClr val="1F497D"/>
                </a:solidFill>
                <a:latin typeface="Open Sans"/>
                <a:ea typeface="Times New Roman"/>
                <a:cs typeface="Times New Roman"/>
              </a:rPr>
              <a:t>- b</a:t>
            </a:r>
            <a:r>
              <a:rPr lang="vi-VN" dirty="0">
                <a:solidFill>
                  <a:srgbClr val="1F497D"/>
                </a:solidFill>
                <a:latin typeface="Open Sans"/>
                <a:ea typeface="Times New Roman"/>
                <a:cs typeface="Times New Roman"/>
              </a:rPr>
              <a:t>eneficiile şi importanţa soluţiilor transfrontaliere</a:t>
            </a:r>
          </a:p>
          <a:p>
            <a:pPr algn="just"/>
            <a:r>
              <a:rPr lang="ro-RO" dirty="0">
                <a:solidFill>
                  <a:srgbClr val="1F497D"/>
                </a:solidFill>
                <a:latin typeface="Open Sans"/>
                <a:ea typeface="Times New Roman"/>
                <a:cs typeface="Times New Roman"/>
              </a:rPr>
              <a:t>- e</a:t>
            </a:r>
            <a:r>
              <a:rPr lang="vi-VN" dirty="0">
                <a:solidFill>
                  <a:srgbClr val="1F497D"/>
                </a:solidFill>
                <a:latin typeface="Open Sans"/>
                <a:ea typeface="Times New Roman"/>
                <a:cs typeface="Times New Roman"/>
              </a:rPr>
              <a:t>xemple de bună practică şi dovada succesului</a:t>
            </a:r>
          </a:p>
          <a:p>
            <a:pPr algn="just"/>
            <a:r>
              <a:rPr lang="ro-RO" dirty="0">
                <a:solidFill>
                  <a:srgbClr val="1F497D"/>
                </a:solidFill>
                <a:latin typeface="Open Sans"/>
                <a:ea typeface="Times New Roman"/>
                <a:cs typeface="Times New Roman"/>
              </a:rPr>
              <a:t>- c</a:t>
            </a:r>
            <a:r>
              <a:rPr lang="vi-VN" dirty="0">
                <a:solidFill>
                  <a:srgbClr val="1F497D"/>
                </a:solidFill>
                <a:latin typeface="Open Sans"/>
                <a:ea typeface="Times New Roman"/>
                <a:cs typeface="Times New Roman"/>
              </a:rPr>
              <a:t>heltuirea</a:t>
            </a:r>
            <a:r>
              <a:rPr lang="en-US" dirty="0">
                <a:solidFill>
                  <a:srgbClr val="1F497D"/>
                </a:solidFill>
                <a:latin typeface="Open Sans"/>
                <a:ea typeface="Times New Roman"/>
                <a:cs typeface="Times New Roman"/>
              </a:rPr>
              <a:t> eficient</a:t>
            </a:r>
            <a:r>
              <a:rPr lang="ro-RO" dirty="0">
                <a:solidFill>
                  <a:srgbClr val="1F497D"/>
                </a:solidFill>
                <a:latin typeface="Open Sans"/>
                <a:ea typeface="Times New Roman"/>
                <a:cs typeface="Times New Roman"/>
              </a:rPr>
              <a:t>ă a</a:t>
            </a:r>
            <a:r>
              <a:rPr lang="vi-VN" dirty="0">
                <a:solidFill>
                  <a:srgbClr val="1F497D"/>
                </a:solidFill>
                <a:latin typeface="Open Sans"/>
                <a:ea typeface="Times New Roman"/>
                <a:cs typeface="Times New Roman"/>
              </a:rPr>
              <a:t> </a:t>
            </a:r>
            <a:r>
              <a:rPr lang="ro-RO" dirty="0">
                <a:solidFill>
                  <a:srgbClr val="1F497D"/>
                </a:solidFill>
                <a:latin typeface="Open Sans"/>
                <a:ea typeface="Times New Roman"/>
                <a:cs typeface="Times New Roman"/>
              </a:rPr>
              <a:t>fondurilor</a:t>
            </a:r>
            <a:r>
              <a:rPr lang="vi-VN" dirty="0">
                <a:solidFill>
                  <a:srgbClr val="1F497D"/>
                </a:solidFill>
                <a:latin typeface="Open Sans"/>
                <a:ea typeface="Times New Roman"/>
                <a:cs typeface="Times New Roman"/>
              </a:rPr>
              <a:t> public</a:t>
            </a:r>
            <a:r>
              <a:rPr lang="ro-RO" dirty="0">
                <a:solidFill>
                  <a:srgbClr val="1F497D"/>
                </a:solidFill>
                <a:latin typeface="Open Sans"/>
                <a:ea typeface="Times New Roman"/>
                <a:cs typeface="Times New Roman"/>
              </a:rPr>
              <a:t>e</a:t>
            </a:r>
            <a:endParaRPr lang="en-GB" b="1" dirty="0">
              <a:solidFill>
                <a:srgbClr val="1F497D"/>
              </a:solidFill>
              <a:latin typeface="Open Sans"/>
              <a:ea typeface="Times New Roman"/>
              <a:cs typeface="Times New Roman"/>
            </a:endParaRPr>
          </a:p>
        </p:txBody>
      </p:sp>
    </p:spTree>
    <p:extLst>
      <p:ext uri="{BB962C8B-B14F-4D97-AF65-F5344CB8AC3E}">
        <p14:creationId xmlns:p14="http://schemas.microsoft.com/office/powerpoint/2010/main" val="16636483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 tamplate Interreg_2-3.jpg"/>
          <p:cNvPicPr>
            <a:picLocks noChangeAspect="1"/>
          </p:cNvPicPr>
          <p:nvPr/>
        </p:nvPicPr>
        <p:blipFill>
          <a:blip r:embed="rId3" cstate="print"/>
          <a:stretch>
            <a:fillRect/>
          </a:stretch>
        </p:blipFill>
        <p:spPr>
          <a:xfrm>
            <a:off x="-88654" y="-326956"/>
            <a:ext cx="9586681" cy="7184956"/>
          </a:xfrm>
          <a:prstGeom prst="rect">
            <a:avLst/>
          </a:prstGeom>
        </p:spPr>
      </p:pic>
      <p:sp>
        <p:nvSpPr>
          <p:cNvPr id="8" name="TextBox 7"/>
          <p:cNvSpPr txBox="1"/>
          <p:nvPr/>
        </p:nvSpPr>
        <p:spPr>
          <a:xfrm>
            <a:off x="691952" y="2285256"/>
            <a:ext cx="8352928" cy="369332"/>
          </a:xfrm>
          <a:prstGeom prst="rect">
            <a:avLst/>
          </a:prstGeom>
          <a:noFill/>
        </p:spPr>
        <p:txBody>
          <a:bodyPr wrap="square" rtlCol="0">
            <a:spAutoFit/>
          </a:bodyPr>
          <a:lstStyle/>
          <a:p>
            <a:endParaRPr lang="ro-RO" dirty="0">
              <a:solidFill>
                <a:prstClr val="black"/>
              </a:solidFill>
            </a:endParaRPr>
          </a:p>
        </p:txBody>
      </p:sp>
      <p:sp>
        <p:nvSpPr>
          <p:cNvPr id="6" name="Rounded Rectangle 5"/>
          <p:cNvSpPr/>
          <p:nvPr/>
        </p:nvSpPr>
        <p:spPr>
          <a:xfrm>
            <a:off x="2623196" y="651902"/>
            <a:ext cx="4104456" cy="504056"/>
          </a:xfrm>
          <a:prstGeom prst="roundRect">
            <a:avLst/>
          </a:prstGeom>
          <a:solidFill>
            <a:srgbClr val="034EA2"/>
          </a:solidFill>
          <a:ln>
            <a:solidFill>
              <a:schemeClr val="bg1"/>
            </a:solidFill>
          </a:ln>
        </p:spPr>
        <p:style>
          <a:lnRef idx="1">
            <a:schemeClr val="accent4"/>
          </a:lnRef>
          <a:fillRef idx="3">
            <a:schemeClr val="accent4"/>
          </a:fillRef>
          <a:effectRef idx="2">
            <a:schemeClr val="accent4"/>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ro-RO" sz="2400" b="1" dirty="0">
                <a:solidFill>
                  <a:prstClr val="white"/>
                </a:solidFill>
                <a:latin typeface="Open Sans" pitchFamily="34" charset="0"/>
                <a:ea typeface="Open Sans" pitchFamily="34" charset="0"/>
                <a:cs typeface="Open Sans" pitchFamily="34" charset="0"/>
              </a:rPr>
              <a:t>Cadrul legislativ</a:t>
            </a:r>
          </a:p>
        </p:txBody>
      </p:sp>
      <p:sp>
        <p:nvSpPr>
          <p:cNvPr id="7" name="TextBox 6"/>
          <p:cNvSpPr txBox="1"/>
          <p:nvPr/>
        </p:nvSpPr>
        <p:spPr>
          <a:xfrm>
            <a:off x="2447402" y="1511195"/>
            <a:ext cx="6733425" cy="3508653"/>
          </a:xfrm>
          <a:prstGeom prst="rect">
            <a:avLst/>
          </a:prstGeom>
          <a:noFill/>
        </p:spPr>
        <p:txBody>
          <a:bodyPr wrap="square" rtlCol="0">
            <a:spAutoFit/>
          </a:bodyPr>
          <a:lstStyle/>
          <a:p>
            <a:pPr algn="just">
              <a:spcBef>
                <a:spcPts val="1200"/>
              </a:spcBef>
              <a:spcAft>
                <a:spcPts val="1200"/>
              </a:spcAft>
            </a:pPr>
            <a:r>
              <a:rPr lang="ro-RO" b="1" dirty="0">
                <a:solidFill>
                  <a:srgbClr val="1F497D"/>
                </a:solidFill>
                <a:latin typeface="Open Sans"/>
              </a:rPr>
              <a:t>1. </a:t>
            </a:r>
            <a:r>
              <a:rPr lang="en-US" b="1" dirty="0">
                <a:solidFill>
                  <a:srgbClr val="1F497D"/>
                </a:solidFill>
                <a:latin typeface="Open Sans"/>
              </a:rPr>
              <a:t>Anex</a:t>
            </a:r>
            <a:r>
              <a:rPr lang="ro-RO" b="1" dirty="0">
                <a:solidFill>
                  <a:srgbClr val="1F497D"/>
                </a:solidFill>
                <a:latin typeface="Open Sans"/>
              </a:rPr>
              <a:t>a</a:t>
            </a:r>
            <a:r>
              <a:rPr lang="en-US" b="1" dirty="0">
                <a:solidFill>
                  <a:srgbClr val="1F497D"/>
                </a:solidFill>
                <a:latin typeface="Open Sans"/>
              </a:rPr>
              <a:t> XII,</a:t>
            </a:r>
            <a:r>
              <a:rPr lang="ro-RO" b="1" dirty="0">
                <a:solidFill>
                  <a:srgbClr val="1F497D"/>
                </a:solidFill>
                <a:latin typeface="Open Sans"/>
              </a:rPr>
              <a:t> </a:t>
            </a:r>
            <a:r>
              <a:rPr lang="en-US" b="1" dirty="0">
                <a:solidFill>
                  <a:srgbClr val="1F497D"/>
                </a:solidFill>
                <a:latin typeface="Open Sans"/>
              </a:rPr>
              <a:t>Sec</a:t>
            </a:r>
            <a:r>
              <a:rPr lang="ro-RO" b="1" dirty="0">
                <a:solidFill>
                  <a:srgbClr val="1F497D"/>
                </a:solidFill>
                <a:latin typeface="Open Sans"/>
              </a:rPr>
              <a:t>ţ</a:t>
            </a:r>
            <a:r>
              <a:rPr lang="en-US" b="1" dirty="0">
                <a:solidFill>
                  <a:srgbClr val="1F497D"/>
                </a:solidFill>
                <a:latin typeface="Open Sans"/>
              </a:rPr>
              <a:t>i</a:t>
            </a:r>
            <a:r>
              <a:rPr lang="ro-RO" b="1" dirty="0">
                <a:solidFill>
                  <a:srgbClr val="1F497D"/>
                </a:solidFill>
                <a:latin typeface="Open Sans"/>
              </a:rPr>
              <a:t>unea</a:t>
            </a:r>
            <a:r>
              <a:rPr lang="en-US" b="1" dirty="0">
                <a:solidFill>
                  <a:srgbClr val="1F497D"/>
                </a:solidFill>
                <a:latin typeface="Open Sans"/>
              </a:rPr>
              <a:t> 2.2 </a:t>
            </a:r>
            <a:r>
              <a:rPr lang="ro-RO" b="1" dirty="0">
                <a:solidFill>
                  <a:srgbClr val="1F497D"/>
                </a:solidFill>
                <a:latin typeface="Open Sans"/>
              </a:rPr>
              <a:t>a</a:t>
            </a:r>
            <a:r>
              <a:rPr lang="en-US" b="1" dirty="0">
                <a:solidFill>
                  <a:srgbClr val="1F497D"/>
                </a:solidFill>
                <a:latin typeface="Open Sans"/>
              </a:rPr>
              <a:t> Regula</a:t>
            </a:r>
            <a:r>
              <a:rPr lang="ro-RO" b="1" dirty="0">
                <a:solidFill>
                  <a:srgbClr val="1F497D"/>
                </a:solidFill>
                <a:latin typeface="Open Sans"/>
              </a:rPr>
              <a:t>mentului</a:t>
            </a:r>
            <a:r>
              <a:rPr lang="en-US" b="1" dirty="0">
                <a:solidFill>
                  <a:srgbClr val="1F497D"/>
                </a:solidFill>
                <a:latin typeface="Open Sans"/>
              </a:rPr>
              <a:t> (U</a:t>
            </a:r>
            <a:r>
              <a:rPr lang="ro-RO" b="1" dirty="0">
                <a:solidFill>
                  <a:srgbClr val="1F497D"/>
                </a:solidFill>
                <a:latin typeface="Open Sans"/>
              </a:rPr>
              <a:t>E</a:t>
            </a:r>
            <a:r>
              <a:rPr lang="en-US" b="1" dirty="0">
                <a:solidFill>
                  <a:srgbClr val="1F497D"/>
                </a:solidFill>
                <a:latin typeface="Open Sans"/>
              </a:rPr>
              <a:t>) N</a:t>
            </a:r>
            <a:r>
              <a:rPr lang="ro-RO" b="1" dirty="0">
                <a:solidFill>
                  <a:srgbClr val="1F497D"/>
                </a:solidFill>
                <a:latin typeface="Open Sans"/>
              </a:rPr>
              <a:t>r.</a:t>
            </a:r>
            <a:r>
              <a:rPr lang="en-US" b="1" dirty="0">
                <a:solidFill>
                  <a:srgbClr val="1F497D"/>
                </a:solidFill>
                <a:latin typeface="Open Sans"/>
              </a:rPr>
              <a:t> 1303</a:t>
            </a:r>
            <a:r>
              <a:rPr lang="ro-RO" b="1" dirty="0">
                <a:solidFill>
                  <a:srgbClr val="1F497D"/>
                </a:solidFill>
                <a:latin typeface="Open Sans"/>
              </a:rPr>
              <a:t>/2013 </a:t>
            </a:r>
            <a:r>
              <a:rPr lang="ro-RO" dirty="0">
                <a:solidFill>
                  <a:srgbClr val="1F497D"/>
                </a:solidFill>
                <a:latin typeface="Open Sans"/>
              </a:rPr>
              <a:t>al P</a:t>
            </a:r>
            <a:r>
              <a:rPr lang="it-IT" dirty="0">
                <a:solidFill>
                  <a:srgbClr val="1F497D"/>
                </a:solidFill>
                <a:latin typeface="Open Sans"/>
              </a:rPr>
              <a:t>arlamentului</a:t>
            </a:r>
            <a:r>
              <a:rPr lang="ro-RO" dirty="0">
                <a:solidFill>
                  <a:srgbClr val="1F497D"/>
                </a:solidFill>
                <a:latin typeface="Open Sans"/>
              </a:rPr>
              <a:t> E</a:t>
            </a:r>
            <a:r>
              <a:rPr lang="it-IT" dirty="0">
                <a:solidFill>
                  <a:srgbClr val="1F497D"/>
                </a:solidFill>
                <a:latin typeface="Open Sans"/>
              </a:rPr>
              <a:t>uropean </a:t>
            </a:r>
            <a:r>
              <a:rPr lang="ro-RO" dirty="0">
                <a:solidFill>
                  <a:srgbClr val="1F497D"/>
                </a:solidFill>
                <a:latin typeface="Open Sans"/>
              </a:rPr>
              <a:t>ş</a:t>
            </a:r>
            <a:r>
              <a:rPr lang="it-IT" dirty="0">
                <a:solidFill>
                  <a:srgbClr val="1F497D"/>
                </a:solidFill>
                <a:latin typeface="Open Sans"/>
              </a:rPr>
              <a:t>i al </a:t>
            </a:r>
            <a:r>
              <a:rPr lang="ro-RO" dirty="0">
                <a:solidFill>
                  <a:srgbClr val="1F497D"/>
                </a:solidFill>
                <a:latin typeface="Open Sans"/>
              </a:rPr>
              <a:t>C</a:t>
            </a:r>
            <a:r>
              <a:rPr lang="it-IT" dirty="0">
                <a:solidFill>
                  <a:srgbClr val="1F497D"/>
                </a:solidFill>
                <a:latin typeface="Open Sans"/>
              </a:rPr>
              <a:t>onsiliului</a:t>
            </a:r>
            <a:r>
              <a:rPr lang="ro-RO" dirty="0">
                <a:solidFill>
                  <a:srgbClr val="1F497D"/>
                </a:solidFill>
                <a:latin typeface="Open Sans"/>
              </a:rPr>
              <a:t> d</a:t>
            </a:r>
            <a:r>
              <a:rPr lang="it-IT" dirty="0">
                <a:solidFill>
                  <a:srgbClr val="1F497D"/>
                </a:solidFill>
                <a:latin typeface="Open Sans"/>
              </a:rPr>
              <a:t>in 17 decembrie  2013</a:t>
            </a:r>
            <a:r>
              <a:rPr lang="en-US" dirty="0">
                <a:solidFill>
                  <a:srgbClr val="1F497D"/>
                </a:solidFill>
                <a:latin typeface="Open Sans"/>
              </a:rPr>
              <a:t> </a:t>
            </a:r>
            <a:endParaRPr lang="ro-RO" dirty="0">
              <a:solidFill>
                <a:srgbClr val="1F497D"/>
              </a:solidFill>
              <a:latin typeface="Open Sans"/>
            </a:endParaRPr>
          </a:p>
          <a:p>
            <a:pPr algn="just">
              <a:spcBef>
                <a:spcPts val="1200"/>
              </a:spcBef>
              <a:spcAft>
                <a:spcPts val="1200"/>
              </a:spcAft>
            </a:pPr>
            <a:r>
              <a:rPr lang="ro-RO" b="1" dirty="0">
                <a:solidFill>
                  <a:srgbClr val="1F497D"/>
                </a:solidFill>
                <a:latin typeface="Open Sans"/>
              </a:rPr>
              <a:t>2. Regulamentul de punere în aplicare (UE) Nr. 821/2014 </a:t>
            </a:r>
            <a:r>
              <a:rPr lang="ro-RO" dirty="0">
                <a:solidFill>
                  <a:srgbClr val="1F497D"/>
                </a:solidFill>
                <a:latin typeface="Open Sans"/>
              </a:rPr>
              <a:t>al Comisiei din 28 iulie 2014 de stabilire a normelor de aplicare a Regulamentului (UE) nr. 1303/</a:t>
            </a:r>
            <a:r>
              <a:rPr lang="en-US" dirty="0">
                <a:solidFill>
                  <a:srgbClr val="1F497D"/>
                </a:solidFill>
                <a:latin typeface="Open Sans"/>
              </a:rPr>
              <a:t>2013</a:t>
            </a:r>
            <a:r>
              <a:rPr lang="ro-RO" dirty="0">
                <a:solidFill>
                  <a:srgbClr val="1F497D"/>
                </a:solidFill>
                <a:latin typeface="Open Sans"/>
              </a:rPr>
              <a:t>, </a:t>
            </a:r>
            <a:r>
              <a:rPr lang="ro-RO" b="1" dirty="0">
                <a:solidFill>
                  <a:srgbClr val="1F497D"/>
                </a:solidFill>
                <a:latin typeface="Open Sans"/>
              </a:rPr>
              <a:t>Capitolul II </a:t>
            </a:r>
          </a:p>
          <a:p>
            <a:pPr algn="just">
              <a:spcBef>
                <a:spcPts val="1200"/>
              </a:spcBef>
              <a:spcAft>
                <a:spcPts val="1200"/>
              </a:spcAft>
            </a:pPr>
            <a:r>
              <a:rPr lang="ro-RO" b="1" dirty="0">
                <a:solidFill>
                  <a:srgbClr val="1F497D"/>
                </a:solidFill>
                <a:latin typeface="Open Sans"/>
              </a:rPr>
              <a:t>3. Contractul de finanţare FEDR și Manualul de implementate a proiectelor</a:t>
            </a:r>
          </a:p>
          <a:p>
            <a:pPr algn="just"/>
            <a:r>
              <a:rPr lang="ro-RO" b="1" dirty="0">
                <a:solidFill>
                  <a:srgbClr val="1F497D"/>
                </a:solidFill>
                <a:latin typeface="Open Sans"/>
              </a:rPr>
              <a:t>4.</a:t>
            </a:r>
            <a:r>
              <a:rPr lang="vi-VN" b="1" dirty="0">
                <a:solidFill>
                  <a:srgbClr val="1F497D"/>
                </a:solidFill>
                <a:latin typeface="Open Sans"/>
              </a:rPr>
              <a:t> Manualul de Identitate Vizuală</a:t>
            </a:r>
            <a:r>
              <a:rPr lang="ro-RO" b="1" dirty="0">
                <a:solidFill>
                  <a:srgbClr val="1F497D"/>
                </a:solidFill>
                <a:latin typeface="Open Sans"/>
              </a:rPr>
              <a:t>,</a:t>
            </a:r>
            <a:r>
              <a:rPr lang="vi-VN" b="1" dirty="0">
                <a:solidFill>
                  <a:srgbClr val="1F497D"/>
                </a:solidFill>
                <a:latin typeface="Open Sans"/>
              </a:rPr>
              <a:t> </a:t>
            </a:r>
            <a:r>
              <a:rPr lang="ro-RO" b="1" dirty="0">
                <a:solidFill>
                  <a:srgbClr val="1F497D"/>
                </a:solidFill>
                <a:latin typeface="Open Sans"/>
              </a:rPr>
              <a:t>inclusiv LOGO-uri în diverse formate și variante de limbă                                      </a:t>
            </a:r>
          </a:p>
          <a:p>
            <a:pPr algn="just"/>
            <a:r>
              <a:rPr lang="ro-RO" b="1" dirty="0">
                <a:solidFill>
                  <a:srgbClr val="1F497D"/>
                </a:solidFill>
                <a:latin typeface="Open Sans"/>
              </a:rPr>
              <a:t>            </a:t>
            </a:r>
            <a:endParaRPr lang="ro-RO" sz="2000" b="1" dirty="0">
              <a:solidFill>
                <a:srgbClr val="1F497D"/>
              </a:solidFill>
              <a:latin typeface="Arial"/>
              <a:cs typeface="Arial"/>
            </a:endParaRPr>
          </a:p>
          <a:p>
            <a:pPr algn="just"/>
            <a:r>
              <a:rPr lang="ro-RO" sz="1600" b="1" dirty="0">
                <a:solidFill>
                  <a:srgbClr val="C0504D">
                    <a:lumMod val="75000"/>
                  </a:srgbClr>
                </a:solidFill>
                <a:latin typeface="Open Sans"/>
              </a:rPr>
              <a:t>Pot fi accesate în secţiunea Documente proiecte: </a:t>
            </a:r>
          </a:p>
          <a:p>
            <a:pPr algn="just"/>
            <a:r>
              <a:rPr lang="ro-RO" sz="1600" b="1" dirty="0" err="1">
                <a:solidFill>
                  <a:srgbClr val="C0504D">
                    <a:lumMod val="75000"/>
                  </a:srgbClr>
                </a:solidFill>
                <a:latin typeface="Open Sans"/>
                <a:hlinkClick r:id="rId4"/>
              </a:rPr>
              <a:t>http</a:t>
            </a:r>
            <a:r>
              <a:rPr lang="ro-RO" sz="1600" b="1" dirty="0">
                <a:solidFill>
                  <a:srgbClr val="C0504D">
                    <a:lumMod val="75000"/>
                  </a:srgbClr>
                </a:solidFill>
                <a:latin typeface="Open Sans"/>
                <a:hlinkClick r:id="rId4"/>
              </a:rPr>
              <a:t>://</a:t>
            </a:r>
            <a:r>
              <a:rPr lang="ro-RO" sz="1600" b="1" dirty="0" err="1">
                <a:solidFill>
                  <a:srgbClr val="C0504D">
                    <a:lumMod val="75000"/>
                  </a:srgbClr>
                </a:solidFill>
                <a:latin typeface="Open Sans"/>
                <a:hlinkClick r:id="rId4"/>
              </a:rPr>
              <a:t>interreg-rohu.eu</a:t>
            </a:r>
            <a:r>
              <a:rPr lang="ro-RO" sz="1600" b="1" dirty="0">
                <a:solidFill>
                  <a:srgbClr val="C0504D">
                    <a:lumMod val="75000"/>
                  </a:srgbClr>
                </a:solidFill>
                <a:latin typeface="Open Sans"/>
                <a:hlinkClick r:id="rId4"/>
              </a:rPr>
              <a:t>/</a:t>
            </a:r>
            <a:r>
              <a:rPr lang="ro-RO" sz="1600" b="1" dirty="0" err="1">
                <a:solidFill>
                  <a:srgbClr val="C0504D">
                    <a:lumMod val="75000"/>
                  </a:srgbClr>
                </a:solidFill>
                <a:latin typeface="Open Sans"/>
                <a:hlinkClick r:id="rId4"/>
              </a:rPr>
              <a:t>ro</a:t>
            </a:r>
            <a:r>
              <a:rPr lang="ro-RO" sz="1600" b="1" dirty="0">
                <a:solidFill>
                  <a:srgbClr val="C0504D">
                    <a:lumMod val="75000"/>
                  </a:srgbClr>
                </a:solidFill>
                <a:latin typeface="Open Sans"/>
                <a:hlinkClick r:id="rId4"/>
              </a:rPr>
              <a:t>/</a:t>
            </a:r>
            <a:r>
              <a:rPr lang="ro-RO" sz="1600" b="1" dirty="0" err="1">
                <a:solidFill>
                  <a:srgbClr val="C0504D">
                    <a:lumMod val="75000"/>
                  </a:srgbClr>
                </a:solidFill>
                <a:latin typeface="Open Sans"/>
                <a:hlinkClick r:id="rId4"/>
              </a:rPr>
              <a:t>comunicare-si-identitate-vizuala</a:t>
            </a:r>
            <a:r>
              <a:rPr lang="ro-RO" sz="1600" b="1" dirty="0">
                <a:solidFill>
                  <a:srgbClr val="C0504D">
                    <a:lumMod val="75000"/>
                  </a:srgbClr>
                </a:solidFill>
                <a:latin typeface="Open Sans"/>
                <a:hlinkClick r:id="rId4"/>
              </a:rPr>
              <a:t>/</a:t>
            </a:r>
            <a:endParaRPr lang="en-US" dirty="0">
              <a:solidFill>
                <a:srgbClr val="C0504D">
                  <a:lumMod val="75000"/>
                </a:srgbClr>
              </a:solidFill>
              <a:latin typeface="Open Sans"/>
            </a:endParaRPr>
          </a:p>
        </p:txBody>
      </p:sp>
      <p:pic>
        <p:nvPicPr>
          <p:cNvPr id="2052" name="Picture 4" descr="Computer, Business, Gdpr, Legislation, Regulati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3155" y="1371509"/>
            <a:ext cx="2088232" cy="1651577"/>
          </a:xfrm>
          <a:prstGeom prst="rect">
            <a:avLst/>
          </a:prstGeom>
          <a:noFill/>
          <a:extLst>
            <a:ext uri="{909E8E84-426E-40DD-AFC4-6F175D3DCCD1}">
              <a14:hiddenFill xmlns:a14="http://schemas.microsoft.com/office/drawing/2010/main">
                <a:solidFill>
                  <a:srgbClr val="FFFFFF"/>
                </a:solidFill>
              </a14:hiddenFill>
            </a:ext>
          </a:extLst>
        </p:spPr>
      </p:pic>
      <p:sp>
        <p:nvSpPr>
          <p:cNvPr id="5" name="Down Arrow 4"/>
          <p:cNvSpPr/>
          <p:nvPr/>
        </p:nvSpPr>
        <p:spPr>
          <a:xfrm>
            <a:off x="6439620" y="4622900"/>
            <a:ext cx="288032" cy="396000"/>
          </a:xfrm>
          <a:prstGeom prst="downArrow">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solidFill>
                <a:prstClr val="white"/>
              </a:solidFill>
            </a:endParaRPr>
          </a:p>
        </p:txBody>
      </p:sp>
      <p:sp>
        <p:nvSpPr>
          <p:cNvPr id="11" name="Rounded Rectangle 10"/>
          <p:cNvSpPr/>
          <p:nvPr/>
        </p:nvSpPr>
        <p:spPr>
          <a:xfrm>
            <a:off x="163829" y="3630761"/>
            <a:ext cx="1934937" cy="1584176"/>
          </a:xfrm>
          <a:prstGeom prst="roundRect">
            <a:avLst/>
          </a:prstGeom>
          <a:solidFill>
            <a:srgbClr val="C0504D">
              <a:lumMod val="20000"/>
              <a:lumOff val="80000"/>
            </a:srgbClr>
          </a:solidFill>
          <a:ln w="25400" cap="flat" cmpd="sng" algn="ctr">
            <a:solidFill>
              <a:srgbClr val="4F81BD">
                <a:shade val="50000"/>
              </a:srgbClr>
            </a:solidFill>
            <a:prstDash val="solid"/>
          </a:ln>
          <a:effectLst/>
        </p:spPr>
        <p:txBody>
          <a:bodyPr anchor="ctr"/>
          <a:lstStyle/>
          <a:p>
            <a:pPr algn="ctr">
              <a:defRPr/>
            </a:pPr>
            <a:r>
              <a:rPr lang="ro-RO" sz="1300" b="1" kern="0" dirty="0">
                <a:solidFill>
                  <a:srgbClr val="1F497D"/>
                </a:solidFill>
                <a:latin typeface="Open Sans" pitchFamily="34" charset="0"/>
                <a:ea typeface="Open Sans" pitchFamily="34" charset="0"/>
                <a:cs typeface="Open Sans" pitchFamily="34" charset="0"/>
              </a:rPr>
              <a:t>Nerespectarea acestor cerinţe </a:t>
            </a:r>
            <a:r>
              <a:rPr lang="en-US" sz="1300" b="1" kern="0" dirty="0">
                <a:solidFill>
                  <a:srgbClr val="1F497D"/>
                </a:solidFill>
                <a:latin typeface="Open Sans" pitchFamily="34" charset="0"/>
                <a:ea typeface="Open Sans" pitchFamily="34" charset="0"/>
                <a:cs typeface="Open Sans" pitchFamily="34" charset="0"/>
              </a:rPr>
              <a:t>poate</a:t>
            </a:r>
            <a:r>
              <a:rPr lang="ro-RO" sz="1300" b="1" kern="0" dirty="0">
                <a:solidFill>
                  <a:srgbClr val="1F497D"/>
                </a:solidFill>
                <a:latin typeface="Open Sans" pitchFamily="34" charset="0"/>
                <a:ea typeface="Open Sans" pitchFamily="34" charset="0"/>
                <a:cs typeface="Open Sans" pitchFamily="34" charset="0"/>
              </a:rPr>
              <a:t> duce la </a:t>
            </a:r>
            <a:r>
              <a:rPr lang="ro-RO" sz="1300" b="1" dirty="0">
                <a:solidFill>
                  <a:srgbClr val="C0504D">
                    <a:lumMod val="75000"/>
                  </a:srgbClr>
                </a:solidFill>
                <a:latin typeface="Open Sans"/>
              </a:rPr>
              <a:t>nevalidarea/ne-rambursarea cheltuielilor </a:t>
            </a:r>
            <a:r>
              <a:rPr lang="ro-RO" sz="1300" b="1" kern="0" dirty="0">
                <a:solidFill>
                  <a:srgbClr val="1F497D"/>
                </a:solidFill>
                <a:latin typeface="Open Sans" pitchFamily="34" charset="0"/>
                <a:ea typeface="Open Sans" pitchFamily="34" charset="0"/>
                <a:cs typeface="Open Sans" pitchFamily="34" charset="0"/>
              </a:rPr>
              <a:t>aferente!</a:t>
            </a:r>
          </a:p>
        </p:txBody>
      </p:sp>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1233" y="3144838"/>
            <a:ext cx="347663"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88407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 tamplate Interreg_2-3.jpg"/>
          <p:cNvPicPr>
            <a:picLocks noChangeAspect="1"/>
          </p:cNvPicPr>
          <p:nvPr/>
        </p:nvPicPr>
        <p:blipFill>
          <a:blip r:embed="rId3" cstate="print"/>
          <a:stretch>
            <a:fillRect/>
          </a:stretch>
        </p:blipFill>
        <p:spPr>
          <a:xfrm>
            <a:off x="-28017" y="4021"/>
            <a:ext cx="9416058" cy="7029400"/>
          </a:xfrm>
          <a:prstGeom prst="rect">
            <a:avLst/>
          </a:prstGeom>
        </p:spPr>
      </p:pic>
      <p:sp>
        <p:nvSpPr>
          <p:cNvPr id="3" name="Rectangle 2"/>
          <p:cNvSpPr/>
          <p:nvPr/>
        </p:nvSpPr>
        <p:spPr>
          <a:xfrm>
            <a:off x="395536" y="1628800"/>
            <a:ext cx="8568952" cy="2585323"/>
          </a:xfrm>
          <a:prstGeom prst="rect">
            <a:avLst/>
          </a:prstGeom>
        </p:spPr>
        <p:txBody>
          <a:bodyPr wrap="square">
            <a:spAutoFit/>
          </a:bodyPr>
          <a:lstStyle/>
          <a:p>
            <a:endParaRPr lang="en-GB" dirty="0">
              <a:solidFill>
                <a:srgbClr val="1F497D"/>
              </a:solidFill>
              <a:latin typeface="Open Sans"/>
            </a:endParaRPr>
          </a:p>
          <a:p>
            <a:endParaRPr lang="en-GB" dirty="0">
              <a:solidFill>
                <a:srgbClr val="1F497D"/>
              </a:solidFill>
              <a:latin typeface="Open Sans"/>
            </a:endParaRPr>
          </a:p>
          <a:p>
            <a:endParaRPr lang="en-GB" dirty="0">
              <a:solidFill>
                <a:srgbClr val="1F497D"/>
              </a:solidFill>
              <a:latin typeface="Open Sans"/>
            </a:endParaRPr>
          </a:p>
          <a:p>
            <a:endParaRPr lang="en-GB" dirty="0">
              <a:solidFill>
                <a:srgbClr val="1F497D"/>
              </a:solidFill>
              <a:latin typeface="Open Sans"/>
            </a:endParaRPr>
          </a:p>
          <a:p>
            <a:endParaRPr lang="en-GB" dirty="0">
              <a:solidFill>
                <a:srgbClr val="1F497D"/>
              </a:solidFill>
              <a:latin typeface="Open Sans"/>
            </a:endParaRPr>
          </a:p>
          <a:p>
            <a:endParaRPr lang="en-GB" dirty="0">
              <a:solidFill>
                <a:srgbClr val="1F497D"/>
              </a:solidFill>
              <a:latin typeface="Open Sans"/>
            </a:endParaRPr>
          </a:p>
          <a:p>
            <a:endParaRPr lang="en-GB" dirty="0">
              <a:solidFill>
                <a:srgbClr val="1F497D"/>
              </a:solidFill>
              <a:latin typeface="Open Sans"/>
            </a:endParaRPr>
          </a:p>
          <a:p>
            <a:endParaRPr lang="en-GB" dirty="0">
              <a:solidFill>
                <a:srgbClr val="1F497D"/>
              </a:solidFill>
              <a:latin typeface="Open Sans"/>
            </a:endParaRPr>
          </a:p>
          <a:p>
            <a:endParaRPr lang="ro-RO" dirty="0">
              <a:solidFill>
                <a:srgbClr val="000000"/>
              </a:solidFill>
            </a:endParaRPr>
          </a:p>
        </p:txBody>
      </p:sp>
      <p:sp>
        <p:nvSpPr>
          <p:cNvPr id="7" name="Rounded Rectangle 6"/>
          <p:cNvSpPr/>
          <p:nvPr/>
        </p:nvSpPr>
        <p:spPr>
          <a:xfrm>
            <a:off x="216024" y="1196752"/>
            <a:ext cx="8748464" cy="418528"/>
          </a:xfrm>
          <a:prstGeom prst="roundRect">
            <a:avLst/>
          </a:prstGeom>
          <a:solidFill>
            <a:srgbClr val="034EA2"/>
          </a:solidFill>
          <a:ln>
            <a:solidFill>
              <a:schemeClr val="bg1"/>
            </a:solidFill>
          </a:ln>
        </p:spPr>
        <p:style>
          <a:lnRef idx="1">
            <a:schemeClr val="accent4"/>
          </a:lnRef>
          <a:fillRef idx="3">
            <a:schemeClr val="accent4"/>
          </a:fillRef>
          <a:effectRef idx="2">
            <a:schemeClr val="accent4"/>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ro-RO" sz="2400" b="1" dirty="0">
                <a:solidFill>
                  <a:srgbClr val="FFFFFF"/>
                </a:solidFill>
                <a:latin typeface="Open Sans" pitchFamily="34" charset="0"/>
                <a:ea typeface="Open Sans" pitchFamily="34" charset="0"/>
                <a:cs typeface="Open Sans" pitchFamily="34" charset="0"/>
              </a:rPr>
              <a:t>Regului generale de vizibilitate</a:t>
            </a:r>
          </a:p>
        </p:txBody>
      </p:sp>
      <p:sp>
        <p:nvSpPr>
          <p:cNvPr id="8" name="Rectangle 7"/>
          <p:cNvSpPr/>
          <p:nvPr/>
        </p:nvSpPr>
        <p:spPr>
          <a:xfrm>
            <a:off x="216024" y="1418271"/>
            <a:ext cx="8748464" cy="338554"/>
          </a:xfrm>
          <a:prstGeom prst="rect">
            <a:avLst/>
          </a:prstGeom>
        </p:spPr>
        <p:txBody>
          <a:bodyPr wrap="square">
            <a:spAutoFit/>
          </a:bodyPr>
          <a:lstStyle/>
          <a:p>
            <a:pPr algn="just">
              <a:spcBef>
                <a:spcPts val="600"/>
              </a:spcBef>
              <a:spcAft>
                <a:spcPts val="600"/>
              </a:spcAft>
            </a:pPr>
            <a:endParaRPr lang="ro-RO" sz="1600" dirty="0">
              <a:solidFill>
                <a:srgbClr val="1F497D"/>
              </a:solidFill>
              <a:latin typeface="Open Sans"/>
            </a:endParaRPr>
          </a:p>
        </p:txBody>
      </p:sp>
      <p:sp>
        <p:nvSpPr>
          <p:cNvPr id="2" name="Rectangle 1"/>
          <p:cNvSpPr/>
          <p:nvPr/>
        </p:nvSpPr>
        <p:spPr>
          <a:xfrm>
            <a:off x="107504" y="1700808"/>
            <a:ext cx="8856984" cy="461665"/>
          </a:xfrm>
          <a:prstGeom prst="rect">
            <a:avLst/>
          </a:prstGeom>
        </p:spPr>
        <p:txBody>
          <a:bodyPr wrap="square">
            <a:spAutoFit/>
          </a:bodyPr>
          <a:lstStyle/>
          <a:p>
            <a:r>
              <a:rPr lang="en-US" sz="2400" b="1" i="1" dirty="0">
                <a:solidFill>
                  <a:srgbClr val="0C73B6"/>
                </a:solidFill>
                <a:latin typeface="Arial" pitchFamily="34" charset="0"/>
                <a:cs typeface="Arial" pitchFamily="34" charset="0"/>
              </a:rPr>
              <a:t>Elemente  ”MAGIC 5” </a:t>
            </a:r>
          </a:p>
        </p:txBody>
      </p:sp>
      <p:sp>
        <p:nvSpPr>
          <p:cNvPr id="21" name="Rectangle 20"/>
          <p:cNvSpPr/>
          <p:nvPr/>
        </p:nvSpPr>
        <p:spPr>
          <a:xfrm>
            <a:off x="467544" y="2492896"/>
            <a:ext cx="861774" cy="2051650"/>
          </a:xfrm>
          <a:prstGeom prst="rect">
            <a:avLst/>
          </a:prstGeom>
        </p:spPr>
        <p:txBody>
          <a:bodyPr vert="vert270" wrap="square">
            <a:spAutoFit/>
          </a:bodyPr>
          <a:lstStyle/>
          <a:p>
            <a:r>
              <a:rPr lang="hu-HU" sz="4400" i="1" dirty="0">
                <a:solidFill>
                  <a:srgbClr val="414042"/>
                </a:solidFill>
                <a:latin typeface="Open Sans"/>
              </a:rPr>
              <a:t>MAGIC</a:t>
            </a:r>
          </a:p>
        </p:txBody>
      </p:sp>
      <p:sp>
        <p:nvSpPr>
          <p:cNvPr id="22" name="Rectangle 21"/>
          <p:cNvSpPr/>
          <p:nvPr/>
        </p:nvSpPr>
        <p:spPr>
          <a:xfrm>
            <a:off x="1187624" y="2348880"/>
            <a:ext cx="993724" cy="2808312"/>
          </a:xfrm>
          <a:prstGeom prst="rect">
            <a:avLst/>
          </a:prstGeom>
        </p:spPr>
        <p:txBody>
          <a:bodyPr wrap="square">
            <a:spAutoFit/>
          </a:bodyPr>
          <a:lstStyle/>
          <a:p>
            <a:endParaRPr lang="hu-HU" sz="19900" b="1" dirty="0">
              <a:solidFill>
                <a:srgbClr val="7DD3F7"/>
              </a:solidFill>
              <a:latin typeface="Open Sans"/>
            </a:endParaRPr>
          </a:p>
        </p:txBody>
      </p:sp>
      <p:sp>
        <p:nvSpPr>
          <p:cNvPr id="23" name="Rectangle 22"/>
          <p:cNvSpPr/>
          <p:nvPr/>
        </p:nvSpPr>
        <p:spPr>
          <a:xfrm>
            <a:off x="2411760" y="2818656"/>
            <a:ext cx="3942184" cy="1631216"/>
          </a:xfrm>
          <a:prstGeom prst="rect">
            <a:avLst/>
          </a:prstGeom>
        </p:spPr>
        <p:txBody>
          <a:bodyPr wrap="square">
            <a:spAutoFit/>
          </a:bodyPr>
          <a:lstStyle/>
          <a:p>
            <a:pPr marL="285750" indent="-285750">
              <a:buFont typeface="Arial" panose="020B0604020202020204" pitchFamily="34" charset="0"/>
              <a:buChar char="•"/>
            </a:pPr>
            <a:r>
              <a:rPr lang="hu-HU" sz="2000" dirty="0">
                <a:solidFill>
                  <a:srgbClr val="1F497D"/>
                </a:solidFill>
                <a:latin typeface="Open Sans" panose="020B0606030504020204" pitchFamily="34" charset="0"/>
                <a:ea typeface="Open Sans" panose="020B0606030504020204" pitchFamily="34" charset="0"/>
                <a:cs typeface="Open Sans" panose="020B0606030504020204" pitchFamily="34" charset="0"/>
              </a:rPr>
              <a:t>Logo Program </a:t>
            </a:r>
          </a:p>
          <a:p>
            <a:pPr marL="285750" indent="-285750">
              <a:buFont typeface="Arial" panose="020B0604020202020204" pitchFamily="34" charset="0"/>
              <a:buChar char="•"/>
            </a:pPr>
            <a:r>
              <a:rPr lang="hu-HU" sz="2000" dirty="0">
                <a:solidFill>
                  <a:srgbClr val="1F497D"/>
                </a:solidFill>
                <a:latin typeface="Open Sans" panose="020B0606030504020204" pitchFamily="34" charset="0"/>
                <a:ea typeface="Open Sans" panose="020B0606030504020204" pitchFamily="34" charset="0"/>
                <a:cs typeface="Open Sans" panose="020B0606030504020204" pitchFamily="34" charset="0"/>
              </a:rPr>
              <a:t>Logo Guvern(e)</a:t>
            </a:r>
          </a:p>
          <a:p>
            <a:pPr marL="285750" indent="-285750">
              <a:buFont typeface="Arial" panose="020B0604020202020204" pitchFamily="34" charset="0"/>
              <a:buChar char="•"/>
            </a:pPr>
            <a:r>
              <a:rPr lang="hu-HU" sz="2000" dirty="0">
                <a:solidFill>
                  <a:srgbClr val="1F497D"/>
                </a:solidFill>
                <a:latin typeface="Open Sans" panose="020B0606030504020204" pitchFamily="34" charset="0"/>
                <a:ea typeface="Open Sans" panose="020B0606030504020204" pitchFamily="34" charset="0"/>
                <a:cs typeface="Open Sans" panose="020B0606030504020204" pitchFamily="34" charset="0"/>
              </a:rPr>
              <a:t>Slogan	</a:t>
            </a:r>
          </a:p>
          <a:p>
            <a:pPr marL="285750" indent="-285750">
              <a:buFont typeface="Arial" panose="020B0604020202020204" pitchFamily="34" charset="0"/>
              <a:buChar char="•"/>
            </a:pPr>
            <a:r>
              <a:rPr lang="hu-HU" sz="2000" dirty="0">
                <a:solidFill>
                  <a:srgbClr val="1F497D"/>
                </a:solidFill>
                <a:latin typeface="Open Sans" panose="020B0606030504020204" pitchFamily="34" charset="0"/>
                <a:ea typeface="Open Sans" panose="020B0606030504020204" pitchFamily="34" charset="0"/>
                <a:cs typeface="Open Sans" panose="020B0606030504020204" pitchFamily="34" charset="0"/>
              </a:rPr>
              <a:t>Referința la web</a:t>
            </a:r>
          </a:p>
          <a:p>
            <a:pPr marL="285750" indent="-285750">
              <a:buFont typeface="Arial" panose="020B0604020202020204" pitchFamily="34" charset="0"/>
              <a:buChar char="•"/>
            </a:pPr>
            <a:r>
              <a:rPr lang="hu-HU" sz="2000" dirty="0">
                <a:solidFill>
                  <a:srgbClr val="1F497D"/>
                </a:solidFill>
                <a:latin typeface="Open Sans" panose="020B0606030504020204" pitchFamily="34" charset="0"/>
                <a:ea typeface="Open Sans" panose="020B0606030504020204" pitchFamily="34" charset="0"/>
                <a:cs typeface="Open Sans" panose="020B0606030504020204" pitchFamily="34" charset="0"/>
              </a:rPr>
              <a:t>Avertisment </a:t>
            </a:r>
          </a:p>
        </p:txBody>
      </p:sp>
      <p:cxnSp>
        <p:nvCxnSpPr>
          <p:cNvPr id="25" name="Egyenes összekötő 16"/>
          <p:cNvCxnSpPr/>
          <p:nvPr/>
        </p:nvCxnSpPr>
        <p:spPr>
          <a:xfrm flipV="1">
            <a:off x="4690666" y="2348880"/>
            <a:ext cx="1537517" cy="681097"/>
          </a:xfrm>
          <a:prstGeom prst="line">
            <a:avLst/>
          </a:prstGeom>
          <a:noFill/>
          <a:ln w="9525" cap="flat" cmpd="sng" algn="ctr">
            <a:solidFill>
              <a:srgbClr val="4F81BD">
                <a:shade val="95000"/>
                <a:satMod val="105000"/>
              </a:srgbClr>
            </a:solidFill>
            <a:prstDash val="solid"/>
          </a:ln>
          <a:effectLst/>
        </p:spPr>
      </p:cxnSp>
      <p:pic>
        <p:nvPicPr>
          <p:cNvPr id="26" name="Kép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1358" y="2689801"/>
            <a:ext cx="533334" cy="576000"/>
          </a:xfrm>
          <a:prstGeom prst="rect">
            <a:avLst/>
          </a:prstGeom>
        </p:spPr>
      </p:pic>
      <p:pic>
        <p:nvPicPr>
          <p:cNvPr id="27" name="Kép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29677" y="2771048"/>
            <a:ext cx="1025918" cy="512959"/>
          </a:xfrm>
          <a:prstGeom prst="rect">
            <a:avLst/>
          </a:prstGeom>
        </p:spPr>
      </p:pic>
      <p:cxnSp>
        <p:nvCxnSpPr>
          <p:cNvPr id="28" name="Egyenes összekötő 18"/>
          <p:cNvCxnSpPr/>
          <p:nvPr/>
        </p:nvCxnSpPr>
        <p:spPr>
          <a:xfrm flipV="1">
            <a:off x="4841252" y="2977801"/>
            <a:ext cx="1386931" cy="330999"/>
          </a:xfrm>
          <a:prstGeom prst="line">
            <a:avLst/>
          </a:prstGeom>
          <a:noFill/>
          <a:ln w="9525" cap="flat" cmpd="sng" algn="ctr">
            <a:solidFill>
              <a:srgbClr val="4F81BD">
                <a:shade val="95000"/>
                <a:satMod val="105000"/>
              </a:srgbClr>
            </a:solidFill>
            <a:prstDash val="solid"/>
          </a:ln>
          <a:effectLst/>
        </p:spPr>
      </p:cxnSp>
      <p:pic>
        <p:nvPicPr>
          <p:cNvPr id="31" name="Picture 3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28183" y="1910525"/>
            <a:ext cx="2640029" cy="612000"/>
          </a:xfrm>
          <a:prstGeom prst="rect">
            <a:avLst/>
          </a:prstGeom>
        </p:spPr>
      </p:pic>
      <p:cxnSp>
        <p:nvCxnSpPr>
          <p:cNvPr id="34" name="Egyenes összekötő 18"/>
          <p:cNvCxnSpPr/>
          <p:nvPr/>
        </p:nvCxnSpPr>
        <p:spPr>
          <a:xfrm>
            <a:off x="4690666" y="3681036"/>
            <a:ext cx="1033462" cy="0"/>
          </a:xfrm>
          <a:prstGeom prst="line">
            <a:avLst/>
          </a:prstGeom>
          <a:noFill/>
          <a:ln w="9525" cap="flat" cmpd="sng" algn="ctr">
            <a:solidFill>
              <a:srgbClr val="4F81BD">
                <a:shade val="95000"/>
                <a:satMod val="105000"/>
              </a:srgbClr>
            </a:solidFill>
            <a:prstDash val="solid"/>
          </a:ln>
          <a:effectLst/>
        </p:spPr>
      </p:cxnSp>
      <p:pic>
        <p:nvPicPr>
          <p:cNvPr id="35" name="Picture 3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00654" y="3609036"/>
            <a:ext cx="2689090" cy="144000"/>
          </a:xfrm>
          <a:prstGeom prst="rect">
            <a:avLst/>
          </a:prstGeom>
        </p:spPr>
      </p:pic>
      <p:cxnSp>
        <p:nvCxnSpPr>
          <p:cNvPr id="42" name="Egyenes összekötő 18"/>
          <p:cNvCxnSpPr/>
          <p:nvPr/>
        </p:nvCxnSpPr>
        <p:spPr>
          <a:xfrm>
            <a:off x="4897503" y="4005064"/>
            <a:ext cx="992908" cy="1"/>
          </a:xfrm>
          <a:prstGeom prst="line">
            <a:avLst/>
          </a:prstGeom>
          <a:noFill/>
          <a:ln w="9525" cap="flat" cmpd="sng" algn="ctr">
            <a:solidFill>
              <a:srgbClr val="4F81BD">
                <a:shade val="95000"/>
                <a:satMod val="105000"/>
              </a:srgbClr>
            </a:solidFill>
            <a:prstDash val="solid"/>
          </a:ln>
          <a:effectLst/>
        </p:spPr>
      </p:cxnSp>
      <p:sp>
        <p:nvSpPr>
          <p:cNvPr id="43" name="Rectangle 42"/>
          <p:cNvSpPr/>
          <p:nvPr/>
        </p:nvSpPr>
        <p:spPr>
          <a:xfrm>
            <a:off x="6568025" y="3921121"/>
            <a:ext cx="1762534" cy="276999"/>
          </a:xfrm>
          <a:prstGeom prst="rect">
            <a:avLst/>
          </a:prstGeom>
        </p:spPr>
        <p:txBody>
          <a:bodyPr wrap="none">
            <a:spAutoFit/>
          </a:bodyPr>
          <a:lstStyle/>
          <a:p>
            <a:r>
              <a:rPr lang="hu-HU" sz="1200" dirty="0">
                <a:solidFill>
                  <a:srgbClr val="0F2A75"/>
                </a:solidFill>
                <a:latin typeface="Open Sans"/>
              </a:rPr>
              <a:t>www.interreg-rohu.eu</a:t>
            </a:r>
          </a:p>
        </p:txBody>
      </p:sp>
      <p:cxnSp>
        <p:nvCxnSpPr>
          <p:cNvPr id="47" name="Egyenes összekötő 18"/>
          <p:cNvCxnSpPr/>
          <p:nvPr/>
        </p:nvCxnSpPr>
        <p:spPr>
          <a:xfrm>
            <a:off x="4921187" y="4293096"/>
            <a:ext cx="1162981" cy="432048"/>
          </a:xfrm>
          <a:prstGeom prst="line">
            <a:avLst/>
          </a:prstGeom>
          <a:noFill/>
          <a:ln w="9525" cap="flat" cmpd="sng" algn="ctr">
            <a:solidFill>
              <a:srgbClr val="4F81BD">
                <a:shade val="95000"/>
                <a:satMod val="105000"/>
              </a:srgbClr>
            </a:solidFill>
            <a:prstDash val="solid"/>
          </a:ln>
          <a:effectLst/>
        </p:spPr>
      </p:cxnSp>
      <p:sp>
        <p:nvSpPr>
          <p:cNvPr id="55" name="TextBox 54"/>
          <p:cNvSpPr txBox="1"/>
          <p:nvPr/>
        </p:nvSpPr>
        <p:spPr>
          <a:xfrm>
            <a:off x="6084168" y="4616348"/>
            <a:ext cx="2784044" cy="646331"/>
          </a:xfrm>
          <a:prstGeom prst="rect">
            <a:avLst/>
          </a:prstGeom>
          <a:noFill/>
        </p:spPr>
        <p:txBody>
          <a:bodyPr wrap="square" rtlCol="0">
            <a:spAutoFit/>
          </a:bodyPr>
          <a:lstStyle/>
          <a:p>
            <a:r>
              <a:rPr lang="en-US" sz="1200" i="1" dirty="0">
                <a:solidFill>
                  <a:srgbClr val="0F2A75"/>
                </a:solidFill>
                <a:latin typeface="Open Sans"/>
              </a:rPr>
              <a:t>“</a:t>
            </a:r>
            <a:r>
              <a:rPr lang="vi-VN" sz="1200" i="1" dirty="0">
                <a:solidFill>
                  <a:srgbClr val="0F2A75"/>
                </a:solidFill>
                <a:latin typeface="Open Sans"/>
              </a:rPr>
              <a:t>Conţinutul acestui... nu reprezintă în mod necesar poziţia oficială a Uniunii Europene</a:t>
            </a:r>
            <a:r>
              <a:rPr lang="en-US" sz="1200" i="1" dirty="0">
                <a:solidFill>
                  <a:srgbClr val="0F2A75"/>
                </a:solidFill>
                <a:latin typeface="Open Sans"/>
              </a:rPr>
              <a:t>.”</a:t>
            </a:r>
            <a:endParaRPr lang="ro-RO" sz="1200" i="1" dirty="0">
              <a:solidFill>
                <a:srgbClr val="0F2A75"/>
              </a:solidFill>
              <a:latin typeface="Open Sans"/>
            </a:endParaRPr>
          </a:p>
        </p:txBody>
      </p:sp>
      <p:sp>
        <p:nvSpPr>
          <p:cNvPr id="56" name="TextBox 55"/>
          <p:cNvSpPr txBox="1"/>
          <p:nvPr/>
        </p:nvSpPr>
        <p:spPr>
          <a:xfrm>
            <a:off x="1035253" y="2175681"/>
            <a:ext cx="1298466" cy="3154710"/>
          </a:xfrm>
          <a:prstGeom prst="rect">
            <a:avLst/>
          </a:prstGeom>
          <a:noFill/>
        </p:spPr>
        <p:txBody>
          <a:bodyPr wrap="square" rtlCol="0">
            <a:spAutoFit/>
          </a:bodyPr>
          <a:lstStyle/>
          <a:p>
            <a:r>
              <a:rPr lang="hu-HU" sz="19900" b="1" dirty="0">
                <a:solidFill>
                  <a:srgbClr val="7DD3F7"/>
                </a:solidFill>
                <a:latin typeface="Open Sans"/>
              </a:rPr>
              <a:t>5</a:t>
            </a:r>
          </a:p>
        </p:txBody>
      </p:sp>
      <p:sp>
        <p:nvSpPr>
          <p:cNvPr id="5" name="TextBox 4"/>
          <p:cNvSpPr txBox="1"/>
          <p:nvPr/>
        </p:nvSpPr>
        <p:spPr>
          <a:xfrm>
            <a:off x="755576" y="5085184"/>
            <a:ext cx="8171445" cy="1083374"/>
          </a:xfrm>
          <a:prstGeom prst="rect">
            <a:avLst/>
          </a:prstGeom>
          <a:noFill/>
        </p:spPr>
        <p:txBody>
          <a:bodyPr wrap="square" rtlCol="0">
            <a:spAutoFit/>
          </a:bodyPr>
          <a:lstStyle/>
          <a:p>
            <a:pPr marL="400050" indent="-323850" algn="just" eaLnBrk="0" fontAlgn="base" hangingPunct="0">
              <a:spcBef>
                <a:spcPct val="20000"/>
              </a:spcBef>
              <a:spcAft>
                <a:spcPct val="0"/>
              </a:spcAft>
              <a:buFont typeface="Arial" panose="020B0604020202020204" pitchFamily="34" charset="0"/>
              <a:buChar char="•"/>
            </a:pPr>
            <a:r>
              <a:rPr lang="vi-VN" sz="1400" b="1" dirty="0">
                <a:solidFill>
                  <a:srgbClr val="953735"/>
                </a:solidFill>
                <a:latin typeface="Open Sans" pitchFamily="34" charset="0"/>
                <a:ea typeface="Open Sans" pitchFamily="34" charset="0"/>
                <a:cs typeface="Open Sans" pitchFamily="34" charset="0"/>
              </a:rPr>
              <a:t>Armonizați</a:t>
            </a:r>
            <a:r>
              <a:rPr lang="ro-RO" sz="1400" b="1" dirty="0">
                <a:solidFill>
                  <a:srgbClr val="953735"/>
                </a:solidFill>
                <a:latin typeface="Open Sans" pitchFamily="34" charset="0"/>
                <a:ea typeface="Open Sans" pitchFamily="34" charset="0"/>
                <a:cs typeface="Open Sans" pitchFamily="34" charset="0"/>
              </a:rPr>
              <a:t> întotdeauna</a:t>
            </a:r>
            <a:r>
              <a:rPr lang="vi-VN" sz="1400" b="1" dirty="0">
                <a:solidFill>
                  <a:srgbClr val="953735"/>
                </a:solidFill>
                <a:latin typeface="Open Sans" pitchFamily="34" charset="0"/>
                <a:ea typeface="Open Sans" pitchFamily="34" charset="0"/>
                <a:cs typeface="Open Sans" pitchFamily="34" charset="0"/>
              </a:rPr>
              <a:t> limba</a:t>
            </a:r>
            <a:r>
              <a:rPr lang="ro-RO" sz="1400" b="1" dirty="0">
                <a:solidFill>
                  <a:srgbClr val="953735"/>
                </a:solidFill>
                <a:latin typeface="Open Sans" pitchFamily="34" charset="0"/>
                <a:ea typeface="Open Sans" pitchFamily="34" charset="0"/>
                <a:cs typeface="Open Sans" pitchFamily="34" charset="0"/>
              </a:rPr>
              <a:t> elementelor</a:t>
            </a:r>
            <a:endParaRPr lang="vi-VN" sz="1400" b="1" dirty="0">
              <a:solidFill>
                <a:srgbClr val="953735"/>
              </a:solidFill>
              <a:latin typeface="Open Sans" pitchFamily="34" charset="0"/>
              <a:ea typeface="Open Sans" pitchFamily="34" charset="0"/>
              <a:cs typeface="Open Sans" pitchFamily="34" charset="0"/>
            </a:endParaRPr>
          </a:p>
          <a:p>
            <a:pPr marL="400050" indent="-323850" algn="just" eaLnBrk="0" fontAlgn="base" hangingPunct="0">
              <a:spcBef>
                <a:spcPct val="20000"/>
              </a:spcBef>
              <a:spcAft>
                <a:spcPct val="0"/>
              </a:spcAft>
              <a:buFont typeface="Arial" panose="020B0604020202020204" pitchFamily="34" charset="0"/>
              <a:buChar char="•"/>
            </a:pPr>
            <a:r>
              <a:rPr lang="vi-VN" sz="1400" b="1" dirty="0">
                <a:solidFill>
                  <a:srgbClr val="953735"/>
                </a:solidFill>
                <a:latin typeface="Open Sans" pitchFamily="34" charset="0"/>
                <a:ea typeface="Open Sans" pitchFamily="34" charset="0"/>
                <a:cs typeface="Open Sans" pitchFamily="34" charset="0"/>
              </a:rPr>
              <a:t>Utilizați </a:t>
            </a:r>
            <a:r>
              <a:rPr lang="ro-RO" sz="1400" b="1" dirty="0">
                <a:solidFill>
                  <a:srgbClr val="953735"/>
                </a:solidFill>
                <a:latin typeface="Open Sans" pitchFamily="34" charset="0"/>
                <a:ea typeface="Open Sans" pitchFamily="34" charset="0"/>
                <a:cs typeface="Open Sans" pitchFamily="34" charset="0"/>
              </a:rPr>
              <a:t>logo-urile </a:t>
            </a:r>
            <a:r>
              <a:rPr lang="vi-VN" sz="1400" b="1" dirty="0">
                <a:solidFill>
                  <a:srgbClr val="953735"/>
                </a:solidFill>
                <a:latin typeface="Open Sans" pitchFamily="34" charset="0"/>
                <a:ea typeface="Open Sans" pitchFamily="34" charset="0"/>
                <a:cs typeface="Open Sans" pitchFamily="34" charset="0"/>
              </a:rPr>
              <a:t>de înaltă rezoluție de pe site-ul programului (fără a le schimba!)</a:t>
            </a:r>
            <a:endParaRPr lang="ro-RO" sz="1400" b="1" dirty="0">
              <a:solidFill>
                <a:srgbClr val="953735"/>
              </a:solidFill>
              <a:latin typeface="Open Sans" pitchFamily="34" charset="0"/>
              <a:ea typeface="Open Sans" pitchFamily="34" charset="0"/>
              <a:cs typeface="Open Sans" pitchFamily="34" charset="0"/>
            </a:endParaRPr>
          </a:p>
          <a:p>
            <a:pPr marL="400050" indent="-323850" algn="just" eaLnBrk="0" fontAlgn="base" hangingPunct="0">
              <a:spcBef>
                <a:spcPct val="20000"/>
              </a:spcBef>
              <a:spcAft>
                <a:spcPct val="0"/>
              </a:spcAft>
              <a:buFont typeface="Arial" panose="020B0604020202020204" pitchFamily="34" charset="0"/>
              <a:buChar char="•"/>
            </a:pPr>
            <a:r>
              <a:rPr lang="vi-VN" sz="1400" b="1" dirty="0">
                <a:solidFill>
                  <a:srgbClr val="953735"/>
                </a:solidFill>
                <a:latin typeface="Open Sans" pitchFamily="34" charset="0"/>
                <a:ea typeface="Open Sans" pitchFamily="34" charset="0"/>
                <a:cs typeface="Open Sans" pitchFamily="34" charset="0"/>
              </a:rPr>
              <a:t>Referința la </a:t>
            </a:r>
            <a:r>
              <a:rPr lang="ro-RO" sz="1400" b="1" dirty="0">
                <a:solidFill>
                  <a:srgbClr val="953735"/>
                </a:solidFill>
                <a:latin typeface="Open Sans" pitchFamily="34" charset="0"/>
                <a:ea typeface="Open Sans" pitchFamily="34" charset="0"/>
                <a:cs typeface="Open Sans" pitchFamily="34" charset="0"/>
              </a:rPr>
              <a:t>finanţare</a:t>
            </a:r>
            <a:r>
              <a:rPr lang="vi-VN" sz="1400" b="1" dirty="0">
                <a:solidFill>
                  <a:srgbClr val="953735"/>
                </a:solidFill>
                <a:latin typeface="Open Sans" pitchFamily="34" charset="0"/>
                <a:ea typeface="Open Sans" pitchFamily="34" charset="0"/>
                <a:cs typeface="Open Sans" pitchFamily="34" charset="0"/>
              </a:rPr>
              <a:t> (</a:t>
            </a:r>
            <a:r>
              <a:rPr lang="ro-RO" sz="1400" b="1" dirty="0">
                <a:solidFill>
                  <a:srgbClr val="953735"/>
                </a:solidFill>
                <a:latin typeface="Open Sans" pitchFamily="34" charset="0"/>
                <a:ea typeface="Open Sans" pitchFamily="34" charset="0"/>
                <a:cs typeface="Open Sans" pitchFamily="34" charset="0"/>
              </a:rPr>
              <a:t>ex.</a:t>
            </a:r>
            <a:r>
              <a:rPr lang="vi-VN" sz="1400" b="1" dirty="0">
                <a:solidFill>
                  <a:srgbClr val="953735"/>
                </a:solidFill>
                <a:latin typeface="Open Sans" pitchFamily="34" charset="0"/>
                <a:ea typeface="Open Sans" pitchFamily="34" charset="0"/>
                <a:cs typeface="Open Sans" pitchFamily="34" charset="0"/>
              </a:rPr>
              <a:t> în publicații, </a:t>
            </a:r>
            <a:r>
              <a:rPr lang="ro-RO" sz="1400" b="1" dirty="0">
                <a:solidFill>
                  <a:srgbClr val="953735"/>
                </a:solidFill>
                <a:latin typeface="Open Sans" pitchFamily="34" charset="0"/>
                <a:ea typeface="Open Sans" pitchFamily="34" charset="0"/>
                <a:cs typeface="Open Sans" pitchFamily="34" charset="0"/>
              </a:rPr>
              <a:t>pagini </a:t>
            </a:r>
            <a:r>
              <a:rPr lang="vi-VN" sz="1400" b="1" dirty="0">
                <a:solidFill>
                  <a:srgbClr val="953735"/>
                </a:solidFill>
                <a:latin typeface="Open Sans" pitchFamily="34" charset="0"/>
                <a:ea typeface="Open Sans" pitchFamily="34" charset="0"/>
                <a:cs typeface="Open Sans" pitchFamily="34" charset="0"/>
              </a:rPr>
              <a:t>web, comunicate de presă etc.)</a:t>
            </a:r>
          </a:p>
          <a:p>
            <a:pPr marL="400050" indent="-323850" algn="just" eaLnBrk="0" fontAlgn="base" hangingPunct="0">
              <a:spcBef>
                <a:spcPct val="20000"/>
              </a:spcBef>
              <a:spcAft>
                <a:spcPct val="0"/>
              </a:spcAft>
              <a:buFont typeface="Arial" panose="020B0604020202020204" pitchFamily="34" charset="0"/>
              <a:buChar char="•"/>
            </a:pPr>
            <a:endParaRPr lang="ro-RO" sz="1400" b="1" dirty="0">
              <a:solidFill>
                <a:srgbClr val="953735"/>
              </a:solidFill>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952349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par>
                                <p:cTn id="8" presetID="22" presetClass="exit" presetSubtype="4" fill="hold" nodeType="withEffect">
                                  <p:stCondLst>
                                    <p:cond delay="0"/>
                                  </p:stCondLst>
                                  <p:childTnLst>
                                    <p:animEffect transition="out" filter="wipe(down)">
                                      <p:cBhvr>
                                        <p:cTn id="9" dur="500"/>
                                        <p:tgtEl>
                                          <p:spTgt spid="25"/>
                                        </p:tgtEl>
                                      </p:cBhvr>
                                    </p:animEffect>
                                    <p:set>
                                      <p:cBhvr>
                                        <p:cTn id="10" dur="1" fill="hold">
                                          <p:stCondLst>
                                            <p:cond delay="499"/>
                                          </p:stCondLst>
                                        </p:cTn>
                                        <p:tgtEl>
                                          <p:spTgt spid="25"/>
                                        </p:tgtEl>
                                        <p:attrNameLst>
                                          <p:attrName>style.visibility</p:attrName>
                                        </p:attrNameLst>
                                      </p:cBhvr>
                                      <p:to>
                                        <p:strVal val="hidden"/>
                                      </p:to>
                                    </p:se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500"/>
                                        <p:tgtEl>
                                          <p:spTgt spid="26"/>
                                        </p:tgtEl>
                                      </p:cBhvr>
                                    </p:animEffect>
                                  </p:childTnLst>
                                </p:cTn>
                              </p:par>
                              <p:par>
                                <p:cTn id="15" presetID="10"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par>
                          <p:cTn id="18" fill="hold">
                            <p:stCondLst>
                              <p:cond delay="1000"/>
                            </p:stCondLst>
                            <p:childTnLst>
                              <p:par>
                                <p:cTn id="19" presetID="22" presetClass="entr" presetSubtype="4"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wipe(down)">
                                      <p:cBhvr>
                                        <p:cTn id="21" dur="500"/>
                                        <p:tgtEl>
                                          <p:spTgt spid="28"/>
                                        </p:tgtEl>
                                      </p:cBhvr>
                                    </p:animEffect>
                                  </p:childTnLst>
                                </p:cTn>
                              </p:par>
                              <p:par>
                                <p:cTn id="22" presetID="22" presetClass="exit" presetSubtype="4" fill="hold" nodeType="withEffect">
                                  <p:stCondLst>
                                    <p:cond delay="0"/>
                                  </p:stCondLst>
                                  <p:childTnLst>
                                    <p:animEffect transition="out" filter="wipe(down)">
                                      <p:cBhvr>
                                        <p:cTn id="23" dur="500"/>
                                        <p:tgtEl>
                                          <p:spTgt spid="28"/>
                                        </p:tgtEl>
                                      </p:cBhvr>
                                    </p:animEffect>
                                    <p:set>
                                      <p:cBhvr>
                                        <p:cTn id="24" dur="1" fill="hold">
                                          <p:stCondLst>
                                            <p:cond delay="499"/>
                                          </p:stCondLst>
                                        </p:cTn>
                                        <p:tgtEl>
                                          <p:spTgt spid="28"/>
                                        </p:tgtEl>
                                        <p:attrNameLst>
                                          <p:attrName>style.visibility</p:attrName>
                                        </p:attrNameLst>
                                      </p:cBhvr>
                                      <p:to>
                                        <p:strVal val="hidden"/>
                                      </p:to>
                                    </p:set>
                                  </p:childTnLst>
                                </p:cTn>
                              </p:par>
                            </p:childTnLst>
                          </p:cTn>
                        </p:par>
                        <p:par>
                          <p:cTn id="25" fill="hold">
                            <p:stCondLst>
                              <p:cond delay="1500"/>
                            </p:stCondLst>
                            <p:childTnLst>
                              <p:par>
                                <p:cTn id="26" presetID="22" presetClass="entr" presetSubtype="4"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down)">
                                      <p:cBhvr>
                                        <p:cTn id="28" dur="500"/>
                                        <p:tgtEl>
                                          <p:spTgt spid="34"/>
                                        </p:tgtEl>
                                      </p:cBhvr>
                                    </p:animEffect>
                                  </p:childTnLst>
                                </p:cTn>
                              </p:par>
                              <p:par>
                                <p:cTn id="29" presetID="22" presetClass="exit" presetSubtype="4" fill="hold" nodeType="withEffect">
                                  <p:stCondLst>
                                    <p:cond delay="0"/>
                                  </p:stCondLst>
                                  <p:childTnLst>
                                    <p:animEffect transition="out" filter="wipe(down)">
                                      <p:cBhvr>
                                        <p:cTn id="30" dur="500"/>
                                        <p:tgtEl>
                                          <p:spTgt spid="34"/>
                                        </p:tgtEl>
                                      </p:cBhvr>
                                    </p:animEffect>
                                    <p:set>
                                      <p:cBhvr>
                                        <p:cTn id="31" dur="1" fill="hold">
                                          <p:stCondLst>
                                            <p:cond delay="499"/>
                                          </p:stCondLst>
                                        </p:cTn>
                                        <p:tgtEl>
                                          <p:spTgt spid="34"/>
                                        </p:tgtEl>
                                        <p:attrNameLst>
                                          <p:attrName>style.visibility</p:attrName>
                                        </p:attrNameLst>
                                      </p:cBhvr>
                                      <p:to>
                                        <p:strVal val="hidden"/>
                                      </p:to>
                                    </p:se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wipe(down)">
                                      <p:cBhvr>
                                        <p:cTn id="35" dur="500"/>
                                        <p:tgtEl>
                                          <p:spTgt spid="42"/>
                                        </p:tgtEl>
                                      </p:cBhvr>
                                    </p:animEffect>
                                  </p:childTnLst>
                                </p:cTn>
                              </p:par>
                              <p:par>
                                <p:cTn id="36" presetID="22" presetClass="exit" presetSubtype="4" fill="hold" nodeType="withEffect">
                                  <p:stCondLst>
                                    <p:cond delay="0"/>
                                  </p:stCondLst>
                                  <p:childTnLst>
                                    <p:animEffect transition="out" filter="wipe(down)">
                                      <p:cBhvr>
                                        <p:cTn id="37" dur="500"/>
                                        <p:tgtEl>
                                          <p:spTgt spid="42"/>
                                        </p:tgtEl>
                                      </p:cBhvr>
                                    </p:animEffect>
                                    <p:set>
                                      <p:cBhvr>
                                        <p:cTn id="38" dur="1" fill="hold">
                                          <p:stCondLst>
                                            <p:cond delay="499"/>
                                          </p:stCondLst>
                                        </p:cTn>
                                        <p:tgtEl>
                                          <p:spTgt spid="42"/>
                                        </p:tgtEl>
                                        <p:attrNameLst>
                                          <p:attrName>style.visibility</p:attrName>
                                        </p:attrNameLst>
                                      </p:cBhvr>
                                      <p:to>
                                        <p:strVal val="hidden"/>
                                      </p:to>
                                    </p:set>
                                  </p:childTnLst>
                                </p:cTn>
                              </p:par>
                            </p:childTnLst>
                          </p:cTn>
                        </p:par>
                        <p:par>
                          <p:cTn id="39" fill="hold">
                            <p:stCondLst>
                              <p:cond delay="2500"/>
                            </p:stCondLst>
                            <p:childTnLst>
                              <p:par>
                                <p:cTn id="40" presetID="22" presetClass="entr" presetSubtype="4" fill="hold" nodeType="after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wipe(down)">
                                      <p:cBhvr>
                                        <p:cTn id="42" dur="500"/>
                                        <p:tgtEl>
                                          <p:spTgt spid="47"/>
                                        </p:tgtEl>
                                      </p:cBhvr>
                                    </p:animEffect>
                                  </p:childTnLst>
                                </p:cTn>
                              </p:par>
                              <p:par>
                                <p:cTn id="43" presetID="22" presetClass="exit" presetSubtype="4" fill="hold" nodeType="withEffect">
                                  <p:stCondLst>
                                    <p:cond delay="0"/>
                                  </p:stCondLst>
                                  <p:childTnLst>
                                    <p:animEffect transition="out" filter="wipe(down)">
                                      <p:cBhvr>
                                        <p:cTn id="44" dur="500"/>
                                        <p:tgtEl>
                                          <p:spTgt spid="47"/>
                                        </p:tgtEl>
                                      </p:cBhvr>
                                    </p:animEffect>
                                    <p:set>
                                      <p:cBhvr>
                                        <p:cTn id="45" dur="1" fill="hold">
                                          <p:stCondLst>
                                            <p:cond delay="499"/>
                                          </p:stCondLst>
                                        </p:cTn>
                                        <p:tgtEl>
                                          <p:spTgt spid="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 tamplate Interreg_2-3.jpg"/>
          <p:cNvPicPr>
            <a:picLocks noChangeAspect="1"/>
          </p:cNvPicPr>
          <p:nvPr/>
        </p:nvPicPr>
        <p:blipFill>
          <a:blip r:embed="rId3" cstate="print"/>
          <a:stretch>
            <a:fillRect/>
          </a:stretch>
        </p:blipFill>
        <p:spPr>
          <a:xfrm>
            <a:off x="-17748" y="-81352"/>
            <a:ext cx="9258980" cy="6939352"/>
          </a:xfrm>
          <a:prstGeom prst="rect">
            <a:avLst/>
          </a:prstGeom>
        </p:spPr>
      </p:pic>
      <p:sp>
        <p:nvSpPr>
          <p:cNvPr id="3" name="Rectangle 2"/>
          <p:cNvSpPr/>
          <p:nvPr/>
        </p:nvSpPr>
        <p:spPr>
          <a:xfrm>
            <a:off x="395536" y="1628800"/>
            <a:ext cx="8568952" cy="2585323"/>
          </a:xfrm>
          <a:prstGeom prst="rect">
            <a:avLst/>
          </a:prstGeom>
        </p:spPr>
        <p:txBody>
          <a:bodyPr wrap="square">
            <a:spAutoFit/>
          </a:bodyPr>
          <a:lstStyle/>
          <a:p>
            <a:endParaRPr lang="en-GB" dirty="0">
              <a:solidFill>
                <a:srgbClr val="1F497D"/>
              </a:solidFill>
              <a:latin typeface="Open Sans"/>
            </a:endParaRPr>
          </a:p>
          <a:p>
            <a:endParaRPr lang="en-GB" dirty="0">
              <a:solidFill>
                <a:srgbClr val="1F497D"/>
              </a:solidFill>
              <a:latin typeface="Open Sans"/>
            </a:endParaRPr>
          </a:p>
          <a:p>
            <a:endParaRPr lang="en-GB" dirty="0">
              <a:solidFill>
                <a:srgbClr val="1F497D"/>
              </a:solidFill>
              <a:latin typeface="Open Sans"/>
            </a:endParaRPr>
          </a:p>
          <a:p>
            <a:endParaRPr lang="en-GB" dirty="0">
              <a:solidFill>
                <a:srgbClr val="1F497D"/>
              </a:solidFill>
              <a:latin typeface="Open Sans"/>
            </a:endParaRPr>
          </a:p>
          <a:p>
            <a:endParaRPr lang="en-GB" dirty="0">
              <a:solidFill>
                <a:srgbClr val="1F497D"/>
              </a:solidFill>
              <a:latin typeface="Open Sans"/>
            </a:endParaRPr>
          </a:p>
          <a:p>
            <a:endParaRPr lang="en-GB" dirty="0">
              <a:solidFill>
                <a:srgbClr val="1F497D"/>
              </a:solidFill>
              <a:latin typeface="Open Sans"/>
            </a:endParaRPr>
          </a:p>
          <a:p>
            <a:endParaRPr lang="en-GB" dirty="0">
              <a:solidFill>
                <a:srgbClr val="1F497D"/>
              </a:solidFill>
              <a:latin typeface="Open Sans"/>
            </a:endParaRPr>
          </a:p>
          <a:p>
            <a:endParaRPr lang="en-GB" dirty="0">
              <a:solidFill>
                <a:srgbClr val="1F497D"/>
              </a:solidFill>
              <a:latin typeface="Open Sans"/>
            </a:endParaRPr>
          </a:p>
          <a:p>
            <a:endParaRPr lang="ro-RO" dirty="0">
              <a:solidFill>
                <a:srgbClr val="000000"/>
              </a:solidFill>
            </a:endParaRPr>
          </a:p>
        </p:txBody>
      </p:sp>
      <p:sp>
        <p:nvSpPr>
          <p:cNvPr id="7" name="Rounded Rectangle 6"/>
          <p:cNvSpPr/>
          <p:nvPr/>
        </p:nvSpPr>
        <p:spPr>
          <a:xfrm>
            <a:off x="216024" y="1196752"/>
            <a:ext cx="8748464" cy="418528"/>
          </a:xfrm>
          <a:prstGeom prst="roundRect">
            <a:avLst/>
          </a:prstGeom>
          <a:solidFill>
            <a:srgbClr val="034EA2"/>
          </a:solidFill>
          <a:ln>
            <a:solidFill>
              <a:schemeClr val="bg1"/>
            </a:solidFill>
          </a:ln>
        </p:spPr>
        <p:style>
          <a:lnRef idx="1">
            <a:schemeClr val="accent4"/>
          </a:lnRef>
          <a:fillRef idx="3">
            <a:schemeClr val="accent4"/>
          </a:fillRef>
          <a:effectRef idx="2">
            <a:schemeClr val="accent4"/>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r>
              <a:rPr lang="ro-RO" sz="2400" b="1" dirty="0">
                <a:solidFill>
                  <a:srgbClr val="FFFFFF"/>
                </a:solidFill>
                <a:latin typeface="Open Sans" pitchFamily="34" charset="0"/>
                <a:ea typeface="Open Sans" pitchFamily="34" charset="0"/>
                <a:cs typeface="Open Sans" pitchFamily="34" charset="0"/>
              </a:rPr>
              <a:t>Regului generale de vizibilitate</a:t>
            </a:r>
          </a:p>
        </p:txBody>
      </p:sp>
      <p:sp>
        <p:nvSpPr>
          <p:cNvPr id="8" name="Rectangle 7"/>
          <p:cNvSpPr/>
          <p:nvPr/>
        </p:nvSpPr>
        <p:spPr>
          <a:xfrm>
            <a:off x="323528" y="1772815"/>
            <a:ext cx="8640960" cy="1138773"/>
          </a:xfrm>
          <a:prstGeom prst="rect">
            <a:avLst/>
          </a:prstGeom>
        </p:spPr>
        <p:txBody>
          <a:bodyPr wrap="square">
            <a:spAutoFit/>
          </a:bodyPr>
          <a:lstStyle/>
          <a:p>
            <a:pPr algn="just">
              <a:spcBef>
                <a:spcPts val="600"/>
              </a:spcBef>
              <a:spcAft>
                <a:spcPts val="600"/>
              </a:spcAft>
            </a:pPr>
            <a:endParaRPr lang="ro-RO" sz="1600" dirty="0">
              <a:solidFill>
                <a:srgbClr val="1F497D"/>
              </a:solidFill>
              <a:latin typeface="Open Sans"/>
            </a:endParaRPr>
          </a:p>
          <a:p>
            <a:pPr marL="342900" indent="-342900" algn="just">
              <a:spcBef>
                <a:spcPts val="600"/>
              </a:spcBef>
              <a:spcAft>
                <a:spcPts val="600"/>
              </a:spcAft>
              <a:buFont typeface="+mj-lt"/>
              <a:buAutoNum type="arabicPeriod"/>
            </a:pPr>
            <a:endParaRPr lang="en-US" sz="1600" dirty="0">
              <a:solidFill>
                <a:srgbClr val="1F497D"/>
              </a:solidFill>
              <a:latin typeface="Open Sans"/>
            </a:endParaRPr>
          </a:p>
          <a:p>
            <a:pPr marL="342900" indent="-342900" algn="just">
              <a:spcBef>
                <a:spcPts val="600"/>
              </a:spcBef>
              <a:spcAft>
                <a:spcPts val="600"/>
              </a:spcAft>
              <a:buFont typeface="+mj-lt"/>
              <a:buAutoNum type="arabicPeriod"/>
            </a:pPr>
            <a:endParaRPr lang="ro-RO" sz="1600" b="1" dirty="0">
              <a:solidFill>
                <a:srgbClr val="1F497D"/>
              </a:solidFill>
              <a:latin typeface="Open Sans"/>
            </a:endParaRPr>
          </a:p>
        </p:txBody>
      </p:sp>
      <p:sp>
        <p:nvSpPr>
          <p:cNvPr id="5" name="Rectangle 4"/>
          <p:cNvSpPr/>
          <p:nvPr/>
        </p:nvSpPr>
        <p:spPr>
          <a:xfrm>
            <a:off x="292922" y="1659057"/>
            <a:ext cx="4421403" cy="461665"/>
          </a:xfrm>
          <a:prstGeom prst="rect">
            <a:avLst/>
          </a:prstGeom>
        </p:spPr>
        <p:txBody>
          <a:bodyPr wrap="none">
            <a:spAutoFit/>
          </a:bodyPr>
          <a:lstStyle/>
          <a:p>
            <a:pPr lvl="0"/>
            <a:r>
              <a:rPr lang="ro-RO" sz="2400" b="1" i="1" dirty="0">
                <a:solidFill>
                  <a:srgbClr val="0C73B6"/>
                </a:solidFill>
                <a:latin typeface="Arial" pitchFamily="34" charset="0"/>
                <a:cs typeface="Arial" pitchFamily="34" charset="0"/>
              </a:rPr>
              <a:t>Mărime alte logo-uri utilizate</a:t>
            </a:r>
            <a:r>
              <a:rPr lang="en-US" sz="2400" b="1" i="1" dirty="0">
                <a:solidFill>
                  <a:srgbClr val="0C73B6"/>
                </a:solidFill>
                <a:latin typeface="Arial" pitchFamily="34" charset="0"/>
                <a:cs typeface="Arial" pitchFamily="34" charset="0"/>
              </a:rPr>
              <a:t> </a:t>
            </a:r>
          </a:p>
        </p:txBody>
      </p:sp>
      <p:pic>
        <p:nvPicPr>
          <p:cNvPr id="11" name="Kép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92080" y="3215067"/>
            <a:ext cx="899592" cy="599982"/>
          </a:xfrm>
          <a:prstGeom prst="rect">
            <a:avLst/>
          </a:prstGeom>
        </p:spPr>
      </p:pic>
      <p:pic>
        <p:nvPicPr>
          <p:cNvPr id="12" name="Kép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41876" y="4869160"/>
            <a:ext cx="1800000" cy="900000"/>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63876" y="4052684"/>
            <a:ext cx="756000" cy="816476"/>
          </a:xfrm>
          <a:prstGeom prst="rect">
            <a:avLst/>
          </a:prstGeom>
        </p:spPr>
      </p:pic>
      <p:sp>
        <p:nvSpPr>
          <p:cNvPr id="10" name="TextBox 9"/>
          <p:cNvSpPr txBox="1"/>
          <p:nvPr/>
        </p:nvSpPr>
        <p:spPr>
          <a:xfrm>
            <a:off x="385367" y="2182797"/>
            <a:ext cx="7679071" cy="523220"/>
          </a:xfrm>
          <a:prstGeom prst="rect">
            <a:avLst/>
          </a:prstGeom>
          <a:noFill/>
        </p:spPr>
        <p:txBody>
          <a:bodyPr wrap="square" rtlCol="0">
            <a:spAutoFit/>
          </a:bodyPr>
          <a:lstStyle/>
          <a:p>
            <a:pPr marL="76200" lvl="0" algn="ctr" eaLnBrk="0" fontAlgn="base" hangingPunct="0">
              <a:spcBef>
                <a:spcPct val="20000"/>
              </a:spcBef>
              <a:spcAft>
                <a:spcPct val="0"/>
              </a:spcAft>
            </a:pPr>
            <a:r>
              <a:rPr lang="hu-HU" sz="1400" i="1" dirty="0">
                <a:solidFill>
                  <a:srgbClr val="953735"/>
                </a:solidFill>
                <a:latin typeface="Open Sans" pitchFamily="34" charset="0"/>
                <a:ea typeface="Open Sans" pitchFamily="34" charset="0"/>
                <a:cs typeface="Open Sans" pitchFamily="34" charset="0"/>
              </a:rPr>
              <a:t>„</a:t>
            </a:r>
            <a:r>
              <a:rPr lang="en-US" sz="1400" i="1" dirty="0">
                <a:solidFill>
                  <a:srgbClr val="953735"/>
                </a:solidFill>
                <a:latin typeface="Open Sans" pitchFamily="34" charset="0"/>
                <a:ea typeface="Open Sans" pitchFamily="34" charset="0"/>
                <a:cs typeface="Open Sans" pitchFamily="34" charset="0"/>
              </a:rPr>
              <a:t>If other logos are displayed in addition to the Union emblem, the Union emblem shall have at least the same size, measured in height or width, as the biggest of the other logos.</a:t>
            </a:r>
            <a:r>
              <a:rPr lang="hu-HU" sz="1400" i="1" dirty="0">
                <a:solidFill>
                  <a:srgbClr val="953735"/>
                </a:solidFill>
                <a:latin typeface="Open Sans" pitchFamily="34" charset="0"/>
                <a:ea typeface="Open Sans" pitchFamily="34" charset="0"/>
                <a:cs typeface="Open Sans" pitchFamily="34" charset="0"/>
              </a:rPr>
              <a:t>”</a:t>
            </a:r>
          </a:p>
        </p:txBody>
      </p:sp>
      <p:pic>
        <p:nvPicPr>
          <p:cNvPr id="15" name="Kép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44208" y="2921461"/>
            <a:ext cx="1789600" cy="1789600"/>
          </a:xfrm>
          <a:prstGeom prst="rect">
            <a:avLst/>
          </a:prstGeom>
        </p:spPr>
      </p:pic>
      <p:pic>
        <p:nvPicPr>
          <p:cNvPr id="16" name="Kép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01591" y="3088333"/>
            <a:ext cx="899592" cy="599982"/>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086" y="3951160"/>
            <a:ext cx="1333349" cy="1440000"/>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79712" y="3981073"/>
            <a:ext cx="2448000" cy="1224000"/>
          </a:xfrm>
          <a:prstGeom prst="rect">
            <a:avLst/>
          </a:prstGeom>
        </p:spPr>
      </p:pic>
      <p:pic>
        <p:nvPicPr>
          <p:cNvPr id="19" name="Kép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71599" y="2865297"/>
            <a:ext cx="2736000" cy="2736000"/>
          </a:xfrm>
          <a:prstGeom prst="rect">
            <a:avLst/>
          </a:prstGeom>
        </p:spPr>
      </p:pic>
    </p:spTree>
    <p:extLst>
      <p:ext uri="{BB962C8B-B14F-4D97-AF65-F5344CB8AC3E}">
        <p14:creationId xmlns:p14="http://schemas.microsoft.com/office/powerpoint/2010/main" val="2535391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 tamplate Interreg_2-3.jpg"/>
          <p:cNvPicPr>
            <a:picLocks noChangeAspect="1"/>
          </p:cNvPicPr>
          <p:nvPr/>
        </p:nvPicPr>
        <p:blipFill>
          <a:blip r:embed="rId3" cstate="print"/>
          <a:stretch>
            <a:fillRect/>
          </a:stretch>
        </p:blipFill>
        <p:spPr>
          <a:xfrm>
            <a:off x="-17619" y="0"/>
            <a:ext cx="9388000" cy="6858000"/>
          </a:xfrm>
          <a:prstGeom prst="rect">
            <a:avLst/>
          </a:prstGeom>
        </p:spPr>
      </p:pic>
      <p:sp>
        <p:nvSpPr>
          <p:cNvPr id="3" name="Rectangle 2"/>
          <p:cNvSpPr/>
          <p:nvPr/>
        </p:nvSpPr>
        <p:spPr>
          <a:xfrm>
            <a:off x="503040" y="1860541"/>
            <a:ext cx="8568952" cy="2585323"/>
          </a:xfrm>
          <a:prstGeom prst="rect">
            <a:avLst/>
          </a:prstGeom>
        </p:spPr>
        <p:txBody>
          <a:bodyPr wrap="square">
            <a:spAutoFit/>
          </a:bodyPr>
          <a:lstStyle/>
          <a:p>
            <a:endParaRPr lang="en-GB" dirty="0">
              <a:solidFill>
                <a:srgbClr val="1F497D"/>
              </a:solidFill>
              <a:latin typeface="Open Sans"/>
            </a:endParaRPr>
          </a:p>
          <a:p>
            <a:endParaRPr lang="en-GB" dirty="0">
              <a:solidFill>
                <a:srgbClr val="1F497D"/>
              </a:solidFill>
              <a:latin typeface="Open Sans"/>
            </a:endParaRPr>
          </a:p>
          <a:p>
            <a:endParaRPr lang="en-GB" dirty="0">
              <a:solidFill>
                <a:srgbClr val="1F497D"/>
              </a:solidFill>
              <a:latin typeface="Open Sans"/>
            </a:endParaRPr>
          </a:p>
          <a:p>
            <a:endParaRPr lang="en-GB" dirty="0">
              <a:solidFill>
                <a:srgbClr val="1F497D"/>
              </a:solidFill>
              <a:latin typeface="Open Sans"/>
            </a:endParaRPr>
          </a:p>
          <a:p>
            <a:endParaRPr lang="en-GB" dirty="0">
              <a:solidFill>
                <a:srgbClr val="1F497D"/>
              </a:solidFill>
              <a:latin typeface="Open Sans"/>
            </a:endParaRPr>
          </a:p>
          <a:p>
            <a:endParaRPr lang="en-GB" dirty="0">
              <a:solidFill>
                <a:srgbClr val="1F497D"/>
              </a:solidFill>
              <a:latin typeface="Open Sans"/>
            </a:endParaRPr>
          </a:p>
          <a:p>
            <a:endParaRPr lang="en-GB" dirty="0">
              <a:solidFill>
                <a:srgbClr val="1F497D"/>
              </a:solidFill>
              <a:latin typeface="Open Sans"/>
            </a:endParaRPr>
          </a:p>
          <a:p>
            <a:endParaRPr lang="en-GB" dirty="0">
              <a:solidFill>
                <a:srgbClr val="1F497D"/>
              </a:solidFill>
              <a:latin typeface="Open Sans"/>
            </a:endParaRPr>
          </a:p>
          <a:p>
            <a:endParaRPr lang="ro-RO" dirty="0">
              <a:solidFill>
                <a:prstClr val="black"/>
              </a:solidFill>
            </a:endParaRPr>
          </a:p>
        </p:txBody>
      </p:sp>
      <p:sp>
        <p:nvSpPr>
          <p:cNvPr id="6" name="TextBox 5"/>
          <p:cNvSpPr txBox="1"/>
          <p:nvPr/>
        </p:nvSpPr>
        <p:spPr>
          <a:xfrm>
            <a:off x="301078" y="1471264"/>
            <a:ext cx="8964487" cy="3263370"/>
          </a:xfrm>
          <a:prstGeom prst="rect">
            <a:avLst/>
          </a:prstGeom>
          <a:noFill/>
        </p:spPr>
        <p:txBody>
          <a:bodyPr wrap="square" rtlCol="0">
            <a:spAutoFit/>
          </a:bodyPr>
          <a:lstStyle/>
          <a:p>
            <a:pPr marL="285750" indent="-285750" algn="just">
              <a:spcBef>
                <a:spcPts val="300"/>
              </a:spcBef>
              <a:spcAft>
                <a:spcPts val="300"/>
              </a:spcAft>
              <a:buFont typeface="Arial" pitchFamily="34" charset="0"/>
              <a:buChar char="•"/>
            </a:pPr>
            <a:endParaRPr lang="ro-RO" sz="1600" dirty="0">
              <a:solidFill>
                <a:srgbClr val="1F497D"/>
              </a:solidFill>
              <a:latin typeface="Open Sans"/>
            </a:endParaRPr>
          </a:p>
          <a:p>
            <a:pPr marL="285750" indent="-285750" algn="just">
              <a:spcBef>
                <a:spcPts val="300"/>
              </a:spcBef>
              <a:spcAft>
                <a:spcPts val="300"/>
              </a:spcAft>
              <a:buFont typeface="Arial" pitchFamily="34" charset="0"/>
              <a:buChar char="•"/>
            </a:pPr>
            <a:endParaRPr lang="ro-RO" sz="1600" dirty="0">
              <a:solidFill>
                <a:srgbClr val="1F497D"/>
              </a:solidFill>
              <a:latin typeface="Open Sans"/>
            </a:endParaRPr>
          </a:p>
          <a:p>
            <a:pPr marL="285750" indent="-285750" algn="just">
              <a:spcBef>
                <a:spcPts val="300"/>
              </a:spcBef>
              <a:spcAft>
                <a:spcPts val="300"/>
              </a:spcAft>
              <a:buFont typeface="Arial" pitchFamily="34" charset="0"/>
              <a:buChar char="•"/>
            </a:pPr>
            <a:endParaRPr lang="ro-RO" sz="1600" dirty="0">
              <a:solidFill>
                <a:srgbClr val="1F497D"/>
              </a:solidFill>
              <a:latin typeface="Open Sans"/>
            </a:endParaRPr>
          </a:p>
          <a:p>
            <a:pPr marL="285750" indent="-285750" algn="just">
              <a:spcBef>
                <a:spcPts val="300"/>
              </a:spcBef>
              <a:spcAft>
                <a:spcPts val="300"/>
              </a:spcAft>
              <a:buFont typeface="Arial" pitchFamily="34" charset="0"/>
              <a:buChar char="•"/>
            </a:pPr>
            <a:endParaRPr lang="ro-RO" sz="1600" dirty="0">
              <a:solidFill>
                <a:srgbClr val="1F497D"/>
              </a:solidFill>
              <a:latin typeface="Open Sans"/>
            </a:endParaRPr>
          </a:p>
          <a:p>
            <a:pPr marL="285750" indent="-285750" algn="just">
              <a:spcBef>
                <a:spcPts val="300"/>
              </a:spcBef>
              <a:spcAft>
                <a:spcPts val="300"/>
              </a:spcAft>
              <a:buFont typeface="Arial" pitchFamily="34" charset="0"/>
              <a:buChar char="•"/>
            </a:pPr>
            <a:endParaRPr lang="ro-RO" sz="1600" dirty="0">
              <a:solidFill>
                <a:srgbClr val="1F497D"/>
              </a:solidFill>
              <a:latin typeface="Open Sans"/>
            </a:endParaRPr>
          </a:p>
          <a:p>
            <a:pPr marL="285750" indent="-285750" algn="just">
              <a:spcBef>
                <a:spcPts val="300"/>
              </a:spcBef>
              <a:spcAft>
                <a:spcPts val="300"/>
              </a:spcAft>
              <a:buFont typeface="Arial" pitchFamily="34" charset="0"/>
              <a:buChar char="•"/>
            </a:pPr>
            <a:endParaRPr lang="ro-RO" sz="1600" dirty="0">
              <a:solidFill>
                <a:srgbClr val="1F497D"/>
              </a:solidFill>
              <a:latin typeface="Open Sans"/>
            </a:endParaRPr>
          </a:p>
          <a:p>
            <a:pPr marL="285750" indent="-285750" algn="just">
              <a:spcBef>
                <a:spcPts val="300"/>
              </a:spcBef>
              <a:spcAft>
                <a:spcPts val="300"/>
              </a:spcAft>
              <a:buFont typeface="Arial" pitchFamily="34" charset="0"/>
              <a:buChar char="•"/>
            </a:pPr>
            <a:endParaRPr lang="ro-RO" sz="1600" dirty="0">
              <a:solidFill>
                <a:srgbClr val="1F497D"/>
              </a:solidFill>
              <a:latin typeface="Open Sans"/>
            </a:endParaRPr>
          </a:p>
          <a:p>
            <a:pPr marL="285750" indent="-285750" algn="just">
              <a:spcBef>
                <a:spcPts val="300"/>
              </a:spcBef>
              <a:spcAft>
                <a:spcPts val="300"/>
              </a:spcAft>
              <a:buFont typeface="Arial" pitchFamily="34" charset="0"/>
              <a:buChar char="•"/>
            </a:pPr>
            <a:endParaRPr lang="ro-RO" sz="1600" dirty="0">
              <a:solidFill>
                <a:srgbClr val="1F497D"/>
              </a:solidFill>
              <a:latin typeface="Open Sans"/>
            </a:endParaRPr>
          </a:p>
          <a:p>
            <a:pPr marL="285750" indent="-285750" algn="just">
              <a:spcBef>
                <a:spcPts val="300"/>
              </a:spcBef>
              <a:spcAft>
                <a:spcPts val="300"/>
              </a:spcAft>
              <a:buFont typeface="Arial" pitchFamily="34" charset="0"/>
              <a:buChar char="•"/>
            </a:pPr>
            <a:endParaRPr lang="ro-RO" sz="1600" dirty="0">
              <a:solidFill>
                <a:srgbClr val="1F497D"/>
              </a:solidFill>
              <a:latin typeface="Open Sans"/>
            </a:endParaRPr>
          </a:p>
          <a:p>
            <a:pPr marL="285750" indent="-285750" algn="just">
              <a:spcBef>
                <a:spcPts val="300"/>
              </a:spcBef>
              <a:spcAft>
                <a:spcPts val="300"/>
              </a:spcAft>
              <a:buFont typeface="Arial" pitchFamily="34" charset="0"/>
              <a:buChar char="•"/>
            </a:pPr>
            <a:endParaRPr lang="en-US" sz="1600" dirty="0">
              <a:solidFill>
                <a:srgbClr val="1F497D"/>
              </a:solidFill>
              <a:latin typeface="Open Sans"/>
            </a:endParaRPr>
          </a:p>
        </p:txBody>
      </p:sp>
      <p:sp>
        <p:nvSpPr>
          <p:cNvPr id="8" name="Rounded Rectangle 7"/>
          <p:cNvSpPr/>
          <p:nvPr/>
        </p:nvSpPr>
        <p:spPr>
          <a:xfrm>
            <a:off x="226381" y="1052736"/>
            <a:ext cx="8748464" cy="418528"/>
          </a:xfrm>
          <a:prstGeom prst="roundRect">
            <a:avLst/>
          </a:prstGeom>
          <a:solidFill>
            <a:srgbClr val="034EA2"/>
          </a:solidFill>
          <a:ln>
            <a:solidFill>
              <a:schemeClr val="bg1"/>
            </a:solidFill>
          </a:ln>
        </p:spPr>
        <p:style>
          <a:lnRef idx="1">
            <a:schemeClr val="accent4"/>
          </a:lnRef>
          <a:fillRef idx="3">
            <a:schemeClr val="accent4"/>
          </a:fillRef>
          <a:effectRef idx="2">
            <a:schemeClr val="accent4"/>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ro-RO" sz="2400" b="1" dirty="0">
                <a:solidFill>
                  <a:prstClr val="white"/>
                </a:solidFill>
                <a:latin typeface="Open Sans" pitchFamily="34" charset="0"/>
                <a:ea typeface="Open Sans" pitchFamily="34" charset="0"/>
                <a:cs typeface="Open Sans" pitchFamily="34" charset="0"/>
              </a:rPr>
              <a:t>Greșeli frecvente</a:t>
            </a:r>
          </a:p>
        </p:txBody>
      </p:sp>
      <p:sp>
        <p:nvSpPr>
          <p:cNvPr id="9" name="TextBox 8"/>
          <p:cNvSpPr txBox="1"/>
          <p:nvPr/>
        </p:nvSpPr>
        <p:spPr>
          <a:xfrm>
            <a:off x="301078" y="1586346"/>
            <a:ext cx="1798184" cy="369332"/>
          </a:xfrm>
          <a:prstGeom prst="rect">
            <a:avLst/>
          </a:prstGeom>
          <a:noFill/>
        </p:spPr>
        <p:txBody>
          <a:bodyPr wrap="square" rtlCol="0">
            <a:spAutoFit/>
          </a:bodyPr>
          <a:lstStyle/>
          <a:p>
            <a:pPr algn="ctr"/>
            <a:endParaRPr lang="ro-RO" b="1" dirty="0">
              <a:solidFill>
                <a:srgbClr val="034EA2"/>
              </a:solidFill>
              <a:latin typeface="Open Sans" pitchFamily="34" charset="0"/>
              <a:ea typeface="Open Sans" pitchFamily="34" charset="0"/>
              <a:cs typeface="Open Sans" pitchFamily="34" charset="0"/>
            </a:endParaRPr>
          </a:p>
        </p:txBody>
      </p:sp>
      <p:sp>
        <p:nvSpPr>
          <p:cNvPr id="13" name="TextBox 12"/>
          <p:cNvSpPr txBox="1"/>
          <p:nvPr/>
        </p:nvSpPr>
        <p:spPr>
          <a:xfrm>
            <a:off x="1038749" y="1791291"/>
            <a:ext cx="2121026" cy="461665"/>
          </a:xfrm>
          <a:prstGeom prst="rect">
            <a:avLst/>
          </a:prstGeom>
          <a:noFill/>
        </p:spPr>
        <p:txBody>
          <a:bodyPr wrap="square" rtlCol="0">
            <a:spAutoFit/>
          </a:bodyPr>
          <a:lstStyle/>
          <a:p>
            <a:pPr algn="ctr"/>
            <a:r>
              <a:rPr lang="ro-RO" sz="2400" b="1" dirty="0">
                <a:solidFill>
                  <a:srgbClr val="034EA2"/>
                </a:solidFill>
                <a:latin typeface="Open Sans" pitchFamily="34" charset="0"/>
                <a:ea typeface="Open Sans" pitchFamily="34" charset="0"/>
                <a:cs typeface="Open Sans" pitchFamily="34" charset="0"/>
              </a:rPr>
              <a:t>Așa DA</a:t>
            </a:r>
          </a:p>
        </p:txBody>
      </p:sp>
      <p:sp>
        <p:nvSpPr>
          <p:cNvPr id="14" name="TextBox 13"/>
          <p:cNvSpPr txBox="1"/>
          <p:nvPr/>
        </p:nvSpPr>
        <p:spPr>
          <a:xfrm>
            <a:off x="6480996" y="1791291"/>
            <a:ext cx="1331364" cy="461665"/>
          </a:xfrm>
          <a:prstGeom prst="rect">
            <a:avLst/>
          </a:prstGeom>
          <a:noFill/>
        </p:spPr>
        <p:txBody>
          <a:bodyPr wrap="square" rtlCol="0">
            <a:spAutoFit/>
          </a:bodyPr>
          <a:lstStyle/>
          <a:p>
            <a:pPr algn="ctr"/>
            <a:r>
              <a:rPr lang="ro-RO" sz="2400" b="1" dirty="0">
                <a:solidFill>
                  <a:srgbClr val="034EA2"/>
                </a:solidFill>
                <a:latin typeface="Open Sans" pitchFamily="34" charset="0"/>
                <a:ea typeface="Open Sans" pitchFamily="34" charset="0"/>
                <a:cs typeface="Open Sans" pitchFamily="34" charset="0"/>
              </a:rPr>
              <a:t>Așa NU</a:t>
            </a:r>
          </a:p>
        </p:txBody>
      </p:sp>
      <p:sp>
        <p:nvSpPr>
          <p:cNvPr id="16" name="TextBox 15"/>
          <p:cNvSpPr txBox="1"/>
          <p:nvPr/>
        </p:nvSpPr>
        <p:spPr>
          <a:xfrm>
            <a:off x="1621890" y="5301208"/>
            <a:ext cx="6108981" cy="566309"/>
          </a:xfrm>
          <a:prstGeom prst="rect">
            <a:avLst/>
          </a:prstGeom>
          <a:noFill/>
          <a:ln w="19050">
            <a:solidFill>
              <a:srgbClr val="953735"/>
            </a:solidFill>
          </a:ln>
        </p:spPr>
        <p:txBody>
          <a:bodyPr wrap="square" rtlCol="0">
            <a:spAutoFit/>
          </a:bodyPr>
          <a:lstStyle/>
          <a:p>
            <a:pPr marL="76200" indent="-323850" algn="ctr" eaLnBrk="0" fontAlgn="base" hangingPunct="0">
              <a:spcBef>
                <a:spcPct val="20000"/>
              </a:spcBef>
              <a:spcAft>
                <a:spcPct val="0"/>
              </a:spcAft>
            </a:pPr>
            <a:r>
              <a:rPr lang="vi-VN" sz="1400" b="1" dirty="0">
                <a:solidFill>
                  <a:srgbClr val="953735"/>
                </a:solidFill>
                <a:latin typeface="Open Sans" pitchFamily="34" charset="0"/>
                <a:ea typeface="Open Sans" pitchFamily="34" charset="0"/>
                <a:cs typeface="Open Sans" pitchFamily="34" charset="0"/>
              </a:rPr>
              <a:t>Modificarea siglelor şi a culorilor este interzisă! </a:t>
            </a:r>
            <a:endParaRPr lang="ro-RO" sz="1400" b="1" dirty="0">
              <a:solidFill>
                <a:srgbClr val="953735"/>
              </a:solidFill>
              <a:latin typeface="Open Sans" pitchFamily="34" charset="0"/>
              <a:ea typeface="Open Sans" pitchFamily="34" charset="0"/>
              <a:cs typeface="Open Sans" pitchFamily="34" charset="0"/>
            </a:endParaRPr>
          </a:p>
          <a:p>
            <a:pPr marL="76200" indent="-323850" algn="ctr" eaLnBrk="0" fontAlgn="base" hangingPunct="0">
              <a:spcBef>
                <a:spcPct val="20000"/>
              </a:spcBef>
              <a:spcAft>
                <a:spcPct val="0"/>
              </a:spcAft>
            </a:pPr>
            <a:r>
              <a:rPr lang="vi-VN" sz="1400" b="1" dirty="0">
                <a:solidFill>
                  <a:srgbClr val="953735"/>
                </a:solidFill>
                <a:latin typeface="Open Sans" pitchFamily="34" charset="0"/>
                <a:ea typeface="Open Sans" pitchFamily="34" charset="0"/>
                <a:cs typeface="Open Sans" pitchFamily="34" charset="0"/>
              </a:rPr>
              <a:t>Atenţie la mărimea şi versiunea </a:t>
            </a:r>
            <a:r>
              <a:rPr lang="ro-RO" sz="1400" b="1" dirty="0">
                <a:solidFill>
                  <a:srgbClr val="953735"/>
                </a:solidFill>
                <a:latin typeface="Open Sans" pitchFamily="34" charset="0"/>
                <a:ea typeface="Open Sans" pitchFamily="34" charset="0"/>
                <a:cs typeface="Open Sans" pitchFamily="34" charset="0"/>
              </a:rPr>
              <a:t>de limbă</a:t>
            </a:r>
            <a:r>
              <a:rPr lang="vi-VN" sz="1400" b="1" dirty="0">
                <a:solidFill>
                  <a:srgbClr val="953735"/>
                </a:solidFill>
                <a:latin typeface="Open Sans" pitchFamily="34" charset="0"/>
                <a:ea typeface="Open Sans" pitchFamily="34" charset="0"/>
                <a:cs typeface="Open Sans" pitchFamily="34" charset="0"/>
              </a:rPr>
              <a:t> a siglelor utilizate!</a:t>
            </a:r>
          </a:p>
        </p:txBody>
      </p:sp>
      <p:pic>
        <p:nvPicPr>
          <p:cNvPr id="15" name="Picture 6" descr="MCj0434713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28909" y="1771012"/>
            <a:ext cx="37306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Line 7"/>
          <p:cNvSpPr>
            <a:spLocks noChangeShapeType="1"/>
          </p:cNvSpPr>
          <p:nvPr/>
        </p:nvSpPr>
        <p:spPr bwMode="auto">
          <a:xfrm flipV="1">
            <a:off x="6716062" y="1878454"/>
            <a:ext cx="358775" cy="287337"/>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a:defRPr/>
            </a:pPr>
            <a:endParaRPr lang="ro-RO" kern="0">
              <a:solidFill>
                <a:sysClr val="windowText" lastClr="000000"/>
              </a:solidFill>
            </a:endParaRPr>
          </a:p>
        </p:txBody>
      </p:sp>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49918" y="2252956"/>
            <a:ext cx="4014156" cy="79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Line 14"/>
          <p:cNvSpPr>
            <a:spLocks noChangeShapeType="1"/>
          </p:cNvSpPr>
          <p:nvPr/>
        </p:nvSpPr>
        <p:spPr bwMode="auto">
          <a:xfrm flipV="1">
            <a:off x="6090488" y="2252955"/>
            <a:ext cx="1129215" cy="849992"/>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a:defRPr/>
            </a:pPr>
            <a:endParaRPr lang="ro-RO" kern="0">
              <a:solidFill>
                <a:sysClr val="windowText" lastClr="000000"/>
              </a:solidFill>
            </a:endParaRPr>
          </a:p>
        </p:txBody>
      </p:sp>
      <p:grpSp>
        <p:nvGrpSpPr>
          <p:cNvPr id="11" name="Group 2"/>
          <p:cNvGrpSpPr>
            <a:grpSpLocks/>
          </p:cNvGrpSpPr>
          <p:nvPr/>
        </p:nvGrpSpPr>
        <p:grpSpPr bwMode="auto">
          <a:xfrm>
            <a:off x="280101" y="2386012"/>
            <a:ext cx="4250387" cy="504165"/>
            <a:chOff x="0" y="1"/>
            <a:chExt cx="5609095" cy="695324"/>
          </a:xfrm>
        </p:grpSpPr>
        <p:pic>
          <p:nvPicPr>
            <p:cNvPr id="2056" name="Picture 3"/>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18249" y="9524"/>
              <a:ext cx="475150" cy="432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4"/>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18053" y="1"/>
              <a:ext cx="391042" cy="432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5"/>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9525"/>
              <a:ext cx="291592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63" name="Picture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62057" y="3266706"/>
            <a:ext cx="3169241" cy="7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Line 14"/>
          <p:cNvSpPr>
            <a:spLocks noChangeShapeType="1"/>
          </p:cNvSpPr>
          <p:nvPr/>
        </p:nvSpPr>
        <p:spPr bwMode="auto">
          <a:xfrm flipV="1">
            <a:off x="6480996" y="3102948"/>
            <a:ext cx="1403372" cy="1017109"/>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a:defRPr/>
            </a:pPr>
            <a:endParaRPr lang="ro-RO" kern="0">
              <a:solidFill>
                <a:sysClr val="windowText" lastClr="000000"/>
              </a:solidFill>
            </a:endParaRPr>
          </a:p>
        </p:txBody>
      </p:sp>
      <p:pic>
        <p:nvPicPr>
          <p:cNvPr id="20" name="Picture 1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26380" y="3153202"/>
            <a:ext cx="3562715" cy="828000"/>
          </a:xfrm>
          <a:prstGeom prst="rect">
            <a:avLst/>
          </a:prstGeom>
        </p:spPr>
      </p:pic>
      <p:pic>
        <p:nvPicPr>
          <p:cNvPr id="2068" name="Picture 2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80996" y="4281991"/>
            <a:ext cx="793750" cy="628650"/>
          </a:xfrm>
          <a:prstGeom prst="rect">
            <a:avLst/>
          </a:prstGeom>
          <a:noFill/>
          <a:extLst>
            <a:ext uri="{909E8E84-426E-40DD-AFC4-6F175D3DCCD1}">
              <a14:hiddenFill xmlns:a14="http://schemas.microsoft.com/office/drawing/2010/main">
                <a:solidFill>
                  <a:srgbClr val="FFFFFF"/>
                </a:solidFill>
              </a14:hiddenFill>
            </a:ext>
          </a:extLst>
        </p:spPr>
      </p:pic>
      <p:sp>
        <p:nvSpPr>
          <p:cNvPr id="39" name="Line 14"/>
          <p:cNvSpPr>
            <a:spLocks noChangeShapeType="1"/>
          </p:cNvSpPr>
          <p:nvPr/>
        </p:nvSpPr>
        <p:spPr bwMode="auto">
          <a:xfrm flipV="1">
            <a:off x="6371219" y="4153861"/>
            <a:ext cx="981756" cy="936104"/>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a:defRPr/>
            </a:pPr>
            <a:endParaRPr lang="ro-RO" kern="0">
              <a:solidFill>
                <a:sysClr val="windowText" lastClr="000000"/>
              </a:solidFill>
            </a:endParaRPr>
          </a:p>
        </p:txBody>
      </p:sp>
      <p:pic>
        <p:nvPicPr>
          <p:cNvPr id="2069" name="Picture 2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843092" y="4232166"/>
            <a:ext cx="691952" cy="68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Line 14"/>
          <p:cNvSpPr>
            <a:spLocks noChangeShapeType="1"/>
          </p:cNvSpPr>
          <p:nvPr/>
        </p:nvSpPr>
        <p:spPr bwMode="auto">
          <a:xfrm flipV="1">
            <a:off x="7698190" y="4102668"/>
            <a:ext cx="981756" cy="936104"/>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a:defRPr/>
            </a:pPr>
            <a:endParaRPr lang="ro-RO" kern="0">
              <a:solidFill>
                <a:sysClr val="windowText" lastClr="000000"/>
              </a:solidFill>
            </a:endParaRPr>
          </a:p>
        </p:txBody>
      </p:sp>
      <p:pic>
        <p:nvPicPr>
          <p:cNvPr id="21" name="Picture 2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87953" y="4131124"/>
            <a:ext cx="633337" cy="684000"/>
          </a:xfrm>
          <a:prstGeom prst="rect">
            <a:avLst/>
          </a:prstGeom>
        </p:spPr>
      </p:pic>
      <p:pic>
        <p:nvPicPr>
          <p:cNvPr id="22" name="Picture 2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601972" y="4082476"/>
            <a:ext cx="1404000" cy="702000"/>
          </a:xfrm>
          <a:prstGeom prst="rect">
            <a:avLst/>
          </a:prstGeom>
        </p:spPr>
      </p:pic>
      <p:pic>
        <p:nvPicPr>
          <p:cNvPr id="5122"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190710" y="4153861"/>
            <a:ext cx="742693" cy="884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Line 14"/>
          <p:cNvSpPr>
            <a:spLocks noChangeShapeType="1"/>
          </p:cNvSpPr>
          <p:nvPr/>
        </p:nvSpPr>
        <p:spPr bwMode="auto">
          <a:xfrm flipV="1">
            <a:off x="5108732" y="4120059"/>
            <a:ext cx="981756" cy="936104"/>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a:defRPr/>
            </a:pPr>
            <a:endParaRPr lang="ro-RO" kern="0">
              <a:solidFill>
                <a:sysClr val="windowText" lastClr="000000"/>
              </a:solidFill>
            </a:endParaRPr>
          </a:p>
        </p:txBody>
      </p:sp>
    </p:spTree>
    <p:extLst>
      <p:ext uri="{BB962C8B-B14F-4D97-AF65-F5344CB8AC3E}">
        <p14:creationId xmlns:p14="http://schemas.microsoft.com/office/powerpoint/2010/main" val="336247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pic>
        <p:nvPicPr>
          <p:cNvPr id="208" name="Google Shape;208;p14"/>
          <p:cNvPicPr preferRelativeResize="0"/>
          <p:nvPr/>
        </p:nvPicPr>
        <p:blipFill rotWithShape="1">
          <a:blip r:embed="rId3">
            <a:alphaModFix/>
          </a:blip>
          <a:srcRect/>
          <a:stretch/>
        </p:blipFill>
        <p:spPr>
          <a:xfrm>
            <a:off x="378" y="283"/>
            <a:ext cx="9143244" cy="6857433"/>
          </a:xfrm>
          <a:prstGeom prst="rect">
            <a:avLst/>
          </a:prstGeom>
          <a:noFill/>
          <a:ln>
            <a:noFill/>
          </a:ln>
        </p:spPr>
      </p:pic>
      <p:pic>
        <p:nvPicPr>
          <p:cNvPr id="209" name="Google Shape;209;p14"/>
          <p:cNvPicPr preferRelativeResize="0"/>
          <p:nvPr/>
        </p:nvPicPr>
        <p:blipFill rotWithShape="1">
          <a:blip r:embed="rId4">
            <a:alphaModFix/>
          </a:blip>
          <a:srcRect/>
          <a:stretch/>
        </p:blipFill>
        <p:spPr>
          <a:xfrm>
            <a:off x="251520" y="219356"/>
            <a:ext cx="3477110" cy="857370"/>
          </a:xfrm>
          <a:prstGeom prst="rect">
            <a:avLst/>
          </a:prstGeom>
          <a:noFill/>
          <a:ln>
            <a:noFill/>
          </a:ln>
        </p:spPr>
      </p:pic>
      <p:pic>
        <p:nvPicPr>
          <p:cNvPr id="210" name="Google Shape;210;p14"/>
          <p:cNvPicPr preferRelativeResize="0"/>
          <p:nvPr/>
        </p:nvPicPr>
        <p:blipFill rotWithShape="1">
          <a:blip r:embed="rId5">
            <a:alphaModFix/>
          </a:blip>
          <a:srcRect/>
          <a:stretch/>
        </p:blipFill>
        <p:spPr>
          <a:xfrm>
            <a:off x="7596336" y="219356"/>
            <a:ext cx="367074" cy="367074"/>
          </a:xfrm>
          <a:prstGeom prst="rect">
            <a:avLst/>
          </a:prstGeom>
          <a:noFill/>
          <a:ln>
            <a:noFill/>
          </a:ln>
        </p:spPr>
      </p:pic>
      <p:pic>
        <p:nvPicPr>
          <p:cNvPr id="211" name="Google Shape;211;p14"/>
          <p:cNvPicPr preferRelativeResize="0"/>
          <p:nvPr/>
        </p:nvPicPr>
        <p:blipFill rotWithShape="1">
          <a:blip r:embed="rId6">
            <a:alphaModFix/>
          </a:blip>
          <a:srcRect/>
          <a:stretch/>
        </p:blipFill>
        <p:spPr>
          <a:xfrm>
            <a:off x="8172400" y="206009"/>
            <a:ext cx="528449" cy="474050"/>
          </a:xfrm>
          <a:prstGeom prst="rect">
            <a:avLst/>
          </a:prstGeom>
          <a:noFill/>
          <a:ln>
            <a:noFill/>
          </a:ln>
        </p:spPr>
      </p:pic>
      <p:sp>
        <p:nvSpPr>
          <p:cNvPr id="212" name="Google Shape;212;p14"/>
          <p:cNvSpPr/>
          <p:nvPr/>
        </p:nvSpPr>
        <p:spPr>
          <a:xfrm>
            <a:off x="457200" y="980728"/>
            <a:ext cx="8389525" cy="4561113"/>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1100"/>
              <a:buFont typeface="Arial"/>
              <a:buNone/>
            </a:pPr>
            <a:endParaRPr sz="1800" b="0" i="0" u="none" strike="noStrike" cap="none">
              <a:solidFill>
                <a:schemeClr val="dk2"/>
              </a:solidFill>
              <a:latin typeface="Open Sans"/>
              <a:ea typeface="Open Sans"/>
              <a:cs typeface="Open Sans"/>
              <a:sym typeface="Open Sans"/>
            </a:endParaRPr>
          </a:p>
        </p:txBody>
      </p:sp>
      <p:sp>
        <p:nvSpPr>
          <p:cNvPr id="213" name="Google Shape;213;p14"/>
          <p:cNvSpPr txBox="1"/>
          <p:nvPr/>
        </p:nvSpPr>
        <p:spPr>
          <a:xfrm>
            <a:off x="848050" y="993525"/>
            <a:ext cx="7630800" cy="455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ro-RO" sz="2400" b="1" i="0" u="none" strike="noStrike" cap="none" dirty="0">
                <a:solidFill>
                  <a:srgbClr val="1F497D"/>
                </a:solidFill>
                <a:latin typeface="Open Sans"/>
                <a:ea typeface="Open Sans"/>
                <a:cs typeface="Open Sans"/>
                <a:sym typeface="Open Sans"/>
              </a:rPr>
              <a:t>I. </a:t>
            </a:r>
            <a:r>
              <a:rPr lang="en-US" sz="2400" b="1" i="0" u="none" strike="noStrike" cap="none" dirty="0">
                <a:solidFill>
                  <a:srgbClr val="1F497D"/>
                </a:solidFill>
                <a:latin typeface="Open Sans"/>
                <a:ea typeface="Open Sans"/>
                <a:cs typeface="Open Sans"/>
                <a:sym typeface="Open Sans"/>
              </a:rPr>
              <a:t>INFORMAȚII GENERALE</a:t>
            </a:r>
            <a:endParaRPr sz="1800" dirty="0">
              <a:solidFill>
                <a:srgbClr val="1F497D"/>
              </a:solidFill>
              <a:latin typeface="Calibri"/>
              <a:ea typeface="Calibri"/>
              <a:cs typeface="Calibri"/>
              <a:sym typeface="Calibri"/>
            </a:endParaRPr>
          </a:p>
        </p:txBody>
      </p:sp>
      <p:sp>
        <p:nvSpPr>
          <p:cNvPr id="214" name="Google Shape;214;p14"/>
          <p:cNvSpPr/>
          <p:nvPr/>
        </p:nvSpPr>
        <p:spPr>
          <a:xfrm>
            <a:off x="559000" y="1563600"/>
            <a:ext cx="7325367" cy="2843508"/>
          </a:xfrm>
          <a:prstGeom prst="rect">
            <a:avLst/>
          </a:prstGeom>
          <a:noFill/>
          <a:ln>
            <a:noFill/>
          </a:ln>
        </p:spPr>
        <p:txBody>
          <a:bodyPr spcFirstLastPara="1" wrap="square" lIns="91425" tIns="45700" rIns="91425" bIns="45700" anchor="t" anchorCtr="0">
            <a:noAutofit/>
          </a:bodyPr>
          <a:lstStyle/>
          <a:p>
            <a:pPr marL="457200" marR="0" lvl="0" indent="-355600" algn="just" rtl="0">
              <a:lnSpc>
                <a:spcPct val="150000"/>
              </a:lnSpc>
              <a:spcBef>
                <a:spcPts val="0"/>
              </a:spcBef>
              <a:spcAft>
                <a:spcPts val="0"/>
              </a:spcAft>
              <a:buClr>
                <a:srgbClr val="0F2A75"/>
              </a:buClr>
              <a:buSzPts val="2000"/>
              <a:buFont typeface="Open Sans"/>
              <a:buChar char="●"/>
            </a:pPr>
            <a:r>
              <a:rPr lang="ro-RO" sz="2000" b="0" i="0" u="none" strike="noStrike" cap="none" dirty="0" smtClean="0">
                <a:solidFill>
                  <a:srgbClr val="1F497D"/>
                </a:solidFill>
                <a:latin typeface="Open Sans"/>
                <a:ea typeface="Open Sans"/>
                <a:cs typeface="Open Sans"/>
                <a:sym typeface="Open Sans"/>
              </a:rPr>
              <a:t>Disponibil în engleză, română și maghiară;</a:t>
            </a:r>
          </a:p>
          <a:p>
            <a:pPr marL="457200" marR="0" lvl="0" indent="-355600" algn="just" rtl="0">
              <a:lnSpc>
                <a:spcPct val="150000"/>
              </a:lnSpc>
              <a:spcBef>
                <a:spcPts val="0"/>
              </a:spcBef>
              <a:spcAft>
                <a:spcPts val="0"/>
              </a:spcAft>
              <a:buClr>
                <a:srgbClr val="0F2A75"/>
              </a:buClr>
              <a:buSzPts val="2000"/>
              <a:buFont typeface="Open Sans"/>
              <a:buChar char="●"/>
            </a:pPr>
            <a:r>
              <a:rPr lang="ro-RO" sz="2000" b="0" i="0" u="none" strike="noStrike" cap="none" dirty="0" smtClean="0">
                <a:solidFill>
                  <a:srgbClr val="1F497D"/>
                </a:solidFill>
                <a:latin typeface="Open Sans"/>
                <a:ea typeface="Open Sans"/>
                <a:cs typeface="Open Sans"/>
                <a:sym typeface="Open Sans"/>
              </a:rPr>
              <a:t>Relevant în egală măsură pentru toți beneficiarii de proiect;</a:t>
            </a:r>
          </a:p>
          <a:p>
            <a:pPr marL="457200" marR="0" lvl="0" indent="-355600" algn="just" rtl="0">
              <a:lnSpc>
                <a:spcPct val="150000"/>
              </a:lnSpc>
              <a:spcBef>
                <a:spcPts val="0"/>
              </a:spcBef>
              <a:spcAft>
                <a:spcPts val="0"/>
              </a:spcAft>
              <a:buClr>
                <a:srgbClr val="0F2A75"/>
              </a:buClr>
              <a:buSzPts val="2000"/>
              <a:buFont typeface="Open Sans"/>
              <a:buChar char="●"/>
            </a:pPr>
            <a:r>
              <a:rPr lang="ro-RO" sz="2000" b="0" i="0" u="none" strike="noStrike" cap="none" dirty="0" smtClean="0">
                <a:solidFill>
                  <a:srgbClr val="1F497D"/>
                </a:solidFill>
                <a:latin typeface="Open Sans"/>
                <a:ea typeface="Open Sans"/>
                <a:cs typeface="Open Sans"/>
                <a:sym typeface="Open Sans"/>
              </a:rPr>
              <a:t>Acoperă perioada de la selectarea proiectului până la încheierea proiectului;</a:t>
            </a:r>
          </a:p>
          <a:p>
            <a:pPr marL="457200" marR="0" lvl="0" indent="-355600" algn="just" rtl="0">
              <a:lnSpc>
                <a:spcPct val="150000"/>
              </a:lnSpc>
              <a:spcBef>
                <a:spcPts val="0"/>
              </a:spcBef>
              <a:spcAft>
                <a:spcPts val="0"/>
              </a:spcAft>
              <a:buClr>
                <a:srgbClr val="0F2A75"/>
              </a:buClr>
              <a:buSzPts val="2000"/>
              <a:buFont typeface="Open Sans"/>
              <a:buChar char="●"/>
            </a:pPr>
            <a:r>
              <a:rPr lang="ro-RO" sz="2000" b="0" i="0" u="none" strike="noStrike" cap="none" dirty="0" smtClean="0">
                <a:solidFill>
                  <a:srgbClr val="1F497D"/>
                </a:solidFill>
                <a:latin typeface="Open Sans"/>
                <a:ea typeface="Open Sans"/>
                <a:cs typeface="Open Sans"/>
                <a:sym typeface="Open Sans"/>
              </a:rPr>
              <a:t>Informații legate de managementul administrativ și financiar al proiectelor, monitorizare, raportare, proceduri de control și cerințe ale Programului;</a:t>
            </a:r>
          </a:p>
          <a:p>
            <a:pPr marL="457200" marR="0" lvl="0" indent="-355600" algn="just" rtl="0">
              <a:lnSpc>
                <a:spcPct val="150000"/>
              </a:lnSpc>
              <a:spcBef>
                <a:spcPts val="0"/>
              </a:spcBef>
              <a:spcAft>
                <a:spcPts val="0"/>
              </a:spcAft>
              <a:buClr>
                <a:srgbClr val="0F2A75"/>
              </a:buClr>
              <a:buSzPts val="2000"/>
              <a:buFont typeface="Open Sans"/>
              <a:buChar char="●"/>
            </a:pPr>
            <a:r>
              <a:rPr lang="ro-RO" sz="2000" b="0" i="0" u="none" strike="noStrike" cap="none" dirty="0" smtClean="0">
                <a:solidFill>
                  <a:srgbClr val="1F497D"/>
                </a:solidFill>
                <a:latin typeface="Open Sans"/>
                <a:ea typeface="Open Sans"/>
                <a:cs typeface="Open Sans"/>
                <a:sym typeface="Open Sans"/>
              </a:rPr>
              <a:t>Poate fi modificat</a:t>
            </a:r>
            <a:r>
              <a:rPr lang="ro-RO" sz="2000" dirty="0" smtClean="0">
                <a:solidFill>
                  <a:srgbClr val="1F497D"/>
                </a:solidFill>
                <a:latin typeface="Open Sans"/>
                <a:ea typeface="Open Sans"/>
                <a:cs typeface="Open Sans"/>
                <a:sym typeface="Open Sans"/>
              </a:rPr>
              <a:t>;</a:t>
            </a:r>
            <a:endParaRPr lang="ro-RO" sz="2000" b="0" i="0" u="none" strike="noStrike" cap="none" dirty="0" smtClean="0">
              <a:solidFill>
                <a:srgbClr val="1F497D"/>
              </a:solidFill>
              <a:latin typeface="Open Sans"/>
              <a:ea typeface="Open Sans"/>
              <a:cs typeface="Open Sans"/>
              <a:sym typeface="Open Sans"/>
            </a:endParaRPr>
          </a:p>
          <a:p>
            <a:pPr marL="457200" marR="0" lvl="0" indent="-355600" algn="just" rtl="0">
              <a:lnSpc>
                <a:spcPct val="150000"/>
              </a:lnSpc>
              <a:spcBef>
                <a:spcPts val="0"/>
              </a:spcBef>
              <a:spcAft>
                <a:spcPts val="0"/>
              </a:spcAft>
              <a:buClr>
                <a:srgbClr val="0F2A75"/>
              </a:buClr>
              <a:buSzPts val="2000"/>
              <a:buFont typeface="Open Sans"/>
              <a:buChar char="●"/>
            </a:pPr>
            <a:r>
              <a:rPr lang="ro-RO" sz="2000" b="0" i="0" u="none" strike="noStrike" cap="none" dirty="0" smtClean="0">
                <a:solidFill>
                  <a:srgbClr val="1F497D"/>
                </a:solidFill>
                <a:latin typeface="Open Sans"/>
                <a:ea typeface="Open Sans"/>
                <a:cs typeface="Open Sans"/>
                <a:sym typeface="Open Sans"/>
              </a:rPr>
              <a:t>Trebuie consultat în fiecare situație care apare.</a:t>
            </a:r>
            <a:endParaRPr lang="ro-RO" sz="2000" b="0" i="0" u="none" strike="noStrike" cap="none" dirty="0">
              <a:solidFill>
                <a:srgbClr val="1F497D"/>
              </a:solidFill>
              <a:latin typeface="Open Sans"/>
              <a:ea typeface="Open Sans"/>
              <a:cs typeface="Open Sans"/>
              <a:sym typeface="Open San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 tamplate Interreg_2-3.jpg"/>
          <p:cNvPicPr>
            <a:picLocks noChangeAspect="1"/>
          </p:cNvPicPr>
          <p:nvPr/>
        </p:nvPicPr>
        <p:blipFill>
          <a:blip r:embed="rId3" cstate="print"/>
          <a:stretch>
            <a:fillRect/>
          </a:stretch>
        </p:blipFill>
        <p:spPr>
          <a:xfrm>
            <a:off x="5023" y="0"/>
            <a:ext cx="9396000" cy="7042044"/>
          </a:xfrm>
          <a:prstGeom prst="rect">
            <a:avLst/>
          </a:prstGeom>
        </p:spPr>
      </p:pic>
      <p:sp>
        <p:nvSpPr>
          <p:cNvPr id="3" name="Rectangle 2"/>
          <p:cNvSpPr/>
          <p:nvPr/>
        </p:nvSpPr>
        <p:spPr>
          <a:xfrm>
            <a:off x="418547" y="1615280"/>
            <a:ext cx="8568952" cy="2585323"/>
          </a:xfrm>
          <a:prstGeom prst="rect">
            <a:avLst/>
          </a:prstGeom>
        </p:spPr>
        <p:txBody>
          <a:bodyPr wrap="square">
            <a:spAutoFit/>
          </a:bodyPr>
          <a:lstStyle/>
          <a:p>
            <a:endParaRPr lang="en-GB" dirty="0">
              <a:solidFill>
                <a:srgbClr val="1F497D"/>
              </a:solidFill>
              <a:latin typeface="Open Sans"/>
            </a:endParaRPr>
          </a:p>
          <a:p>
            <a:endParaRPr lang="en-GB" dirty="0">
              <a:solidFill>
                <a:srgbClr val="1F497D"/>
              </a:solidFill>
              <a:latin typeface="Open Sans"/>
            </a:endParaRPr>
          </a:p>
          <a:p>
            <a:endParaRPr lang="en-GB" dirty="0">
              <a:solidFill>
                <a:srgbClr val="1F497D"/>
              </a:solidFill>
              <a:latin typeface="Open Sans"/>
            </a:endParaRPr>
          </a:p>
          <a:p>
            <a:endParaRPr lang="en-GB" dirty="0">
              <a:solidFill>
                <a:srgbClr val="1F497D"/>
              </a:solidFill>
              <a:latin typeface="Open Sans"/>
            </a:endParaRPr>
          </a:p>
          <a:p>
            <a:endParaRPr lang="en-GB" dirty="0">
              <a:solidFill>
                <a:srgbClr val="1F497D"/>
              </a:solidFill>
              <a:latin typeface="Open Sans"/>
            </a:endParaRPr>
          </a:p>
          <a:p>
            <a:endParaRPr lang="en-GB" dirty="0">
              <a:solidFill>
                <a:srgbClr val="1F497D"/>
              </a:solidFill>
              <a:latin typeface="Open Sans"/>
            </a:endParaRPr>
          </a:p>
          <a:p>
            <a:endParaRPr lang="en-GB" dirty="0">
              <a:solidFill>
                <a:srgbClr val="1F497D"/>
              </a:solidFill>
              <a:latin typeface="Open Sans"/>
            </a:endParaRPr>
          </a:p>
          <a:p>
            <a:endParaRPr lang="en-GB" dirty="0">
              <a:solidFill>
                <a:srgbClr val="1F497D"/>
              </a:solidFill>
              <a:latin typeface="Open Sans"/>
            </a:endParaRPr>
          </a:p>
          <a:p>
            <a:endParaRPr lang="ro-RO" dirty="0">
              <a:solidFill>
                <a:srgbClr val="000000"/>
              </a:solidFill>
            </a:endParaRPr>
          </a:p>
        </p:txBody>
      </p:sp>
      <p:sp>
        <p:nvSpPr>
          <p:cNvPr id="7" name="Rounded Rectangle 6"/>
          <p:cNvSpPr/>
          <p:nvPr/>
        </p:nvSpPr>
        <p:spPr>
          <a:xfrm>
            <a:off x="216024" y="1196752"/>
            <a:ext cx="8748464" cy="418528"/>
          </a:xfrm>
          <a:prstGeom prst="roundRect">
            <a:avLst/>
          </a:prstGeom>
          <a:solidFill>
            <a:srgbClr val="034EA2"/>
          </a:solidFill>
          <a:ln>
            <a:solidFill>
              <a:schemeClr val="bg1"/>
            </a:solidFill>
          </a:ln>
        </p:spPr>
        <p:style>
          <a:lnRef idx="1">
            <a:schemeClr val="accent4"/>
          </a:lnRef>
          <a:fillRef idx="3">
            <a:schemeClr val="accent4"/>
          </a:fillRef>
          <a:effectRef idx="2">
            <a:schemeClr val="accent4"/>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ro-RO" sz="2400" b="1" dirty="0">
              <a:solidFill>
                <a:srgbClr val="FFFFFF"/>
              </a:solidFill>
              <a:latin typeface="Open Sans" pitchFamily="34" charset="0"/>
              <a:ea typeface="Open Sans" pitchFamily="34" charset="0"/>
              <a:cs typeface="Open Sans" pitchFamily="34" charset="0"/>
            </a:endParaRPr>
          </a:p>
          <a:p>
            <a:pPr algn="ctr"/>
            <a:r>
              <a:rPr lang="ro-RO" sz="2400" b="1" dirty="0">
                <a:solidFill>
                  <a:srgbClr val="FFFFFF"/>
                </a:solidFill>
                <a:latin typeface="Open Sans" pitchFamily="34" charset="0"/>
                <a:ea typeface="Open Sans" pitchFamily="34" charset="0"/>
                <a:cs typeface="Open Sans" pitchFamily="34" charset="0"/>
              </a:rPr>
              <a:t>Exemplu practic </a:t>
            </a:r>
          </a:p>
          <a:p>
            <a:pPr algn="ctr"/>
            <a:endParaRPr lang="ro-RO" sz="2400" b="1" dirty="0">
              <a:solidFill>
                <a:srgbClr val="FFFFFF"/>
              </a:solidFill>
              <a:latin typeface="Open Sans" pitchFamily="34" charset="0"/>
              <a:ea typeface="Open Sans" pitchFamily="34" charset="0"/>
              <a:cs typeface="Open Sans" pitchFamily="34" charset="0"/>
            </a:endParaRPr>
          </a:p>
        </p:txBody>
      </p:sp>
      <p:sp>
        <p:nvSpPr>
          <p:cNvPr id="8" name="Rectangle 7"/>
          <p:cNvSpPr/>
          <p:nvPr/>
        </p:nvSpPr>
        <p:spPr>
          <a:xfrm>
            <a:off x="323528" y="1772815"/>
            <a:ext cx="8640960" cy="1138773"/>
          </a:xfrm>
          <a:prstGeom prst="rect">
            <a:avLst/>
          </a:prstGeom>
        </p:spPr>
        <p:txBody>
          <a:bodyPr wrap="square">
            <a:spAutoFit/>
          </a:bodyPr>
          <a:lstStyle/>
          <a:p>
            <a:pPr algn="just">
              <a:spcBef>
                <a:spcPts val="600"/>
              </a:spcBef>
              <a:spcAft>
                <a:spcPts val="600"/>
              </a:spcAft>
            </a:pPr>
            <a:endParaRPr lang="ro-RO" sz="1600" dirty="0">
              <a:solidFill>
                <a:srgbClr val="1F497D"/>
              </a:solidFill>
              <a:latin typeface="Open Sans"/>
            </a:endParaRPr>
          </a:p>
          <a:p>
            <a:pPr marL="342900" indent="-342900" algn="just">
              <a:spcBef>
                <a:spcPts val="600"/>
              </a:spcBef>
              <a:spcAft>
                <a:spcPts val="600"/>
              </a:spcAft>
              <a:buFont typeface="+mj-lt"/>
              <a:buAutoNum type="arabicPeriod"/>
            </a:pPr>
            <a:endParaRPr lang="en-US" sz="1600" dirty="0">
              <a:solidFill>
                <a:srgbClr val="1F497D"/>
              </a:solidFill>
              <a:latin typeface="Open Sans"/>
            </a:endParaRPr>
          </a:p>
          <a:p>
            <a:pPr marL="342900" indent="-342900" algn="just">
              <a:spcBef>
                <a:spcPts val="600"/>
              </a:spcBef>
              <a:spcAft>
                <a:spcPts val="600"/>
              </a:spcAft>
              <a:buFont typeface="+mj-lt"/>
              <a:buAutoNum type="arabicPeriod"/>
            </a:pPr>
            <a:endParaRPr lang="ro-RO" sz="1600" b="1" dirty="0">
              <a:solidFill>
                <a:srgbClr val="1F497D"/>
              </a:solidFill>
              <a:latin typeface="Open Sans"/>
            </a:endParaRPr>
          </a:p>
        </p:txBody>
      </p:sp>
      <p:sp>
        <p:nvSpPr>
          <p:cNvPr id="11" name="Rounded Rectangle 3"/>
          <p:cNvSpPr>
            <a:spLocks noChangeArrowheads="1"/>
          </p:cNvSpPr>
          <p:nvPr/>
        </p:nvSpPr>
        <p:spPr bwMode="auto">
          <a:xfrm>
            <a:off x="216024" y="1607028"/>
            <a:ext cx="8748464" cy="288032"/>
          </a:xfrm>
          <a:prstGeom prst="roundRect">
            <a:avLst>
              <a:gd name="adj" fmla="val 16667"/>
            </a:avLst>
          </a:prstGeom>
          <a:solidFill>
            <a:srgbClr val="EEECE1"/>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p>
            <a:pPr algn="ctr">
              <a:defRPr/>
            </a:pPr>
            <a:r>
              <a:rPr lang="en-US" kern="0" dirty="0">
                <a:solidFill>
                  <a:srgbClr val="C00000"/>
                </a:solidFill>
                <a:latin typeface="Open Sans" pitchFamily="34" charset="0"/>
                <a:ea typeface="Open Sans" pitchFamily="34" charset="0"/>
                <a:cs typeface="Open Sans" pitchFamily="34" charset="0"/>
              </a:rPr>
              <a:t>Bro</a:t>
            </a:r>
            <a:r>
              <a:rPr lang="ro-RO" kern="0" dirty="0">
                <a:solidFill>
                  <a:srgbClr val="C00000"/>
                </a:solidFill>
                <a:latin typeface="Open Sans" pitchFamily="34" charset="0"/>
                <a:ea typeface="Open Sans" pitchFamily="34" charset="0"/>
                <a:cs typeface="Open Sans" pitchFamily="34" charset="0"/>
              </a:rPr>
              <a:t>șură / Pliant</a:t>
            </a:r>
            <a:r>
              <a:rPr lang="hu-HU" kern="0" dirty="0">
                <a:solidFill>
                  <a:srgbClr val="C00000"/>
                </a:solidFill>
                <a:latin typeface="Open Sans" pitchFamily="34" charset="0"/>
                <a:ea typeface="Open Sans" pitchFamily="34" charset="0"/>
                <a:cs typeface="Open Sans" pitchFamily="34" charset="0"/>
              </a:rPr>
              <a:t> </a:t>
            </a:r>
            <a:r>
              <a:rPr lang="hu-HU" sz="1300" kern="0" dirty="0">
                <a:solidFill>
                  <a:srgbClr val="002060"/>
                </a:solidFill>
                <a:latin typeface="Open Sans" pitchFamily="34" charset="0"/>
                <a:ea typeface="Open Sans" pitchFamily="34" charset="0"/>
                <a:cs typeface="Open Sans" pitchFamily="34" charset="0"/>
              </a:rPr>
              <a:t>– </a:t>
            </a:r>
            <a:r>
              <a:rPr lang="hu-HU" sz="1400" kern="0" dirty="0">
                <a:solidFill>
                  <a:srgbClr val="002060"/>
                </a:solidFill>
                <a:latin typeface="Open Sans" pitchFamily="34" charset="0"/>
                <a:ea typeface="Open Sans" pitchFamily="34" charset="0"/>
                <a:cs typeface="Open Sans" pitchFamily="34" charset="0"/>
              </a:rPr>
              <a:t> elementele obligatorii vor fi plasate </a:t>
            </a:r>
            <a:r>
              <a:rPr lang="hu-HU" sz="1400" kern="0" dirty="0" err="1">
                <a:solidFill>
                  <a:srgbClr val="002060"/>
                </a:solidFill>
                <a:latin typeface="Open Sans" pitchFamily="34" charset="0"/>
                <a:ea typeface="Open Sans" pitchFamily="34" charset="0"/>
                <a:cs typeface="Open Sans" pitchFamily="34" charset="0"/>
              </a:rPr>
              <a:t>pe</a:t>
            </a:r>
            <a:r>
              <a:rPr lang="hu-HU" sz="1400" kern="0" dirty="0">
                <a:solidFill>
                  <a:srgbClr val="002060"/>
                </a:solidFill>
                <a:latin typeface="Open Sans" pitchFamily="34" charset="0"/>
                <a:ea typeface="Open Sans" pitchFamily="34" charset="0"/>
                <a:cs typeface="Open Sans" pitchFamily="34" charset="0"/>
              </a:rPr>
              <a:t> </a:t>
            </a:r>
            <a:r>
              <a:rPr lang="hu-HU" sz="1400" kern="0" dirty="0" err="1">
                <a:solidFill>
                  <a:srgbClr val="002060"/>
                </a:solidFill>
                <a:latin typeface="Open Sans" pitchFamily="34" charset="0"/>
                <a:ea typeface="Open Sans" pitchFamily="34" charset="0"/>
                <a:cs typeface="Open Sans" pitchFamily="34" charset="0"/>
              </a:rPr>
              <a:t>copertă</a:t>
            </a:r>
            <a:endParaRPr lang="hu-HU" sz="1400" kern="0" dirty="0">
              <a:solidFill>
                <a:srgbClr val="002060"/>
              </a:solidFill>
              <a:latin typeface="Open Sans" pitchFamily="34" charset="0"/>
              <a:ea typeface="Open Sans" pitchFamily="34" charset="0"/>
              <a:cs typeface="Open Sans" pitchFamily="34" charset="0"/>
            </a:endParaRPr>
          </a:p>
        </p:txBody>
      </p:sp>
      <p:cxnSp>
        <p:nvCxnSpPr>
          <p:cNvPr id="34" name="Straight Arrow Connector 33"/>
          <p:cNvCxnSpPr/>
          <p:nvPr/>
        </p:nvCxnSpPr>
        <p:spPr>
          <a:xfrm>
            <a:off x="2699792" y="6087133"/>
            <a:ext cx="2931293" cy="4320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8" name="Rounded Rectangle 47"/>
          <p:cNvSpPr/>
          <p:nvPr/>
        </p:nvSpPr>
        <p:spPr>
          <a:xfrm>
            <a:off x="216024" y="2914477"/>
            <a:ext cx="1980876" cy="1636170"/>
          </a:xfrm>
          <a:prstGeom prst="roundRect">
            <a:avLst/>
          </a:prstGeom>
          <a:solidFill>
            <a:srgbClr val="C0504D">
              <a:lumMod val="40000"/>
              <a:lumOff val="60000"/>
            </a:srgb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hu-HU" sz="1600" kern="0" dirty="0">
              <a:solidFill>
                <a:srgbClr val="1F497D"/>
              </a:solidFill>
              <a:latin typeface="Arial" charset="0"/>
              <a:cs typeface="Arial" charset="0"/>
            </a:endParaRPr>
          </a:p>
          <a:p>
            <a:pPr algn="ctr">
              <a:defRPr/>
            </a:pPr>
            <a:endParaRPr lang="hu-HU" sz="1600" kern="0" dirty="0">
              <a:solidFill>
                <a:srgbClr val="1F497D"/>
              </a:solidFill>
              <a:latin typeface="Arial" charset="0"/>
              <a:cs typeface="Arial" charset="0"/>
            </a:endParaRPr>
          </a:p>
          <a:p>
            <a:pPr>
              <a:defRPr/>
            </a:pPr>
            <a:endParaRPr lang="en-US" sz="900" kern="0" dirty="0">
              <a:solidFill>
                <a:srgbClr val="1F497D"/>
              </a:solidFill>
              <a:latin typeface="Open Sans" pitchFamily="34" charset="0"/>
              <a:ea typeface="Open Sans" pitchFamily="34" charset="0"/>
              <a:cs typeface="Open Sans" pitchFamily="34" charset="0"/>
            </a:endParaRPr>
          </a:p>
          <a:p>
            <a:pPr>
              <a:defRPr/>
            </a:pPr>
            <a:r>
              <a:rPr lang="ro-RO" sz="900" kern="0" dirty="0">
                <a:solidFill>
                  <a:srgbClr val="1F497D"/>
                </a:solidFill>
                <a:latin typeface="Open Sans" pitchFamily="34" charset="0"/>
                <a:ea typeface="Open Sans" pitchFamily="34" charset="0"/>
                <a:cs typeface="Open Sans" pitchFamily="34" charset="0"/>
              </a:rPr>
              <a:t>Avertismentul: </a:t>
            </a:r>
            <a:r>
              <a:rPr lang="en-US" sz="900" kern="0" dirty="0">
                <a:solidFill>
                  <a:srgbClr val="1F497D"/>
                </a:solidFill>
                <a:latin typeface="Open Sans" pitchFamily="34" charset="0"/>
                <a:ea typeface="Open Sans" pitchFamily="34" charset="0"/>
                <a:cs typeface="Open Sans" pitchFamily="34" charset="0"/>
              </a:rPr>
              <a:t>“</a:t>
            </a:r>
            <a:r>
              <a:rPr lang="hu-HU" sz="900" b="1" i="1" kern="0" dirty="0">
                <a:solidFill>
                  <a:srgbClr val="1F497D"/>
                </a:solidFill>
                <a:latin typeface="Open Sans" pitchFamily="34" charset="0"/>
                <a:ea typeface="Open Sans" pitchFamily="34" charset="0"/>
                <a:cs typeface="Open Sans" pitchFamily="34" charset="0"/>
              </a:rPr>
              <a:t>Conţinutul acestui/acestei …….. nu reprezintă în mod necesar poziţia oficială a Uniunii Europene</a:t>
            </a:r>
            <a:r>
              <a:rPr lang="en-US" sz="900" b="1" i="1" kern="0" dirty="0">
                <a:solidFill>
                  <a:srgbClr val="1F497D"/>
                </a:solidFill>
                <a:latin typeface="Open Sans" pitchFamily="34" charset="0"/>
                <a:ea typeface="Open Sans" pitchFamily="34" charset="0"/>
                <a:cs typeface="Open Sans" pitchFamily="34" charset="0"/>
              </a:rPr>
              <a:t>” </a:t>
            </a:r>
            <a:r>
              <a:rPr lang="en-US" sz="900" kern="0" dirty="0">
                <a:solidFill>
                  <a:srgbClr val="1F497D"/>
                </a:solidFill>
                <a:latin typeface="Open Sans" pitchFamily="34" charset="0"/>
                <a:ea typeface="Open Sans" pitchFamily="34" charset="0"/>
                <a:cs typeface="Open Sans" pitchFamily="34" charset="0"/>
              </a:rPr>
              <a:t>-  </a:t>
            </a:r>
            <a:r>
              <a:rPr lang="ro-RO" sz="900" kern="0" dirty="0">
                <a:solidFill>
                  <a:srgbClr val="1F497D"/>
                </a:solidFill>
                <a:latin typeface="Open Sans" pitchFamily="34" charset="0"/>
                <a:ea typeface="Open Sans" pitchFamily="34" charset="0"/>
                <a:cs typeface="Open Sans" pitchFamily="34" charset="0"/>
              </a:rPr>
              <a:t>de utilizat în cadrul materialelor ce formulează opinii şi puncte de vedere, ex. publicaţii, articole, etc.</a:t>
            </a:r>
            <a:endParaRPr lang="hu-HU" sz="1100" kern="0" dirty="0">
              <a:solidFill>
                <a:srgbClr val="1F497D"/>
              </a:solidFill>
              <a:latin typeface="Calibri"/>
              <a:cs typeface="Arial" charset="0"/>
            </a:endParaRPr>
          </a:p>
          <a:p>
            <a:pPr algn="ctr">
              <a:defRPr/>
            </a:pPr>
            <a:endParaRPr lang="en-US" kern="0" dirty="0">
              <a:solidFill>
                <a:srgbClr val="FFFFFF"/>
              </a:solidFill>
              <a:latin typeface="Calibri"/>
              <a:cs typeface="Arial" charset="0"/>
            </a:endParaRPr>
          </a:p>
          <a:p>
            <a:pPr algn="ctr">
              <a:defRPr/>
            </a:pPr>
            <a:endParaRPr lang="hu-HU" kern="0" dirty="0">
              <a:solidFill>
                <a:srgbClr val="FFFFFF"/>
              </a:solidFill>
              <a:latin typeface="Calibri"/>
              <a:cs typeface="Arial" charset="0"/>
            </a:endParaRPr>
          </a:p>
        </p:txBody>
      </p:sp>
      <p:pic>
        <p:nvPicPr>
          <p:cNvPr id="1027" name="Picture 3" descr="J:\Visual J\ROHU29\prin mail_30.07.2018\pliant ZM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12728" y="1995247"/>
            <a:ext cx="6683094" cy="4752000"/>
          </a:xfrm>
          <a:prstGeom prst="rect">
            <a:avLst/>
          </a:prstGeom>
          <a:noFill/>
        </p:spPr>
      </p:pic>
      <p:sp>
        <p:nvSpPr>
          <p:cNvPr id="16" name="Oval 15"/>
          <p:cNvSpPr/>
          <p:nvPr/>
        </p:nvSpPr>
        <p:spPr>
          <a:xfrm>
            <a:off x="6876256" y="2060848"/>
            <a:ext cx="2016224" cy="5760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solidFill>
                <a:srgbClr val="FFFFFF"/>
              </a:solidFill>
            </a:endParaRPr>
          </a:p>
        </p:txBody>
      </p:sp>
      <p:sp>
        <p:nvSpPr>
          <p:cNvPr id="18" name="Oval 17"/>
          <p:cNvSpPr/>
          <p:nvPr/>
        </p:nvSpPr>
        <p:spPr>
          <a:xfrm>
            <a:off x="6804248" y="6303157"/>
            <a:ext cx="360040" cy="2160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solidFill>
                <a:srgbClr val="FFFFFF"/>
              </a:solidFill>
            </a:endParaRPr>
          </a:p>
        </p:txBody>
      </p:sp>
      <p:sp>
        <p:nvSpPr>
          <p:cNvPr id="19" name="Oval 18"/>
          <p:cNvSpPr/>
          <p:nvPr/>
        </p:nvSpPr>
        <p:spPr>
          <a:xfrm>
            <a:off x="7236296" y="6411169"/>
            <a:ext cx="1080120" cy="18618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solidFill>
                <a:srgbClr val="FFFFFF"/>
              </a:solidFill>
            </a:endParaRPr>
          </a:p>
        </p:txBody>
      </p:sp>
      <p:sp>
        <p:nvSpPr>
          <p:cNvPr id="20" name="Oval 19"/>
          <p:cNvSpPr/>
          <p:nvPr/>
        </p:nvSpPr>
        <p:spPr>
          <a:xfrm>
            <a:off x="8604448" y="6303157"/>
            <a:ext cx="391374" cy="2160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solidFill>
                <a:srgbClr val="FFFFFF"/>
              </a:solidFill>
            </a:endParaRPr>
          </a:p>
        </p:txBody>
      </p:sp>
      <p:sp>
        <p:nvSpPr>
          <p:cNvPr id="21" name="Oval 20"/>
          <p:cNvSpPr/>
          <p:nvPr/>
        </p:nvSpPr>
        <p:spPr>
          <a:xfrm>
            <a:off x="6804248" y="5877272"/>
            <a:ext cx="2088232"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solidFill>
                <a:srgbClr val="FFFFFF"/>
              </a:solidFill>
            </a:endParaRPr>
          </a:p>
        </p:txBody>
      </p:sp>
      <p:sp>
        <p:nvSpPr>
          <p:cNvPr id="22" name="Oval 21"/>
          <p:cNvSpPr/>
          <p:nvPr/>
        </p:nvSpPr>
        <p:spPr>
          <a:xfrm>
            <a:off x="2524718" y="6087133"/>
            <a:ext cx="2065538" cy="3240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solidFill>
                <a:srgbClr val="FFFFFF"/>
              </a:solidFill>
            </a:endParaRPr>
          </a:p>
        </p:txBody>
      </p:sp>
      <p:cxnSp>
        <p:nvCxnSpPr>
          <p:cNvPr id="24" name="Straight Arrow Connector 23"/>
          <p:cNvCxnSpPr/>
          <p:nvPr/>
        </p:nvCxnSpPr>
        <p:spPr>
          <a:xfrm>
            <a:off x="1610318" y="4653136"/>
            <a:ext cx="914400" cy="14041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59763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 tamplate Interreg_2-3.jpg"/>
          <p:cNvPicPr>
            <a:picLocks noChangeAspect="1"/>
          </p:cNvPicPr>
          <p:nvPr/>
        </p:nvPicPr>
        <p:blipFill>
          <a:blip r:embed="rId3" cstate="print"/>
          <a:stretch>
            <a:fillRect/>
          </a:stretch>
        </p:blipFill>
        <p:spPr>
          <a:xfrm>
            <a:off x="0" y="2411"/>
            <a:ext cx="9144000" cy="6853178"/>
          </a:xfrm>
          <a:prstGeom prst="rect">
            <a:avLst/>
          </a:prstGeom>
        </p:spPr>
      </p:pic>
      <p:sp>
        <p:nvSpPr>
          <p:cNvPr id="3" name="Rectangle 2"/>
          <p:cNvSpPr/>
          <p:nvPr/>
        </p:nvSpPr>
        <p:spPr>
          <a:xfrm>
            <a:off x="395536" y="1628800"/>
            <a:ext cx="8568952" cy="2585323"/>
          </a:xfrm>
          <a:prstGeom prst="rect">
            <a:avLst/>
          </a:prstGeom>
        </p:spPr>
        <p:txBody>
          <a:bodyPr wrap="square">
            <a:spAutoFit/>
          </a:bodyPr>
          <a:lstStyle/>
          <a:p>
            <a:endParaRPr lang="en-GB" dirty="0">
              <a:solidFill>
                <a:srgbClr val="1F497D"/>
              </a:solidFill>
              <a:latin typeface="Open Sans"/>
            </a:endParaRPr>
          </a:p>
          <a:p>
            <a:endParaRPr lang="en-GB" dirty="0">
              <a:solidFill>
                <a:srgbClr val="1F497D"/>
              </a:solidFill>
              <a:latin typeface="Open Sans"/>
            </a:endParaRPr>
          </a:p>
          <a:p>
            <a:endParaRPr lang="en-GB" dirty="0">
              <a:solidFill>
                <a:srgbClr val="1F497D"/>
              </a:solidFill>
              <a:latin typeface="Open Sans"/>
            </a:endParaRPr>
          </a:p>
          <a:p>
            <a:endParaRPr lang="en-GB" dirty="0">
              <a:solidFill>
                <a:srgbClr val="1F497D"/>
              </a:solidFill>
              <a:latin typeface="Open Sans"/>
            </a:endParaRPr>
          </a:p>
          <a:p>
            <a:endParaRPr lang="en-GB" dirty="0">
              <a:solidFill>
                <a:srgbClr val="1F497D"/>
              </a:solidFill>
              <a:latin typeface="Open Sans"/>
            </a:endParaRPr>
          </a:p>
          <a:p>
            <a:endParaRPr lang="en-GB" dirty="0">
              <a:solidFill>
                <a:srgbClr val="1F497D"/>
              </a:solidFill>
              <a:latin typeface="Open Sans"/>
            </a:endParaRPr>
          </a:p>
          <a:p>
            <a:endParaRPr lang="en-GB" dirty="0">
              <a:solidFill>
                <a:srgbClr val="1F497D"/>
              </a:solidFill>
              <a:latin typeface="Open Sans"/>
            </a:endParaRPr>
          </a:p>
          <a:p>
            <a:endParaRPr lang="en-GB" dirty="0">
              <a:solidFill>
                <a:srgbClr val="1F497D"/>
              </a:solidFill>
              <a:latin typeface="Open Sans"/>
            </a:endParaRPr>
          </a:p>
          <a:p>
            <a:endParaRPr lang="ro-RO" dirty="0">
              <a:solidFill>
                <a:srgbClr val="000000"/>
              </a:solidFill>
            </a:endParaRPr>
          </a:p>
        </p:txBody>
      </p:sp>
      <p:sp>
        <p:nvSpPr>
          <p:cNvPr id="16" name="Rounded Rectangle 15"/>
          <p:cNvSpPr/>
          <p:nvPr/>
        </p:nvSpPr>
        <p:spPr>
          <a:xfrm>
            <a:off x="401561" y="1156747"/>
            <a:ext cx="8340878" cy="439356"/>
          </a:xfrm>
          <a:prstGeom prst="roundRect">
            <a:avLst/>
          </a:prstGeom>
          <a:solidFill>
            <a:srgbClr val="034EA2"/>
          </a:solidFill>
          <a:ln>
            <a:solidFill>
              <a:schemeClr val="bg1"/>
            </a:solidFill>
          </a:ln>
        </p:spPr>
        <p:style>
          <a:lnRef idx="1">
            <a:schemeClr val="accent4"/>
          </a:lnRef>
          <a:fillRef idx="3">
            <a:schemeClr val="accent4"/>
          </a:fillRef>
          <a:effectRef idx="2">
            <a:schemeClr val="accent4"/>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it-IT" sz="2400" b="1" dirty="0">
                <a:solidFill>
                  <a:srgbClr val="FFFFFF"/>
                </a:solidFill>
                <a:latin typeface="Open Sans" pitchFamily="34" charset="0"/>
                <a:ea typeface="Open Sans" pitchFamily="34" charset="0"/>
                <a:cs typeface="Open Sans" pitchFamily="34" charset="0"/>
              </a:rPr>
              <a:t>Măsuri obligatorii – potrivit  Regulamentului 1303</a:t>
            </a:r>
            <a:endParaRPr lang="ro-RO" sz="2400" b="1" dirty="0">
              <a:solidFill>
                <a:srgbClr val="FFFFFF"/>
              </a:solidFill>
              <a:latin typeface="Open Sans" pitchFamily="34" charset="0"/>
              <a:ea typeface="Open Sans" pitchFamily="34" charset="0"/>
              <a:cs typeface="Open Sans" pitchFamily="34" charset="0"/>
            </a:endParaRPr>
          </a:p>
        </p:txBody>
      </p:sp>
      <p:sp>
        <p:nvSpPr>
          <p:cNvPr id="17" name="TextBox 16"/>
          <p:cNvSpPr txBox="1"/>
          <p:nvPr/>
        </p:nvSpPr>
        <p:spPr>
          <a:xfrm>
            <a:off x="0" y="1700808"/>
            <a:ext cx="8964488" cy="4362733"/>
          </a:xfrm>
          <a:prstGeom prst="rect">
            <a:avLst/>
          </a:prstGeom>
          <a:noFill/>
        </p:spPr>
        <p:txBody>
          <a:bodyPr wrap="square" rtlCol="0">
            <a:spAutoFit/>
          </a:bodyPr>
          <a:lstStyle/>
          <a:p>
            <a:pPr marL="342900" indent="-342900" algn="just">
              <a:spcBef>
                <a:spcPts val="1200"/>
              </a:spcBef>
              <a:spcAft>
                <a:spcPts val="600"/>
              </a:spcAft>
              <a:buFontTx/>
              <a:buAutoNum type="arabicPeriod"/>
            </a:pPr>
            <a:r>
              <a:rPr lang="ro-RO" sz="1450" b="1" dirty="0">
                <a:solidFill>
                  <a:srgbClr val="1F497D"/>
                </a:solidFill>
                <a:latin typeface="Open Sans" panose="020B0606030504020204" pitchFamily="34" charset="0"/>
                <a:ea typeface="Open Sans" panose="020B0606030504020204" pitchFamily="34" charset="0"/>
                <a:cs typeface="Open Sans" panose="020B0606030504020204" pitchFamily="34" charset="0"/>
              </a:rPr>
              <a:t>Emblema Uniunii Europene </a:t>
            </a:r>
            <a:r>
              <a:rPr lang="ro-RO" sz="1450" dirty="0">
                <a:solidFill>
                  <a:srgbClr val="1F497D"/>
                </a:solidFill>
                <a:latin typeface="Open Sans" panose="020B0606030504020204" pitchFamily="34" charset="0"/>
                <a:ea typeface="Open Sans" panose="020B0606030504020204" pitchFamily="34" charset="0"/>
                <a:cs typeface="Open Sans" panose="020B0606030504020204" pitchFamily="34" charset="0"/>
              </a:rPr>
              <a:t>şi </a:t>
            </a:r>
            <a:r>
              <a:rPr lang="ro-RO" sz="1450" b="1" dirty="0">
                <a:solidFill>
                  <a:srgbClr val="1F497D"/>
                </a:solidFill>
                <a:latin typeface="Open Sans" panose="020B0606030504020204" pitchFamily="34" charset="0"/>
                <a:ea typeface="Open Sans" panose="020B0606030504020204" pitchFamily="34" charset="0"/>
                <a:cs typeface="Open Sans" panose="020B0606030504020204" pitchFamily="34" charset="0"/>
              </a:rPr>
              <a:t>referinţa </a:t>
            </a:r>
            <a:r>
              <a:rPr lang="ro-RO" sz="1450" dirty="0">
                <a:solidFill>
                  <a:srgbClr val="1F497D"/>
                </a:solidFill>
                <a:latin typeface="Open Sans" panose="020B0606030504020204" pitchFamily="34" charset="0"/>
                <a:ea typeface="Open Sans" panose="020B0606030504020204" pitchFamily="34" charset="0"/>
                <a:cs typeface="Open Sans" panose="020B0606030504020204" pitchFamily="34" charset="0"/>
              </a:rPr>
              <a:t>la Uniunea Europeană şi la </a:t>
            </a:r>
            <a:r>
              <a:rPr lang="ro-RO" sz="1450" b="1" dirty="0">
                <a:solidFill>
                  <a:srgbClr val="1F497D"/>
                </a:solidFill>
                <a:latin typeface="Open Sans" panose="020B0606030504020204" pitchFamily="34" charset="0"/>
                <a:ea typeface="Open Sans" panose="020B0606030504020204" pitchFamily="34" charset="0"/>
                <a:cs typeface="Open Sans" panose="020B0606030504020204" pitchFamily="34" charset="0"/>
              </a:rPr>
              <a:t>Fondul European de Dezvoltare Regională </a:t>
            </a:r>
            <a:r>
              <a:rPr lang="ro-RO" sz="1400" b="1" i="1" dirty="0">
                <a:solidFill>
                  <a:srgbClr val="034EA2"/>
                </a:solidFill>
                <a:latin typeface="Open Sans" pitchFamily="34" charset="0"/>
                <a:ea typeface="Open Sans" pitchFamily="34" charset="0"/>
                <a:cs typeface="Open Sans" pitchFamily="34" charset="0"/>
              </a:rPr>
              <a:t>- sunt deja încorporate  în logo program </a:t>
            </a:r>
            <a:endParaRPr lang="en-US" sz="1400" b="1" i="1" dirty="0">
              <a:solidFill>
                <a:srgbClr val="034EA2"/>
              </a:solidFill>
              <a:latin typeface="Open Sans" pitchFamily="34" charset="0"/>
              <a:ea typeface="Open Sans" pitchFamily="34" charset="0"/>
              <a:cs typeface="Open Sans" pitchFamily="34" charset="0"/>
            </a:endParaRPr>
          </a:p>
          <a:p>
            <a:pPr marL="342900" indent="-342900" algn="just">
              <a:spcBef>
                <a:spcPts val="1200"/>
              </a:spcBef>
              <a:spcAft>
                <a:spcPts val="600"/>
              </a:spcAft>
              <a:buFontTx/>
              <a:buAutoNum type="arabicPeriod"/>
            </a:pPr>
            <a:r>
              <a:rPr lang="en-US" sz="1450" dirty="0">
                <a:solidFill>
                  <a:srgbClr val="1F497D"/>
                </a:solidFill>
                <a:latin typeface="Open Sans" panose="020B0606030504020204" pitchFamily="34" charset="0"/>
                <a:ea typeface="Open Sans" panose="020B0606030504020204" pitchFamily="34" charset="0"/>
                <a:cs typeface="Open Sans" panose="020B0606030504020204" pitchFamily="34" charset="0"/>
              </a:rPr>
              <a:t>Scurt</a:t>
            </a:r>
            <a:r>
              <a:rPr lang="ro-RO" sz="1450" dirty="0">
                <a:solidFill>
                  <a:srgbClr val="1F497D"/>
                </a:solidFill>
                <a:latin typeface="Open Sans" panose="020B0606030504020204" pitchFamily="34" charset="0"/>
                <a:ea typeface="Open Sans" panose="020B0606030504020204" pitchFamily="34" charset="0"/>
                <a:cs typeface="Open Sans" panose="020B0606030504020204" pitchFamily="34" charset="0"/>
              </a:rPr>
              <a:t>ă</a:t>
            </a:r>
            <a:r>
              <a:rPr lang="en-US" sz="1450" dirty="0">
                <a:solidFill>
                  <a:srgbClr val="1F497D"/>
                </a:solidFill>
                <a:latin typeface="Open Sans" panose="020B0606030504020204" pitchFamily="34" charset="0"/>
                <a:ea typeface="Open Sans" panose="020B0606030504020204" pitchFamily="34" charset="0"/>
                <a:cs typeface="Open Sans" panose="020B0606030504020204" pitchFamily="34" charset="0"/>
              </a:rPr>
              <a:t> </a:t>
            </a:r>
            <a:r>
              <a:rPr lang="en-US" sz="1450" b="1" dirty="0">
                <a:solidFill>
                  <a:srgbClr val="1F497D"/>
                </a:solidFill>
                <a:latin typeface="Open Sans" panose="020B0606030504020204" pitchFamily="34" charset="0"/>
                <a:ea typeface="Open Sans" panose="020B0606030504020204" pitchFamily="34" charset="0"/>
                <a:cs typeface="Open Sans" panose="020B0606030504020204" pitchFamily="34" charset="0"/>
              </a:rPr>
              <a:t>descriere a proiectului</a:t>
            </a:r>
            <a:r>
              <a:rPr lang="ro-RO" sz="1450" b="1" dirty="0">
                <a:solidFill>
                  <a:srgbClr val="1F497D"/>
                </a:solidFill>
                <a:latin typeface="Open Sans" panose="020B0606030504020204" pitchFamily="34" charset="0"/>
                <a:ea typeface="Open Sans" panose="020B0606030504020204" pitchFamily="34" charset="0"/>
                <a:cs typeface="Open Sans" panose="020B0606030504020204" pitchFamily="34" charset="0"/>
              </a:rPr>
              <a:t>, </a:t>
            </a:r>
            <a:r>
              <a:rPr lang="en-US" sz="1450" dirty="0">
                <a:solidFill>
                  <a:srgbClr val="1F497D"/>
                </a:solidFill>
                <a:latin typeface="Open Sans" panose="020B0606030504020204" pitchFamily="34" charset="0"/>
                <a:ea typeface="Open Sans" panose="020B0606030504020204" pitchFamily="34" charset="0"/>
                <a:cs typeface="Open Sans" panose="020B0606030504020204" pitchFamily="34" charset="0"/>
              </a:rPr>
              <a:t>pe</a:t>
            </a:r>
            <a:r>
              <a:rPr lang="en-US" sz="1450" b="1" dirty="0">
                <a:solidFill>
                  <a:srgbClr val="1F497D"/>
                </a:solidFill>
                <a:latin typeface="Open Sans" panose="020B0606030504020204" pitchFamily="34" charset="0"/>
                <a:ea typeface="Open Sans" panose="020B0606030504020204" pitchFamily="34" charset="0"/>
                <a:cs typeface="Open Sans" panose="020B0606030504020204" pitchFamily="34" charset="0"/>
              </a:rPr>
              <a:t> pagin</a:t>
            </a:r>
            <a:r>
              <a:rPr lang="ro-RO" sz="1450" b="1" dirty="0">
                <a:solidFill>
                  <a:srgbClr val="1F497D"/>
                </a:solidFill>
                <a:latin typeface="Open Sans" panose="020B0606030504020204" pitchFamily="34" charset="0"/>
                <a:ea typeface="Open Sans" panose="020B0606030504020204" pitchFamily="34" charset="0"/>
                <a:cs typeface="Open Sans" panose="020B0606030504020204" pitchFamily="34" charset="0"/>
              </a:rPr>
              <a:t>a</a:t>
            </a:r>
            <a:r>
              <a:rPr lang="en-US" sz="1450" b="1" dirty="0">
                <a:solidFill>
                  <a:srgbClr val="1F497D"/>
                </a:solidFill>
                <a:latin typeface="Open Sans" panose="020B0606030504020204" pitchFamily="34" charset="0"/>
                <a:ea typeface="Open Sans" panose="020B0606030504020204" pitchFamily="34" charset="0"/>
                <a:cs typeface="Open Sans" panose="020B0606030504020204" pitchFamily="34" charset="0"/>
              </a:rPr>
              <a:t> web </a:t>
            </a:r>
            <a:r>
              <a:rPr lang="en-US" sz="1450" dirty="0">
                <a:solidFill>
                  <a:srgbClr val="1F497D"/>
                </a:solidFill>
                <a:latin typeface="Open Sans" panose="020B0606030504020204" pitchFamily="34" charset="0"/>
                <a:ea typeface="Open Sans" panose="020B0606030504020204" pitchFamily="34" charset="0"/>
                <a:cs typeface="Open Sans" panose="020B0606030504020204" pitchFamily="34" charset="0"/>
              </a:rPr>
              <a:t>a benefic</a:t>
            </a:r>
            <a:r>
              <a:rPr lang="ro-RO" sz="1450" dirty="0">
                <a:solidFill>
                  <a:srgbClr val="1F497D"/>
                </a:solidFill>
                <a:latin typeface="Open Sans" panose="020B0606030504020204" pitchFamily="34" charset="0"/>
                <a:ea typeface="Open Sans" panose="020B0606030504020204" pitchFamily="34" charset="0"/>
                <a:cs typeface="Open Sans" panose="020B0606030504020204" pitchFamily="34" charset="0"/>
              </a:rPr>
              <a:t>arului principal și partenerilor de proiect</a:t>
            </a:r>
            <a:endParaRPr lang="en-US" sz="1450" b="1" dirty="0">
              <a:solidFill>
                <a:srgbClr val="1F497D"/>
              </a:solidFill>
              <a:latin typeface="Open Sans" panose="020B0606030504020204" pitchFamily="34" charset="0"/>
              <a:ea typeface="Open Sans" panose="020B0606030504020204" pitchFamily="34" charset="0"/>
              <a:cs typeface="Open Sans" panose="020B0606030504020204" pitchFamily="34" charset="0"/>
            </a:endParaRPr>
          </a:p>
          <a:p>
            <a:pPr marL="342900" indent="-342900" algn="just">
              <a:spcBef>
                <a:spcPts val="1200"/>
              </a:spcBef>
              <a:spcAft>
                <a:spcPts val="600"/>
              </a:spcAft>
              <a:buFontTx/>
              <a:buAutoNum type="arabicPeriod"/>
            </a:pPr>
            <a:r>
              <a:rPr lang="ro-RO" sz="1450" b="1" dirty="0">
                <a:solidFill>
                  <a:srgbClr val="1F497D"/>
                </a:solidFill>
                <a:latin typeface="Open Sans" panose="020B0606030504020204" pitchFamily="34" charset="0"/>
                <a:ea typeface="Open Sans" panose="020B0606030504020204" pitchFamily="34" charset="0"/>
                <a:cs typeface="Open Sans" panose="020B0606030504020204" pitchFamily="34" charset="0"/>
              </a:rPr>
              <a:t>Pentru proiectele mai mici de </a:t>
            </a:r>
            <a:r>
              <a:rPr lang="en-US" sz="1450" b="1" dirty="0">
                <a:solidFill>
                  <a:srgbClr val="1F497D"/>
                </a:solidFill>
                <a:latin typeface="Open Sans" panose="020B0606030504020204" pitchFamily="34" charset="0"/>
                <a:ea typeface="Open Sans" panose="020B0606030504020204" pitchFamily="34" charset="0"/>
                <a:cs typeface="Open Sans" panose="020B0606030504020204" pitchFamily="34" charset="0"/>
              </a:rPr>
              <a:t>500.000 EUR</a:t>
            </a:r>
            <a:r>
              <a:rPr lang="ro-RO" sz="1450" b="1" dirty="0">
                <a:solidFill>
                  <a:srgbClr val="1F497D"/>
                </a:solidFill>
                <a:latin typeface="Open Sans" panose="020B0606030504020204" pitchFamily="34" charset="0"/>
                <a:ea typeface="Open Sans" panose="020B0606030504020204" pitchFamily="34" charset="0"/>
                <a:cs typeface="Open Sans" panose="020B0606030504020204" pitchFamily="34" charset="0"/>
              </a:rPr>
              <a:t>O</a:t>
            </a:r>
            <a:r>
              <a:rPr lang="ro-RO" sz="1450" dirty="0">
                <a:solidFill>
                  <a:srgbClr val="1F497D"/>
                </a:solidFill>
                <a:latin typeface="Open Sans" panose="020B0606030504020204" pitchFamily="34" charset="0"/>
                <a:ea typeface="Open Sans" panose="020B0606030504020204" pitchFamily="34" charset="0"/>
                <a:cs typeface="Open Sans" panose="020B0606030504020204" pitchFamily="34" charset="0"/>
              </a:rPr>
              <a:t>, realizarea unui</a:t>
            </a:r>
            <a:r>
              <a:rPr lang="vi-VN" sz="1450" dirty="0">
                <a:solidFill>
                  <a:srgbClr val="1F497D"/>
                </a:solidFill>
                <a:latin typeface="Open Sans" panose="020B0606030504020204" pitchFamily="34" charset="0"/>
                <a:ea typeface="Open Sans" panose="020B0606030504020204" pitchFamily="34" charset="0"/>
                <a:cs typeface="Open Sans" panose="020B0606030504020204" pitchFamily="34" charset="0"/>
              </a:rPr>
              <a:t> </a:t>
            </a:r>
            <a:r>
              <a:rPr lang="vi-VN" sz="1450" b="1" dirty="0">
                <a:solidFill>
                  <a:srgbClr val="1F497D"/>
                </a:solidFill>
                <a:latin typeface="Open Sans" panose="020B0606030504020204" pitchFamily="34" charset="0"/>
                <a:ea typeface="Open Sans" panose="020B0606030504020204" pitchFamily="34" charset="0"/>
                <a:cs typeface="Open Sans" panose="020B0606030504020204" pitchFamily="34" charset="0"/>
              </a:rPr>
              <a:t>afiș cu informații despre proiect </a:t>
            </a:r>
            <a:r>
              <a:rPr lang="vi-VN" sz="1450" dirty="0">
                <a:solidFill>
                  <a:srgbClr val="1F497D"/>
                </a:solidFill>
                <a:latin typeface="Open Sans" panose="020B0606030504020204" pitchFamily="34" charset="0"/>
                <a:ea typeface="Open Sans" panose="020B0606030504020204" pitchFamily="34" charset="0"/>
                <a:cs typeface="Open Sans" panose="020B0606030504020204" pitchFamily="34" charset="0"/>
              </a:rPr>
              <a:t>(dimensiune minimă A3), inclusiv despre contribuția financiară din partea Uniunii, într-un </a:t>
            </a:r>
            <a:r>
              <a:rPr lang="vi-VN" sz="1450" b="1" dirty="0">
                <a:solidFill>
                  <a:srgbClr val="1F497D"/>
                </a:solidFill>
                <a:latin typeface="Open Sans" panose="020B0606030504020204" pitchFamily="34" charset="0"/>
                <a:ea typeface="Open Sans" panose="020B0606030504020204" pitchFamily="34" charset="0"/>
                <a:cs typeface="Open Sans" panose="020B0606030504020204" pitchFamily="34" charset="0"/>
              </a:rPr>
              <a:t>loc ușor vizibil publicului</a:t>
            </a:r>
            <a:r>
              <a:rPr lang="vi-VN" sz="1450" dirty="0">
                <a:solidFill>
                  <a:srgbClr val="1F497D"/>
                </a:solidFill>
                <a:latin typeface="Open Sans" panose="020B0606030504020204" pitchFamily="34" charset="0"/>
                <a:ea typeface="Open Sans" panose="020B0606030504020204" pitchFamily="34" charset="0"/>
                <a:cs typeface="Open Sans" panose="020B0606030504020204" pitchFamily="34" charset="0"/>
              </a:rPr>
              <a:t>, cum ar fi zona de intrare a unei clădiri</a:t>
            </a:r>
            <a:endParaRPr lang="ro-RO" sz="1450" dirty="0">
              <a:solidFill>
                <a:srgbClr val="1F497D"/>
              </a:solidFill>
              <a:latin typeface="Open Sans" panose="020B0606030504020204" pitchFamily="34" charset="0"/>
              <a:ea typeface="Open Sans" panose="020B0606030504020204" pitchFamily="34" charset="0"/>
              <a:cs typeface="Open Sans" panose="020B0606030504020204" pitchFamily="34" charset="0"/>
            </a:endParaRPr>
          </a:p>
          <a:p>
            <a:pPr marL="342900" indent="-342900" algn="just">
              <a:spcBef>
                <a:spcPts val="1200"/>
              </a:spcBef>
              <a:spcAft>
                <a:spcPts val="600"/>
              </a:spcAft>
              <a:buFontTx/>
              <a:buAutoNum type="arabicPeriod"/>
            </a:pPr>
            <a:r>
              <a:rPr lang="vi-VN" sz="1450" dirty="0">
                <a:solidFill>
                  <a:srgbClr val="1F497D"/>
                </a:solidFill>
                <a:latin typeface="Open Sans" panose="020B0606030504020204" pitchFamily="34" charset="0"/>
                <a:ea typeface="Open Sans" panose="020B0606030504020204" pitchFamily="34" charset="0"/>
                <a:cs typeface="Open Sans" panose="020B0606030504020204" pitchFamily="34" charset="0"/>
              </a:rPr>
              <a:t>În cursul implementării</a:t>
            </a:r>
            <a:r>
              <a:rPr lang="ro-RO" sz="1450" dirty="0">
                <a:solidFill>
                  <a:srgbClr val="1F497D"/>
                </a:solidFill>
                <a:latin typeface="Open Sans" panose="020B0606030504020204" pitchFamily="34" charset="0"/>
                <a:ea typeface="Open Sans" panose="020B0606030504020204" pitchFamily="34" charset="0"/>
                <a:cs typeface="Open Sans" panose="020B0606030504020204" pitchFamily="34" charset="0"/>
              </a:rPr>
              <a:t>, pentru </a:t>
            </a:r>
            <a:r>
              <a:rPr lang="vi-VN" sz="1450" b="1" dirty="0">
                <a:solidFill>
                  <a:srgbClr val="1F497D"/>
                </a:solidFill>
                <a:latin typeface="Open Sans" panose="020B0606030504020204" pitchFamily="34" charset="0"/>
                <a:ea typeface="Open Sans" panose="020B0606030504020204" pitchFamily="34" charset="0"/>
                <a:cs typeface="Open Sans" panose="020B0606030504020204" pitchFamily="34" charset="0"/>
              </a:rPr>
              <a:t>finanțarea</a:t>
            </a:r>
            <a:r>
              <a:rPr lang="vi-VN" sz="1450" dirty="0">
                <a:solidFill>
                  <a:srgbClr val="1F497D"/>
                </a:solidFill>
                <a:latin typeface="Open Sans" panose="020B0606030504020204" pitchFamily="34" charset="0"/>
                <a:ea typeface="Open Sans" panose="020B0606030504020204" pitchFamily="34" charset="0"/>
                <a:cs typeface="Open Sans" panose="020B0606030504020204" pitchFamily="34" charset="0"/>
              </a:rPr>
              <a:t> </a:t>
            </a:r>
            <a:r>
              <a:rPr lang="vi-VN" sz="1450" b="1" dirty="0">
                <a:solidFill>
                  <a:srgbClr val="1F497D"/>
                </a:solidFill>
                <a:latin typeface="Open Sans" panose="020B0606030504020204" pitchFamily="34" charset="0"/>
                <a:ea typeface="Open Sans" panose="020B0606030504020204" pitchFamily="34" charset="0"/>
                <a:cs typeface="Open Sans" panose="020B0606030504020204" pitchFamily="34" charset="0"/>
              </a:rPr>
              <a:t>infrastructurii </a:t>
            </a:r>
            <a:r>
              <a:rPr lang="vi-VN" sz="1450" dirty="0">
                <a:solidFill>
                  <a:srgbClr val="1F497D"/>
                </a:solidFill>
                <a:latin typeface="Open Sans" panose="020B0606030504020204" pitchFamily="34" charset="0"/>
                <a:ea typeface="Open Sans" panose="020B0606030504020204" pitchFamily="34" charset="0"/>
                <a:cs typeface="Open Sans" panose="020B0606030504020204" pitchFamily="34" charset="0"/>
              </a:rPr>
              <a:t>sau a unor </a:t>
            </a:r>
            <a:r>
              <a:rPr lang="vi-VN" sz="1450" b="1" dirty="0">
                <a:solidFill>
                  <a:srgbClr val="1F497D"/>
                </a:solidFill>
                <a:latin typeface="Open Sans" panose="020B0606030504020204" pitchFamily="34" charset="0"/>
                <a:ea typeface="Open Sans" panose="020B0606030504020204" pitchFamily="34" charset="0"/>
                <a:cs typeface="Open Sans" panose="020B0606030504020204" pitchFamily="34" charset="0"/>
              </a:rPr>
              <a:t>operațiuni de construcț</a:t>
            </a:r>
            <a:r>
              <a:rPr lang="ro-RO" sz="1450" b="1" dirty="0">
                <a:solidFill>
                  <a:srgbClr val="1F497D"/>
                </a:solidFill>
                <a:latin typeface="Open Sans" panose="020B0606030504020204" pitchFamily="34" charset="0"/>
                <a:ea typeface="Open Sans" panose="020B0606030504020204" pitchFamily="34" charset="0"/>
                <a:cs typeface="Open Sans" panose="020B0606030504020204" pitchFamily="34" charset="0"/>
              </a:rPr>
              <a:t>ii peste </a:t>
            </a:r>
            <a:r>
              <a:rPr lang="en-US" sz="1450" b="1" dirty="0">
                <a:solidFill>
                  <a:srgbClr val="1F497D"/>
                </a:solidFill>
                <a:latin typeface="Open Sans" panose="020B0606030504020204" pitchFamily="34" charset="0"/>
                <a:ea typeface="Open Sans" panose="020B0606030504020204" pitchFamily="34" charset="0"/>
                <a:cs typeface="Open Sans" panose="020B0606030504020204" pitchFamily="34" charset="0"/>
              </a:rPr>
              <a:t>500.000</a:t>
            </a:r>
            <a:r>
              <a:rPr lang="ro-RO" sz="1450" b="1" dirty="0">
                <a:solidFill>
                  <a:srgbClr val="1F497D"/>
                </a:solidFill>
                <a:latin typeface="Open Sans" panose="020B0606030504020204" pitchFamily="34" charset="0"/>
                <a:ea typeface="Open Sans" panose="020B0606030504020204" pitchFamily="34" charset="0"/>
                <a:cs typeface="Open Sans" panose="020B0606030504020204" pitchFamily="34" charset="0"/>
              </a:rPr>
              <a:t> </a:t>
            </a:r>
            <a:r>
              <a:rPr lang="en-US" sz="1450" b="1" dirty="0">
                <a:solidFill>
                  <a:srgbClr val="1F497D"/>
                </a:solidFill>
                <a:latin typeface="Open Sans" panose="020B0606030504020204" pitchFamily="34" charset="0"/>
                <a:ea typeface="Open Sans" panose="020B0606030504020204" pitchFamily="34" charset="0"/>
                <a:cs typeface="Open Sans" panose="020B0606030504020204" pitchFamily="34" charset="0"/>
              </a:rPr>
              <a:t>EUR</a:t>
            </a:r>
            <a:r>
              <a:rPr lang="ro-RO" sz="1450" b="1" dirty="0">
                <a:solidFill>
                  <a:srgbClr val="1F497D"/>
                </a:solidFill>
                <a:latin typeface="Open Sans" panose="020B0606030504020204" pitchFamily="34" charset="0"/>
                <a:ea typeface="Open Sans" panose="020B0606030504020204" pitchFamily="34" charset="0"/>
                <a:cs typeface="Open Sans" panose="020B0606030504020204" pitchFamily="34" charset="0"/>
              </a:rPr>
              <a:t>O, </a:t>
            </a:r>
            <a:r>
              <a:rPr lang="ro-RO" sz="1450" dirty="0">
                <a:solidFill>
                  <a:srgbClr val="1F497D"/>
                </a:solidFill>
                <a:latin typeface="Open Sans" panose="020B0606030504020204" pitchFamily="34" charset="0"/>
                <a:ea typeface="Open Sans" panose="020B0606030504020204" pitchFamily="34" charset="0"/>
                <a:cs typeface="Open Sans" panose="020B0606030504020204" pitchFamily="34" charset="0"/>
              </a:rPr>
              <a:t>afişarea unui</a:t>
            </a:r>
            <a:r>
              <a:rPr lang="ro-RO" sz="1450" b="1" dirty="0">
                <a:solidFill>
                  <a:srgbClr val="1F497D"/>
                </a:solidFill>
                <a:latin typeface="Open Sans" panose="020B0606030504020204" pitchFamily="34" charset="0"/>
                <a:ea typeface="Open Sans" panose="020B0606030504020204" pitchFamily="34" charset="0"/>
                <a:cs typeface="Open Sans" panose="020B0606030504020204" pitchFamily="34" charset="0"/>
              </a:rPr>
              <a:t> </a:t>
            </a:r>
            <a:r>
              <a:rPr lang="pt-BR" sz="1450" b="1" dirty="0">
                <a:solidFill>
                  <a:srgbClr val="1F497D"/>
                </a:solidFill>
                <a:latin typeface="Open Sans" panose="020B0606030504020204" pitchFamily="34" charset="0"/>
                <a:ea typeface="Open Sans" panose="020B0606030504020204" pitchFamily="34" charset="0"/>
                <a:cs typeface="Open Sans" panose="020B0606030504020204" pitchFamily="34" charset="0"/>
              </a:rPr>
              <a:t>panou temporar</a:t>
            </a:r>
            <a:r>
              <a:rPr lang="ro-RO" sz="1450" b="1" dirty="0">
                <a:solidFill>
                  <a:srgbClr val="1F497D"/>
                </a:solidFill>
                <a:latin typeface="Open Sans" panose="020B0606030504020204" pitchFamily="34" charset="0"/>
                <a:ea typeface="Open Sans" panose="020B0606030504020204" pitchFamily="34" charset="0"/>
                <a:cs typeface="Open Sans" panose="020B0606030504020204" pitchFamily="34" charset="0"/>
              </a:rPr>
              <a:t>, </a:t>
            </a:r>
            <a:r>
              <a:rPr lang="ro-RO" sz="1450" dirty="0">
                <a:solidFill>
                  <a:srgbClr val="1F497D"/>
                </a:solidFill>
                <a:latin typeface="Open Sans" panose="020B0606030504020204" pitchFamily="34" charset="0"/>
                <a:ea typeface="Open Sans" panose="020B0606030504020204" pitchFamily="34" charset="0"/>
                <a:cs typeface="Open Sans" panose="020B0606030504020204" pitchFamily="34" charset="0"/>
              </a:rPr>
              <a:t>într-un loc ușor vizibil publicului</a:t>
            </a:r>
            <a:endParaRPr lang="en-US" sz="1450" dirty="0">
              <a:solidFill>
                <a:srgbClr val="1F497D"/>
              </a:solidFill>
              <a:latin typeface="Open Sans" panose="020B0606030504020204" pitchFamily="34" charset="0"/>
              <a:ea typeface="Open Sans" panose="020B0606030504020204" pitchFamily="34" charset="0"/>
              <a:cs typeface="Open Sans" panose="020B0606030504020204" pitchFamily="34" charset="0"/>
            </a:endParaRPr>
          </a:p>
          <a:p>
            <a:pPr marL="342900" indent="-342900" algn="just">
              <a:spcBef>
                <a:spcPts val="1200"/>
              </a:spcBef>
              <a:spcAft>
                <a:spcPts val="600"/>
              </a:spcAft>
              <a:buFontTx/>
              <a:buAutoNum type="arabicPeriod"/>
            </a:pPr>
            <a:r>
              <a:rPr lang="en-US" sz="1450" dirty="0">
                <a:solidFill>
                  <a:srgbClr val="1F497D"/>
                </a:solidFill>
                <a:latin typeface="Open Sans" panose="020B0606030504020204" pitchFamily="34" charset="0"/>
                <a:ea typeface="Open Sans" panose="020B0606030504020204" pitchFamily="34" charset="0"/>
                <a:cs typeface="Open Sans" panose="020B0606030504020204" pitchFamily="34" charset="0"/>
              </a:rPr>
              <a:t>B</a:t>
            </a:r>
            <a:r>
              <a:rPr lang="vi-VN" sz="1450" dirty="0">
                <a:solidFill>
                  <a:srgbClr val="1F497D"/>
                </a:solidFill>
                <a:latin typeface="Open Sans" panose="020B0606030504020204" pitchFamily="34" charset="0"/>
                <a:ea typeface="Open Sans" panose="020B0606030504020204" pitchFamily="34" charset="0"/>
                <a:cs typeface="Open Sans" panose="020B0606030504020204" pitchFamily="34" charset="0"/>
              </a:rPr>
              <a:t>eneficiarul se</a:t>
            </a:r>
            <a:r>
              <a:rPr lang="en-US" sz="1450" dirty="0">
                <a:solidFill>
                  <a:srgbClr val="1F497D"/>
                </a:solidFill>
                <a:latin typeface="Open Sans" panose="020B0606030504020204" pitchFamily="34" charset="0"/>
                <a:ea typeface="Open Sans" panose="020B0606030504020204" pitchFamily="34" charset="0"/>
                <a:cs typeface="Open Sans" panose="020B0606030504020204" pitchFamily="34" charset="0"/>
              </a:rPr>
              <a:t> va</a:t>
            </a:r>
            <a:r>
              <a:rPr lang="vi-VN" sz="1450" dirty="0">
                <a:solidFill>
                  <a:srgbClr val="1F497D"/>
                </a:solidFill>
                <a:latin typeface="Open Sans" panose="020B0606030504020204" pitchFamily="34" charset="0"/>
                <a:ea typeface="Open Sans" panose="020B0606030504020204" pitchFamily="34" charset="0"/>
                <a:cs typeface="Open Sans" panose="020B0606030504020204" pitchFamily="34" charset="0"/>
              </a:rPr>
              <a:t> asigur</a:t>
            </a:r>
            <a:r>
              <a:rPr lang="en-US" sz="1450" dirty="0">
                <a:solidFill>
                  <a:srgbClr val="1F497D"/>
                </a:solidFill>
                <a:latin typeface="Open Sans" panose="020B0606030504020204" pitchFamily="34" charset="0"/>
                <a:ea typeface="Open Sans" panose="020B0606030504020204" pitchFamily="34" charset="0"/>
                <a:cs typeface="Open Sans" panose="020B0606030504020204" pitchFamily="34" charset="0"/>
              </a:rPr>
              <a:t>a</a:t>
            </a:r>
            <a:r>
              <a:rPr lang="vi-VN" sz="1450" dirty="0">
                <a:solidFill>
                  <a:srgbClr val="1F497D"/>
                </a:solidFill>
                <a:latin typeface="Open Sans" panose="020B0606030504020204" pitchFamily="34" charset="0"/>
                <a:ea typeface="Open Sans" panose="020B0606030504020204" pitchFamily="34" charset="0"/>
                <a:cs typeface="Open Sans" panose="020B0606030504020204" pitchFamily="34" charset="0"/>
              </a:rPr>
              <a:t> că </a:t>
            </a:r>
            <a:r>
              <a:rPr lang="vi-VN" sz="1450" b="1" dirty="0">
                <a:solidFill>
                  <a:srgbClr val="1F497D"/>
                </a:solidFill>
                <a:latin typeface="Open Sans" panose="020B0606030504020204" pitchFamily="34" charset="0"/>
                <a:ea typeface="Open Sans" panose="020B0606030504020204" pitchFamily="34" charset="0"/>
                <a:cs typeface="Open Sans" panose="020B0606030504020204" pitchFamily="34" charset="0"/>
              </a:rPr>
              <a:t>cei care participă la </a:t>
            </a:r>
            <a:r>
              <a:rPr lang="en-US" sz="1450" b="1" dirty="0">
                <a:solidFill>
                  <a:srgbClr val="1F497D"/>
                </a:solidFill>
                <a:latin typeface="Open Sans" panose="020B0606030504020204" pitchFamily="34" charset="0"/>
                <a:ea typeface="Open Sans" panose="020B0606030504020204" pitchFamily="34" charset="0"/>
                <a:cs typeface="Open Sans" panose="020B0606030504020204" pitchFamily="34" charset="0"/>
              </a:rPr>
              <a:t>proiect </a:t>
            </a:r>
            <a:r>
              <a:rPr lang="vi-VN" sz="1450" dirty="0">
                <a:solidFill>
                  <a:srgbClr val="1F497D"/>
                </a:solidFill>
                <a:latin typeface="Open Sans" panose="020B0606030504020204" pitchFamily="34" charset="0"/>
                <a:ea typeface="Open Sans" panose="020B0606030504020204" pitchFamily="34" charset="0"/>
                <a:cs typeface="Open Sans" panose="020B0606030504020204" pitchFamily="34" charset="0"/>
              </a:rPr>
              <a:t>au fost </a:t>
            </a:r>
            <a:r>
              <a:rPr lang="vi-VN" sz="1450" b="1" dirty="0">
                <a:solidFill>
                  <a:srgbClr val="1F497D"/>
                </a:solidFill>
                <a:latin typeface="Open Sans" panose="020B0606030504020204" pitchFamily="34" charset="0"/>
                <a:ea typeface="Open Sans" panose="020B0606030504020204" pitchFamily="34" charset="0"/>
                <a:cs typeface="Open Sans" panose="020B0606030504020204" pitchFamily="34" charset="0"/>
              </a:rPr>
              <a:t>informați cu privire la  finanțare</a:t>
            </a:r>
            <a:r>
              <a:rPr lang="en-US" sz="1450" b="1" dirty="0">
                <a:solidFill>
                  <a:srgbClr val="1F497D"/>
                </a:solidFill>
                <a:latin typeface="Open Sans" panose="020B0606030504020204" pitchFamily="34" charset="0"/>
                <a:ea typeface="Open Sans" panose="020B0606030504020204" pitchFamily="34" charset="0"/>
                <a:cs typeface="Open Sans" panose="020B0606030504020204" pitchFamily="34" charset="0"/>
              </a:rPr>
              <a:t> FEDR</a:t>
            </a:r>
            <a:r>
              <a:rPr lang="ro-RO" sz="1450" b="1" dirty="0">
                <a:solidFill>
                  <a:srgbClr val="1F497D"/>
                </a:solidFill>
                <a:latin typeface="Open Sans" panose="020B0606030504020204" pitchFamily="34" charset="0"/>
                <a:ea typeface="Open Sans" panose="020B0606030504020204" pitchFamily="34" charset="0"/>
                <a:cs typeface="Open Sans" panose="020B0606030504020204" pitchFamily="34" charset="0"/>
              </a:rPr>
              <a:t> </a:t>
            </a:r>
            <a:r>
              <a:rPr lang="ro-RO" sz="1450" dirty="0">
                <a:solidFill>
                  <a:srgbClr val="1F497D"/>
                </a:solidFill>
                <a:latin typeface="Open Sans" panose="020B0606030504020204" pitchFamily="34" charset="0"/>
                <a:ea typeface="Open Sans" panose="020B0606030504020204" pitchFamily="34" charset="0"/>
                <a:cs typeface="Open Sans" panose="020B0606030504020204" pitchFamily="34" charset="0"/>
              </a:rPr>
              <a:t>- </a:t>
            </a:r>
            <a:r>
              <a:rPr lang="ro-RO" sz="1400" b="1" i="1" dirty="0">
                <a:solidFill>
                  <a:srgbClr val="034EA2"/>
                </a:solidFill>
                <a:latin typeface="Open Sans" pitchFamily="34" charset="0"/>
                <a:ea typeface="Open Sans" pitchFamily="34" charset="0"/>
                <a:cs typeface="Open Sans" pitchFamily="34" charset="0"/>
              </a:rPr>
              <a:t>frază despre faptul că proiectul este finanțat prin FEDR pe invitații, comunicate de presă și alte publicații destinate publicului</a:t>
            </a:r>
            <a:endParaRPr lang="en-US" sz="1400" b="1" i="1" dirty="0">
              <a:solidFill>
                <a:srgbClr val="034EA2"/>
              </a:solidFill>
              <a:latin typeface="Open Sans" pitchFamily="34" charset="0"/>
              <a:ea typeface="Open Sans" pitchFamily="34" charset="0"/>
              <a:cs typeface="Open Sans" pitchFamily="34" charset="0"/>
            </a:endParaRPr>
          </a:p>
          <a:p>
            <a:pPr marL="342900" indent="-342900" algn="just">
              <a:spcBef>
                <a:spcPts val="1200"/>
              </a:spcBef>
              <a:spcAft>
                <a:spcPts val="600"/>
              </a:spcAft>
              <a:buFontTx/>
              <a:buAutoNum type="arabicPeriod"/>
            </a:pPr>
            <a:r>
              <a:rPr lang="ro-RO" sz="1450" b="1" dirty="0">
                <a:solidFill>
                  <a:srgbClr val="1F497D"/>
                </a:solidFill>
                <a:latin typeface="Open Sans" panose="020B0606030504020204" pitchFamily="34" charset="0"/>
                <a:ea typeface="Open Sans" panose="020B0606030504020204" pitchFamily="34" charset="0"/>
                <a:cs typeface="Open Sans" panose="020B0606030504020204" pitchFamily="34" charset="0"/>
              </a:rPr>
              <a:t>Plăci sau panouri </a:t>
            </a:r>
            <a:r>
              <a:rPr lang="vi-VN" sz="1450" b="1" dirty="0">
                <a:solidFill>
                  <a:srgbClr val="1F497D"/>
                </a:solidFill>
                <a:latin typeface="Open Sans" panose="020B0606030504020204" pitchFamily="34" charset="0"/>
                <a:ea typeface="Open Sans" panose="020B0606030504020204" pitchFamily="34" charset="0"/>
                <a:cs typeface="Open Sans" panose="020B0606030504020204" pitchFamily="34" charset="0"/>
              </a:rPr>
              <a:t>permanent</a:t>
            </a:r>
            <a:r>
              <a:rPr lang="ro-RO" sz="1450" b="1" dirty="0">
                <a:solidFill>
                  <a:srgbClr val="1F497D"/>
                </a:solidFill>
                <a:latin typeface="Open Sans" panose="020B0606030504020204" pitchFamily="34" charset="0"/>
                <a:ea typeface="Open Sans" panose="020B0606030504020204" pitchFamily="34" charset="0"/>
                <a:cs typeface="Open Sans" panose="020B0606030504020204" pitchFamily="34" charset="0"/>
              </a:rPr>
              <a:t>e</a:t>
            </a:r>
            <a:r>
              <a:rPr lang="ro-RO" sz="1450" dirty="0">
                <a:solidFill>
                  <a:srgbClr val="1F497D"/>
                </a:solidFill>
                <a:latin typeface="Open Sans" panose="020B0606030504020204" pitchFamily="34" charset="0"/>
                <a:ea typeface="Open Sans" panose="020B0606030504020204" pitchFamily="34" charset="0"/>
                <a:cs typeface="Open Sans" panose="020B0606030504020204" pitchFamily="34" charset="0"/>
              </a:rPr>
              <a:t>, pentru </a:t>
            </a:r>
            <a:r>
              <a:rPr lang="vi-VN" sz="1450" b="1" dirty="0">
                <a:solidFill>
                  <a:srgbClr val="1F497D"/>
                </a:solidFill>
                <a:latin typeface="Open Sans" panose="020B0606030504020204" pitchFamily="34" charset="0"/>
                <a:ea typeface="Open Sans" panose="020B0606030504020204" pitchFamily="34" charset="0"/>
                <a:cs typeface="Open Sans" panose="020B0606030504020204" pitchFamily="34" charset="0"/>
              </a:rPr>
              <a:t>contribuți</a:t>
            </a:r>
            <a:r>
              <a:rPr lang="ro-RO" sz="1450" b="1" dirty="0">
                <a:solidFill>
                  <a:srgbClr val="1F497D"/>
                </a:solidFill>
                <a:latin typeface="Open Sans" panose="020B0606030504020204" pitchFamily="34" charset="0"/>
                <a:ea typeface="Open Sans" panose="020B0606030504020204" pitchFamily="34" charset="0"/>
                <a:cs typeface="Open Sans" panose="020B0606030504020204" pitchFamily="34" charset="0"/>
              </a:rPr>
              <a:t>e</a:t>
            </a:r>
            <a:r>
              <a:rPr lang="vi-VN" sz="1450" b="1" dirty="0">
                <a:solidFill>
                  <a:srgbClr val="1F497D"/>
                </a:solidFill>
                <a:latin typeface="Open Sans" panose="020B0606030504020204" pitchFamily="34" charset="0"/>
                <a:ea typeface="Open Sans" panose="020B0606030504020204" pitchFamily="34" charset="0"/>
                <a:cs typeface="Open Sans" panose="020B0606030504020204" pitchFamily="34" charset="0"/>
              </a:rPr>
              <a:t> </a:t>
            </a:r>
            <a:r>
              <a:rPr lang="vi-VN" sz="1450" dirty="0">
                <a:solidFill>
                  <a:srgbClr val="1F497D"/>
                </a:solidFill>
                <a:latin typeface="Open Sans" panose="020B0606030504020204" pitchFamily="34" charset="0"/>
                <a:ea typeface="Open Sans" panose="020B0606030504020204" pitchFamily="34" charset="0"/>
                <a:cs typeface="Open Sans" panose="020B0606030504020204" pitchFamily="34" charset="0"/>
              </a:rPr>
              <a:t>publică totală alocată </a:t>
            </a:r>
            <a:r>
              <a:rPr lang="ro-RO" sz="1450" dirty="0">
                <a:solidFill>
                  <a:srgbClr val="1F497D"/>
                </a:solidFill>
                <a:latin typeface="Open Sans" panose="020B0606030504020204" pitchFamily="34" charset="0"/>
                <a:ea typeface="Open Sans" panose="020B0606030504020204" pitchFamily="34" charset="0"/>
                <a:cs typeface="Open Sans" panose="020B0606030504020204" pitchFamily="34" charset="0"/>
              </a:rPr>
              <a:t>mai </a:t>
            </a:r>
            <a:r>
              <a:rPr lang="ro-RO" sz="1450" b="1" dirty="0">
                <a:solidFill>
                  <a:srgbClr val="1F497D"/>
                </a:solidFill>
                <a:latin typeface="Open Sans" panose="020B0606030504020204" pitchFamily="34" charset="0"/>
                <a:ea typeface="Open Sans" panose="020B0606030504020204" pitchFamily="34" charset="0"/>
                <a:cs typeface="Open Sans" panose="020B0606030504020204" pitchFamily="34" charset="0"/>
              </a:rPr>
              <a:t>mare de</a:t>
            </a:r>
            <a:r>
              <a:rPr lang="en-US" sz="1450" b="1" dirty="0">
                <a:solidFill>
                  <a:srgbClr val="1F497D"/>
                </a:solidFill>
                <a:latin typeface="Open Sans" panose="020B0606030504020204" pitchFamily="34" charset="0"/>
                <a:ea typeface="Open Sans" panose="020B0606030504020204" pitchFamily="34" charset="0"/>
                <a:cs typeface="Open Sans" panose="020B0606030504020204" pitchFamily="34" charset="0"/>
              </a:rPr>
              <a:t> </a:t>
            </a:r>
            <a:r>
              <a:rPr lang="vi-VN" sz="1450" b="1" dirty="0">
                <a:solidFill>
                  <a:srgbClr val="1F497D"/>
                </a:solidFill>
                <a:latin typeface="Open Sans" panose="020B0606030504020204" pitchFamily="34" charset="0"/>
                <a:ea typeface="Open Sans" panose="020B0606030504020204" pitchFamily="34" charset="0"/>
                <a:cs typeface="Open Sans" panose="020B0606030504020204" pitchFamily="34" charset="0"/>
              </a:rPr>
              <a:t>500 000 EUR</a:t>
            </a:r>
            <a:r>
              <a:rPr lang="ro-RO" sz="1450" b="1" dirty="0">
                <a:solidFill>
                  <a:srgbClr val="1F497D"/>
                </a:solidFill>
                <a:latin typeface="Open Sans" panose="020B0606030504020204" pitchFamily="34" charset="0"/>
                <a:ea typeface="Open Sans" panose="020B0606030504020204" pitchFamily="34" charset="0"/>
                <a:cs typeface="Open Sans" panose="020B0606030504020204" pitchFamily="34" charset="0"/>
              </a:rPr>
              <a:t>O</a:t>
            </a:r>
            <a:r>
              <a:rPr lang="ro-RO" sz="1450" dirty="0">
                <a:solidFill>
                  <a:srgbClr val="1F497D"/>
                </a:solidFill>
                <a:latin typeface="Open Sans" panose="020B0606030504020204" pitchFamily="34" charset="0"/>
                <a:ea typeface="Open Sans" panose="020B0606030504020204" pitchFamily="34" charset="0"/>
                <a:cs typeface="Open Sans" panose="020B0606030504020204" pitchFamily="34" charset="0"/>
              </a:rPr>
              <a:t>, dacă proiectul constă în </a:t>
            </a:r>
            <a:r>
              <a:rPr lang="vi-VN" sz="1450" b="1" dirty="0">
                <a:solidFill>
                  <a:srgbClr val="1F497D"/>
                </a:solidFill>
                <a:latin typeface="Open Sans" panose="020B0606030504020204" pitchFamily="34" charset="0"/>
                <a:ea typeface="Open Sans" panose="020B0606030504020204" pitchFamily="34" charset="0"/>
                <a:cs typeface="Open Sans" panose="020B0606030504020204" pitchFamily="34" charset="0"/>
              </a:rPr>
              <a:t>achiziționarea </a:t>
            </a:r>
            <a:r>
              <a:rPr lang="vi-VN" sz="1450" dirty="0">
                <a:solidFill>
                  <a:srgbClr val="1F497D"/>
                </a:solidFill>
                <a:latin typeface="Open Sans" panose="020B0606030504020204" pitchFamily="34" charset="0"/>
                <a:ea typeface="Open Sans" panose="020B0606030504020204" pitchFamily="34" charset="0"/>
                <a:cs typeface="Open Sans" panose="020B0606030504020204" pitchFamily="34" charset="0"/>
              </a:rPr>
              <a:t>unui</a:t>
            </a:r>
            <a:r>
              <a:rPr lang="vi-VN" sz="1450" b="1" dirty="0">
                <a:solidFill>
                  <a:srgbClr val="1F497D"/>
                </a:solidFill>
                <a:latin typeface="Open Sans" panose="020B0606030504020204" pitchFamily="34" charset="0"/>
                <a:ea typeface="Open Sans" panose="020B0606030504020204" pitchFamily="34" charset="0"/>
                <a:cs typeface="Open Sans" panose="020B0606030504020204" pitchFamily="34" charset="0"/>
              </a:rPr>
              <a:t> obiect fizic sau infrastructur</a:t>
            </a:r>
            <a:r>
              <a:rPr lang="ro-RO" sz="1450" b="1" dirty="0">
                <a:solidFill>
                  <a:srgbClr val="1F497D"/>
                </a:solidFill>
                <a:latin typeface="Open Sans" panose="020B0606030504020204" pitchFamily="34" charset="0"/>
                <a:ea typeface="Open Sans" panose="020B0606030504020204" pitchFamily="34" charset="0"/>
                <a:cs typeface="Open Sans" panose="020B0606030504020204" pitchFamily="34" charset="0"/>
              </a:rPr>
              <a:t>ă/ </a:t>
            </a:r>
            <a:r>
              <a:rPr lang="vi-VN" sz="1450" b="1" dirty="0">
                <a:solidFill>
                  <a:srgbClr val="1F497D"/>
                </a:solidFill>
                <a:latin typeface="Open Sans" panose="020B0606030504020204" pitchFamily="34" charset="0"/>
                <a:ea typeface="Open Sans" panose="020B0606030504020204" pitchFamily="34" charset="0"/>
                <a:cs typeface="Open Sans" panose="020B0606030504020204" pitchFamily="34" charset="0"/>
              </a:rPr>
              <a:t>operațiun</a:t>
            </a:r>
            <a:r>
              <a:rPr lang="ro-RO" sz="1450" b="1" dirty="0">
                <a:solidFill>
                  <a:srgbClr val="1F497D"/>
                </a:solidFill>
                <a:latin typeface="Open Sans" panose="020B0606030504020204" pitchFamily="34" charset="0"/>
                <a:ea typeface="Open Sans" panose="020B0606030504020204" pitchFamily="34" charset="0"/>
                <a:cs typeface="Open Sans" panose="020B0606030504020204" pitchFamily="34" charset="0"/>
              </a:rPr>
              <a:t>e</a:t>
            </a:r>
            <a:r>
              <a:rPr lang="vi-VN" sz="1450" b="1" dirty="0">
                <a:solidFill>
                  <a:srgbClr val="1F497D"/>
                </a:solidFill>
                <a:latin typeface="Open Sans" panose="020B0606030504020204" pitchFamily="34" charset="0"/>
                <a:ea typeface="Open Sans" panose="020B0606030504020204" pitchFamily="34" charset="0"/>
                <a:cs typeface="Open Sans" panose="020B0606030504020204" pitchFamily="34" charset="0"/>
              </a:rPr>
              <a:t> de construcție.</a:t>
            </a:r>
            <a:endParaRPr lang="en-US" sz="1450" b="1" dirty="0">
              <a:solidFill>
                <a:srgbClr val="1F497D"/>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924008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 tamplate Interreg_2-3.jpg"/>
          <p:cNvPicPr>
            <a:picLocks noChangeAspect="1"/>
          </p:cNvPicPr>
          <p:nvPr/>
        </p:nvPicPr>
        <p:blipFill>
          <a:blip r:embed="rId3" cstate="print"/>
          <a:stretch>
            <a:fillRect/>
          </a:stretch>
        </p:blipFill>
        <p:spPr>
          <a:xfrm>
            <a:off x="-132728" y="-81352"/>
            <a:ext cx="9258980" cy="6939352"/>
          </a:xfrm>
          <a:prstGeom prst="rect">
            <a:avLst/>
          </a:prstGeom>
          <a:ln>
            <a:solidFill>
              <a:schemeClr val="bg1"/>
            </a:solidFill>
          </a:ln>
        </p:spPr>
      </p:pic>
      <p:sp>
        <p:nvSpPr>
          <p:cNvPr id="3" name="Rectangle 2"/>
          <p:cNvSpPr/>
          <p:nvPr/>
        </p:nvSpPr>
        <p:spPr>
          <a:xfrm>
            <a:off x="395536" y="1628800"/>
            <a:ext cx="8568952" cy="2585323"/>
          </a:xfrm>
          <a:prstGeom prst="rect">
            <a:avLst/>
          </a:prstGeom>
        </p:spPr>
        <p:txBody>
          <a:bodyPr wrap="square">
            <a:spAutoFit/>
          </a:bodyPr>
          <a:lstStyle/>
          <a:p>
            <a:endParaRPr lang="en-GB" dirty="0">
              <a:solidFill>
                <a:srgbClr val="1F497D"/>
              </a:solidFill>
              <a:latin typeface="Open Sans"/>
            </a:endParaRPr>
          </a:p>
          <a:p>
            <a:endParaRPr lang="en-GB" dirty="0">
              <a:solidFill>
                <a:srgbClr val="1F497D"/>
              </a:solidFill>
              <a:latin typeface="Open Sans"/>
            </a:endParaRPr>
          </a:p>
          <a:p>
            <a:endParaRPr lang="en-GB" dirty="0">
              <a:solidFill>
                <a:srgbClr val="1F497D"/>
              </a:solidFill>
              <a:latin typeface="Open Sans"/>
            </a:endParaRPr>
          </a:p>
          <a:p>
            <a:endParaRPr lang="en-GB" dirty="0">
              <a:solidFill>
                <a:srgbClr val="1F497D"/>
              </a:solidFill>
              <a:latin typeface="Open Sans"/>
            </a:endParaRPr>
          </a:p>
          <a:p>
            <a:endParaRPr lang="en-GB" dirty="0">
              <a:solidFill>
                <a:srgbClr val="1F497D"/>
              </a:solidFill>
              <a:latin typeface="Open Sans"/>
            </a:endParaRPr>
          </a:p>
          <a:p>
            <a:endParaRPr lang="en-GB" dirty="0">
              <a:solidFill>
                <a:srgbClr val="1F497D"/>
              </a:solidFill>
              <a:latin typeface="Open Sans"/>
            </a:endParaRPr>
          </a:p>
          <a:p>
            <a:endParaRPr lang="en-GB" dirty="0">
              <a:solidFill>
                <a:srgbClr val="1F497D"/>
              </a:solidFill>
              <a:latin typeface="Open Sans"/>
            </a:endParaRPr>
          </a:p>
          <a:p>
            <a:endParaRPr lang="en-GB" dirty="0">
              <a:solidFill>
                <a:srgbClr val="1F497D"/>
              </a:solidFill>
              <a:latin typeface="Open Sans"/>
            </a:endParaRPr>
          </a:p>
          <a:p>
            <a:endParaRPr lang="ro-RO" dirty="0">
              <a:solidFill>
                <a:srgbClr val="000000"/>
              </a:solidFill>
            </a:endParaRPr>
          </a:p>
        </p:txBody>
      </p:sp>
      <p:sp>
        <p:nvSpPr>
          <p:cNvPr id="7" name="Rounded Rectangle 6"/>
          <p:cNvSpPr/>
          <p:nvPr/>
        </p:nvSpPr>
        <p:spPr>
          <a:xfrm>
            <a:off x="216024" y="1196752"/>
            <a:ext cx="8748464" cy="418528"/>
          </a:xfrm>
          <a:prstGeom prst="roundRect">
            <a:avLst/>
          </a:prstGeom>
          <a:solidFill>
            <a:srgbClr val="034EA2"/>
          </a:solidFill>
          <a:ln>
            <a:solidFill>
              <a:schemeClr val="bg1"/>
            </a:solidFill>
          </a:ln>
        </p:spPr>
        <p:style>
          <a:lnRef idx="1">
            <a:schemeClr val="accent4"/>
          </a:lnRef>
          <a:fillRef idx="3">
            <a:schemeClr val="accent4"/>
          </a:fillRef>
          <a:effectRef idx="2">
            <a:schemeClr val="accent4"/>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ro-RO" sz="2400" b="1" dirty="0">
                <a:solidFill>
                  <a:srgbClr val="FFFFFF"/>
                </a:solidFill>
                <a:latin typeface="Open Sans" pitchFamily="34" charset="0"/>
                <a:ea typeface="Open Sans" pitchFamily="34" charset="0"/>
                <a:cs typeface="Open Sans" pitchFamily="34" charset="0"/>
              </a:rPr>
              <a:t> Pagina web</a:t>
            </a:r>
          </a:p>
        </p:txBody>
      </p:sp>
      <p:sp>
        <p:nvSpPr>
          <p:cNvPr id="8" name="Rectangle 7"/>
          <p:cNvSpPr/>
          <p:nvPr/>
        </p:nvSpPr>
        <p:spPr>
          <a:xfrm>
            <a:off x="323528" y="1772815"/>
            <a:ext cx="8640960" cy="1138773"/>
          </a:xfrm>
          <a:prstGeom prst="rect">
            <a:avLst/>
          </a:prstGeom>
        </p:spPr>
        <p:txBody>
          <a:bodyPr wrap="square">
            <a:spAutoFit/>
          </a:bodyPr>
          <a:lstStyle/>
          <a:p>
            <a:pPr algn="just">
              <a:spcBef>
                <a:spcPts val="600"/>
              </a:spcBef>
              <a:spcAft>
                <a:spcPts val="600"/>
              </a:spcAft>
            </a:pPr>
            <a:endParaRPr lang="ro-RO" sz="1600" dirty="0">
              <a:solidFill>
                <a:srgbClr val="1F497D"/>
              </a:solidFill>
              <a:latin typeface="Open Sans"/>
            </a:endParaRPr>
          </a:p>
          <a:p>
            <a:pPr marL="342900" indent="-342900" algn="just">
              <a:spcBef>
                <a:spcPts val="600"/>
              </a:spcBef>
              <a:spcAft>
                <a:spcPts val="600"/>
              </a:spcAft>
              <a:buFont typeface="+mj-lt"/>
              <a:buAutoNum type="arabicPeriod"/>
            </a:pPr>
            <a:endParaRPr lang="en-US" sz="1600" dirty="0">
              <a:solidFill>
                <a:srgbClr val="1F497D"/>
              </a:solidFill>
              <a:latin typeface="Open Sans"/>
            </a:endParaRPr>
          </a:p>
          <a:p>
            <a:pPr marL="342900" indent="-342900" algn="just">
              <a:spcBef>
                <a:spcPts val="600"/>
              </a:spcBef>
              <a:spcAft>
                <a:spcPts val="600"/>
              </a:spcAft>
              <a:buFont typeface="+mj-lt"/>
              <a:buAutoNum type="arabicPeriod"/>
            </a:pPr>
            <a:endParaRPr lang="ro-RO" sz="1600" b="1" dirty="0">
              <a:solidFill>
                <a:srgbClr val="1F497D"/>
              </a:solidFill>
              <a:latin typeface="Open Sans"/>
            </a:endParaRPr>
          </a:p>
        </p:txBody>
      </p:sp>
      <p:sp>
        <p:nvSpPr>
          <p:cNvPr id="2" name="TextBox 1"/>
          <p:cNvSpPr txBox="1"/>
          <p:nvPr/>
        </p:nvSpPr>
        <p:spPr>
          <a:xfrm>
            <a:off x="107504" y="1772816"/>
            <a:ext cx="8784976" cy="646331"/>
          </a:xfrm>
          <a:prstGeom prst="rect">
            <a:avLst/>
          </a:prstGeom>
          <a:noFill/>
        </p:spPr>
        <p:txBody>
          <a:bodyPr wrap="square" rtlCol="0">
            <a:spAutoFit/>
          </a:bodyPr>
          <a:lstStyle/>
          <a:p>
            <a:pPr algn="just"/>
            <a:endParaRPr lang="ro-RO" i="1" dirty="0">
              <a:solidFill>
                <a:srgbClr val="1F497D"/>
              </a:solidFill>
              <a:latin typeface="Open Sans" pitchFamily="34" charset="0"/>
              <a:ea typeface="Open Sans" pitchFamily="34" charset="0"/>
              <a:cs typeface="Open Sans" pitchFamily="34" charset="0"/>
            </a:endParaRPr>
          </a:p>
          <a:p>
            <a:pPr algn="just"/>
            <a:endParaRPr lang="ro-RO" i="1" dirty="0">
              <a:solidFill>
                <a:srgbClr val="000000"/>
              </a:solidFill>
              <a:latin typeface="Open Sans" pitchFamily="34" charset="0"/>
              <a:ea typeface="Open Sans" pitchFamily="34" charset="0"/>
              <a:cs typeface="Open Sans" pitchFamily="34" charset="0"/>
            </a:endParaRPr>
          </a:p>
        </p:txBody>
      </p:sp>
      <p:sp>
        <p:nvSpPr>
          <p:cNvPr id="10" name="Rounded Rectangle 3"/>
          <p:cNvSpPr>
            <a:spLocks noChangeArrowheads="1"/>
          </p:cNvSpPr>
          <p:nvPr/>
        </p:nvSpPr>
        <p:spPr bwMode="auto">
          <a:xfrm>
            <a:off x="216024" y="1712818"/>
            <a:ext cx="3347864" cy="1428150"/>
          </a:xfrm>
          <a:prstGeom prst="roundRect">
            <a:avLst>
              <a:gd name="adj" fmla="val 16667"/>
            </a:avLst>
          </a:prstGeom>
          <a:solidFill>
            <a:srgbClr val="EEECE1"/>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o-RO" sz="1400" b="0" i="0" u="none" strike="noStrike" kern="0" cap="none" spc="0" normalizeH="0" baseline="0" noProof="0" dirty="0">
              <a:ln>
                <a:noFill/>
              </a:ln>
              <a:solidFill>
                <a:srgbClr val="C00000"/>
              </a:solidFill>
              <a:effectLst/>
              <a:uLnTx/>
              <a:uFillTx/>
              <a:latin typeface="Open Sans" pitchFamily="34" charset="0"/>
              <a:ea typeface="Open Sans" pitchFamily="34" charset="0"/>
              <a:cs typeface="Open Sans"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ro-RO" sz="1400" kern="0" dirty="0">
              <a:solidFill>
                <a:srgbClr val="C00000"/>
              </a:solidFill>
              <a:latin typeface="Open Sans" pitchFamily="34" charset="0"/>
              <a:ea typeface="Open Sans" pitchFamily="34" charset="0"/>
              <a:cs typeface="Open Sans"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ro-RO" sz="1400" b="0" i="0" u="none" strike="noStrike" kern="0" cap="none" spc="0" normalizeH="0" baseline="0" noProof="0" dirty="0">
                <a:ln>
                  <a:noFill/>
                </a:ln>
                <a:solidFill>
                  <a:srgbClr val="C00000"/>
                </a:solidFill>
                <a:effectLst/>
                <a:uLnTx/>
                <a:uFillTx/>
                <a:latin typeface="Open Sans" pitchFamily="34" charset="0"/>
                <a:ea typeface="Open Sans" pitchFamily="34" charset="0"/>
                <a:cs typeface="Open Sans" pitchFamily="34" charset="0"/>
              </a:rPr>
              <a:t>Pagina web a proiectului</a:t>
            </a:r>
          </a:p>
          <a:p>
            <a:pPr marL="285750" marR="0" lvl="0" indent="-285750" algn="just" defTabSz="914400" eaLnBrk="1" fontAlgn="auto" latinLnBrk="0" hangingPunct="1">
              <a:lnSpc>
                <a:spcPct val="100000"/>
              </a:lnSpc>
              <a:spcBef>
                <a:spcPts val="0"/>
              </a:spcBef>
              <a:spcAft>
                <a:spcPts val="0"/>
              </a:spcAft>
              <a:buClrTx/>
              <a:buSzTx/>
              <a:buFont typeface="Arial" pitchFamily="34" charset="0"/>
              <a:buChar char="•"/>
              <a:tabLst/>
              <a:defRPr/>
            </a:pPr>
            <a:r>
              <a:rPr kumimoji="0" lang="hu-HU" sz="1400" b="0" i="0" u="none" strike="noStrike" kern="0" cap="none" spc="0" normalizeH="0" baseline="0" noProof="0" dirty="0">
                <a:ln>
                  <a:noFill/>
                </a:ln>
                <a:solidFill>
                  <a:srgbClr val="1F497D"/>
                </a:solidFill>
                <a:effectLst/>
                <a:uLnTx/>
                <a:uFillTx/>
                <a:latin typeface="Open Sans" pitchFamily="34" charset="0"/>
                <a:ea typeface="Open Sans" pitchFamily="34" charset="0"/>
                <a:cs typeface="Open Sans" pitchFamily="34" charset="0"/>
              </a:rPr>
              <a:t>Elemente Magic 5</a:t>
            </a:r>
          </a:p>
          <a:p>
            <a:pPr marL="285750" marR="0" lvl="0" indent="-285750" algn="just" defTabSz="914400" eaLnBrk="1" fontAlgn="auto" latinLnBrk="0" hangingPunct="1">
              <a:lnSpc>
                <a:spcPct val="100000"/>
              </a:lnSpc>
              <a:spcBef>
                <a:spcPts val="0"/>
              </a:spcBef>
              <a:spcAft>
                <a:spcPts val="0"/>
              </a:spcAft>
              <a:buClrTx/>
              <a:buSzTx/>
              <a:buFont typeface="Arial" pitchFamily="34" charset="0"/>
              <a:buChar char="•"/>
              <a:tabLst/>
              <a:defRPr/>
            </a:pPr>
            <a:r>
              <a:rPr kumimoji="0" lang="hu-HU" sz="1400" b="0" i="0" u="none" strike="noStrike" kern="0" cap="none" spc="0" normalizeH="0" baseline="0" noProof="0" dirty="0">
                <a:ln>
                  <a:noFill/>
                </a:ln>
                <a:solidFill>
                  <a:srgbClr val="1F497D"/>
                </a:solidFill>
                <a:effectLst/>
                <a:uLnTx/>
                <a:uFillTx/>
                <a:latin typeface="Open Sans" pitchFamily="34" charset="0"/>
                <a:ea typeface="Open Sans" pitchFamily="34" charset="0"/>
                <a:cs typeface="Open Sans" pitchFamily="34" charset="0"/>
              </a:rPr>
              <a:t>Actualizare continuă cu informa</a:t>
            </a:r>
            <a:r>
              <a:rPr lang="ro-RO" sz="1400" kern="0" dirty="0">
                <a:solidFill>
                  <a:srgbClr val="1F497D"/>
                </a:solidFill>
                <a:latin typeface="Open Sans" pitchFamily="34" charset="0"/>
                <a:ea typeface="Open Sans" pitchFamily="34" charset="0"/>
                <a:cs typeface="Open Sans" pitchFamily="34" charset="0"/>
              </a:rPr>
              <a:t>ţie</a:t>
            </a:r>
            <a:endParaRPr kumimoji="0" lang="hu-HU" sz="1400" b="0" i="0" u="none" strike="noStrike" kern="0" cap="none" spc="0" normalizeH="0" baseline="0" noProof="0" dirty="0">
              <a:ln>
                <a:noFill/>
              </a:ln>
              <a:solidFill>
                <a:srgbClr val="1F497D"/>
              </a:solidFill>
              <a:effectLst/>
              <a:uLnTx/>
              <a:uFillTx/>
              <a:latin typeface="Open Sans" pitchFamily="34" charset="0"/>
              <a:ea typeface="Open Sans" pitchFamily="34" charset="0"/>
              <a:cs typeface="Open Sans" pitchFamily="34" charset="0"/>
            </a:endParaRPr>
          </a:p>
          <a:p>
            <a:pPr marL="285750" marR="0" lvl="0" indent="-285750" algn="just" defTabSz="914400" eaLnBrk="1" fontAlgn="auto" latinLnBrk="0" hangingPunct="1">
              <a:lnSpc>
                <a:spcPct val="100000"/>
              </a:lnSpc>
              <a:spcBef>
                <a:spcPts val="0"/>
              </a:spcBef>
              <a:spcAft>
                <a:spcPts val="0"/>
              </a:spcAft>
              <a:buClrTx/>
              <a:buSzTx/>
              <a:buFont typeface="Arial" pitchFamily="34" charset="0"/>
              <a:buChar char="•"/>
              <a:tabLst/>
              <a:defRPr/>
            </a:pPr>
            <a:r>
              <a:rPr kumimoji="0" lang="hu-HU" sz="1400" b="0" i="0" u="none" strike="noStrike" kern="0" cap="none" spc="0" normalizeH="0" baseline="0" noProof="0" dirty="0">
                <a:ln>
                  <a:noFill/>
                </a:ln>
                <a:solidFill>
                  <a:srgbClr val="1F497D"/>
                </a:solidFill>
                <a:effectLst/>
                <a:uLnTx/>
                <a:uFillTx/>
                <a:latin typeface="Open Sans" pitchFamily="34" charset="0"/>
                <a:ea typeface="Open Sans" pitchFamily="34" charset="0"/>
                <a:cs typeface="Open Sans" pitchFamily="34" charset="0"/>
              </a:rPr>
              <a:t>Link la site-ul programului</a:t>
            </a:r>
          </a:p>
          <a:p>
            <a:pPr marL="285750" indent="-285750" algn="just">
              <a:buFont typeface="Arial" pitchFamily="34" charset="0"/>
              <a:buChar char="•"/>
              <a:defRPr/>
            </a:pPr>
            <a:r>
              <a:rPr lang="en-US" sz="1400" kern="0" dirty="0">
                <a:solidFill>
                  <a:srgbClr val="1F497D"/>
                </a:solidFill>
                <a:latin typeface="Open Sans" pitchFamily="34" charset="0"/>
                <a:ea typeface="Open Sans" pitchFamily="34" charset="0"/>
                <a:cs typeface="Open Sans" pitchFamily="34" charset="0"/>
              </a:rPr>
              <a:t>S</a:t>
            </a:r>
            <a:r>
              <a:rPr lang="ro-RO" sz="1400" kern="0" dirty="0">
                <a:solidFill>
                  <a:srgbClr val="1F497D"/>
                </a:solidFill>
                <a:latin typeface="Open Sans" pitchFamily="34" charset="0"/>
                <a:ea typeface="Open Sans" pitchFamily="34" charset="0"/>
                <a:cs typeface="Open Sans" pitchFamily="34" charset="0"/>
              </a:rPr>
              <a:t>ă fie activă chiar și după închiderea proiectului</a:t>
            </a:r>
          </a:p>
          <a:p>
            <a:pPr marL="285750" indent="-285750">
              <a:buFont typeface="Arial" pitchFamily="34" charset="0"/>
              <a:buChar char="•"/>
              <a:defRPr/>
            </a:pPr>
            <a:endParaRPr lang="hu-HU" sz="1400" kern="0" dirty="0">
              <a:solidFill>
                <a:srgbClr val="1F497D"/>
              </a:solidFill>
              <a:latin typeface="Open Sans" pitchFamily="34" charset="0"/>
              <a:ea typeface="Open Sans" pitchFamily="34" charset="0"/>
              <a:cs typeface="Open Sans" pitchFamily="34" charset="0"/>
            </a:endParaRP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endParaRPr kumimoji="0" lang="ro-RO" sz="1400" b="0" i="0" u="none" strike="noStrike" kern="0" cap="none" spc="0" normalizeH="0" baseline="0" noProof="0" dirty="0">
              <a:ln>
                <a:noFill/>
              </a:ln>
              <a:solidFill>
                <a:srgbClr val="1F497D"/>
              </a:solidFill>
              <a:effectLst/>
              <a:uLnTx/>
              <a:uFillTx/>
              <a:latin typeface="Open Sans" pitchFamily="34" charset="0"/>
              <a:ea typeface="Open Sans" pitchFamily="34" charset="0"/>
              <a:cs typeface="Open Sans" pitchFamily="34" charset="0"/>
            </a:endParaRPr>
          </a:p>
        </p:txBody>
      </p:sp>
      <p:sp>
        <p:nvSpPr>
          <p:cNvPr id="11" name="Rounded Rectangle 3"/>
          <p:cNvSpPr>
            <a:spLocks noChangeArrowheads="1"/>
          </p:cNvSpPr>
          <p:nvPr/>
        </p:nvSpPr>
        <p:spPr bwMode="auto">
          <a:xfrm>
            <a:off x="3779912" y="1712819"/>
            <a:ext cx="5233300" cy="1198769"/>
          </a:xfrm>
          <a:prstGeom prst="roundRect">
            <a:avLst>
              <a:gd name="adj" fmla="val 16667"/>
            </a:avLst>
          </a:prstGeom>
          <a:solidFill>
            <a:srgbClr val="EEECE1"/>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p>
            <a:pPr marL="0" marR="0" lvl="0" indent="0" algn="just" defTabSz="171450" eaLnBrk="1" fontAlgn="auto" latinLnBrk="0" hangingPunct="1">
              <a:lnSpc>
                <a:spcPct val="100000"/>
              </a:lnSpc>
              <a:spcBef>
                <a:spcPts val="0"/>
              </a:spcBef>
              <a:spcAft>
                <a:spcPts val="0"/>
              </a:spcAft>
              <a:buClrTx/>
              <a:buSzTx/>
              <a:buFontTx/>
              <a:buNone/>
              <a:tabLst/>
              <a:defRPr/>
            </a:pPr>
            <a:endParaRPr kumimoji="0" lang="ro-RO" sz="1400" b="0" i="0" u="none" strike="noStrike" kern="0" cap="none" spc="0" normalizeH="0" baseline="0" noProof="0" dirty="0">
              <a:ln>
                <a:noFill/>
              </a:ln>
              <a:solidFill>
                <a:srgbClr val="FF0000"/>
              </a:solidFill>
              <a:effectLst/>
              <a:uLnTx/>
              <a:uFillTx/>
              <a:latin typeface="Open Sans" pitchFamily="34" charset="0"/>
              <a:ea typeface="Open Sans" pitchFamily="34" charset="0"/>
              <a:cs typeface="Open Sans" pitchFamily="34" charset="0"/>
            </a:endParaRPr>
          </a:p>
          <a:p>
            <a:pPr algn="just" defTabSz="171450"/>
            <a:endParaRPr lang="ro-RO" sz="1400" kern="0" dirty="0">
              <a:solidFill>
                <a:srgbClr val="C00000"/>
              </a:solidFill>
              <a:latin typeface="Open Sans" pitchFamily="34" charset="0"/>
              <a:ea typeface="Open Sans" pitchFamily="34" charset="0"/>
              <a:cs typeface="Open Sans" pitchFamily="34" charset="0"/>
            </a:endParaRPr>
          </a:p>
          <a:p>
            <a:pPr algn="just" defTabSz="171450"/>
            <a:r>
              <a:rPr lang="ro-RO" sz="1400" kern="0" dirty="0">
                <a:solidFill>
                  <a:srgbClr val="C00000"/>
                </a:solidFill>
                <a:latin typeface="Open Sans" pitchFamily="34" charset="0"/>
                <a:ea typeface="Open Sans" pitchFamily="34" charset="0"/>
                <a:cs typeface="Open Sans" pitchFamily="34" charset="0"/>
              </a:rPr>
              <a:t>Pagina web a partenerilor</a:t>
            </a:r>
          </a:p>
          <a:p>
            <a:pPr marL="285750" marR="0" lvl="0" indent="-285750" algn="just" defTabSz="171450" eaLnBrk="1" fontAlgn="auto" latinLnBrk="0" hangingPunct="1">
              <a:lnSpc>
                <a:spcPct val="100000"/>
              </a:lnSpc>
              <a:spcBef>
                <a:spcPts val="0"/>
              </a:spcBef>
              <a:spcAft>
                <a:spcPts val="0"/>
              </a:spcAft>
              <a:buClrTx/>
              <a:buSzTx/>
              <a:buFont typeface="Arial" pitchFamily="34" charset="0"/>
              <a:buChar char="•"/>
              <a:tabLst/>
              <a:defRPr/>
            </a:pPr>
            <a:r>
              <a:rPr kumimoji="0" lang="ro-RO" sz="1400" b="0" i="0" u="none" strike="noStrike" kern="0" cap="none" spc="0" normalizeH="0" baseline="0" noProof="0" dirty="0">
                <a:ln>
                  <a:noFill/>
                </a:ln>
                <a:solidFill>
                  <a:srgbClr val="1F497D"/>
                </a:solidFill>
                <a:effectLst/>
                <a:uLnTx/>
                <a:uFillTx/>
                <a:latin typeface="Open Sans" pitchFamily="34" charset="0"/>
                <a:ea typeface="Open Sans" pitchFamily="34" charset="0"/>
                <a:cs typeface="Open Sans" pitchFamily="34" charset="0"/>
              </a:rPr>
              <a:t>Descrierea proiectului (inclusiv obiective</a:t>
            </a:r>
            <a:r>
              <a:rPr kumimoji="0" lang="ro-RO" sz="1400" b="0" i="0" u="none" strike="noStrike" kern="0" cap="none" spc="0" normalizeH="0" noProof="0" dirty="0">
                <a:ln>
                  <a:noFill/>
                </a:ln>
                <a:solidFill>
                  <a:srgbClr val="1F497D"/>
                </a:solidFill>
                <a:effectLst/>
                <a:uLnTx/>
                <a:uFillTx/>
                <a:latin typeface="Open Sans" pitchFamily="34" charset="0"/>
                <a:ea typeface="Open Sans" pitchFamily="34" charset="0"/>
                <a:cs typeface="Open Sans" pitchFamily="34" charset="0"/>
              </a:rPr>
              <a:t> și </a:t>
            </a:r>
            <a:r>
              <a:rPr kumimoji="0" lang="ro-RO" sz="1400" b="0" i="0" u="none" strike="noStrike" kern="0" cap="none" spc="0" normalizeH="0" baseline="0" noProof="0" dirty="0">
                <a:ln>
                  <a:noFill/>
                </a:ln>
                <a:solidFill>
                  <a:srgbClr val="1F497D"/>
                </a:solidFill>
                <a:effectLst/>
                <a:uLnTx/>
                <a:uFillTx/>
                <a:latin typeface="Open Sans" pitchFamily="34" charset="0"/>
                <a:ea typeface="Open Sans" pitchFamily="34" charset="0"/>
                <a:cs typeface="Open Sans" pitchFamily="34" charset="0"/>
              </a:rPr>
              <a:t>rezultate, contribuție</a:t>
            </a:r>
            <a:r>
              <a:rPr lang="ro-RO" sz="1400" kern="0" dirty="0">
                <a:solidFill>
                  <a:srgbClr val="1F497D"/>
                </a:solidFill>
                <a:latin typeface="Open Sans" pitchFamily="34" charset="0"/>
                <a:ea typeface="Open Sans" pitchFamily="34" charset="0"/>
                <a:cs typeface="Open Sans" pitchFamily="34" charset="0"/>
              </a:rPr>
              <a:t>a </a:t>
            </a:r>
            <a:r>
              <a:rPr kumimoji="0" lang="ro-RO" sz="1400" b="0" i="0" u="none" strike="noStrike" kern="0" cap="none" spc="0" normalizeH="0" noProof="0" dirty="0">
                <a:ln>
                  <a:noFill/>
                </a:ln>
                <a:solidFill>
                  <a:srgbClr val="1F497D"/>
                </a:solidFill>
                <a:effectLst/>
                <a:uLnTx/>
                <a:uFillTx/>
                <a:latin typeface="Open Sans" pitchFamily="34" charset="0"/>
                <a:ea typeface="Open Sans" pitchFamily="34" charset="0"/>
                <a:cs typeface="Open Sans" pitchFamily="34" charset="0"/>
              </a:rPr>
              <a:t>FEDR – conform  CPR 1303, Anexa XII.</a:t>
            </a:r>
            <a:r>
              <a:rPr kumimoji="0" lang="ro-RO" sz="1400" b="0" i="0" u="none" strike="noStrike" kern="0" cap="none" spc="0" normalizeH="0" baseline="0" noProof="0" dirty="0">
                <a:ln>
                  <a:noFill/>
                </a:ln>
                <a:solidFill>
                  <a:srgbClr val="1F497D"/>
                </a:solidFill>
                <a:effectLst/>
                <a:uLnTx/>
                <a:uFillTx/>
                <a:latin typeface="Open Sans" pitchFamily="34" charset="0"/>
                <a:ea typeface="Open Sans" pitchFamily="34" charset="0"/>
                <a:cs typeface="Open Sans" pitchFamily="34" charset="0"/>
              </a:rPr>
              <a:t>) </a:t>
            </a:r>
          </a:p>
          <a:p>
            <a:pPr marL="285750" marR="0" lvl="0" indent="-285750" algn="just" defTabSz="171450" eaLnBrk="1" fontAlgn="auto" latinLnBrk="0" hangingPunct="1">
              <a:lnSpc>
                <a:spcPct val="100000"/>
              </a:lnSpc>
              <a:spcBef>
                <a:spcPts val="0"/>
              </a:spcBef>
              <a:spcAft>
                <a:spcPts val="0"/>
              </a:spcAft>
              <a:buClrTx/>
              <a:buSzTx/>
              <a:buFont typeface="Arial" pitchFamily="34" charset="0"/>
              <a:buChar char="•"/>
              <a:tabLst/>
              <a:defRPr/>
            </a:pPr>
            <a:r>
              <a:rPr kumimoji="0" lang="ro-RO" sz="1400" b="0" i="0" u="none" strike="noStrike" kern="0" cap="none" spc="0" normalizeH="0" baseline="0" noProof="0" dirty="0">
                <a:ln>
                  <a:noFill/>
                </a:ln>
                <a:solidFill>
                  <a:srgbClr val="1F497D"/>
                </a:solidFill>
                <a:effectLst/>
                <a:uLnTx/>
                <a:uFillTx/>
                <a:latin typeface="Open Sans" pitchFamily="34" charset="0"/>
                <a:ea typeface="Open Sans" pitchFamily="34" charset="0"/>
                <a:cs typeface="Open Sans" pitchFamily="34" charset="0"/>
              </a:rPr>
              <a:t>Sigla programului şi link către pagina web a programului / proiectului, dacă ea există )</a:t>
            </a:r>
          </a:p>
          <a:p>
            <a:pPr marL="285750" marR="0" lvl="0" indent="-285750" defTabSz="171450" eaLnBrk="1" fontAlgn="auto" latinLnBrk="0" hangingPunct="1">
              <a:lnSpc>
                <a:spcPct val="100000"/>
              </a:lnSpc>
              <a:spcBef>
                <a:spcPts val="0"/>
              </a:spcBef>
              <a:spcAft>
                <a:spcPts val="0"/>
              </a:spcAft>
              <a:buClrTx/>
              <a:buSzTx/>
              <a:buFont typeface="Arial" pitchFamily="34" charset="0"/>
              <a:buChar char="•"/>
              <a:tabLst/>
              <a:defRPr/>
            </a:pPr>
            <a:endParaRPr kumimoji="0" lang="ro-RO" sz="1400" b="0" i="0" u="none" strike="noStrike" kern="0" cap="none" spc="0" normalizeH="0" baseline="0" noProof="0" dirty="0">
              <a:ln>
                <a:noFill/>
              </a:ln>
              <a:solidFill>
                <a:srgbClr val="1F497D"/>
              </a:solidFill>
              <a:effectLst/>
              <a:uLnTx/>
              <a:uFillTx/>
              <a:latin typeface="Open Sans" pitchFamily="34" charset="0"/>
              <a:ea typeface="Open Sans" pitchFamily="34" charset="0"/>
              <a:cs typeface="Open Sans" pitchFamily="34" charset="0"/>
            </a:endParaRPr>
          </a:p>
          <a:p>
            <a:pPr marL="0" marR="0" lvl="0" indent="0" algn="just" defTabSz="171450" eaLnBrk="1" fontAlgn="auto" latinLnBrk="0" hangingPunct="1">
              <a:lnSpc>
                <a:spcPct val="100000"/>
              </a:lnSpc>
              <a:spcBef>
                <a:spcPts val="0"/>
              </a:spcBef>
              <a:spcAft>
                <a:spcPts val="0"/>
              </a:spcAft>
              <a:buClrTx/>
              <a:buSzTx/>
              <a:buFontTx/>
              <a:buChar char="-"/>
              <a:tabLst/>
              <a:defRPr/>
            </a:pPr>
            <a:endParaRPr kumimoji="0" lang="ro-RO" sz="1400" b="0" i="0" u="none" strike="noStrike" kern="0" cap="none" spc="0" normalizeH="0" baseline="0" noProof="0" dirty="0">
              <a:ln>
                <a:noFill/>
              </a:ln>
              <a:solidFill>
                <a:srgbClr val="1F497D"/>
              </a:solidFill>
              <a:effectLst/>
              <a:uLnTx/>
              <a:uFillTx/>
              <a:latin typeface="Open Sans" pitchFamily="34" charset="0"/>
              <a:ea typeface="Open Sans" pitchFamily="34" charset="0"/>
              <a:cs typeface="Open Sans" pitchFamily="34" charset="0"/>
            </a:endParaRPr>
          </a:p>
        </p:txBody>
      </p:sp>
      <p:sp>
        <p:nvSpPr>
          <p:cNvPr id="14" name="Rounded Rectangle 13"/>
          <p:cNvSpPr/>
          <p:nvPr/>
        </p:nvSpPr>
        <p:spPr>
          <a:xfrm>
            <a:off x="2843808" y="5696968"/>
            <a:ext cx="4032448" cy="953968"/>
          </a:xfrm>
          <a:prstGeom prst="roundRect">
            <a:avLst/>
          </a:prstGeom>
          <a:solidFill>
            <a:srgbClr val="C0504D">
              <a:lumMod val="40000"/>
              <a:lumOff val="60000"/>
            </a:srgb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1400" b="1" i="0" u="none" strike="noStrike" kern="0" cap="none" spc="0" normalizeH="0" baseline="0" noProof="0" dirty="0">
                <a:ln>
                  <a:noFill/>
                </a:ln>
                <a:solidFill>
                  <a:srgbClr val="1F497D"/>
                </a:solidFill>
                <a:effectLst/>
                <a:uLnTx/>
                <a:uFillTx/>
                <a:latin typeface="Arial" charset="0"/>
                <a:ea typeface="+mn-ea"/>
                <a:cs typeface="Arial" charset="0"/>
              </a:rPr>
              <a:t>+</a:t>
            </a:r>
          </a:p>
          <a:p>
            <a:pPr marL="0" marR="0" lvl="0" indent="0" algn="just" defTabSz="914400" eaLnBrk="1" fontAlgn="auto" latinLnBrk="0" hangingPunct="1">
              <a:lnSpc>
                <a:spcPct val="100000"/>
              </a:lnSpc>
              <a:spcBef>
                <a:spcPts val="0"/>
              </a:spcBef>
              <a:spcAft>
                <a:spcPts val="0"/>
              </a:spcAft>
              <a:buClrTx/>
              <a:buSzTx/>
              <a:buFontTx/>
              <a:buNone/>
              <a:tabLst/>
              <a:defRPr/>
            </a:pPr>
            <a:r>
              <a:rPr lang="ro-RO" sz="1050" kern="0" dirty="0">
                <a:solidFill>
                  <a:srgbClr val="1F497D"/>
                </a:solidFill>
                <a:latin typeface="Open Sans" pitchFamily="34" charset="0"/>
                <a:ea typeface="Open Sans" pitchFamily="34" charset="0"/>
                <a:cs typeface="Open Sans" pitchFamily="34" charset="0"/>
              </a:rPr>
              <a:t>Avertismentul: </a:t>
            </a:r>
            <a:r>
              <a:rPr kumimoji="0" lang="en-US" sz="1050" b="0" i="0" u="none" strike="noStrike" kern="0" cap="none" spc="0" normalizeH="0" baseline="0" noProof="0" dirty="0">
                <a:ln>
                  <a:noFill/>
                </a:ln>
                <a:solidFill>
                  <a:srgbClr val="1F497D"/>
                </a:solidFill>
                <a:effectLst/>
                <a:uLnTx/>
                <a:uFillTx/>
                <a:latin typeface="Open Sans" pitchFamily="34" charset="0"/>
                <a:ea typeface="Open Sans" pitchFamily="34" charset="0"/>
                <a:cs typeface="Open Sans" pitchFamily="34" charset="0"/>
              </a:rPr>
              <a:t>“</a:t>
            </a:r>
            <a:r>
              <a:rPr kumimoji="0" lang="hu-HU" sz="1050" b="1" i="1" u="none" strike="noStrike" kern="0" cap="none" spc="0" normalizeH="0" baseline="0" noProof="0" dirty="0">
                <a:ln>
                  <a:noFill/>
                </a:ln>
                <a:solidFill>
                  <a:srgbClr val="1F497D"/>
                </a:solidFill>
                <a:effectLst/>
                <a:uLnTx/>
                <a:uFillTx/>
                <a:latin typeface="Open Sans" pitchFamily="34" charset="0"/>
                <a:ea typeface="Open Sans" pitchFamily="34" charset="0"/>
                <a:cs typeface="Open Sans" pitchFamily="34" charset="0"/>
              </a:rPr>
              <a:t>Conţinutul acestui/acestei …….. nu reprezintă</a:t>
            </a:r>
            <a:r>
              <a:rPr kumimoji="0" lang="hu-HU" sz="1050" b="1" i="1" u="none" strike="noStrike" kern="0" cap="none" spc="0" normalizeH="0" noProof="0" dirty="0">
                <a:ln>
                  <a:noFill/>
                </a:ln>
                <a:solidFill>
                  <a:srgbClr val="1F497D"/>
                </a:solidFill>
                <a:effectLst/>
                <a:uLnTx/>
                <a:uFillTx/>
                <a:latin typeface="Open Sans" pitchFamily="34" charset="0"/>
                <a:ea typeface="Open Sans" pitchFamily="34" charset="0"/>
                <a:cs typeface="Open Sans" pitchFamily="34" charset="0"/>
              </a:rPr>
              <a:t> </a:t>
            </a:r>
            <a:r>
              <a:rPr kumimoji="0" lang="hu-HU" sz="1050" b="1" i="1" u="none" strike="noStrike" kern="0" cap="none" spc="0" normalizeH="0" baseline="0" noProof="0" dirty="0">
                <a:ln>
                  <a:noFill/>
                </a:ln>
                <a:solidFill>
                  <a:srgbClr val="1F497D"/>
                </a:solidFill>
                <a:effectLst/>
                <a:uLnTx/>
                <a:uFillTx/>
                <a:latin typeface="Open Sans" pitchFamily="34" charset="0"/>
                <a:ea typeface="Open Sans" pitchFamily="34" charset="0"/>
                <a:cs typeface="Open Sans" pitchFamily="34" charset="0"/>
              </a:rPr>
              <a:t>în mod necesar poziţia oficială a Uniunii Europene</a:t>
            </a:r>
            <a:r>
              <a:rPr kumimoji="0" lang="en-US" sz="1050" b="1" i="1" u="none" strike="noStrike" kern="0" cap="none" spc="0" normalizeH="0" baseline="0" noProof="0" dirty="0">
                <a:ln>
                  <a:noFill/>
                </a:ln>
                <a:solidFill>
                  <a:srgbClr val="1F497D"/>
                </a:solidFill>
                <a:effectLst/>
                <a:uLnTx/>
                <a:uFillTx/>
                <a:latin typeface="Open Sans" pitchFamily="34" charset="0"/>
                <a:ea typeface="Open Sans" pitchFamily="34" charset="0"/>
                <a:cs typeface="Open Sans" pitchFamily="34" charset="0"/>
              </a:rPr>
              <a:t>” </a:t>
            </a:r>
            <a:r>
              <a:rPr kumimoji="0" lang="en-US" sz="1050" b="0" i="0" u="none" strike="noStrike" kern="0" cap="none" spc="0" normalizeH="0" baseline="0" noProof="0" dirty="0">
                <a:ln>
                  <a:noFill/>
                </a:ln>
                <a:solidFill>
                  <a:srgbClr val="1F497D"/>
                </a:solidFill>
                <a:effectLst/>
                <a:uLnTx/>
                <a:uFillTx/>
                <a:latin typeface="Open Sans" pitchFamily="34" charset="0"/>
                <a:ea typeface="Open Sans" pitchFamily="34" charset="0"/>
                <a:cs typeface="Open Sans" pitchFamily="34" charset="0"/>
              </a:rPr>
              <a:t>-  </a:t>
            </a:r>
            <a:r>
              <a:rPr kumimoji="0" lang="ro-RO" sz="1050" b="0" i="0" u="none" strike="noStrike" kern="0" cap="none" spc="0" normalizeH="0" baseline="0" noProof="0" dirty="0">
                <a:ln>
                  <a:noFill/>
                </a:ln>
                <a:solidFill>
                  <a:srgbClr val="1F497D"/>
                </a:solidFill>
                <a:effectLst/>
                <a:uLnTx/>
                <a:uFillTx/>
                <a:latin typeface="Open Sans" pitchFamily="34" charset="0"/>
                <a:ea typeface="Open Sans" pitchFamily="34" charset="0"/>
                <a:cs typeface="Open Sans" pitchFamily="34" charset="0"/>
              </a:rPr>
              <a:t>de utilizat în cadrul materialelor ce formulează opinii şi puncte de vedere, ex. publicaţii, articole, etc.</a:t>
            </a:r>
            <a:endParaRPr kumimoji="0" lang="hu-HU" sz="1800" b="0" i="0" u="none" strike="noStrike" kern="0" cap="none" spc="0" normalizeH="0" baseline="0" noProof="0" dirty="0">
              <a:ln>
                <a:noFill/>
              </a:ln>
              <a:solidFill>
                <a:srgbClr val="FFFFFF"/>
              </a:solidFill>
              <a:effectLst/>
              <a:uLnTx/>
              <a:uFillTx/>
              <a:latin typeface="Calibri"/>
              <a:ea typeface="+mn-ea"/>
              <a:cs typeface="Arial" charset="0"/>
            </a:endParaRPr>
          </a:p>
        </p:txBody>
      </p:sp>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803" y="3287963"/>
            <a:ext cx="4167480" cy="230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4008" y="3043566"/>
            <a:ext cx="4314763" cy="2548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5580112" y="5229200"/>
            <a:ext cx="3312368" cy="36335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Tree>
    <p:extLst>
      <p:ext uri="{BB962C8B-B14F-4D97-AF65-F5344CB8AC3E}">
        <p14:creationId xmlns:p14="http://schemas.microsoft.com/office/powerpoint/2010/main" val="14462762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95536" y="186241"/>
            <a:ext cx="3024336" cy="648073"/>
          </a:xfrm>
          <a:prstGeom prst="roundRect">
            <a:avLst/>
          </a:prstGeom>
          <a:solidFill>
            <a:srgbClr val="034EA2"/>
          </a:solidFill>
          <a:ln>
            <a:solidFill>
              <a:schemeClr val="bg1"/>
            </a:solidFill>
          </a:ln>
        </p:spPr>
        <p:style>
          <a:lnRef idx="1">
            <a:schemeClr val="accent4"/>
          </a:lnRef>
          <a:fillRef idx="3">
            <a:schemeClr val="accent4"/>
          </a:fillRef>
          <a:effectRef idx="2">
            <a:schemeClr val="accent4"/>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ro-RO" sz="3200" b="1" dirty="0">
                <a:latin typeface="Open Sans" pitchFamily="34" charset="0"/>
                <a:ea typeface="Open Sans" pitchFamily="34" charset="0"/>
                <a:cs typeface="Open Sans" pitchFamily="34" charset="0"/>
              </a:rPr>
              <a:t>Afiș</a:t>
            </a:r>
          </a:p>
        </p:txBody>
      </p:sp>
      <p:sp>
        <p:nvSpPr>
          <p:cNvPr id="12" name="TextBox 11"/>
          <p:cNvSpPr txBox="1"/>
          <p:nvPr/>
        </p:nvSpPr>
        <p:spPr>
          <a:xfrm>
            <a:off x="179512" y="2515686"/>
            <a:ext cx="2773079" cy="3447098"/>
          </a:xfrm>
          <a:prstGeom prst="rect">
            <a:avLst/>
          </a:prstGeom>
          <a:noFill/>
        </p:spPr>
        <p:txBody>
          <a:bodyPr wrap="square" rtlCol="0">
            <a:spAutoFit/>
          </a:bodyPr>
          <a:lstStyle/>
          <a:p>
            <a:pPr marL="285750" indent="-285750" algn="ctr">
              <a:spcBef>
                <a:spcPts val="600"/>
              </a:spcBef>
              <a:spcAft>
                <a:spcPts val="600"/>
              </a:spcAft>
              <a:buFont typeface="Arial" pitchFamily="34" charset="0"/>
              <a:buChar char="•"/>
            </a:pPr>
            <a:r>
              <a:rPr lang="vi-VN" sz="1600" dirty="0">
                <a:solidFill>
                  <a:srgbClr val="1F497D"/>
                </a:solidFill>
                <a:latin typeface="Open Sans"/>
              </a:rPr>
              <a:t>Afişul trebuie să rămână vizibil pentru întreaga durată a proiectului</a:t>
            </a:r>
            <a:r>
              <a:rPr lang="en-US" sz="1600" dirty="0">
                <a:solidFill>
                  <a:srgbClr val="1F497D"/>
                </a:solidFill>
                <a:latin typeface="Open Sans"/>
              </a:rPr>
              <a:t>.</a:t>
            </a:r>
            <a:endParaRPr lang="ro-RO" sz="1600" dirty="0">
              <a:solidFill>
                <a:srgbClr val="1F497D"/>
              </a:solidFill>
              <a:latin typeface="Open Sans"/>
            </a:endParaRPr>
          </a:p>
          <a:p>
            <a:pPr marL="285750" indent="-285750" algn="ctr">
              <a:spcBef>
                <a:spcPts val="600"/>
              </a:spcBef>
              <a:spcAft>
                <a:spcPts val="600"/>
              </a:spcAft>
              <a:buFont typeface="Arial" pitchFamily="34" charset="0"/>
              <a:buChar char="•"/>
            </a:pPr>
            <a:r>
              <a:rPr lang="en-US" sz="1600" b="1" dirty="0">
                <a:solidFill>
                  <a:srgbClr val="1F497D"/>
                </a:solidFill>
                <a:latin typeface="Open Sans"/>
              </a:rPr>
              <a:t>E</a:t>
            </a:r>
            <a:r>
              <a:rPr lang="vi-VN" sz="1600" b="1" dirty="0">
                <a:solidFill>
                  <a:srgbClr val="1F497D"/>
                </a:solidFill>
                <a:latin typeface="Open Sans"/>
              </a:rPr>
              <a:t>ste responsabilitatea </a:t>
            </a:r>
            <a:r>
              <a:rPr lang="ro-RO" sz="1600" b="1" dirty="0">
                <a:solidFill>
                  <a:srgbClr val="1F497D"/>
                </a:solidFill>
                <a:latin typeface="Open Sans"/>
              </a:rPr>
              <a:t>beneficiarului</a:t>
            </a:r>
            <a:r>
              <a:rPr lang="vi-VN" sz="1600" b="1" dirty="0">
                <a:solidFill>
                  <a:srgbClr val="1F497D"/>
                </a:solidFill>
                <a:latin typeface="Open Sans"/>
              </a:rPr>
              <a:t> să adapteze conţinutul </a:t>
            </a:r>
            <a:r>
              <a:rPr lang="ro-RO" sz="1600" b="1" dirty="0">
                <a:solidFill>
                  <a:srgbClr val="1F497D"/>
                </a:solidFill>
                <a:latin typeface="Open Sans"/>
              </a:rPr>
              <a:t>afișului propriu </a:t>
            </a:r>
            <a:r>
              <a:rPr lang="vi-VN" sz="1600" b="1" dirty="0">
                <a:solidFill>
                  <a:srgbClr val="1F497D"/>
                </a:solidFill>
                <a:latin typeface="Open Sans"/>
              </a:rPr>
              <a:t>(denumirea proiectului</a:t>
            </a:r>
            <a:r>
              <a:rPr lang="vi-VN" sz="1600" dirty="0">
                <a:solidFill>
                  <a:srgbClr val="1F497D"/>
                </a:solidFill>
                <a:latin typeface="Open Sans"/>
              </a:rPr>
              <a:t>, </a:t>
            </a:r>
            <a:r>
              <a:rPr lang="vi-VN" sz="1600" b="1" dirty="0">
                <a:solidFill>
                  <a:srgbClr val="1F497D"/>
                </a:solidFill>
                <a:latin typeface="Open Sans"/>
              </a:rPr>
              <a:t>buget</a:t>
            </a:r>
            <a:r>
              <a:rPr lang="ro-RO" sz="1600" b="1" dirty="0">
                <a:solidFill>
                  <a:srgbClr val="1F497D"/>
                </a:solidFill>
                <a:latin typeface="Open Sans"/>
              </a:rPr>
              <a:t>, finanțare FEDR perioada de implementare</a:t>
            </a:r>
            <a:r>
              <a:rPr lang="vi-VN" sz="1600" b="1" dirty="0">
                <a:solidFill>
                  <a:srgbClr val="1F497D"/>
                </a:solidFill>
                <a:latin typeface="Open Sans"/>
              </a:rPr>
              <a:t> etc.)</a:t>
            </a:r>
            <a:endParaRPr lang="en-US" sz="1600" b="1" dirty="0">
              <a:solidFill>
                <a:srgbClr val="1F497D"/>
              </a:solidFill>
              <a:latin typeface="Open Sans"/>
            </a:endParaRPr>
          </a:p>
        </p:txBody>
      </p:sp>
      <p:sp>
        <p:nvSpPr>
          <p:cNvPr id="3" name="Rectangle 2"/>
          <p:cNvSpPr/>
          <p:nvPr/>
        </p:nvSpPr>
        <p:spPr>
          <a:xfrm>
            <a:off x="-1" y="1029990"/>
            <a:ext cx="5862993" cy="1323439"/>
          </a:xfrm>
          <a:prstGeom prst="rect">
            <a:avLst/>
          </a:prstGeom>
        </p:spPr>
        <p:txBody>
          <a:bodyPr wrap="square">
            <a:spAutoFit/>
          </a:bodyPr>
          <a:lstStyle/>
          <a:p>
            <a:pPr marL="285750" indent="-285750" algn="just">
              <a:spcBef>
                <a:spcPts val="600"/>
              </a:spcBef>
              <a:spcAft>
                <a:spcPts val="600"/>
              </a:spcAft>
              <a:buFont typeface="Arial" pitchFamily="34" charset="0"/>
              <a:buChar char="•"/>
            </a:pPr>
            <a:r>
              <a:rPr lang="vi-VN" sz="1600" dirty="0">
                <a:solidFill>
                  <a:srgbClr val="1F497D"/>
                </a:solidFill>
                <a:latin typeface="Open Sans"/>
              </a:rPr>
              <a:t>În termen de șase luni d</a:t>
            </a:r>
            <a:r>
              <a:rPr lang="ro-RO" sz="1600" dirty="0">
                <a:solidFill>
                  <a:srgbClr val="1F497D"/>
                </a:solidFill>
                <a:latin typeface="Open Sans"/>
              </a:rPr>
              <a:t>e la</a:t>
            </a:r>
            <a:r>
              <a:rPr lang="vi-VN" sz="1600" dirty="0">
                <a:solidFill>
                  <a:srgbClr val="1F497D"/>
                </a:solidFill>
                <a:latin typeface="Open Sans"/>
              </a:rPr>
              <a:t> aprobarea proiectului, </a:t>
            </a:r>
            <a:r>
              <a:rPr lang="vi-VN" sz="1600" b="1" dirty="0">
                <a:solidFill>
                  <a:srgbClr val="1F497D"/>
                </a:solidFill>
                <a:latin typeface="Open Sans"/>
              </a:rPr>
              <a:t>fiecare beneficiar </a:t>
            </a:r>
            <a:r>
              <a:rPr lang="vi-VN" sz="1600" dirty="0">
                <a:solidFill>
                  <a:srgbClr val="1F497D"/>
                </a:solidFill>
                <a:latin typeface="Open Sans"/>
              </a:rPr>
              <a:t>trebuie să</a:t>
            </a:r>
            <a:r>
              <a:rPr lang="ro-RO" sz="1600" dirty="0">
                <a:solidFill>
                  <a:srgbClr val="1F497D"/>
                </a:solidFill>
                <a:latin typeface="Open Sans"/>
              </a:rPr>
              <a:t> afișeze</a:t>
            </a:r>
            <a:r>
              <a:rPr lang="vi-VN" sz="1600" dirty="0">
                <a:solidFill>
                  <a:srgbClr val="1F497D"/>
                </a:solidFill>
                <a:latin typeface="Open Sans"/>
              </a:rPr>
              <a:t> </a:t>
            </a:r>
            <a:r>
              <a:rPr lang="vi-VN" sz="1600" b="1" dirty="0">
                <a:solidFill>
                  <a:srgbClr val="1F497D"/>
                </a:solidFill>
                <a:latin typeface="Open Sans"/>
              </a:rPr>
              <a:t>cel puțin un poster cu informaţii despre proiect (dimensiune</a:t>
            </a:r>
            <a:r>
              <a:rPr lang="ro-RO" sz="1600" b="1" dirty="0">
                <a:solidFill>
                  <a:srgbClr val="1F497D"/>
                </a:solidFill>
                <a:latin typeface="Open Sans"/>
              </a:rPr>
              <a:t>, </a:t>
            </a:r>
            <a:r>
              <a:rPr lang="vi-VN" sz="1600" b="1" dirty="0">
                <a:solidFill>
                  <a:srgbClr val="1F497D"/>
                </a:solidFill>
                <a:latin typeface="Open Sans"/>
              </a:rPr>
              <a:t>min. A3)</a:t>
            </a:r>
            <a:r>
              <a:rPr lang="vi-VN" sz="1600" dirty="0">
                <a:solidFill>
                  <a:srgbClr val="1F497D"/>
                </a:solidFill>
                <a:latin typeface="Open Sans"/>
              </a:rPr>
              <a:t>, </a:t>
            </a:r>
            <a:r>
              <a:rPr lang="ro-RO" sz="1600" dirty="0">
                <a:solidFill>
                  <a:srgbClr val="1F497D"/>
                </a:solidFill>
                <a:latin typeface="Open Sans"/>
              </a:rPr>
              <a:t>menționând </a:t>
            </a:r>
            <a:r>
              <a:rPr lang="vi-VN" sz="1600" dirty="0">
                <a:solidFill>
                  <a:srgbClr val="1F497D"/>
                </a:solidFill>
                <a:latin typeface="Open Sans"/>
              </a:rPr>
              <a:t>inclusiv sprijin financiar din partea UE, într-un loc vizibil pentru public.</a:t>
            </a:r>
            <a:endParaRPr lang="en-US" sz="1600" dirty="0">
              <a:solidFill>
                <a:srgbClr val="1F497D"/>
              </a:solidFill>
              <a:latin typeface="Open Sans"/>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7175" y="2283740"/>
            <a:ext cx="2910401" cy="41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2160" y="764704"/>
            <a:ext cx="2925600" cy="4140000"/>
          </a:xfrm>
          <a:prstGeom prst="rect">
            <a:avLst/>
          </a:prstGeom>
        </p:spPr>
      </p:pic>
    </p:spTree>
    <p:extLst>
      <p:ext uri="{BB962C8B-B14F-4D97-AF65-F5344CB8AC3E}">
        <p14:creationId xmlns:p14="http://schemas.microsoft.com/office/powerpoint/2010/main" val="42596001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0528" y="1171945"/>
            <a:ext cx="3131841" cy="338554"/>
          </a:xfrm>
          <a:prstGeom prst="rect">
            <a:avLst/>
          </a:prstGeom>
        </p:spPr>
        <p:txBody>
          <a:bodyPr wrap="square">
            <a:spAutoFit/>
          </a:bodyPr>
          <a:lstStyle/>
          <a:p>
            <a:pPr marL="285750" indent="-285750" algn="just">
              <a:spcBef>
                <a:spcPts val="600"/>
              </a:spcBef>
              <a:spcAft>
                <a:spcPts val="600"/>
              </a:spcAft>
              <a:buFont typeface="Arial" pitchFamily="34" charset="0"/>
              <a:buChar char="•"/>
            </a:pPr>
            <a:endParaRPr lang="en-US" sz="1600" dirty="0">
              <a:solidFill>
                <a:srgbClr val="1F497D"/>
              </a:solidFill>
              <a:latin typeface="Open Sans"/>
            </a:endParaRPr>
          </a:p>
        </p:txBody>
      </p:sp>
      <p:sp>
        <p:nvSpPr>
          <p:cNvPr id="9" name="Rounded Rectangle 8"/>
          <p:cNvSpPr/>
          <p:nvPr/>
        </p:nvSpPr>
        <p:spPr>
          <a:xfrm>
            <a:off x="395535" y="186241"/>
            <a:ext cx="7183671" cy="648073"/>
          </a:xfrm>
          <a:prstGeom prst="roundRect">
            <a:avLst/>
          </a:prstGeom>
          <a:solidFill>
            <a:srgbClr val="034EA2"/>
          </a:solidFill>
          <a:ln>
            <a:solidFill>
              <a:schemeClr val="bg1"/>
            </a:solidFill>
          </a:ln>
        </p:spPr>
        <p:style>
          <a:lnRef idx="1">
            <a:schemeClr val="accent4"/>
          </a:lnRef>
          <a:fillRef idx="3">
            <a:schemeClr val="accent4"/>
          </a:fillRef>
          <a:effectRef idx="2">
            <a:schemeClr val="accent4"/>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ro-RO" sz="3200" b="1" dirty="0">
                <a:latin typeface="Open Sans" pitchFamily="34" charset="0"/>
                <a:ea typeface="Open Sans" pitchFamily="34" charset="0"/>
                <a:cs typeface="Open Sans" pitchFamily="34" charset="0"/>
              </a:rPr>
              <a:t>Elementele unui afiș de proiect </a:t>
            </a:r>
          </a:p>
        </p:txBody>
      </p:sp>
      <p:sp>
        <p:nvSpPr>
          <p:cNvPr id="5" name="Rounded Rectangle 4"/>
          <p:cNvSpPr/>
          <p:nvPr/>
        </p:nvSpPr>
        <p:spPr>
          <a:xfrm>
            <a:off x="407858" y="2618796"/>
            <a:ext cx="2773459" cy="890652"/>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80160">
              <a:spcBef>
                <a:spcPts val="600"/>
              </a:spcBef>
              <a:spcAft>
                <a:spcPts val="600"/>
              </a:spcAft>
            </a:pPr>
            <a:r>
              <a:rPr lang="en-US" sz="900" dirty="0">
                <a:solidFill>
                  <a:srgbClr val="535353"/>
                </a:solidFill>
                <a:latin typeface="Open Sans" pitchFamily="34" charset="0"/>
                <a:ea typeface="Open Sans" pitchFamily="34" charset="0"/>
                <a:cs typeface="Open Sans" pitchFamily="34" charset="0"/>
              </a:rPr>
              <a:t>3</a:t>
            </a:r>
            <a:r>
              <a:rPr lang="ro-RO" sz="900" b="1" dirty="0">
                <a:solidFill>
                  <a:srgbClr val="535353"/>
                </a:solidFill>
                <a:latin typeface="Open Sans" pitchFamily="34" charset="0"/>
                <a:ea typeface="Open Sans" pitchFamily="34" charset="0"/>
                <a:cs typeface="Open Sans" pitchFamily="34" charset="0"/>
              </a:rPr>
              <a:t>. Informații despre proiect:  </a:t>
            </a:r>
            <a:r>
              <a:rPr lang="ro-RO" sz="900" dirty="0">
                <a:solidFill>
                  <a:srgbClr val="535353"/>
                </a:solidFill>
                <a:latin typeface="Open Sans" pitchFamily="34" charset="0"/>
                <a:ea typeface="Open Sans" pitchFamily="34" charset="0"/>
                <a:cs typeface="Open Sans" pitchFamily="34" charset="0"/>
              </a:rPr>
              <a:t> denumire, instituție, informații despre buget, FEDR și durată de implementare</a:t>
            </a:r>
            <a:endParaRPr lang="en-US" sz="900" dirty="0">
              <a:solidFill>
                <a:srgbClr val="535353"/>
              </a:solidFill>
              <a:latin typeface="Open Sans" pitchFamily="34" charset="0"/>
              <a:ea typeface="Open Sans" pitchFamily="34" charset="0"/>
              <a:cs typeface="Open Sans" pitchFamily="34" charset="0"/>
            </a:endParaRPr>
          </a:p>
        </p:txBody>
      </p:sp>
      <p:sp>
        <p:nvSpPr>
          <p:cNvPr id="16" name="Rounded Rectangle 15"/>
          <p:cNvSpPr/>
          <p:nvPr/>
        </p:nvSpPr>
        <p:spPr>
          <a:xfrm>
            <a:off x="1598167" y="5661248"/>
            <a:ext cx="821064" cy="441344"/>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800" dirty="0">
                <a:solidFill>
                  <a:srgbClr val="506E94">
                    <a:lumMod val="75000"/>
                  </a:srgbClr>
                </a:solidFill>
                <a:latin typeface="Open Sans" pitchFamily="34" charset="0"/>
                <a:ea typeface="Open Sans" pitchFamily="34" charset="0"/>
                <a:cs typeface="Open Sans" pitchFamily="34" charset="0"/>
              </a:rPr>
              <a:t>6</a:t>
            </a:r>
            <a:r>
              <a:rPr lang="ro-RO" sz="900" b="1" dirty="0">
                <a:solidFill>
                  <a:srgbClr val="535353"/>
                </a:solidFill>
                <a:latin typeface="Open Sans" pitchFamily="34" charset="0"/>
                <a:ea typeface="Open Sans" pitchFamily="34" charset="0"/>
                <a:cs typeface="Open Sans" pitchFamily="34" charset="0"/>
              </a:rPr>
              <a:t>. Logo-uri </a:t>
            </a:r>
            <a:r>
              <a:rPr lang="ro-RO" sz="900" dirty="0">
                <a:solidFill>
                  <a:srgbClr val="535353"/>
                </a:solidFill>
                <a:latin typeface="Open Sans" pitchFamily="34" charset="0"/>
                <a:ea typeface="Open Sans" pitchFamily="34" charset="0"/>
                <a:cs typeface="Open Sans" pitchFamily="34" charset="0"/>
              </a:rPr>
              <a:t>guverne</a:t>
            </a:r>
          </a:p>
        </p:txBody>
      </p:sp>
      <p:sp>
        <p:nvSpPr>
          <p:cNvPr id="29" name="Rounded Rectangle 28"/>
          <p:cNvSpPr/>
          <p:nvPr/>
        </p:nvSpPr>
        <p:spPr>
          <a:xfrm>
            <a:off x="736774" y="4881412"/>
            <a:ext cx="1297236" cy="38752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80160">
              <a:spcBef>
                <a:spcPts val="600"/>
              </a:spcBef>
              <a:spcAft>
                <a:spcPts val="600"/>
              </a:spcAft>
            </a:pPr>
            <a:r>
              <a:rPr lang="en-US" sz="900" dirty="0">
                <a:solidFill>
                  <a:srgbClr val="535353"/>
                </a:solidFill>
                <a:latin typeface="Open Sans" pitchFamily="34" charset="0"/>
                <a:ea typeface="Open Sans" pitchFamily="34" charset="0"/>
                <a:cs typeface="Open Sans" pitchFamily="34" charset="0"/>
              </a:rPr>
              <a:t>5</a:t>
            </a:r>
            <a:r>
              <a:rPr lang="ro-RO" sz="900" dirty="0">
                <a:solidFill>
                  <a:srgbClr val="535353"/>
                </a:solidFill>
                <a:latin typeface="Open Sans" pitchFamily="34" charset="0"/>
                <a:ea typeface="Open Sans" pitchFamily="34" charset="0"/>
                <a:cs typeface="Open Sans" pitchFamily="34" charset="0"/>
              </a:rPr>
              <a:t>.  </a:t>
            </a:r>
            <a:r>
              <a:rPr lang="ro-RO" sz="900" b="1" dirty="0">
                <a:solidFill>
                  <a:srgbClr val="535353"/>
                </a:solidFill>
                <a:latin typeface="Open Sans" pitchFamily="34" charset="0"/>
                <a:ea typeface="Open Sans" pitchFamily="34" charset="0"/>
                <a:cs typeface="Open Sans" pitchFamily="34" charset="0"/>
              </a:rPr>
              <a:t>Slogan</a:t>
            </a:r>
            <a:r>
              <a:rPr lang="ro-RO" sz="900" dirty="0">
                <a:solidFill>
                  <a:srgbClr val="535353"/>
                </a:solidFill>
                <a:latin typeface="Open Sans" pitchFamily="34" charset="0"/>
                <a:ea typeface="Open Sans" pitchFamily="34" charset="0"/>
                <a:cs typeface="Open Sans" pitchFamily="34" charset="0"/>
              </a:rPr>
              <a:t> program</a:t>
            </a:r>
            <a:endParaRPr lang="en-US" sz="900" dirty="0">
              <a:solidFill>
                <a:srgbClr val="535353"/>
              </a:solidFill>
              <a:latin typeface="Open Sans" pitchFamily="34" charset="0"/>
              <a:ea typeface="Open Sans" pitchFamily="34" charset="0"/>
              <a:cs typeface="Open Sans" pitchFamily="34" charset="0"/>
            </a:endParaRPr>
          </a:p>
        </p:txBody>
      </p:sp>
      <p:sp>
        <p:nvSpPr>
          <p:cNvPr id="40" name="Rounded Rectangle 39"/>
          <p:cNvSpPr/>
          <p:nvPr/>
        </p:nvSpPr>
        <p:spPr>
          <a:xfrm>
            <a:off x="6119233" y="6453336"/>
            <a:ext cx="1728192" cy="288032"/>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800" dirty="0">
                <a:solidFill>
                  <a:srgbClr val="506E94">
                    <a:lumMod val="75000"/>
                  </a:srgbClr>
                </a:solidFill>
                <a:latin typeface="Open Sans" pitchFamily="34" charset="0"/>
                <a:ea typeface="Open Sans" pitchFamily="34" charset="0"/>
                <a:cs typeface="Open Sans" pitchFamily="34" charset="0"/>
              </a:rPr>
              <a:t>7</a:t>
            </a:r>
            <a:r>
              <a:rPr lang="ro-RO" sz="800" dirty="0">
                <a:solidFill>
                  <a:srgbClr val="506E94">
                    <a:lumMod val="75000"/>
                  </a:srgbClr>
                </a:solidFill>
                <a:latin typeface="Open Sans" pitchFamily="34" charset="0"/>
                <a:ea typeface="Open Sans" pitchFamily="34" charset="0"/>
                <a:cs typeface="Open Sans" pitchFamily="34" charset="0"/>
              </a:rPr>
              <a:t>. </a:t>
            </a:r>
            <a:r>
              <a:rPr lang="ro-RO" sz="900" dirty="0">
                <a:solidFill>
                  <a:srgbClr val="535353"/>
                </a:solidFill>
                <a:latin typeface="Open Sans" pitchFamily="34" charset="0"/>
                <a:ea typeface="Open Sans" pitchFamily="34" charset="0"/>
                <a:cs typeface="Open Sans" pitchFamily="34" charset="0"/>
              </a:rPr>
              <a:t>Trimitere la </a:t>
            </a:r>
            <a:r>
              <a:rPr lang="ro-RO" sz="900" b="1" dirty="0">
                <a:solidFill>
                  <a:srgbClr val="535353"/>
                </a:solidFill>
                <a:latin typeface="Open Sans" pitchFamily="34" charset="0"/>
                <a:ea typeface="Open Sans" pitchFamily="34" charset="0"/>
                <a:cs typeface="Open Sans" pitchFamily="34" charset="0"/>
              </a:rPr>
              <a:t>web</a:t>
            </a:r>
            <a:r>
              <a:rPr lang="en-US" sz="900" b="1" dirty="0">
                <a:solidFill>
                  <a:srgbClr val="535353"/>
                </a:solidFill>
                <a:latin typeface="Open Sans" pitchFamily="34" charset="0"/>
                <a:ea typeface="Open Sans" pitchFamily="34" charset="0"/>
                <a:cs typeface="Open Sans" pitchFamily="34" charset="0"/>
              </a:rPr>
              <a:t> </a:t>
            </a:r>
            <a:r>
              <a:rPr lang="ro-RO" sz="900" b="1" dirty="0">
                <a:solidFill>
                  <a:srgbClr val="535353"/>
                </a:solidFill>
                <a:latin typeface="Open Sans" pitchFamily="34" charset="0"/>
                <a:ea typeface="Open Sans" pitchFamily="34" charset="0"/>
                <a:cs typeface="Open Sans" pitchFamily="34" charset="0"/>
              </a:rPr>
              <a:t>program</a:t>
            </a:r>
          </a:p>
        </p:txBody>
      </p:sp>
      <p:sp>
        <p:nvSpPr>
          <p:cNvPr id="43" name="Rounded Rectangle 42"/>
          <p:cNvSpPr/>
          <p:nvPr/>
        </p:nvSpPr>
        <p:spPr>
          <a:xfrm>
            <a:off x="627397" y="1747826"/>
            <a:ext cx="1941541" cy="488116"/>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1280160">
              <a:spcBef>
                <a:spcPts val="600"/>
              </a:spcBef>
              <a:spcAft>
                <a:spcPts val="600"/>
              </a:spcAft>
            </a:pPr>
            <a:r>
              <a:rPr lang="en-US" sz="900" dirty="0">
                <a:solidFill>
                  <a:srgbClr val="535353"/>
                </a:solidFill>
                <a:latin typeface="Open Sans" pitchFamily="34" charset="0"/>
                <a:ea typeface="Open Sans" pitchFamily="34" charset="0"/>
                <a:cs typeface="Open Sans" pitchFamily="34" charset="0"/>
              </a:rPr>
              <a:t>2</a:t>
            </a:r>
            <a:r>
              <a:rPr lang="ro-RO" sz="900" dirty="0">
                <a:solidFill>
                  <a:srgbClr val="535353"/>
                </a:solidFill>
                <a:latin typeface="Open Sans" pitchFamily="34" charset="0"/>
                <a:ea typeface="Open Sans" pitchFamily="34" charset="0"/>
                <a:cs typeface="Open Sans" pitchFamily="34" charset="0"/>
              </a:rPr>
              <a:t>. Inserați </a:t>
            </a:r>
            <a:r>
              <a:rPr lang="en-US" sz="900" dirty="0">
                <a:solidFill>
                  <a:srgbClr val="535353"/>
                </a:solidFill>
                <a:latin typeface="Open Sans" pitchFamily="34" charset="0"/>
                <a:ea typeface="Open Sans" pitchFamily="34" charset="0"/>
                <a:cs typeface="Open Sans" pitchFamily="34" charset="0"/>
              </a:rPr>
              <a:t>una sau mai multe</a:t>
            </a:r>
            <a:r>
              <a:rPr lang="ro-RO" sz="900" dirty="0">
                <a:solidFill>
                  <a:srgbClr val="535353"/>
                </a:solidFill>
                <a:latin typeface="Open Sans" pitchFamily="34" charset="0"/>
                <a:ea typeface="Open Sans" pitchFamily="34" charset="0"/>
                <a:cs typeface="Open Sans" pitchFamily="34" charset="0"/>
              </a:rPr>
              <a:t> </a:t>
            </a:r>
            <a:r>
              <a:rPr lang="ro-RO" sz="900" b="1" dirty="0">
                <a:solidFill>
                  <a:srgbClr val="535353"/>
                </a:solidFill>
                <a:latin typeface="Open Sans" pitchFamily="34" charset="0"/>
                <a:ea typeface="Open Sans" pitchFamily="34" charset="0"/>
                <a:cs typeface="Open Sans" pitchFamily="34" charset="0"/>
              </a:rPr>
              <a:t>imagin</a:t>
            </a:r>
            <a:r>
              <a:rPr lang="en-US" sz="900" b="1" dirty="0">
                <a:solidFill>
                  <a:srgbClr val="535353"/>
                </a:solidFill>
                <a:latin typeface="Open Sans" pitchFamily="34" charset="0"/>
                <a:ea typeface="Open Sans" pitchFamily="34" charset="0"/>
                <a:cs typeface="Open Sans" pitchFamily="34" charset="0"/>
              </a:rPr>
              <a:t>i</a:t>
            </a:r>
            <a:r>
              <a:rPr lang="ro-RO" sz="900" b="1" dirty="0">
                <a:solidFill>
                  <a:srgbClr val="535353"/>
                </a:solidFill>
                <a:latin typeface="Open Sans" pitchFamily="34" charset="0"/>
                <a:ea typeface="Open Sans" pitchFamily="34" charset="0"/>
                <a:cs typeface="Open Sans" pitchFamily="34" charset="0"/>
              </a:rPr>
              <a:t> reprezentativ</a:t>
            </a:r>
            <a:r>
              <a:rPr lang="en-US" sz="900" b="1" dirty="0">
                <a:solidFill>
                  <a:srgbClr val="535353"/>
                </a:solidFill>
                <a:latin typeface="Open Sans" pitchFamily="34" charset="0"/>
                <a:ea typeface="Open Sans" pitchFamily="34" charset="0"/>
                <a:cs typeface="Open Sans" pitchFamily="34" charset="0"/>
              </a:rPr>
              <a:t>e</a:t>
            </a:r>
            <a:r>
              <a:rPr lang="ro-RO" sz="900" b="1" dirty="0">
                <a:solidFill>
                  <a:srgbClr val="535353"/>
                </a:solidFill>
                <a:latin typeface="Open Sans" pitchFamily="34" charset="0"/>
                <a:ea typeface="Open Sans" pitchFamily="34" charset="0"/>
                <a:cs typeface="Open Sans" pitchFamily="34" charset="0"/>
              </a:rPr>
              <a:t> </a:t>
            </a:r>
            <a:r>
              <a:rPr lang="ro-RO" sz="900" dirty="0">
                <a:solidFill>
                  <a:srgbClr val="535353"/>
                </a:solidFill>
                <a:latin typeface="Open Sans" pitchFamily="34" charset="0"/>
                <a:ea typeface="Open Sans" pitchFamily="34" charset="0"/>
                <a:cs typeface="Open Sans" pitchFamily="34" charset="0"/>
              </a:rPr>
              <a:t>pentru proiect  </a:t>
            </a:r>
            <a:endParaRPr lang="en-US" sz="900" dirty="0">
              <a:solidFill>
                <a:srgbClr val="535353"/>
              </a:solidFill>
              <a:latin typeface="Open Sans" pitchFamily="34" charset="0"/>
              <a:ea typeface="Open Sans" pitchFamily="34" charset="0"/>
              <a:cs typeface="Open Sans" pitchFamily="34" charset="0"/>
            </a:endParaRPr>
          </a:p>
        </p:txBody>
      </p:sp>
      <p:sp>
        <p:nvSpPr>
          <p:cNvPr id="1040" name="Rounded Rectangle 1039"/>
          <p:cNvSpPr/>
          <p:nvPr/>
        </p:nvSpPr>
        <p:spPr>
          <a:xfrm>
            <a:off x="569227" y="945324"/>
            <a:ext cx="2426568" cy="585360"/>
          </a:xfrm>
          <a:prstGeom prst="roundRect">
            <a:avLst/>
          </a:prstGeom>
          <a:ln w="3175"/>
        </p:spPr>
        <p:style>
          <a:lnRef idx="2">
            <a:schemeClr val="dk1"/>
          </a:lnRef>
          <a:fillRef idx="1">
            <a:schemeClr val="lt1"/>
          </a:fillRef>
          <a:effectRef idx="0">
            <a:schemeClr val="dk1"/>
          </a:effectRef>
          <a:fontRef idx="minor">
            <a:schemeClr val="dk1"/>
          </a:fontRef>
        </p:style>
        <p:txBody>
          <a:bodyPr rtlCol="0" anchor="ctr"/>
          <a:lstStyle/>
          <a:p>
            <a:pPr lvl="0" algn="just"/>
            <a:r>
              <a:rPr lang="ro-RO" sz="900" dirty="0">
                <a:solidFill>
                  <a:srgbClr val="535353"/>
                </a:solidFill>
                <a:latin typeface="Open Sans" pitchFamily="34" charset="0"/>
                <a:ea typeface="Open Sans" pitchFamily="34" charset="0"/>
                <a:cs typeface="Open Sans" pitchFamily="34" charset="0"/>
              </a:rPr>
              <a:t>1. </a:t>
            </a:r>
            <a:r>
              <a:rPr lang="ro-RO" sz="900" b="1" dirty="0">
                <a:solidFill>
                  <a:srgbClr val="535353"/>
                </a:solidFill>
                <a:latin typeface="Open Sans" pitchFamily="34" charset="0"/>
                <a:ea typeface="Open Sans" pitchFamily="34" charset="0"/>
                <a:cs typeface="Open Sans" pitchFamily="34" charset="0"/>
              </a:rPr>
              <a:t>Logo program </a:t>
            </a:r>
            <a:r>
              <a:rPr lang="ro-RO" sz="900" dirty="0">
                <a:solidFill>
                  <a:srgbClr val="535353"/>
                </a:solidFill>
                <a:latin typeface="Open Sans" pitchFamily="34" charset="0"/>
                <a:ea typeface="Open Sans" pitchFamily="34" charset="0"/>
                <a:cs typeface="Open Sans" pitchFamily="34" charset="0"/>
              </a:rPr>
              <a:t>( include deja emblema UE şi trimiterea la FEDR)</a:t>
            </a:r>
          </a:p>
        </p:txBody>
      </p:sp>
      <p:sp>
        <p:nvSpPr>
          <p:cNvPr id="33" name="Rounded Rectangle 32"/>
          <p:cNvSpPr/>
          <p:nvPr/>
        </p:nvSpPr>
        <p:spPr>
          <a:xfrm>
            <a:off x="569227" y="3861048"/>
            <a:ext cx="1904256" cy="652720"/>
          </a:xfrm>
          <a:prstGeom prst="roundRect">
            <a:avLst/>
          </a:prstGeom>
          <a:ln w="3175"/>
        </p:spPr>
        <p:style>
          <a:lnRef idx="2">
            <a:schemeClr val="dk1"/>
          </a:lnRef>
          <a:fillRef idx="1">
            <a:schemeClr val="lt1"/>
          </a:fillRef>
          <a:effectRef idx="0">
            <a:schemeClr val="dk1"/>
          </a:effectRef>
          <a:fontRef idx="minor">
            <a:schemeClr val="dk1"/>
          </a:fontRef>
        </p:style>
        <p:txBody>
          <a:bodyPr rtlCol="0" anchor="ctr"/>
          <a:lstStyle/>
          <a:p>
            <a:pPr lvl="0" algn="just" defTabSz="1280160">
              <a:spcBef>
                <a:spcPts val="600"/>
              </a:spcBef>
              <a:spcAft>
                <a:spcPts val="600"/>
              </a:spcAft>
            </a:pPr>
            <a:r>
              <a:rPr lang="en-US" sz="900" dirty="0">
                <a:solidFill>
                  <a:srgbClr val="535353"/>
                </a:solidFill>
                <a:latin typeface="Open Sans" pitchFamily="34" charset="0"/>
                <a:ea typeface="Open Sans" pitchFamily="34" charset="0"/>
                <a:cs typeface="Open Sans" pitchFamily="34" charset="0"/>
              </a:rPr>
              <a:t>4</a:t>
            </a:r>
            <a:r>
              <a:rPr lang="ro-RO" sz="900" dirty="0">
                <a:solidFill>
                  <a:srgbClr val="535353"/>
                </a:solidFill>
                <a:latin typeface="Open Sans" pitchFamily="34" charset="0"/>
                <a:ea typeface="Open Sans" pitchFamily="34" charset="0"/>
                <a:cs typeface="Open Sans" pitchFamily="34" charset="0"/>
              </a:rPr>
              <a:t>. Inserați acest </a:t>
            </a:r>
            <a:r>
              <a:rPr lang="ro-RO" sz="900" b="1" dirty="0">
                <a:solidFill>
                  <a:srgbClr val="535353"/>
                </a:solidFill>
                <a:latin typeface="Open Sans" pitchFamily="34" charset="0"/>
                <a:ea typeface="Open Sans" pitchFamily="34" charset="0"/>
                <a:cs typeface="Open Sans" pitchFamily="34" charset="0"/>
              </a:rPr>
              <a:t>scurt text, </a:t>
            </a:r>
            <a:r>
              <a:rPr lang="ro-RO" sz="900" dirty="0">
                <a:solidFill>
                  <a:srgbClr val="535353"/>
                </a:solidFill>
                <a:latin typeface="Open Sans" pitchFamily="34" charset="0"/>
                <a:ea typeface="Open Sans" pitchFamily="34" charset="0"/>
                <a:cs typeface="Open Sans" pitchFamily="34" charset="0"/>
              </a:rPr>
              <a:t>de informare, cu privire la finanțarea proiectului din FEDR și  cofinanțarea statelor partenere. </a:t>
            </a:r>
            <a:endParaRPr lang="en-US" sz="900" dirty="0">
              <a:solidFill>
                <a:srgbClr val="535353"/>
              </a:solidFill>
              <a:latin typeface="Open Sans" pitchFamily="34" charset="0"/>
              <a:ea typeface="Open Sans" pitchFamily="34" charset="0"/>
              <a:cs typeface="Open Sans" pitchFamily="34" charset="0"/>
            </a:endParaRPr>
          </a:p>
        </p:txBody>
      </p:sp>
      <p:sp>
        <p:nvSpPr>
          <p:cNvPr id="76" name="Rounded Rectangle 75"/>
          <p:cNvSpPr/>
          <p:nvPr/>
        </p:nvSpPr>
        <p:spPr>
          <a:xfrm>
            <a:off x="7668344" y="2576138"/>
            <a:ext cx="1261159" cy="755223"/>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sz="800" dirty="0">
              <a:solidFill>
                <a:srgbClr val="506E94">
                  <a:lumMod val="75000"/>
                </a:srgbClr>
              </a:solidFill>
              <a:latin typeface="Open Sans" pitchFamily="34" charset="0"/>
              <a:ea typeface="Open Sans" pitchFamily="34" charset="0"/>
              <a:cs typeface="Open Sans" pitchFamily="34" charset="0"/>
            </a:endParaRPr>
          </a:p>
          <a:p>
            <a:pPr lvl="0" algn="just"/>
            <a:r>
              <a:rPr lang="en-US" sz="800" dirty="0">
                <a:solidFill>
                  <a:srgbClr val="506E94">
                    <a:lumMod val="75000"/>
                  </a:srgbClr>
                </a:solidFill>
                <a:latin typeface="Open Sans" pitchFamily="34" charset="0"/>
                <a:ea typeface="Open Sans" pitchFamily="34" charset="0"/>
                <a:cs typeface="Open Sans" pitchFamily="34" charset="0"/>
              </a:rPr>
              <a:t>8</a:t>
            </a:r>
            <a:r>
              <a:rPr lang="ro-RO" sz="800" dirty="0">
                <a:solidFill>
                  <a:srgbClr val="506E94">
                    <a:lumMod val="75000"/>
                  </a:srgbClr>
                </a:solidFill>
                <a:latin typeface="Open Sans" pitchFamily="34" charset="0"/>
                <a:ea typeface="Open Sans" pitchFamily="34" charset="0"/>
                <a:cs typeface="Open Sans" pitchFamily="34" charset="0"/>
              </a:rPr>
              <a:t>. </a:t>
            </a:r>
            <a:r>
              <a:rPr lang="ro-RO" sz="900" b="1" dirty="0">
                <a:solidFill>
                  <a:srgbClr val="535353"/>
                </a:solidFill>
                <a:latin typeface="Open Sans" pitchFamily="34" charset="0"/>
                <a:ea typeface="Open Sans" pitchFamily="34" charset="0"/>
                <a:cs typeface="Open Sans" pitchFamily="34" charset="0"/>
              </a:rPr>
              <a:t>Opțional</a:t>
            </a:r>
            <a:r>
              <a:rPr lang="ro-RO" sz="900" dirty="0">
                <a:solidFill>
                  <a:srgbClr val="535353"/>
                </a:solidFill>
                <a:latin typeface="Open Sans" pitchFamily="34" charset="0"/>
                <a:ea typeface="Open Sans" pitchFamily="34" charset="0"/>
                <a:cs typeface="Open Sans" pitchFamily="34" charset="0"/>
              </a:rPr>
              <a:t>:  inserați Logo  proiect / beneficiar/ website proiect</a:t>
            </a:r>
            <a:endParaRPr lang="en-US" sz="900" dirty="0">
              <a:solidFill>
                <a:srgbClr val="535353"/>
              </a:solidFill>
              <a:latin typeface="Open Sans" pitchFamily="34" charset="0"/>
              <a:ea typeface="Open Sans" pitchFamily="34" charset="0"/>
              <a:cs typeface="Open Sans" pitchFamily="34" charset="0"/>
            </a:endParaRPr>
          </a:p>
          <a:p>
            <a:pPr lvl="0"/>
            <a:endParaRPr lang="ro-RO" sz="900" dirty="0">
              <a:solidFill>
                <a:srgbClr val="535353"/>
              </a:solidFill>
              <a:latin typeface="Open Sans" pitchFamily="34" charset="0"/>
              <a:ea typeface="Open Sans" pitchFamily="34" charset="0"/>
              <a:cs typeface="Open Sans"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60905" y="924490"/>
            <a:ext cx="3818302" cy="5400000"/>
          </a:xfrm>
          <a:prstGeom prst="rect">
            <a:avLst/>
          </a:prstGeom>
        </p:spPr>
      </p:pic>
      <p:cxnSp>
        <p:nvCxnSpPr>
          <p:cNvPr id="24" name="Straight Arrow Connector 23"/>
          <p:cNvCxnSpPr>
            <a:stCxn id="43" idx="3"/>
          </p:cNvCxnSpPr>
          <p:nvPr/>
        </p:nvCxnSpPr>
        <p:spPr>
          <a:xfrm>
            <a:off x="2568938" y="1991884"/>
            <a:ext cx="2939166" cy="9330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2837332" y="2616378"/>
            <a:ext cx="2820769" cy="20162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2450913" y="4116811"/>
            <a:ext cx="1787038" cy="11521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114916" y="5157192"/>
            <a:ext cx="2132801"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a:off x="2114916" y="5881920"/>
            <a:ext cx="1845527" cy="673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5670056" y="6237312"/>
            <a:ext cx="360040" cy="4082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059832" y="1238004"/>
            <a:ext cx="6480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32129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655676" y="159444"/>
            <a:ext cx="5832648" cy="504055"/>
          </a:xfrm>
          <a:prstGeom prst="roundRect">
            <a:avLst/>
          </a:prstGeom>
          <a:solidFill>
            <a:srgbClr val="034EA2"/>
          </a:solidFill>
          <a:ln>
            <a:solidFill>
              <a:schemeClr val="bg1"/>
            </a:solidFill>
          </a:ln>
        </p:spPr>
        <p:style>
          <a:lnRef idx="1">
            <a:schemeClr val="accent4"/>
          </a:lnRef>
          <a:fillRef idx="3">
            <a:schemeClr val="accent4"/>
          </a:fillRef>
          <a:effectRef idx="2">
            <a:schemeClr val="accent4"/>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r>
              <a:rPr lang="ro-RO" sz="3200" b="1" dirty="0">
                <a:solidFill>
                  <a:prstClr val="white"/>
                </a:solidFill>
                <a:latin typeface="Open Sans" pitchFamily="34" charset="0"/>
                <a:ea typeface="Open Sans" pitchFamily="34" charset="0"/>
                <a:cs typeface="Open Sans" pitchFamily="34" charset="0"/>
              </a:rPr>
              <a:t>Panouri temporar</a:t>
            </a:r>
            <a:r>
              <a:rPr lang="en-US" sz="3200" b="1" dirty="0">
                <a:solidFill>
                  <a:prstClr val="white"/>
                </a:solidFill>
                <a:latin typeface="Open Sans" pitchFamily="34" charset="0"/>
                <a:ea typeface="Open Sans" pitchFamily="34" charset="0"/>
                <a:cs typeface="Open Sans" pitchFamily="34" charset="0"/>
              </a:rPr>
              <a:t>e</a:t>
            </a:r>
            <a:endParaRPr lang="ro-RO" sz="3200" b="1" dirty="0">
              <a:solidFill>
                <a:prstClr val="white"/>
              </a:solidFill>
              <a:latin typeface="Open Sans" pitchFamily="34" charset="0"/>
              <a:ea typeface="Open Sans" pitchFamily="34" charset="0"/>
              <a:cs typeface="Open Sans" pitchFamily="34" charset="0"/>
            </a:endParaRPr>
          </a:p>
        </p:txBody>
      </p:sp>
      <p:sp>
        <p:nvSpPr>
          <p:cNvPr id="7" name="TextBox 6"/>
          <p:cNvSpPr txBox="1"/>
          <p:nvPr/>
        </p:nvSpPr>
        <p:spPr>
          <a:xfrm>
            <a:off x="467544" y="908720"/>
            <a:ext cx="3672408" cy="4893647"/>
          </a:xfrm>
          <a:prstGeom prst="rect">
            <a:avLst/>
          </a:prstGeom>
          <a:noFill/>
        </p:spPr>
        <p:txBody>
          <a:bodyPr wrap="square" rtlCol="0">
            <a:spAutoFit/>
          </a:bodyPr>
          <a:lstStyle/>
          <a:p>
            <a:pPr lvl="0"/>
            <a:r>
              <a:rPr lang="ro-RO" sz="2000" b="1" dirty="0">
                <a:solidFill>
                  <a:srgbClr val="1F497D"/>
                </a:solidFill>
                <a:latin typeface="Open Sans" pitchFamily="34" charset="0"/>
                <a:ea typeface="Open Sans" pitchFamily="34" charset="0"/>
                <a:cs typeface="Open Sans" pitchFamily="34" charset="0"/>
              </a:rPr>
              <a:t>Panourile temporare trebuie afișate:</a:t>
            </a:r>
          </a:p>
          <a:p>
            <a:pPr lvl="0"/>
            <a:endParaRPr lang="ro-RO" sz="2000" b="1" dirty="0">
              <a:solidFill>
                <a:srgbClr val="1F497D"/>
              </a:solidFill>
              <a:latin typeface="Open Sans" pitchFamily="34" charset="0"/>
              <a:ea typeface="Open Sans" pitchFamily="34" charset="0"/>
              <a:cs typeface="Open Sans" pitchFamily="34" charset="0"/>
            </a:endParaRPr>
          </a:p>
          <a:p>
            <a:pPr marL="285750" lvl="0" indent="-285750" algn="just">
              <a:buFont typeface="Arial" pitchFamily="34" charset="0"/>
              <a:buChar char="•"/>
            </a:pPr>
            <a:r>
              <a:rPr lang="ro-RO" sz="1400" dirty="0">
                <a:solidFill>
                  <a:srgbClr val="1F497D"/>
                </a:solidFill>
                <a:latin typeface="Open Sans" pitchFamily="34" charset="0"/>
                <a:ea typeface="Open Sans" pitchFamily="34" charset="0"/>
                <a:cs typeface="Open Sans" pitchFamily="34" charset="0"/>
              </a:rPr>
              <a:t>dacă proiectul constă în </a:t>
            </a:r>
            <a:r>
              <a:rPr lang="ro-RO" sz="1400" b="1" dirty="0">
                <a:solidFill>
                  <a:srgbClr val="1F497D"/>
                </a:solidFill>
                <a:latin typeface="Open Sans" pitchFamily="34" charset="0"/>
                <a:ea typeface="Open Sans" pitchFamily="34" charset="0"/>
                <a:cs typeface="Open Sans" pitchFamily="34" charset="0"/>
              </a:rPr>
              <a:t>finanțarea infrastructurii</a:t>
            </a:r>
            <a:r>
              <a:rPr lang="ro-RO" sz="1400" dirty="0">
                <a:solidFill>
                  <a:srgbClr val="1F497D"/>
                </a:solidFill>
                <a:latin typeface="Open Sans" pitchFamily="34" charset="0"/>
                <a:ea typeface="Open Sans" pitchFamily="34" charset="0"/>
                <a:cs typeface="Open Sans" pitchFamily="34" charset="0"/>
              </a:rPr>
              <a:t> sau a unor</a:t>
            </a:r>
            <a:r>
              <a:rPr lang="vi-VN" sz="1400" b="1" dirty="0">
                <a:solidFill>
                  <a:srgbClr val="1F497D"/>
                </a:solidFill>
                <a:latin typeface="Open Sans" panose="020B0606030504020204" pitchFamily="34" charset="0"/>
                <a:ea typeface="Open Sans" panose="020B0606030504020204" pitchFamily="34" charset="0"/>
                <a:cs typeface="Open Sans" panose="020B0606030504020204" pitchFamily="34" charset="0"/>
              </a:rPr>
              <a:t> operațiuni de construcț</a:t>
            </a:r>
            <a:r>
              <a:rPr lang="ro-RO" sz="1400" b="1" dirty="0">
                <a:solidFill>
                  <a:srgbClr val="1F497D"/>
                </a:solidFill>
                <a:latin typeface="Open Sans" panose="020B0606030504020204" pitchFamily="34" charset="0"/>
                <a:ea typeface="Open Sans" panose="020B0606030504020204" pitchFamily="34" charset="0"/>
                <a:cs typeface="Open Sans" panose="020B0606030504020204" pitchFamily="34" charset="0"/>
              </a:rPr>
              <a:t>ii,</a:t>
            </a:r>
            <a:r>
              <a:rPr lang="vi-VN" sz="1400" b="1" dirty="0">
                <a:solidFill>
                  <a:srgbClr val="1F497D"/>
                </a:solidFill>
                <a:latin typeface="Open Sans" panose="020B0606030504020204" pitchFamily="34" charset="0"/>
                <a:ea typeface="Open Sans" panose="020B0606030504020204" pitchFamily="34" charset="0"/>
                <a:cs typeface="Open Sans" panose="020B0606030504020204" pitchFamily="34" charset="0"/>
              </a:rPr>
              <a:t> </a:t>
            </a:r>
            <a:r>
              <a:rPr lang="ro-RO" sz="1400" b="1" dirty="0">
                <a:solidFill>
                  <a:srgbClr val="1F497D"/>
                </a:solidFill>
                <a:latin typeface="Open Sans" panose="020B0606030504020204" pitchFamily="34" charset="0"/>
                <a:ea typeface="Open Sans" panose="020B0606030504020204" pitchFamily="34" charset="0"/>
                <a:cs typeface="Open Sans" panose="020B0606030504020204" pitchFamily="34" charset="0"/>
              </a:rPr>
              <a:t>iar </a:t>
            </a:r>
            <a:r>
              <a:rPr lang="vi-VN" sz="1400" b="1" dirty="0">
                <a:solidFill>
                  <a:srgbClr val="1F497D"/>
                </a:solidFill>
                <a:latin typeface="Open Sans" panose="020B0606030504020204" pitchFamily="34" charset="0"/>
                <a:ea typeface="Open Sans" panose="020B0606030504020204" pitchFamily="34" charset="0"/>
                <a:cs typeface="Open Sans" panose="020B0606030504020204" pitchFamily="34" charset="0"/>
              </a:rPr>
              <a:t>contribuția publică totală (FEDR și cofinanțare națională) depășește 500</a:t>
            </a:r>
            <a:r>
              <a:rPr lang="ro-RO" sz="1400" b="1" dirty="0">
                <a:solidFill>
                  <a:srgbClr val="1F497D"/>
                </a:solidFill>
                <a:latin typeface="Open Sans" panose="020B0606030504020204" pitchFamily="34" charset="0"/>
                <a:ea typeface="Open Sans" panose="020B0606030504020204" pitchFamily="34" charset="0"/>
                <a:cs typeface="Open Sans" panose="020B0606030504020204" pitchFamily="34" charset="0"/>
              </a:rPr>
              <a:t>.</a:t>
            </a:r>
            <a:r>
              <a:rPr lang="vi-VN" sz="1400" b="1" dirty="0">
                <a:solidFill>
                  <a:srgbClr val="1F497D"/>
                </a:solidFill>
                <a:latin typeface="Open Sans" panose="020B0606030504020204" pitchFamily="34" charset="0"/>
                <a:ea typeface="Open Sans" panose="020B0606030504020204" pitchFamily="34" charset="0"/>
                <a:cs typeface="Open Sans" panose="020B0606030504020204" pitchFamily="34" charset="0"/>
              </a:rPr>
              <a:t>000 EURO</a:t>
            </a:r>
            <a:endParaRPr lang="ro-RO" sz="1400" dirty="0">
              <a:solidFill>
                <a:srgbClr val="1F497D"/>
              </a:solidFill>
              <a:latin typeface="Open Sans" panose="020B0606030504020204" pitchFamily="34" charset="0"/>
              <a:ea typeface="Open Sans" panose="020B0606030504020204" pitchFamily="34" charset="0"/>
              <a:cs typeface="Open Sans" panose="020B0606030504020204" pitchFamily="34" charset="0"/>
            </a:endParaRPr>
          </a:p>
          <a:p>
            <a:pPr lvl="0" algn="just"/>
            <a:endParaRPr lang="ro-RO" sz="1400" dirty="0">
              <a:solidFill>
                <a:srgbClr val="1F497D"/>
              </a:solidFill>
              <a:latin typeface="Open Sans" panose="020B0606030504020204" pitchFamily="34" charset="0"/>
              <a:ea typeface="Open Sans" panose="020B0606030504020204" pitchFamily="34" charset="0"/>
              <a:cs typeface="Open Sans" panose="020B0606030504020204" pitchFamily="34" charset="0"/>
            </a:endParaRPr>
          </a:p>
          <a:p>
            <a:pPr marL="285750" lvl="0" indent="-285750" algn="just">
              <a:buFont typeface="Arial" pitchFamily="34" charset="0"/>
              <a:buChar char="•"/>
            </a:pPr>
            <a:r>
              <a:rPr lang="ro-RO" sz="1400" b="1" dirty="0">
                <a:solidFill>
                  <a:srgbClr val="1F497D"/>
                </a:solidFill>
                <a:latin typeface="Open Sans" pitchFamily="34" charset="0"/>
                <a:ea typeface="Open Sans" pitchFamily="34" charset="0"/>
                <a:cs typeface="Open Sans" pitchFamily="34" charset="0"/>
              </a:rPr>
              <a:t>odată cu începerea lucrărilor</a:t>
            </a:r>
          </a:p>
          <a:p>
            <a:pPr lvl="0" algn="just"/>
            <a:endParaRPr lang="ro-RO" sz="1400" b="1" dirty="0">
              <a:solidFill>
                <a:srgbClr val="1F497D"/>
              </a:solidFill>
              <a:latin typeface="Open Sans" pitchFamily="34" charset="0"/>
              <a:ea typeface="Open Sans" pitchFamily="34" charset="0"/>
              <a:cs typeface="Open Sans" pitchFamily="34" charset="0"/>
            </a:endParaRPr>
          </a:p>
          <a:p>
            <a:pPr marL="285750" lvl="0" indent="-285750" algn="just">
              <a:buFont typeface="Arial" pitchFamily="34" charset="0"/>
              <a:buChar char="•"/>
            </a:pPr>
            <a:r>
              <a:rPr lang="ro-RO" sz="1400" dirty="0">
                <a:solidFill>
                  <a:srgbClr val="1F497D"/>
                </a:solidFill>
                <a:latin typeface="Open Sans" pitchFamily="34" charset="0"/>
                <a:ea typeface="Open Sans" pitchFamily="34" charset="0"/>
                <a:cs typeface="Open Sans" pitchFamily="34" charset="0"/>
              </a:rPr>
              <a:t>când </a:t>
            </a:r>
            <a:r>
              <a:rPr lang="ro-RO" sz="1400" b="1" dirty="0">
                <a:solidFill>
                  <a:srgbClr val="1F497D"/>
                </a:solidFill>
                <a:latin typeface="Open Sans" pitchFamily="34" charset="0"/>
                <a:ea typeface="Open Sans" pitchFamily="34" charset="0"/>
                <a:cs typeface="Open Sans" pitchFamily="34" charset="0"/>
              </a:rPr>
              <a:t>lucrările</a:t>
            </a:r>
            <a:r>
              <a:rPr lang="ro-RO" sz="1400" dirty="0">
                <a:solidFill>
                  <a:srgbClr val="1F497D"/>
                </a:solidFill>
                <a:latin typeface="Open Sans" pitchFamily="34" charset="0"/>
                <a:ea typeface="Open Sans" pitchFamily="34" charset="0"/>
                <a:cs typeface="Open Sans" pitchFamily="34" charset="0"/>
              </a:rPr>
              <a:t> de infrastructură sau de c</a:t>
            </a:r>
            <a:r>
              <a:rPr lang="it-IT" sz="1400" dirty="0">
                <a:solidFill>
                  <a:srgbClr val="1F497D"/>
                </a:solidFill>
                <a:latin typeface="Open Sans" pitchFamily="34" charset="0"/>
                <a:ea typeface="Open Sans" pitchFamily="34" charset="0"/>
                <a:cs typeface="Open Sans" pitchFamily="34" charset="0"/>
              </a:rPr>
              <a:t>onstru</a:t>
            </a:r>
            <a:r>
              <a:rPr lang="ro-RO" sz="1400" dirty="0">
                <a:solidFill>
                  <a:srgbClr val="1F497D"/>
                </a:solidFill>
                <a:latin typeface="Open Sans" pitchFamily="34" charset="0"/>
                <a:ea typeface="Open Sans" pitchFamily="34" charset="0"/>
                <a:cs typeface="Open Sans" pitchFamily="34" charset="0"/>
              </a:rPr>
              <a:t>ț</a:t>
            </a:r>
            <a:r>
              <a:rPr lang="it-IT" sz="1400" dirty="0">
                <a:solidFill>
                  <a:srgbClr val="1F497D"/>
                </a:solidFill>
                <a:latin typeface="Open Sans" pitchFamily="34" charset="0"/>
                <a:ea typeface="Open Sans" pitchFamily="34" charset="0"/>
                <a:cs typeface="Open Sans" pitchFamily="34" charset="0"/>
              </a:rPr>
              <a:t>ie sunt desfasurate </a:t>
            </a:r>
            <a:r>
              <a:rPr lang="it-IT" sz="1400" b="1" dirty="0">
                <a:solidFill>
                  <a:srgbClr val="1F497D"/>
                </a:solidFill>
                <a:latin typeface="Open Sans" pitchFamily="34" charset="0"/>
                <a:ea typeface="Open Sans" pitchFamily="34" charset="0"/>
                <a:cs typeface="Open Sans" pitchFamily="34" charset="0"/>
              </a:rPr>
              <a:t>pe ambele p</a:t>
            </a:r>
            <a:r>
              <a:rPr lang="ro-RO" sz="1400" b="1" dirty="0">
                <a:solidFill>
                  <a:srgbClr val="1F497D"/>
                </a:solidFill>
                <a:latin typeface="Open Sans" pitchFamily="34" charset="0"/>
                <a:ea typeface="Open Sans" pitchFamily="34" charset="0"/>
                <a:cs typeface="Open Sans" pitchFamily="34" charset="0"/>
              </a:rPr>
              <a:t>ă</a:t>
            </a:r>
            <a:r>
              <a:rPr lang="it-IT" sz="1400" b="1" dirty="0">
                <a:solidFill>
                  <a:srgbClr val="1F497D"/>
                </a:solidFill>
                <a:latin typeface="Open Sans" pitchFamily="34" charset="0"/>
                <a:ea typeface="Open Sans" pitchFamily="34" charset="0"/>
                <a:cs typeface="Open Sans" pitchFamily="34" charset="0"/>
              </a:rPr>
              <a:t>r</a:t>
            </a:r>
            <a:r>
              <a:rPr lang="ro-RO" sz="1400" b="1" dirty="0">
                <a:solidFill>
                  <a:srgbClr val="1F497D"/>
                </a:solidFill>
                <a:latin typeface="Open Sans" pitchFamily="34" charset="0"/>
                <a:ea typeface="Open Sans" pitchFamily="34" charset="0"/>
                <a:cs typeface="Open Sans" pitchFamily="34" charset="0"/>
              </a:rPr>
              <a:t>ț</a:t>
            </a:r>
            <a:r>
              <a:rPr lang="it-IT" sz="1400" b="1" dirty="0">
                <a:solidFill>
                  <a:srgbClr val="1F497D"/>
                </a:solidFill>
                <a:latin typeface="Open Sans" pitchFamily="34" charset="0"/>
                <a:ea typeface="Open Sans" pitchFamily="34" charset="0"/>
                <a:cs typeface="Open Sans" pitchFamily="34" charset="0"/>
              </a:rPr>
              <a:t>i ale</a:t>
            </a:r>
            <a:r>
              <a:rPr lang="ro-RO" sz="1400" b="1" dirty="0">
                <a:solidFill>
                  <a:srgbClr val="1F497D"/>
                </a:solidFill>
                <a:latin typeface="Open Sans" pitchFamily="34" charset="0"/>
                <a:ea typeface="Open Sans" pitchFamily="34" charset="0"/>
                <a:cs typeface="Open Sans" pitchFamily="34" charset="0"/>
              </a:rPr>
              <a:t> </a:t>
            </a:r>
            <a:r>
              <a:rPr lang="it-IT" sz="1400" b="1" dirty="0">
                <a:solidFill>
                  <a:srgbClr val="1F497D"/>
                </a:solidFill>
                <a:latin typeface="Open Sans" pitchFamily="34" charset="0"/>
                <a:ea typeface="Open Sans" pitchFamily="34" charset="0"/>
                <a:cs typeface="Open Sans" pitchFamily="34" charset="0"/>
              </a:rPr>
              <a:t>zonei de grani</a:t>
            </a:r>
            <a:r>
              <a:rPr lang="ro-RO" sz="1400" b="1" dirty="0" err="1">
                <a:solidFill>
                  <a:srgbClr val="1F497D"/>
                </a:solidFill>
                <a:latin typeface="Open Sans" pitchFamily="34" charset="0"/>
                <a:ea typeface="Open Sans" pitchFamily="34" charset="0"/>
                <a:cs typeface="Open Sans" pitchFamily="34" charset="0"/>
              </a:rPr>
              <a:t>ță</a:t>
            </a:r>
            <a:r>
              <a:rPr lang="it-IT" sz="1400" b="1" dirty="0">
                <a:solidFill>
                  <a:srgbClr val="1F497D"/>
                </a:solidFill>
                <a:latin typeface="Open Sans" pitchFamily="34" charset="0"/>
                <a:ea typeface="Open Sans" pitchFamily="34" charset="0"/>
                <a:cs typeface="Open Sans" pitchFamily="34" charset="0"/>
              </a:rPr>
              <a:t>, </a:t>
            </a:r>
            <a:r>
              <a:rPr lang="it-IT" sz="1400" dirty="0">
                <a:solidFill>
                  <a:srgbClr val="1F497D"/>
                </a:solidFill>
                <a:latin typeface="Open Sans" pitchFamily="34" charset="0"/>
                <a:ea typeface="Open Sans" pitchFamily="34" charset="0"/>
                <a:cs typeface="Open Sans" pitchFamily="34" charset="0"/>
              </a:rPr>
              <a:t>vor fi amplasate </a:t>
            </a:r>
            <a:r>
              <a:rPr lang="it-IT" sz="1400" b="1" dirty="0">
                <a:solidFill>
                  <a:srgbClr val="1F497D"/>
                </a:solidFill>
                <a:latin typeface="Open Sans" pitchFamily="34" charset="0"/>
                <a:ea typeface="Open Sans" pitchFamily="34" charset="0"/>
                <a:cs typeface="Open Sans" pitchFamily="34" charset="0"/>
              </a:rPr>
              <a:t>dou</a:t>
            </a:r>
            <a:r>
              <a:rPr lang="ro-RO" sz="1400" b="1" dirty="0">
                <a:solidFill>
                  <a:srgbClr val="1F497D"/>
                </a:solidFill>
                <a:latin typeface="Open Sans" pitchFamily="34" charset="0"/>
                <a:ea typeface="Open Sans" pitchFamily="34" charset="0"/>
                <a:cs typeface="Open Sans" pitchFamily="34" charset="0"/>
              </a:rPr>
              <a:t>ă</a:t>
            </a:r>
            <a:r>
              <a:rPr lang="it-IT" sz="1400" b="1" dirty="0">
                <a:solidFill>
                  <a:srgbClr val="1F497D"/>
                </a:solidFill>
                <a:latin typeface="Open Sans" pitchFamily="34" charset="0"/>
                <a:ea typeface="Open Sans" pitchFamily="34" charset="0"/>
                <a:cs typeface="Open Sans" pitchFamily="34" charset="0"/>
              </a:rPr>
              <a:t> panouri</a:t>
            </a:r>
            <a:r>
              <a:rPr lang="ro-RO" sz="1400" b="1" dirty="0">
                <a:solidFill>
                  <a:srgbClr val="1F497D"/>
                </a:solidFill>
                <a:latin typeface="Open Sans" pitchFamily="34" charset="0"/>
                <a:ea typeface="Open Sans" pitchFamily="34" charset="0"/>
                <a:cs typeface="Open Sans" pitchFamily="34" charset="0"/>
              </a:rPr>
              <a:t> </a:t>
            </a:r>
            <a:r>
              <a:rPr lang="it-IT" sz="1400" b="1" dirty="0">
                <a:solidFill>
                  <a:srgbClr val="1F497D"/>
                </a:solidFill>
                <a:latin typeface="Open Sans" pitchFamily="34" charset="0"/>
                <a:ea typeface="Open Sans" pitchFamily="34" charset="0"/>
                <a:cs typeface="Open Sans" pitchFamily="34" charset="0"/>
              </a:rPr>
              <a:t>separate</a:t>
            </a:r>
            <a:r>
              <a:rPr lang="it-IT" sz="1400" dirty="0">
                <a:solidFill>
                  <a:srgbClr val="1F497D"/>
                </a:solidFill>
                <a:latin typeface="Open Sans" pitchFamily="34" charset="0"/>
                <a:ea typeface="Open Sans" pitchFamily="34" charset="0"/>
                <a:cs typeface="Open Sans" pitchFamily="34" charset="0"/>
              </a:rPr>
              <a:t> (unul în Ungaria </a:t>
            </a:r>
            <a:r>
              <a:rPr lang="ro-RO" sz="1400" dirty="0">
                <a:solidFill>
                  <a:srgbClr val="1F497D"/>
                </a:solidFill>
                <a:latin typeface="Open Sans" pitchFamily="34" charset="0"/>
                <a:ea typeface="Open Sans" pitchFamily="34" charset="0"/>
                <a:cs typeface="Open Sans" pitchFamily="34" charset="0"/>
              </a:rPr>
              <a:t>ș</a:t>
            </a:r>
            <a:r>
              <a:rPr lang="it-IT" sz="1400" dirty="0">
                <a:solidFill>
                  <a:srgbClr val="1F497D"/>
                </a:solidFill>
                <a:latin typeface="Open Sans" pitchFamily="34" charset="0"/>
                <a:ea typeface="Open Sans" pitchFamily="34" charset="0"/>
                <a:cs typeface="Open Sans" pitchFamily="34" charset="0"/>
              </a:rPr>
              <a:t>i unul în România)</a:t>
            </a:r>
            <a:endParaRPr lang="ro-RO" sz="1400" dirty="0">
              <a:solidFill>
                <a:srgbClr val="1F497D"/>
              </a:solidFill>
              <a:latin typeface="Open Sans" pitchFamily="34" charset="0"/>
              <a:ea typeface="Open Sans" pitchFamily="34" charset="0"/>
              <a:cs typeface="Open Sans" pitchFamily="34" charset="0"/>
            </a:endParaRPr>
          </a:p>
          <a:p>
            <a:pPr lvl="0" algn="just"/>
            <a:endParaRPr lang="it-IT" sz="1400" dirty="0">
              <a:solidFill>
                <a:srgbClr val="1F497D"/>
              </a:solidFill>
              <a:latin typeface="Open Sans" pitchFamily="34" charset="0"/>
              <a:ea typeface="Open Sans" pitchFamily="34" charset="0"/>
              <a:cs typeface="Open Sans" pitchFamily="34" charset="0"/>
            </a:endParaRPr>
          </a:p>
          <a:p>
            <a:pPr marL="285750" lvl="0" indent="-285750" algn="just">
              <a:buFont typeface="Arial" pitchFamily="34" charset="0"/>
              <a:buChar char="•"/>
            </a:pPr>
            <a:r>
              <a:rPr lang="it-IT" sz="1400" dirty="0">
                <a:solidFill>
                  <a:srgbClr val="1F497D"/>
                </a:solidFill>
                <a:latin typeface="Open Sans" pitchFamily="34" charset="0"/>
                <a:ea typeface="Open Sans" pitchFamily="34" charset="0"/>
                <a:cs typeface="Open Sans" pitchFamily="34" charset="0"/>
              </a:rPr>
              <a:t>într-un </a:t>
            </a:r>
            <a:r>
              <a:rPr lang="it-IT" sz="1400" b="1" dirty="0">
                <a:solidFill>
                  <a:srgbClr val="1F497D"/>
                </a:solidFill>
                <a:latin typeface="Open Sans" pitchFamily="34" charset="0"/>
                <a:ea typeface="Open Sans" pitchFamily="34" charset="0"/>
                <a:cs typeface="Open Sans" pitchFamily="34" charset="0"/>
              </a:rPr>
              <a:t>loc cu vizibilitate maxim</a:t>
            </a:r>
            <a:r>
              <a:rPr lang="ro-RO" sz="1400" b="1" dirty="0">
                <a:solidFill>
                  <a:srgbClr val="1F497D"/>
                </a:solidFill>
                <a:latin typeface="Open Sans" pitchFamily="34" charset="0"/>
                <a:ea typeface="Open Sans" pitchFamily="34" charset="0"/>
                <a:cs typeface="Open Sans" pitchFamily="34" charset="0"/>
              </a:rPr>
              <a:t>ă</a:t>
            </a:r>
            <a:r>
              <a:rPr lang="it-IT" sz="1400" b="1" dirty="0">
                <a:solidFill>
                  <a:srgbClr val="1F497D"/>
                </a:solidFill>
                <a:latin typeface="Open Sans" pitchFamily="34" charset="0"/>
                <a:ea typeface="Open Sans" pitchFamily="34" charset="0"/>
                <a:cs typeface="Open Sans" pitchFamily="34" charset="0"/>
              </a:rPr>
              <a:t>,</a:t>
            </a:r>
            <a:r>
              <a:rPr lang="it-IT" sz="1400" dirty="0">
                <a:solidFill>
                  <a:srgbClr val="1F497D"/>
                </a:solidFill>
                <a:latin typeface="Open Sans" pitchFamily="34" charset="0"/>
                <a:ea typeface="Open Sans" pitchFamily="34" charset="0"/>
                <a:cs typeface="Open Sans" pitchFamily="34" charset="0"/>
              </a:rPr>
              <a:t> ex. la</a:t>
            </a:r>
            <a:r>
              <a:rPr lang="ro-RO" sz="1400" dirty="0">
                <a:solidFill>
                  <a:srgbClr val="1F497D"/>
                </a:solidFill>
                <a:latin typeface="Open Sans" pitchFamily="34" charset="0"/>
                <a:ea typeface="Open Sans" pitchFamily="34" charset="0"/>
                <a:cs typeface="Open Sans" pitchFamily="34" charset="0"/>
              </a:rPr>
              <a:t> </a:t>
            </a:r>
            <a:r>
              <a:rPr lang="es-ES" sz="1400" dirty="0">
                <a:solidFill>
                  <a:srgbClr val="1F497D"/>
                </a:solidFill>
                <a:latin typeface="Open Sans" pitchFamily="34" charset="0"/>
                <a:ea typeface="Open Sans" pitchFamily="34" charset="0"/>
                <a:cs typeface="Open Sans" pitchFamily="34" charset="0"/>
              </a:rPr>
              <a:t>margine</a:t>
            </a:r>
            <a:r>
              <a:rPr lang="ro-RO" sz="1400" dirty="0">
                <a:solidFill>
                  <a:srgbClr val="1F497D"/>
                </a:solidFill>
                <a:latin typeface="Open Sans" pitchFamily="34" charset="0"/>
                <a:ea typeface="Open Sans" pitchFamily="34" charset="0"/>
                <a:cs typeface="Open Sans" pitchFamily="34" charset="0"/>
              </a:rPr>
              <a:t>a</a:t>
            </a:r>
            <a:r>
              <a:rPr lang="es-ES" sz="1400" dirty="0">
                <a:solidFill>
                  <a:srgbClr val="1F497D"/>
                </a:solidFill>
                <a:latin typeface="Open Sans" pitchFamily="34" charset="0"/>
                <a:ea typeface="Open Sans" pitchFamily="34" charset="0"/>
                <a:cs typeface="Open Sans" pitchFamily="34" charset="0"/>
              </a:rPr>
              <a:t> drumurilor de acces la amplasamentul</a:t>
            </a:r>
            <a:r>
              <a:rPr lang="ro-RO" sz="1400" dirty="0">
                <a:solidFill>
                  <a:srgbClr val="1F497D"/>
                </a:solidFill>
                <a:latin typeface="Open Sans" pitchFamily="34" charset="0"/>
                <a:ea typeface="Open Sans" pitchFamily="34" charset="0"/>
                <a:cs typeface="Open Sans" pitchFamily="34" charset="0"/>
              </a:rPr>
              <a:t> proiectului</a:t>
            </a:r>
            <a:endParaRPr lang="ro-RO" sz="1400" b="1" i="1" dirty="0">
              <a:solidFill>
                <a:srgbClr val="C0504D">
                  <a:lumMod val="75000"/>
                </a:srgb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 name="Picture 3" descr="C:\Users\Daliana\AppData\Local\Temp\Rar$DI00.438\Temporary billboards 3000 x 1500_m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31424" y="3212976"/>
            <a:ext cx="4377580" cy="2287439"/>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463988" y="1124744"/>
            <a:ext cx="3924436" cy="1877437"/>
          </a:xfrm>
          <a:prstGeom prst="rect">
            <a:avLst/>
          </a:prstGeom>
          <a:noFill/>
        </p:spPr>
        <p:txBody>
          <a:bodyPr wrap="square" rtlCol="0">
            <a:spAutoFit/>
          </a:bodyPr>
          <a:lstStyle/>
          <a:p>
            <a:endParaRPr lang="ro-RO" sz="1400" dirty="0">
              <a:solidFill>
                <a:srgbClr val="1F497D"/>
              </a:solidFill>
              <a:latin typeface="Open Sans" pitchFamily="34" charset="0"/>
              <a:ea typeface="Open Sans" pitchFamily="34" charset="0"/>
              <a:cs typeface="Open Sans" pitchFamily="34" charset="0"/>
            </a:endParaRPr>
          </a:p>
          <a:p>
            <a:endParaRPr lang="ro-RO" sz="1400" dirty="0">
              <a:solidFill>
                <a:srgbClr val="1F497D"/>
              </a:solidFill>
              <a:latin typeface="Open Sans" pitchFamily="34" charset="0"/>
              <a:ea typeface="Open Sans" pitchFamily="34" charset="0"/>
              <a:cs typeface="Open Sans" pitchFamily="34" charset="0"/>
            </a:endParaRPr>
          </a:p>
          <a:p>
            <a:pPr algn="just"/>
            <a:r>
              <a:rPr lang="ro-RO" sz="1400" dirty="0">
                <a:solidFill>
                  <a:srgbClr val="1F497D"/>
                </a:solidFill>
                <a:latin typeface="Open Sans" pitchFamily="34" charset="0"/>
                <a:ea typeface="Open Sans" pitchFamily="34" charset="0"/>
                <a:cs typeface="Open Sans" pitchFamily="34" charset="0"/>
              </a:rPr>
              <a:t>Pentru proiectarea panourilor</a:t>
            </a:r>
            <a:r>
              <a:rPr lang="en-US" sz="1400" dirty="0">
                <a:solidFill>
                  <a:srgbClr val="1F497D"/>
                </a:solidFill>
                <a:latin typeface="Open Sans" pitchFamily="34" charset="0"/>
                <a:ea typeface="Open Sans" pitchFamily="34" charset="0"/>
                <a:cs typeface="Open Sans" pitchFamily="34" charset="0"/>
              </a:rPr>
              <a:t> </a:t>
            </a:r>
            <a:r>
              <a:rPr lang="ro-RO" sz="1400" dirty="0">
                <a:solidFill>
                  <a:srgbClr val="1F497D"/>
                </a:solidFill>
                <a:latin typeface="Open Sans" pitchFamily="34" charset="0"/>
                <a:ea typeface="Open Sans" pitchFamily="34" charset="0"/>
                <a:cs typeface="Open Sans" pitchFamily="34" charset="0"/>
              </a:rPr>
              <a:t>va fi folosit formatul furnizat de program: </a:t>
            </a:r>
          </a:p>
          <a:p>
            <a:endParaRPr lang="ro-RO" sz="1400" dirty="0">
              <a:solidFill>
                <a:srgbClr val="1F497D"/>
              </a:solidFill>
              <a:latin typeface="Open Sans" pitchFamily="34" charset="0"/>
              <a:ea typeface="Open Sans" pitchFamily="34" charset="0"/>
              <a:cs typeface="Open Sans" pitchFamily="34" charset="0"/>
            </a:endParaRPr>
          </a:p>
          <a:p>
            <a:pPr algn="ctr"/>
            <a:endParaRPr lang="ro-RO" sz="1600" b="1" dirty="0">
              <a:solidFill>
                <a:srgbClr val="1F497D"/>
              </a:solidFill>
              <a:latin typeface="Open Sans"/>
            </a:endParaRPr>
          </a:p>
          <a:p>
            <a:pPr algn="ctr"/>
            <a:r>
              <a:rPr lang="ro-RO" sz="1600" b="1" dirty="0">
                <a:solidFill>
                  <a:srgbClr val="1F497D"/>
                </a:solidFill>
                <a:latin typeface="Open Sans"/>
              </a:rPr>
              <a:t>Dimensiune:</a:t>
            </a:r>
            <a:r>
              <a:rPr lang="en-US" sz="1600" b="1" dirty="0">
                <a:solidFill>
                  <a:srgbClr val="1F497D"/>
                </a:solidFill>
                <a:latin typeface="Open Sans"/>
              </a:rPr>
              <a:t> </a:t>
            </a:r>
            <a:r>
              <a:rPr lang="ro-RO" sz="1600" b="1" dirty="0">
                <a:solidFill>
                  <a:srgbClr val="1F497D"/>
                </a:solidFill>
                <a:latin typeface="Open Sans"/>
              </a:rPr>
              <a:t>3000</a:t>
            </a:r>
            <a:r>
              <a:rPr lang="en-US" sz="1600" b="1" dirty="0">
                <a:solidFill>
                  <a:srgbClr val="1F497D"/>
                </a:solidFill>
                <a:latin typeface="Open Sans"/>
              </a:rPr>
              <a:t> mm x </a:t>
            </a:r>
            <a:r>
              <a:rPr lang="ro-RO" sz="1600" b="1" dirty="0">
                <a:solidFill>
                  <a:srgbClr val="1F497D"/>
                </a:solidFill>
                <a:latin typeface="Open Sans"/>
              </a:rPr>
              <a:t>1500</a:t>
            </a:r>
            <a:r>
              <a:rPr lang="en-US" sz="1600" b="1" dirty="0">
                <a:solidFill>
                  <a:srgbClr val="1F497D"/>
                </a:solidFill>
                <a:latin typeface="Open Sans"/>
              </a:rPr>
              <a:t> mm)</a:t>
            </a:r>
            <a:endParaRPr lang="ro-RO" sz="1400" dirty="0">
              <a:solidFill>
                <a:srgbClr val="1F497D"/>
              </a:solidFill>
              <a:latin typeface="Open Sans" pitchFamily="34" charset="0"/>
              <a:ea typeface="Open Sans" pitchFamily="34" charset="0"/>
              <a:cs typeface="Open Sans" pitchFamily="34" charset="0"/>
            </a:endParaRPr>
          </a:p>
          <a:p>
            <a:endParaRPr lang="ro-RO" sz="1400" dirty="0">
              <a:solidFill>
                <a:srgbClr val="1F497D"/>
              </a:solidFill>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21537690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683568" y="135120"/>
            <a:ext cx="7848872" cy="504055"/>
          </a:xfrm>
          <a:prstGeom prst="roundRect">
            <a:avLst/>
          </a:prstGeom>
          <a:solidFill>
            <a:srgbClr val="034EA2"/>
          </a:solidFill>
          <a:ln>
            <a:solidFill>
              <a:schemeClr val="bg1"/>
            </a:solidFill>
          </a:ln>
        </p:spPr>
        <p:style>
          <a:lnRef idx="1">
            <a:schemeClr val="accent4"/>
          </a:lnRef>
          <a:fillRef idx="3">
            <a:schemeClr val="accent4"/>
          </a:fillRef>
          <a:effectRef idx="2">
            <a:schemeClr val="accent4"/>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2400" b="1" dirty="0">
                <a:latin typeface="Open Sans" pitchFamily="34" charset="0"/>
                <a:ea typeface="Open Sans" pitchFamily="34" charset="0"/>
                <a:cs typeface="Open Sans" pitchFamily="34" charset="0"/>
              </a:rPr>
              <a:t>Pl</a:t>
            </a:r>
            <a:r>
              <a:rPr lang="ro-RO" sz="2400" b="1" dirty="0">
                <a:latin typeface="Open Sans" pitchFamily="34" charset="0"/>
                <a:ea typeface="Open Sans" pitchFamily="34" charset="0"/>
                <a:cs typeface="Open Sans" pitchFamily="34" charset="0"/>
              </a:rPr>
              <a:t>ă</a:t>
            </a:r>
            <a:r>
              <a:rPr lang="fr-FR" sz="2400" b="1" dirty="0">
                <a:latin typeface="Open Sans" pitchFamily="34" charset="0"/>
                <a:ea typeface="Open Sans" pitchFamily="34" charset="0"/>
                <a:cs typeface="Open Sans" pitchFamily="34" charset="0"/>
              </a:rPr>
              <a:t>ci /panouri explicative cu</a:t>
            </a:r>
            <a:r>
              <a:rPr lang="ro-RO" sz="2400" b="1" dirty="0">
                <a:latin typeface="Open Sans" pitchFamily="34" charset="0"/>
                <a:ea typeface="Open Sans" pitchFamily="34" charset="0"/>
                <a:cs typeface="Open Sans" pitchFamily="34" charset="0"/>
              </a:rPr>
              <a:t> </a:t>
            </a:r>
            <a:r>
              <a:rPr lang="fr-FR" sz="2400" b="1" dirty="0">
                <a:latin typeface="Open Sans" pitchFamily="34" charset="0"/>
                <a:ea typeface="Open Sans" pitchFamily="34" charset="0"/>
                <a:cs typeface="Open Sans" pitchFamily="34" charset="0"/>
              </a:rPr>
              <a:t>caracter permanent</a:t>
            </a:r>
            <a:endParaRPr lang="ro-RO" sz="2400" b="1" dirty="0">
              <a:latin typeface="Open Sans" pitchFamily="34" charset="0"/>
              <a:ea typeface="Open Sans" pitchFamily="34" charset="0"/>
              <a:cs typeface="Open Sans" pitchFamily="34" charset="0"/>
            </a:endParaRPr>
          </a:p>
        </p:txBody>
      </p:sp>
      <p:pic>
        <p:nvPicPr>
          <p:cNvPr id="6" name="Picture 2" descr="C:\Users\Daliana\AppData\Local\Temp\Rar$DI00.282\Plaques or permanent billboards_841 mm x 594 m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2321" y="3501008"/>
            <a:ext cx="4569421" cy="2736304"/>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287524" y="764704"/>
            <a:ext cx="8568952" cy="2677656"/>
          </a:xfrm>
          <a:prstGeom prst="rect">
            <a:avLst/>
          </a:prstGeom>
        </p:spPr>
        <p:txBody>
          <a:bodyPr wrap="square">
            <a:spAutoFit/>
          </a:bodyPr>
          <a:lstStyle/>
          <a:p>
            <a:pPr algn="just">
              <a:spcBef>
                <a:spcPts val="600"/>
              </a:spcBef>
              <a:spcAft>
                <a:spcPts val="600"/>
              </a:spcAft>
            </a:pPr>
            <a:r>
              <a:rPr lang="ro-RO" sz="1600" b="1" dirty="0">
                <a:solidFill>
                  <a:srgbClr val="1F497D"/>
                </a:solidFill>
                <a:latin typeface="Open Sans"/>
              </a:rPr>
              <a:t>Panoul permanent sau placa va fi expusă </a:t>
            </a:r>
            <a:r>
              <a:rPr lang="ro-RO" sz="1600" dirty="0">
                <a:solidFill>
                  <a:srgbClr val="1F497D"/>
                </a:solidFill>
                <a:latin typeface="Open Sans"/>
              </a:rPr>
              <a:t>nu mai târziu de </a:t>
            </a:r>
            <a:r>
              <a:rPr lang="en-US" sz="1600" b="1" dirty="0">
                <a:solidFill>
                  <a:srgbClr val="1F497D"/>
                </a:solidFill>
                <a:latin typeface="Open Sans"/>
              </a:rPr>
              <a:t>3 </a:t>
            </a:r>
            <a:r>
              <a:rPr lang="ro-RO" sz="1600" b="1" dirty="0">
                <a:solidFill>
                  <a:srgbClr val="1F497D"/>
                </a:solidFill>
                <a:latin typeface="Open Sans"/>
              </a:rPr>
              <a:t> luni  de la  finalizarea unui proiect </a:t>
            </a:r>
            <a:r>
              <a:rPr lang="ro-RO" sz="1600" dirty="0">
                <a:solidFill>
                  <a:srgbClr val="1F497D"/>
                </a:solidFill>
                <a:latin typeface="Open Sans"/>
              </a:rPr>
              <a:t>care întrunește următoarele criterii</a:t>
            </a:r>
            <a:r>
              <a:rPr lang="en-US" sz="1600" dirty="0">
                <a:solidFill>
                  <a:srgbClr val="1F497D"/>
                </a:solidFill>
                <a:latin typeface="Open Sans"/>
              </a:rPr>
              <a:t>:</a:t>
            </a:r>
          </a:p>
          <a:p>
            <a:pPr marL="342900" indent="-342900" algn="just">
              <a:spcBef>
                <a:spcPts val="600"/>
              </a:spcBef>
              <a:spcAft>
                <a:spcPts val="600"/>
              </a:spcAft>
              <a:buFont typeface="+mj-lt"/>
              <a:buAutoNum type="alphaLcParenR"/>
            </a:pPr>
            <a:r>
              <a:rPr lang="ro-RO" sz="1600" dirty="0">
                <a:solidFill>
                  <a:srgbClr val="1F497D"/>
                </a:solidFill>
                <a:latin typeface="Open Sans"/>
              </a:rPr>
              <a:t>Contribuția publică totală</a:t>
            </a:r>
            <a:r>
              <a:rPr lang="en-US" sz="1600" dirty="0">
                <a:solidFill>
                  <a:srgbClr val="1F497D"/>
                </a:solidFill>
                <a:latin typeface="Open Sans"/>
              </a:rPr>
              <a:t> </a:t>
            </a:r>
            <a:r>
              <a:rPr lang="vi-VN" sz="1600" dirty="0">
                <a:solidFill>
                  <a:srgbClr val="1F497D"/>
                </a:solidFill>
                <a:latin typeface="Open Sans"/>
              </a:rPr>
              <a:t>(FEDR și cofinanțare națională) </a:t>
            </a:r>
            <a:r>
              <a:rPr lang="ro-RO" sz="1600" dirty="0">
                <a:solidFill>
                  <a:srgbClr val="1F497D"/>
                </a:solidFill>
                <a:latin typeface="Open Sans"/>
              </a:rPr>
              <a:t>alocată proiectului depășește</a:t>
            </a:r>
            <a:r>
              <a:rPr lang="en-US" sz="1600" b="1" dirty="0">
                <a:solidFill>
                  <a:srgbClr val="1F497D"/>
                </a:solidFill>
                <a:latin typeface="Open Sans"/>
              </a:rPr>
              <a:t> 500</a:t>
            </a:r>
            <a:r>
              <a:rPr lang="ro-RO" sz="1600" b="1" dirty="0">
                <a:solidFill>
                  <a:srgbClr val="1F497D"/>
                </a:solidFill>
                <a:latin typeface="Open Sans"/>
              </a:rPr>
              <a:t>.</a:t>
            </a:r>
            <a:r>
              <a:rPr lang="en-US" sz="1600" b="1" dirty="0">
                <a:solidFill>
                  <a:srgbClr val="1F497D"/>
                </a:solidFill>
                <a:latin typeface="Open Sans"/>
              </a:rPr>
              <a:t>000</a:t>
            </a:r>
            <a:r>
              <a:rPr lang="ro-RO" sz="1600" b="1" dirty="0">
                <a:solidFill>
                  <a:srgbClr val="1F497D"/>
                </a:solidFill>
                <a:latin typeface="Open Sans"/>
              </a:rPr>
              <a:t> EURO</a:t>
            </a:r>
            <a:endParaRPr lang="en-US" sz="1600" dirty="0">
              <a:solidFill>
                <a:srgbClr val="1F497D"/>
              </a:solidFill>
              <a:latin typeface="Open Sans"/>
            </a:endParaRPr>
          </a:p>
          <a:p>
            <a:pPr marL="342900" indent="-342900" algn="just">
              <a:spcBef>
                <a:spcPts val="600"/>
              </a:spcBef>
              <a:spcAft>
                <a:spcPts val="600"/>
              </a:spcAft>
              <a:buFont typeface="+mj-lt"/>
              <a:buAutoNum type="alphaLcParenR"/>
            </a:pPr>
            <a:r>
              <a:rPr lang="en-US" sz="1600" dirty="0">
                <a:solidFill>
                  <a:srgbClr val="1F497D"/>
                </a:solidFill>
                <a:latin typeface="Open Sans"/>
              </a:rPr>
              <a:t>Opera</a:t>
            </a:r>
            <a:r>
              <a:rPr lang="ro-RO" sz="1600" dirty="0">
                <a:solidFill>
                  <a:srgbClr val="1F497D"/>
                </a:solidFill>
                <a:latin typeface="Open Sans"/>
              </a:rPr>
              <a:t>ți</a:t>
            </a:r>
            <a:r>
              <a:rPr lang="en-US" sz="1600" dirty="0">
                <a:solidFill>
                  <a:srgbClr val="1F497D"/>
                </a:solidFill>
                <a:latin typeface="Open Sans"/>
              </a:rPr>
              <a:t>unea const</a:t>
            </a:r>
            <a:r>
              <a:rPr lang="ro-RO" sz="1600" dirty="0">
                <a:solidFill>
                  <a:srgbClr val="1F497D"/>
                </a:solidFill>
                <a:latin typeface="Open Sans"/>
              </a:rPr>
              <a:t>ă în</a:t>
            </a:r>
            <a:r>
              <a:rPr lang="en-US" sz="1600" dirty="0">
                <a:solidFill>
                  <a:srgbClr val="1F497D"/>
                </a:solidFill>
                <a:latin typeface="Open Sans"/>
              </a:rPr>
              <a:t> </a:t>
            </a:r>
            <a:r>
              <a:rPr lang="ro-RO" sz="1600" b="1" dirty="0">
                <a:solidFill>
                  <a:srgbClr val="1F497D"/>
                </a:solidFill>
                <a:latin typeface="Open Sans"/>
              </a:rPr>
              <a:t>achiziționarea unui obiect fizic </a:t>
            </a:r>
            <a:r>
              <a:rPr lang="ro-RO" sz="1600" dirty="0">
                <a:solidFill>
                  <a:srgbClr val="1F497D"/>
                </a:solidFill>
                <a:latin typeface="Open Sans"/>
              </a:rPr>
              <a:t>sau în </a:t>
            </a:r>
            <a:r>
              <a:rPr lang="ro-RO" sz="1600" b="1" dirty="0">
                <a:solidFill>
                  <a:srgbClr val="1F497D"/>
                </a:solidFill>
                <a:latin typeface="Open Sans"/>
              </a:rPr>
              <a:t>finanțarea infrastructurii</a:t>
            </a:r>
            <a:r>
              <a:rPr lang="ro-RO" sz="1600" dirty="0">
                <a:solidFill>
                  <a:srgbClr val="1F497D"/>
                </a:solidFill>
                <a:latin typeface="Open Sans"/>
              </a:rPr>
              <a:t> sau a unor </a:t>
            </a:r>
            <a:r>
              <a:rPr lang="ro-RO" sz="1600" b="1" dirty="0">
                <a:solidFill>
                  <a:srgbClr val="1F497D"/>
                </a:solidFill>
                <a:latin typeface="Open Sans"/>
              </a:rPr>
              <a:t>operațiuni de construcții</a:t>
            </a:r>
            <a:r>
              <a:rPr lang="en-US" sz="1600" dirty="0">
                <a:solidFill>
                  <a:srgbClr val="1F497D"/>
                </a:solidFill>
                <a:latin typeface="Open Sans"/>
              </a:rPr>
              <a:t>.</a:t>
            </a:r>
          </a:p>
          <a:p>
            <a:pPr algn="just">
              <a:spcBef>
                <a:spcPts val="600"/>
              </a:spcBef>
              <a:spcAft>
                <a:spcPts val="600"/>
              </a:spcAft>
            </a:pPr>
            <a:r>
              <a:rPr lang="ro-RO" sz="1600" dirty="0">
                <a:solidFill>
                  <a:srgbClr val="1F497D"/>
                </a:solidFill>
                <a:latin typeface="Open Sans"/>
              </a:rPr>
              <a:t>V</a:t>
            </a:r>
            <a:r>
              <a:rPr lang="en-US" sz="1600" dirty="0">
                <a:solidFill>
                  <a:srgbClr val="1F497D"/>
                </a:solidFill>
                <a:latin typeface="Open Sans"/>
              </a:rPr>
              <a:t>a fi folosit formatul</a:t>
            </a:r>
            <a:r>
              <a:rPr lang="ro-RO" sz="1600" dirty="0">
                <a:solidFill>
                  <a:srgbClr val="1F497D"/>
                </a:solidFill>
                <a:latin typeface="Open Sans"/>
              </a:rPr>
              <a:t> de panou permanent</a:t>
            </a:r>
            <a:r>
              <a:rPr lang="en-US" sz="1600" dirty="0">
                <a:solidFill>
                  <a:srgbClr val="1F497D"/>
                </a:solidFill>
                <a:latin typeface="Open Sans"/>
              </a:rPr>
              <a:t> furnizat de program: </a:t>
            </a:r>
          </a:p>
          <a:p>
            <a:pPr algn="ctr">
              <a:spcBef>
                <a:spcPts val="600"/>
              </a:spcBef>
              <a:spcAft>
                <a:spcPts val="600"/>
              </a:spcAft>
            </a:pPr>
            <a:r>
              <a:rPr lang="ro-RO" sz="1600" b="1" dirty="0">
                <a:solidFill>
                  <a:srgbClr val="1F497D"/>
                </a:solidFill>
                <a:latin typeface="Open Sans"/>
              </a:rPr>
              <a:t>Dimensiune:</a:t>
            </a:r>
            <a:r>
              <a:rPr lang="en-US" sz="1600" b="1" dirty="0">
                <a:solidFill>
                  <a:srgbClr val="1F497D"/>
                </a:solidFill>
                <a:latin typeface="Open Sans"/>
              </a:rPr>
              <a:t> A1 (841 mm x 594 mm) </a:t>
            </a:r>
            <a:r>
              <a:rPr lang="ro-RO" sz="1600" b="1" dirty="0">
                <a:solidFill>
                  <a:srgbClr val="1F497D"/>
                </a:solidFill>
                <a:latin typeface="Open Sans"/>
              </a:rPr>
              <a:t>sau</a:t>
            </a:r>
            <a:r>
              <a:rPr lang="en-US" sz="1600" b="1" dirty="0">
                <a:solidFill>
                  <a:srgbClr val="1F497D"/>
                </a:solidFill>
                <a:latin typeface="Open Sans"/>
              </a:rPr>
              <a:t> A4 (297 mm x 210 mm)</a:t>
            </a:r>
          </a:p>
        </p:txBody>
      </p:sp>
    </p:spTree>
    <p:extLst>
      <p:ext uri="{BB962C8B-B14F-4D97-AF65-F5344CB8AC3E}">
        <p14:creationId xmlns:p14="http://schemas.microsoft.com/office/powerpoint/2010/main" val="8467903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 tamplate Interreg_2-3.jpg"/>
          <p:cNvPicPr>
            <a:picLocks noChangeAspect="1"/>
          </p:cNvPicPr>
          <p:nvPr/>
        </p:nvPicPr>
        <p:blipFill>
          <a:blip r:embed="rId3" cstate="print"/>
          <a:stretch>
            <a:fillRect/>
          </a:stretch>
        </p:blipFill>
        <p:spPr>
          <a:xfrm>
            <a:off x="-17748" y="-81352"/>
            <a:ext cx="9258980" cy="6939352"/>
          </a:xfrm>
          <a:prstGeom prst="rect">
            <a:avLst/>
          </a:prstGeom>
        </p:spPr>
      </p:pic>
      <p:sp>
        <p:nvSpPr>
          <p:cNvPr id="3" name="Rectangle 2"/>
          <p:cNvSpPr/>
          <p:nvPr/>
        </p:nvSpPr>
        <p:spPr>
          <a:xfrm>
            <a:off x="395536" y="1628800"/>
            <a:ext cx="8568952" cy="2585323"/>
          </a:xfrm>
          <a:prstGeom prst="rect">
            <a:avLst/>
          </a:prstGeom>
        </p:spPr>
        <p:txBody>
          <a:bodyPr wrap="square">
            <a:spAutoFit/>
          </a:bodyPr>
          <a:lstStyle/>
          <a:p>
            <a:endParaRPr lang="en-GB" dirty="0">
              <a:solidFill>
                <a:srgbClr val="1F497D"/>
              </a:solidFill>
              <a:latin typeface="Open Sans"/>
            </a:endParaRPr>
          </a:p>
          <a:p>
            <a:endParaRPr lang="en-GB" dirty="0">
              <a:solidFill>
                <a:srgbClr val="1F497D"/>
              </a:solidFill>
              <a:latin typeface="Open Sans"/>
            </a:endParaRPr>
          </a:p>
          <a:p>
            <a:endParaRPr lang="en-GB" dirty="0">
              <a:solidFill>
                <a:srgbClr val="1F497D"/>
              </a:solidFill>
              <a:latin typeface="Open Sans"/>
            </a:endParaRPr>
          </a:p>
          <a:p>
            <a:endParaRPr lang="en-GB" dirty="0">
              <a:solidFill>
                <a:srgbClr val="1F497D"/>
              </a:solidFill>
              <a:latin typeface="Open Sans"/>
            </a:endParaRPr>
          </a:p>
          <a:p>
            <a:endParaRPr lang="en-GB" dirty="0">
              <a:solidFill>
                <a:srgbClr val="1F497D"/>
              </a:solidFill>
              <a:latin typeface="Open Sans"/>
            </a:endParaRPr>
          </a:p>
          <a:p>
            <a:endParaRPr lang="en-GB" dirty="0">
              <a:solidFill>
                <a:srgbClr val="1F497D"/>
              </a:solidFill>
              <a:latin typeface="Open Sans"/>
            </a:endParaRPr>
          </a:p>
          <a:p>
            <a:endParaRPr lang="en-GB" dirty="0">
              <a:solidFill>
                <a:srgbClr val="1F497D"/>
              </a:solidFill>
              <a:latin typeface="Open Sans"/>
            </a:endParaRPr>
          </a:p>
          <a:p>
            <a:endParaRPr lang="en-GB" dirty="0">
              <a:solidFill>
                <a:srgbClr val="1F497D"/>
              </a:solidFill>
              <a:latin typeface="Open Sans"/>
            </a:endParaRPr>
          </a:p>
          <a:p>
            <a:endParaRPr lang="ro-RO" dirty="0">
              <a:solidFill>
                <a:srgbClr val="000000"/>
              </a:solidFill>
            </a:endParaRPr>
          </a:p>
        </p:txBody>
      </p:sp>
      <p:sp>
        <p:nvSpPr>
          <p:cNvPr id="7" name="Rounded Rectangle 6"/>
          <p:cNvSpPr/>
          <p:nvPr/>
        </p:nvSpPr>
        <p:spPr>
          <a:xfrm>
            <a:off x="216024" y="1196752"/>
            <a:ext cx="8748464" cy="418528"/>
          </a:xfrm>
          <a:prstGeom prst="roundRect">
            <a:avLst/>
          </a:prstGeom>
          <a:solidFill>
            <a:srgbClr val="034EA2"/>
          </a:solidFill>
          <a:ln>
            <a:solidFill>
              <a:schemeClr val="bg1"/>
            </a:solidFill>
          </a:ln>
        </p:spPr>
        <p:style>
          <a:lnRef idx="1">
            <a:schemeClr val="accent4"/>
          </a:lnRef>
          <a:fillRef idx="3">
            <a:schemeClr val="accent4"/>
          </a:fillRef>
          <a:effectRef idx="2">
            <a:schemeClr val="accent4"/>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ro-RO" sz="2400" b="1" dirty="0">
                <a:solidFill>
                  <a:srgbClr val="FFFFFF"/>
                </a:solidFill>
                <a:latin typeface="Open Sans" pitchFamily="34" charset="0"/>
                <a:ea typeface="Open Sans" pitchFamily="34" charset="0"/>
                <a:cs typeface="Open Sans" pitchFamily="34" charset="0"/>
              </a:rPr>
              <a:t>Exemplu de referință la finanțarea obținută</a:t>
            </a:r>
          </a:p>
        </p:txBody>
      </p:sp>
      <p:sp>
        <p:nvSpPr>
          <p:cNvPr id="8" name="Rectangle 7"/>
          <p:cNvSpPr/>
          <p:nvPr/>
        </p:nvSpPr>
        <p:spPr>
          <a:xfrm>
            <a:off x="323528" y="1772815"/>
            <a:ext cx="8640960" cy="1138773"/>
          </a:xfrm>
          <a:prstGeom prst="rect">
            <a:avLst/>
          </a:prstGeom>
        </p:spPr>
        <p:txBody>
          <a:bodyPr wrap="square">
            <a:spAutoFit/>
          </a:bodyPr>
          <a:lstStyle/>
          <a:p>
            <a:pPr algn="just">
              <a:spcBef>
                <a:spcPts val="600"/>
              </a:spcBef>
              <a:spcAft>
                <a:spcPts val="600"/>
              </a:spcAft>
            </a:pPr>
            <a:endParaRPr lang="ro-RO" sz="1600" dirty="0">
              <a:solidFill>
                <a:srgbClr val="1F497D"/>
              </a:solidFill>
              <a:latin typeface="Open Sans"/>
            </a:endParaRPr>
          </a:p>
          <a:p>
            <a:pPr marL="342900" indent="-342900" algn="just">
              <a:spcBef>
                <a:spcPts val="600"/>
              </a:spcBef>
              <a:spcAft>
                <a:spcPts val="600"/>
              </a:spcAft>
              <a:buFont typeface="+mj-lt"/>
              <a:buAutoNum type="arabicPeriod"/>
            </a:pPr>
            <a:endParaRPr lang="en-US" sz="1600" dirty="0">
              <a:solidFill>
                <a:srgbClr val="1F497D"/>
              </a:solidFill>
              <a:latin typeface="Open Sans"/>
            </a:endParaRPr>
          </a:p>
          <a:p>
            <a:pPr marL="342900" indent="-342900" algn="just">
              <a:spcBef>
                <a:spcPts val="600"/>
              </a:spcBef>
              <a:spcAft>
                <a:spcPts val="600"/>
              </a:spcAft>
              <a:buFont typeface="+mj-lt"/>
              <a:buAutoNum type="arabicPeriod"/>
            </a:pPr>
            <a:endParaRPr lang="ro-RO" sz="1600" b="1" dirty="0">
              <a:solidFill>
                <a:srgbClr val="1F497D"/>
              </a:solidFill>
              <a:latin typeface="Open Sans"/>
            </a:endParaRPr>
          </a:p>
        </p:txBody>
      </p:sp>
      <p:sp>
        <p:nvSpPr>
          <p:cNvPr id="2" name="TextBox 1"/>
          <p:cNvSpPr txBox="1"/>
          <p:nvPr/>
        </p:nvSpPr>
        <p:spPr>
          <a:xfrm>
            <a:off x="107504" y="1772816"/>
            <a:ext cx="8784976" cy="4124206"/>
          </a:xfrm>
          <a:prstGeom prst="rect">
            <a:avLst/>
          </a:prstGeom>
          <a:noFill/>
        </p:spPr>
        <p:txBody>
          <a:bodyPr wrap="square" rtlCol="0">
            <a:spAutoFit/>
          </a:bodyPr>
          <a:lstStyle/>
          <a:p>
            <a:pPr algn="just"/>
            <a:r>
              <a:rPr lang="ro-RO" sz="1600" i="1" dirty="0">
                <a:solidFill>
                  <a:srgbClr val="1F497D"/>
                </a:solidFill>
                <a:latin typeface="Open Sans" pitchFamily="34" charset="0"/>
                <a:ea typeface="Open Sans" pitchFamily="34" charset="0"/>
                <a:cs typeface="Open Sans" pitchFamily="34" charset="0"/>
              </a:rPr>
              <a:t>Proiectul [TITLU] este (a fost) implementat prin Programul Interreg V-A România-Ungaria (</a:t>
            </a:r>
            <a:r>
              <a:rPr lang="en-US" sz="1600" dirty="0">
                <a:solidFill>
                  <a:srgbClr val="1F497D"/>
                </a:solidFill>
                <a:latin typeface="Open Sans"/>
                <a:hlinkClick r:id="rId4"/>
              </a:rPr>
              <a:t>www.interreg-rohu.eu</a:t>
            </a:r>
            <a:r>
              <a:rPr lang="en-US" sz="1600" dirty="0">
                <a:solidFill>
                  <a:srgbClr val="1F497D"/>
                </a:solidFill>
                <a:latin typeface="Open Sans"/>
              </a:rPr>
              <a:t>)</a:t>
            </a:r>
            <a:r>
              <a:rPr lang="ro-RO" sz="1600" i="1" dirty="0">
                <a:solidFill>
                  <a:srgbClr val="1F497D"/>
                </a:solidFill>
                <a:latin typeface="Open Sans" pitchFamily="34" charset="0"/>
                <a:ea typeface="Open Sans" pitchFamily="34" charset="0"/>
                <a:cs typeface="Open Sans" pitchFamily="34" charset="0"/>
              </a:rPr>
              <a:t> și este finanțat de Uniunea Europeană, prin Fondul European de Dezvoltare Regională, completat de co-finanțarea națională a celor două state membre </a:t>
            </a:r>
            <a:r>
              <a:rPr lang="it-IT" sz="1600" i="1" dirty="0">
                <a:solidFill>
                  <a:srgbClr val="1F497D"/>
                </a:solidFill>
                <a:latin typeface="Open Sans" pitchFamily="34" charset="0"/>
                <a:ea typeface="Open Sans" pitchFamily="34" charset="0"/>
                <a:cs typeface="Open Sans" pitchFamily="34" charset="0"/>
              </a:rPr>
              <a:t>participante în program</a:t>
            </a:r>
            <a:r>
              <a:rPr lang="ro-RO" sz="1600" i="1" dirty="0">
                <a:solidFill>
                  <a:srgbClr val="1F497D"/>
                </a:solidFill>
                <a:latin typeface="Open Sans" pitchFamily="34" charset="0"/>
                <a:ea typeface="Open Sans" pitchFamily="34" charset="0"/>
                <a:cs typeface="Open Sans" pitchFamily="34" charset="0"/>
              </a:rPr>
              <a:t>, România şi Ungaria</a:t>
            </a:r>
            <a:r>
              <a:rPr lang="it-IT" sz="1600" i="1" dirty="0">
                <a:solidFill>
                  <a:srgbClr val="1F497D"/>
                </a:solidFill>
                <a:latin typeface="Open Sans" pitchFamily="34" charset="0"/>
                <a:ea typeface="Open Sans" pitchFamily="34" charset="0"/>
                <a:cs typeface="Open Sans" pitchFamily="34" charset="0"/>
              </a:rPr>
              <a:t>.</a:t>
            </a:r>
            <a:r>
              <a:rPr lang="it-IT" sz="1600" i="1" dirty="0">
                <a:solidFill>
                  <a:srgbClr val="1F497D"/>
                </a:solidFill>
                <a:latin typeface="Open Sans"/>
                <a:ea typeface="Times New Roman"/>
              </a:rPr>
              <a:t> </a:t>
            </a:r>
            <a:endParaRPr lang="ro-RO" sz="1600" i="1" dirty="0">
              <a:solidFill>
                <a:srgbClr val="1F497D"/>
              </a:solidFill>
              <a:latin typeface="Open Sans"/>
              <a:ea typeface="Times New Roman"/>
            </a:endParaRPr>
          </a:p>
          <a:p>
            <a:pPr algn="just"/>
            <a:endParaRPr lang="ro-RO" i="1" dirty="0">
              <a:solidFill>
                <a:srgbClr val="1F497D"/>
              </a:solidFill>
              <a:latin typeface="Open Sans" pitchFamily="34" charset="0"/>
              <a:ea typeface="Open Sans" pitchFamily="34" charset="0"/>
              <a:cs typeface="Open Sans" pitchFamily="34" charset="0"/>
            </a:endParaRPr>
          </a:p>
          <a:p>
            <a:pPr algn="just"/>
            <a:r>
              <a:rPr lang="vi-VN" dirty="0">
                <a:solidFill>
                  <a:srgbClr val="0070C0"/>
                </a:solidFill>
                <a:latin typeface="Open Sans" pitchFamily="34" charset="0"/>
                <a:ea typeface="Open Sans" pitchFamily="34" charset="0"/>
                <a:cs typeface="Open Sans" pitchFamily="34" charset="0"/>
              </a:rPr>
              <a:t>De utilizat</a:t>
            </a:r>
            <a:r>
              <a:rPr lang="ro-RO" dirty="0">
                <a:solidFill>
                  <a:srgbClr val="0070C0"/>
                </a:solidFill>
                <a:latin typeface="Open Sans" pitchFamily="34" charset="0"/>
                <a:ea typeface="Open Sans" pitchFamily="34" charset="0"/>
                <a:cs typeface="Open Sans" pitchFamily="34" charset="0"/>
              </a:rPr>
              <a:t> în</a:t>
            </a:r>
            <a:r>
              <a:rPr lang="vi-VN" dirty="0">
                <a:solidFill>
                  <a:srgbClr val="0070C0"/>
                </a:solidFill>
                <a:latin typeface="Open Sans" pitchFamily="34" charset="0"/>
                <a:ea typeface="Open Sans" pitchFamily="34" charset="0"/>
                <a:cs typeface="Open Sans" pitchFamily="34" charset="0"/>
              </a:rPr>
              <a:t>: publicaţii (coper</a:t>
            </a:r>
            <a:r>
              <a:rPr lang="ro-RO" dirty="0">
                <a:solidFill>
                  <a:srgbClr val="0070C0"/>
                </a:solidFill>
                <a:latin typeface="Open Sans" pitchFamily="34" charset="0"/>
                <a:ea typeface="Open Sans" pitchFamily="34" charset="0"/>
                <a:cs typeface="Open Sans" pitchFamily="34" charset="0"/>
              </a:rPr>
              <a:t>te</a:t>
            </a:r>
            <a:r>
              <a:rPr lang="vi-VN" dirty="0">
                <a:solidFill>
                  <a:srgbClr val="0070C0"/>
                </a:solidFill>
                <a:latin typeface="Open Sans" pitchFamily="34" charset="0"/>
                <a:ea typeface="Open Sans" pitchFamily="34" charset="0"/>
                <a:cs typeface="Open Sans" pitchFamily="34" charset="0"/>
              </a:rPr>
              <a:t>, caset</a:t>
            </a:r>
            <a:r>
              <a:rPr lang="ro-RO" dirty="0">
                <a:solidFill>
                  <a:srgbClr val="0070C0"/>
                </a:solidFill>
                <a:latin typeface="Open Sans" pitchFamily="34" charset="0"/>
                <a:ea typeface="Open Sans" pitchFamily="34" charset="0"/>
                <a:cs typeface="Open Sans" pitchFamily="34" charset="0"/>
              </a:rPr>
              <a:t>e</a:t>
            </a:r>
            <a:r>
              <a:rPr lang="vi-VN" dirty="0">
                <a:solidFill>
                  <a:srgbClr val="0070C0"/>
                </a:solidFill>
                <a:latin typeface="Open Sans" pitchFamily="34" charset="0"/>
                <a:ea typeface="Open Sans" pitchFamily="34" charset="0"/>
                <a:cs typeface="Open Sans" pitchFamily="34" charset="0"/>
              </a:rPr>
              <a:t> tehnic</a:t>
            </a:r>
            <a:r>
              <a:rPr lang="ro-RO" dirty="0">
                <a:solidFill>
                  <a:srgbClr val="0070C0"/>
                </a:solidFill>
                <a:latin typeface="Open Sans" pitchFamily="34" charset="0"/>
                <a:ea typeface="Open Sans" pitchFamily="34" charset="0"/>
                <a:cs typeface="Open Sans" pitchFamily="34" charset="0"/>
              </a:rPr>
              <a:t>e</a:t>
            </a:r>
            <a:r>
              <a:rPr lang="vi-VN" dirty="0">
                <a:solidFill>
                  <a:srgbClr val="0070C0"/>
                </a:solidFill>
                <a:latin typeface="Open Sans" pitchFamily="34" charset="0"/>
                <a:ea typeface="Open Sans" pitchFamily="34" charset="0"/>
                <a:cs typeface="Open Sans" pitchFamily="34" charset="0"/>
              </a:rPr>
              <a:t>/editorial</a:t>
            </a:r>
            <a:r>
              <a:rPr lang="ro-RO" dirty="0">
                <a:solidFill>
                  <a:srgbClr val="0070C0"/>
                </a:solidFill>
                <a:latin typeface="Open Sans" pitchFamily="34" charset="0"/>
                <a:ea typeface="Open Sans" pitchFamily="34" charset="0"/>
                <a:cs typeface="Open Sans" pitchFamily="34" charset="0"/>
              </a:rPr>
              <a:t>e</a:t>
            </a:r>
            <a:r>
              <a:rPr lang="vi-VN" dirty="0">
                <a:solidFill>
                  <a:srgbClr val="0070C0"/>
                </a:solidFill>
                <a:latin typeface="Open Sans" pitchFamily="34" charset="0"/>
                <a:ea typeface="Open Sans" pitchFamily="34" charset="0"/>
                <a:cs typeface="Open Sans" pitchFamily="34" charset="0"/>
              </a:rPr>
              <a:t>, pagini web, descrieri de proiect,</a:t>
            </a:r>
            <a:r>
              <a:rPr lang="ro-RO" dirty="0">
                <a:solidFill>
                  <a:srgbClr val="0070C0"/>
                </a:solidFill>
                <a:latin typeface="Open Sans" pitchFamily="34" charset="0"/>
                <a:ea typeface="Open Sans" pitchFamily="34" charset="0"/>
                <a:cs typeface="Open Sans" pitchFamily="34" charset="0"/>
              </a:rPr>
              <a:t> </a:t>
            </a:r>
            <a:r>
              <a:rPr lang="vi-VN" dirty="0">
                <a:solidFill>
                  <a:srgbClr val="0070C0"/>
                </a:solidFill>
                <a:latin typeface="Open Sans" pitchFamily="34" charset="0"/>
                <a:ea typeface="Open Sans" pitchFamily="34" charset="0"/>
                <a:cs typeface="Open Sans" pitchFamily="34" charset="0"/>
              </a:rPr>
              <a:t>materiale audio-video, comunicate de presă sau alte materiale destinate presei, invitaţii, etc.).</a:t>
            </a:r>
          </a:p>
          <a:p>
            <a:pPr algn="just"/>
            <a:r>
              <a:rPr lang="ro-RO" i="1" dirty="0">
                <a:solidFill>
                  <a:srgbClr val="1F497D"/>
                </a:solidFill>
                <a:latin typeface="Open Sans" pitchFamily="34" charset="0"/>
                <a:ea typeface="Open Sans" pitchFamily="34" charset="0"/>
                <a:cs typeface="Open Sans" pitchFamily="34" charset="0"/>
              </a:rPr>
              <a:t>                </a:t>
            </a:r>
            <a:endParaRPr lang="en-US" i="1" dirty="0">
              <a:solidFill>
                <a:srgbClr val="1F497D"/>
              </a:solidFill>
              <a:latin typeface="Open Sans" pitchFamily="34" charset="0"/>
              <a:ea typeface="Open Sans" pitchFamily="34" charset="0"/>
              <a:cs typeface="Open Sans" pitchFamily="34" charset="0"/>
            </a:endParaRPr>
          </a:p>
          <a:p>
            <a:pPr algn="just"/>
            <a:endParaRPr lang="ro-RO" i="1" dirty="0">
              <a:solidFill>
                <a:srgbClr val="1F497D"/>
              </a:solidFill>
              <a:latin typeface="Open Sans" pitchFamily="34" charset="0"/>
              <a:ea typeface="Open Sans" pitchFamily="34" charset="0"/>
              <a:cs typeface="Open Sans" pitchFamily="34" charset="0"/>
            </a:endParaRPr>
          </a:p>
          <a:p>
            <a:pPr algn="just"/>
            <a:r>
              <a:rPr lang="ro-RO" i="1" dirty="0">
                <a:solidFill>
                  <a:srgbClr val="1F497D"/>
                </a:solidFill>
                <a:latin typeface="Open Sans" pitchFamily="34" charset="0"/>
                <a:ea typeface="Open Sans" pitchFamily="34" charset="0"/>
                <a:cs typeface="Open Sans" pitchFamily="34" charset="0"/>
              </a:rPr>
              <a:t>                Regulile specifice aplicabile diferitelor tipuri de materiale – în capitolele 2 și              	3 ale Manualului de identitate vizuală.</a:t>
            </a:r>
          </a:p>
          <a:p>
            <a:pPr algn="just"/>
            <a:endParaRPr lang="ro-RO" i="1" dirty="0">
              <a:solidFill>
                <a:srgbClr val="1F497D"/>
              </a:solidFill>
              <a:latin typeface="Open Sans" pitchFamily="34" charset="0"/>
              <a:ea typeface="Open Sans" pitchFamily="34" charset="0"/>
              <a:cs typeface="Open Sans" pitchFamily="34" charset="0"/>
            </a:endParaRPr>
          </a:p>
          <a:p>
            <a:pPr algn="just"/>
            <a:endParaRPr lang="ro-RO" i="1" dirty="0">
              <a:solidFill>
                <a:srgbClr val="1F497D"/>
              </a:solidFill>
              <a:latin typeface="Open Sans" pitchFamily="34" charset="0"/>
              <a:ea typeface="Open Sans" pitchFamily="34" charset="0"/>
              <a:cs typeface="Open Sans" pitchFamily="34" charset="0"/>
            </a:endParaRPr>
          </a:p>
          <a:p>
            <a:pPr algn="just"/>
            <a:endParaRPr lang="ro-RO" i="1" dirty="0">
              <a:solidFill>
                <a:srgbClr val="000000"/>
              </a:solidFill>
              <a:latin typeface="Open Sans" pitchFamily="34" charset="0"/>
              <a:ea typeface="Open Sans" pitchFamily="34" charset="0"/>
              <a:cs typeface="Open Sans" pitchFamily="34" charset="0"/>
            </a:endParaRPr>
          </a:p>
        </p:txBody>
      </p:sp>
      <p:pic>
        <p:nvPicPr>
          <p:cNvPr id="717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736" y="5085184"/>
            <a:ext cx="917596"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27466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627784" y="404664"/>
            <a:ext cx="3960440" cy="576064"/>
          </a:xfrm>
          <a:prstGeom prst="roundRect">
            <a:avLst/>
          </a:prstGeom>
          <a:solidFill>
            <a:srgbClr val="034EA2"/>
          </a:solidFill>
          <a:ln>
            <a:solidFill>
              <a:schemeClr val="bg1"/>
            </a:solidFill>
          </a:ln>
        </p:spPr>
        <p:style>
          <a:lnRef idx="1">
            <a:schemeClr val="accent4"/>
          </a:lnRef>
          <a:fillRef idx="3">
            <a:schemeClr val="accent4"/>
          </a:fillRef>
          <a:effectRef idx="2">
            <a:schemeClr val="accent4"/>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ro-RO" sz="2800" b="1" dirty="0">
                <a:latin typeface="Open Sans" pitchFamily="34" charset="0"/>
                <a:ea typeface="Open Sans" pitchFamily="34" charset="0"/>
                <a:cs typeface="Open Sans" pitchFamily="34" charset="0"/>
              </a:rPr>
              <a:t>Achiziții</a:t>
            </a:r>
          </a:p>
        </p:txBody>
      </p:sp>
      <p:pic>
        <p:nvPicPr>
          <p:cNvPr id="9" name="Picture 4" descr="C:\Users\Daliana\AppData\Local\Temp\Rar$DI17.2547\sticker_(100 mm x 100 mm)_Interreg_RO_HU.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72531" y="3517513"/>
            <a:ext cx="2826509" cy="2826509"/>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5555041" y="1380639"/>
            <a:ext cx="3048017" cy="307777"/>
          </a:xfrm>
          <a:prstGeom prst="rect">
            <a:avLst/>
          </a:prstGeom>
        </p:spPr>
        <p:txBody>
          <a:bodyPr wrap="square">
            <a:spAutoFit/>
          </a:bodyPr>
          <a:lstStyle/>
          <a:p>
            <a:r>
              <a:rPr lang="ro-RO" sz="1400" b="1" dirty="0">
                <a:solidFill>
                  <a:srgbClr val="1F497D"/>
                </a:solidFill>
                <a:latin typeface="Open Sans"/>
              </a:rPr>
              <a:t>Dimensiune</a:t>
            </a:r>
            <a:r>
              <a:rPr lang="en-US" sz="1400" b="1" dirty="0">
                <a:solidFill>
                  <a:srgbClr val="1F497D"/>
                </a:solidFill>
                <a:latin typeface="Open Sans"/>
              </a:rPr>
              <a:t>: </a:t>
            </a:r>
            <a:r>
              <a:rPr lang="ro-RO" sz="1400" b="1" dirty="0">
                <a:solidFill>
                  <a:srgbClr val="1F497D"/>
                </a:solidFill>
                <a:latin typeface="Open Sans"/>
              </a:rPr>
              <a:t>90</a:t>
            </a:r>
            <a:r>
              <a:rPr lang="en-US" sz="1400" b="1" dirty="0">
                <a:solidFill>
                  <a:srgbClr val="1F497D"/>
                </a:solidFill>
                <a:latin typeface="Open Sans"/>
              </a:rPr>
              <a:t> mm x </a:t>
            </a:r>
            <a:r>
              <a:rPr lang="ro-RO" sz="1400" b="1" dirty="0">
                <a:solidFill>
                  <a:srgbClr val="1F497D"/>
                </a:solidFill>
                <a:latin typeface="Open Sans"/>
              </a:rPr>
              <a:t>5</a:t>
            </a:r>
            <a:r>
              <a:rPr lang="en-US" sz="1400" b="1" dirty="0">
                <a:solidFill>
                  <a:srgbClr val="1F497D"/>
                </a:solidFill>
                <a:latin typeface="Open Sans"/>
              </a:rPr>
              <a:t>0 mm </a:t>
            </a:r>
            <a:endParaRPr lang="en-US" sz="140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9641" y="1753156"/>
            <a:ext cx="2592288" cy="1319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5433011" y="3161379"/>
            <a:ext cx="2969083" cy="523220"/>
          </a:xfrm>
          <a:prstGeom prst="rect">
            <a:avLst/>
          </a:prstGeom>
        </p:spPr>
        <p:txBody>
          <a:bodyPr wrap="none">
            <a:spAutoFit/>
          </a:bodyPr>
          <a:lstStyle/>
          <a:p>
            <a:r>
              <a:rPr lang="ro-RO" sz="1400" b="1" dirty="0">
                <a:solidFill>
                  <a:srgbClr val="1F497D"/>
                </a:solidFill>
                <a:latin typeface="Open Sans"/>
              </a:rPr>
              <a:t>Dimensiune</a:t>
            </a:r>
            <a:r>
              <a:rPr lang="en-US" sz="1400" b="1" dirty="0">
                <a:solidFill>
                  <a:srgbClr val="1F497D"/>
                </a:solidFill>
                <a:latin typeface="Open Sans"/>
              </a:rPr>
              <a:t>: 100 mm x 100 mm</a:t>
            </a:r>
            <a:endParaRPr lang="ro-RO" sz="1400" b="1" dirty="0">
              <a:solidFill>
                <a:srgbClr val="1F497D"/>
              </a:solidFill>
              <a:latin typeface="Open Sans"/>
            </a:endParaRPr>
          </a:p>
          <a:p>
            <a:r>
              <a:rPr lang="en-US" sz="1400" b="1" dirty="0">
                <a:solidFill>
                  <a:srgbClr val="1F497D"/>
                </a:solidFill>
                <a:latin typeface="Open Sans"/>
              </a:rPr>
              <a:t> </a:t>
            </a:r>
            <a:endParaRPr lang="en-US" sz="1400" dirty="0"/>
          </a:p>
        </p:txBody>
      </p:sp>
      <p:sp>
        <p:nvSpPr>
          <p:cNvPr id="6" name="TextBox 5"/>
          <p:cNvSpPr txBox="1"/>
          <p:nvPr/>
        </p:nvSpPr>
        <p:spPr>
          <a:xfrm>
            <a:off x="395536" y="1380639"/>
            <a:ext cx="4824536" cy="4231928"/>
          </a:xfrm>
          <a:prstGeom prst="rect">
            <a:avLst/>
          </a:prstGeom>
          <a:noFill/>
        </p:spPr>
        <p:txBody>
          <a:bodyPr wrap="square" rtlCol="0">
            <a:spAutoFit/>
          </a:bodyPr>
          <a:lstStyle/>
          <a:p>
            <a:pPr marL="400050" lvl="1" indent="-285750" algn="just" eaLnBrk="0" fontAlgn="base" hangingPunct="0">
              <a:spcBef>
                <a:spcPts val="1200"/>
              </a:spcBef>
              <a:spcAft>
                <a:spcPts val="600"/>
              </a:spcAft>
              <a:buClr>
                <a:srgbClr val="D6D0D4"/>
              </a:buClr>
              <a:buFont typeface="Arial" pitchFamily="34" charset="0"/>
              <a:buChar char="•"/>
              <a:tabLst>
                <a:tab pos="4457700" algn="l"/>
                <a:tab pos="5543550" algn="l"/>
              </a:tabLst>
            </a:pPr>
            <a:r>
              <a:rPr lang="ro-RO" sz="1600" dirty="0">
                <a:solidFill>
                  <a:srgbClr val="1F497D"/>
                </a:solidFill>
                <a:latin typeface="Open Sans" pitchFamily="34" charset="0"/>
                <a:ea typeface="Open Sans" pitchFamily="34" charset="0"/>
                <a:cs typeface="Open Sans" pitchFamily="34" charset="0"/>
              </a:rPr>
              <a:t>Vor fi utilizate</a:t>
            </a:r>
            <a:r>
              <a:rPr lang="ro-RO" sz="1600" b="1" dirty="0">
                <a:solidFill>
                  <a:srgbClr val="1F497D"/>
                </a:solidFill>
                <a:latin typeface="Open Sans" pitchFamily="34" charset="0"/>
                <a:ea typeface="Open Sans" pitchFamily="34" charset="0"/>
                <a:cs typeface="Open Sans" pitchFamily="34" charset="0"/>
              </a:rPr>
              <a:t> autocolante</a:t>
            </a:r>
            <a:r>
              <a:rPr lang="ro-RO" sz="1600" dirty="0">
                <a:solidFill>
                  <a:srgbClr val="1F497D"/>
                </a:solidFill>
                <a:latin typeface="Open Sans" pitchFamily="34" charset="0"/>
                <a:ea typeface="Open Sans" pitchFamily="34" charset="0"/>
                <a:cs typeface="Open Sans" pitchFamily="34" charset="0"/>
              </a:rPr>
              <a:t> pentru a identifica </a:t>
            </a:r>
            <a:r>
              <a:rPr lang="ro-RO" sz="1600" b="1" dirty="0">
                <a:solidFill>
                  <a:srgbClr val="1F497D"/>
                </a:solidFill>
                <a:latin typeface="Open Sans" pitchFamily="34" charset="0"/>
                <a:ea typeface="Open Sans" pitchFamily="34" charset="0"/>
                <a:cs typeface="Open Sans" pitchFamily="34" charset="0"/>
              </a:rPr>
              <a:t>achiziţiile de echipamente din cadrul proiectului</a:t>
            </a:r>
            <a:r>
              <a:rPr lang="ro-RO" sz="1600" dirty="0">
                <a:solidFill>
                  <a:srgbClr val="1F497D"/>
                </a:solidFill>
                <a:latin typeface="Open Sans" pitchFamily="34" charset="0"/>
                <a:ea typeface="Open Sans" pitchFamily="34" charset="0"/>
                <a:cs typeface="Open Sans" pitchFamily="34" charset="0"/>
              </a:rPr>
              <a:t> (ex. mobilă, utilaje, echipamente de birou etc.)</a:t>
            </a:r>
          </a:p>
          <a:p>
            <a:pPr marL="400050" lvl="1" indent="-285750" algn="just" eaLnBrk="0" fontAlgn="base" hangingPunct="0">
              <a:spcBef>
                <a:spcPts val="1200"/>
              </a:spcBef>
              <a:spcAft>
                <a:spcPts val="600"/>
              </a:spcAft>
              <a:buClr>
                <a:srgbClr val="D6D0D4"/>
              </a:buClr>
              <a:buFont typeface="Arial" pitchFamily="34" charset="0"/>
              <a:buChar char="•"/>
              <a:tabLst>
                <a:tab pos="4457700" algn="l"/>
                <a:tab pos="5543550" algn="l"/>
              </a:tabLst>
            </a:pPr>
            <a:r>
              <a:rPr lang="ro-RO" sz="1600" dirty="0">
                <a:solidFill>
                  <a:srgbClr val="1F497D"/>
                </a:solidFill>
                <a:latin typeface="Open Sans" pitchFamily="34" charset="0"/>
                <a:ea typeface="Open Sans" pitchFamily="34" charset="0"/>
                <a:cs typeface="Open Sans" pitchFamily="34" charset="0"/>
              </a:rPr>
              <a:t>În cazul în care autocolantele sunt amplasate în exterior, se va asigura durabilitatea acestora (PVC, folie transparentă, etc.).</a:t>
            </a:r>
          </a:p>
          <a:p>
            <a:pPr marL="400050" lvl="1" indent="-285750" algn="just" eaLnBrk="0" fontAlgn="base" hangingPunct="0">
              <a:spcBef>
                <a:spcPts val="1200"/>
              </a:spcBef>
              <a:spcAft>
                <a:spcPts val="600"/>
              </a:spcAft>
              <a:buClr>
                <a:srgbClr val="D6D0D4"/>
              </a:buClr>
              <a:buFont typeface="Arial" pitchFamily="34" charset="0"/>
              <a:buChar char="•"/>
              <a:tabLst>
                <a:tab pos="4457700" algn="l"/>
                <a:tab pos="5543550" algn="l"/>
              </a:tabLst>
            </a:pPr>
            <a:r>
              <a:rPr lang="ro-RO" sz="1600" dirty="0">
                <a:solidFill>
                  <a:srgbClr val="1F497D"/>
                </a:solidFill>
                <a:latin typeface="Open Sans" pitchFamily="34" charset="0"/>
                <a:ea typeface="Open Sans" pitchFamily="34" charset="0"/>
                <a:cs typeface="Open Sans" pitchFamily="34" charset="0"/>
              </a:rPr>
              <a:t>Când sunt păstrate permanent mai multe obiecte într-un anumit amplasament, încăperea poate fi marcată în acest sens cu o plachetă sau afiş de dimensiuni mici.</a:t>
            </a:r>
          </a:p>
          <a:p>
            <a:pPr marL="400050" lvl="1" indent="-285750" algn="just" eaLnBrk="0" fontAlgn="base" hangingPunct="0">
              <a:spcBef>
                <a:spcPts val="1200"/>
              </a:spcBef>
              <a:spcAft>
                <a:spcPts val="600"/>
              </a:spcAft>
              <a:buClr>
                <a:srgbClr val="D6D0D4"/>
              </a:buClr>
              <a:buFont typeface="Arial" pitchFamily="34" charset="0"/>
              <a:buChar char="•"/>
              <a:tabLst>
                <a:tab pos="4457700" algn="l"/>
                <a:tab pos="5543550" algn="l"/>
              </a:tabLst>
            </a:pPr>
            <a:r>
              <a:rPr lang="ro-RO" sz="1600" b="1" dirty="0">
                <a:solidFill>
                  <a:srgbClr val="1F497D"/>
                </a:solidFill>
                <a:latin typeface="Open Sans" pitchFamily="34" charset="0"/>
                <a:ea typeface="Open Sans" pitchFamily="34" charset="0"/>
                <a:cs typeface="Open Sans" pitchFamily="34" charset="0"/>
              </a:rPr>
              <a:t>Marcajul </a:t>
            </a:r>
            <a:r>
              <a:rPr lang="ro-RO" sz="1600" dirty="0">
                <a:solidFill>
                  <a:srgbClr val="1F497D"/>
                </a:solidFill>
                <a:latin typeface="Open Sans" pitchFamily="34" charset="0"/>
                <a:ea typeface="Open Sans" pitchFamily="34" charset="0"/>
                <a:cs typeface="Open Sans" pitchFamily="34" charset="0"/>
              </a:rPr>
              <a:t>trebuie să fie </a:t>
            </a:r>
            <a:r>
              <a:rPr lang="ro-RO" sz="1600" b="1" dirty="0">
                <a:solidFill>
                  <a:srgbClr val="1F497D"/>
                </a:solidFill>
                <a:latin typeface="Open Sans" pitchFamily="34" charset="0"/>
                <a:ea typeface="Open Sans" pitchFamily="34" charset="0"/>
                <a:cs typeface="Open Sans" pitchFamily="34" charset="0"/>
              </a:rPr>
              <a:t>păstrat 5 ani de la închiderea oficială a programului</a:t>
            </a:r>
            <a:r>
              <a:rPr lang="hu-HU" sz="1600" dirty="0">
                <a:solidFill>
                  <a:srgbClr val="1F497D"/>
                </a:solidFill>
                <a:latin typeface="Open Sans" pitchFamily="34" charset="0"/>
                <a:ea typeface="Open Sans" pitchFamily="34" charset="0"/>
                <a:cs typeface="Open Sans" pitchFamily="34" charset="0"/>
              </a:rPr>
              <a:t>. </a:t>
            </a:r>
          </a:p>
        </p:txBody>
      </p:sp>
    </p:spTree>
    <p:extLst>
      <p:ext uri="{BB962C8B-B14F-4D97-AF65-F5344CB8AC3E}">
        <p14:creationId xmlns:p14="http://schemas.microsoft.com/office/powerpoint/2010/main" val="39316222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 tamplate Interreg_2-3.jpg"/>
          <p:cNvPicPr>
            <a:picLocks noChangeAspect="1"/>
          </p:cNvPicPr>
          <p:nvPr/>
        </p:nvPicPr>
        <p:blipFill>
          <a:blip r:embed="rId3" cstate="print"/>
          <a:stretch>
            <a:fillRect/>
          </a:stretch>
        </p:blipFill>
        <p:spPr>
          <a:xfrm>
            <a:off x="18256" y="4822"/>
            <a:ext cx="9144000" cy="6853178"/>
          </a:xfrm>
          <a:prstGeom prst="rect">
            <a:avLst/>
          </a:prstGeom>
        </p:spPr>
      </p:pic>
      <p:sp>
        <p:nvSpPr>
          <p:cNvPr id="3" name="Rectangle 2"/>
          <p:cNvSpPr/>
          <p:nvPr/>
        </p:nvSpPr>
        <p:spPr>
          <a:xfrm>
            <a:off x="395536" y="1628800"/>
            <a:ext cx="8568952" cy="2585323"/>
          </a:xfrm>
          <a:prstGeom prst="rect">
            <a:avLst/>
          </a:prstGeom>
        </p:spPr>
        <p:txBody>
          <a:bodyPr wrap="square">
            <a:spAutoFit/>
          </a:bodyPr>
          <a:lstStyle/>
          <a:p>
            <a:endParaRPr lang="en-GB" dirty="0">
              <a:solidFill>
                <a:srgbClr val="1F497D"/>
              </a:solidFill>
              <a:latin typeface="Open Sans"/>
            </a:endParaRPr>
          </a:p>
          <a:p>
            <a:endParaRPr lang="en-GB" dirty="0">
              <a:solidFill>
                <a:srgbClr val="1F497D"/>
              </a:solidFill>
              <a:latin typeface="Open Sans"/>
            </a:endParaRPr>
          </a:p>
          <a:p>
            <a:endParaRPr lang="en-GB" dirty="0">
              <a:solidFill>
                <a:srgbClr val="1F497D"/>
              </a:solidFill>
              <a:latin typeface="Open Sans"/>
            </a:endParaRPr>
          </a:p>
          <a:p>
            <a:endParaRPr lang="en-GB" dirty="0">
              <a:solidFill>
                <a:srgbClr val="1F497D"/>
              </a:solidFill>
              <a:latin typeface="Open Sans"/>
            </a:endParaRPr>
          </a:p>
          <a:p>
            <a:endParaRPr lang="en-GB" dirty="0">
              <a:solidFill>
                <a:srgbClr val="1F497D"/>
              </a:solidFill>
              <a:latin typeface="Open Sans"/>
            </a:endParaRPr>
          </a:p>
          <a:p>
            <a:endParaRPr lang="en-GB" dirty="0">
              <a:solidFill>
                <a:srgbClr val="1F497D"/>
              </a:solidFill>
              <a:latin typeface="Open Sans"/>
            </a:endParaRPr>
          </a:p>
          <a:p>
            <a:endParaRPr lang="en-GB" dirty="0">
              <a:solidFill>
                <a:srgbClr val="1F497D"/>
              </a:solidFill>
              <a:latin typeface="Open Sans"/>
            </a:endParaRPr>
          </a:p>
          <a:p>
            <a:endParaRPr lang="en-GB" dirty="0">
              <a:solidFill>
                <a:srgbClr val="1F497D"/>
              </a:solidFill>
              <a:latin typeface="Open Sans"/>
            </a:endParaRPr>
          </a:p>
          <a:p>
            <a:endParaRPr lang="ro-RO" dirty="0"/>
          </a:p>
        </p:txBody>
      </p:sp>
      <p:sp>
        <p:nvSpPr>
          <p:cNvPr id="7" name="Rounded Rectangle 6"/>
          <p:cNvSpPr/>
          <p:nvPr/>
        </p:nvSpPr>
        <p:spPr>
          <a:xfrm>
            <a:off x="216024" y="1196752"/>
            <a:ext cx="8748464" cy="418528"/>
          </a:xfrm>
          <a:prstGeom prst="roundRect">
            <a:avLst/>
          </a:prstGeom>
          <a:solidFill>
            <a:srgbClr val="034EA2"/>
          </a:solidFill>
          <a:ln>
            <a:solidFill>
              <a:schemeClr val="bg1"/>
            </a:solidFill>
          </a:ln>
        </p:spPr>
        <p:style>
          <a:lnRef idx="1">
            <a:schemeClr val="accent4"/>
          </a:lnRef>
          <a:fillRef idx="3">
            <a:schemeClr val="accent4"/>
          </a:fillRef>
          <a:effectRef idx="2">
            <a:schemeClr val="accent4"/>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ro-RO" sz="2400" b="1" dirty="0">
                <a:latin typeface="Open Sans" pitchFamily="34" charset="0"/>
                <a:ea typeface="Open Sans" pitchFamily="34" charset="0"/>
                <a:cs typeface="Open Sans" pitchFamily="34" charset="0"/>
              </a:rPr>
              <a:t>A</a:t>
            </a:r>
            <a:r>
              <a:rPr lang="en-US" sz="2400" b="1" dirty="0">
                <a:latin typeface="Open Sans" pitchFamily="34" charset="0"/>
                <a:ea typeface="Open Sans" pitchFamily="34" charset="0"/>
                <a:cs typeface="Open Sans" pitchFamily="34" charset="0"/>
              </a:rPr>
              <a:t>rticole</a:t>
            </a:r>
            <a:r>
              <a:rPr lang="ro-RO" sz="2400" b="1" dirty="0">
                <a:latin typeface="Open Sans" pitchFamily="34" charset="0"/>
                <a:ea typeface="Open Sans" pitchFamily="34" charset="0"/>
                <a:cs typeface="Open Sans" pitchFamily="34" charset="0"/>
              </a:rPr>
              <a:t> promoționale </a:t>
            </a:r>
          </a:p>
        </p:txBody>
      </p:sp>
      <p:sp>
        <p:nvSpPr>
          <p:cNvPr id="8" name="Rectangle 7"/>
          <p:cNvSpPr/>
          <p:nvPr/>
        </p:nvSpPr>
        <p:spPr>
          <a:xfrm>
            <a:off x="216024" y="1772816"/>
            <a:ext cx="8748464" cy="338554"/>
          </a:xfrm>
          <a:prstGeom prst="rect">
            <a:avLst/>
          </a:prstGeom>
        </p:spPr>
        <p:txBody>
          <a:bodyPr wrap="square">
            <a:spAutoFit/>
          </a:bodyPr>
          <a:lstStyle/>
          <a:p>
            <a:pPr algn="just">
              <a:spcBef>
                <a:spcPts val="600"/>
              </a:spcBef>
              <a:spcAft>
                <a:spcPts val="600"/>
              </a:spcAft>
            </a:pPr>
            <a:endParaRPr lang="en-US" sz="1600" b="1" dirty="0">
              <a:solidFill>
                <a:srgbClr val="1F497D"/>
              </a:solidFill>
              <a:latin typeface="Open Sans"/>
            </a:endParaRPr>
          </a:p>
        </p:txBody>
      </p:sp>
      <p:sp>
        <p:nvSpPr>
          <p:cNvPr id="2" name="TextBox 1"/>
          <p:cNvSpPr txBox="1"/>
          <p:nvPr/>
        </p:nvSpPr>
        <p:spPr>
          <a:xfrm>
            <a:off x="0" y="1844824"/>
            <a:ext cx="5332651" cy="3941398"/>
          </a:xfrm>
          <a:prstGeom prst="rect">
            <a:avLst/>
          </a:prstGeom>
          <a:noFill/>
          <a:ln>
            <a:noFill/>
          </a:ln>
        </p:spPr>
        <p:txBody>
          <a:bodyPr wrap="square" rtlCol="0">
            <a:spAutoFit/>
          </a:bodyPr>
          <a:lstStyle/>
          <a:p>
            <a:pPr marL="400050" lvl="0" indent="-323850" algn="just" eaLnBrk="0" fontAlgn="base" hangingPunct="0">
              <a:spcBef>
                <a:spcPct val="20000"/>
              </a:spcBef>
              <a:spcAft>
                <a:spcPct val="0"/>
              </a:spcAft>
              <a:buFont typeface="Arial" charset="0"/>
              <a:buAutoNum type="arabicPeriod"/>
            </a:pPr>
            <a:r>
              <a:rPr lang="ro-RO" sz="1600" b="1" dirty="0">
                <a:solidFill>
                  <a:srgbClr val="1F497D"/>
                </a:solidFill>
                <a:latin typeface="Open Sans" pitchFamily="34" charset="0"/>
                <a:ea typeface="Open Sans" pitchFamily="34" charset="0"/>
                <a:cs typeface="Open Sans" pitchFamily="34" charset="0"/>
              </a:rPr>
              <a:t>Logo</a:t>
            </a:r>
            <a:r>
              <a:rPr lang="ro-RO" sz="1600" dirty="0">
                <a:solidFill>
                  <a:srgbClr val="1F497D"/>
                </a:solidFill>
                <a:latin typeface="Open Sans" pitchFamily="34" charset="0"/>
                <a:ea typeface="Open Sans" pitchFamily="34" charset="0"/>
                <a:cs typeface="Open Sans" pitchFamily="34" charset="0"/>
              </a:rPr>
              <a:t>-ul </a:t>
            </a:r>
            <a:r>
              <a:rPr lang="ro-RO" sz="1600" b="1" dirty="0">
                <a:solidFill>
                  <a:srgbClr val="1F497D"/>
                </a:solidFill>
                <a:latin typeface="Open Sans" pitchFamily="34" charset="0"/>
                <a:ea typeface="Open Sans" pitchFamily="34" charset="0"/>
                <a:cs typeface="Open Sans" pitchFamily="34" charset="0"/>
              </a:rPr>
              <a:t>programului</a:t>
            </a:r>
            <a:r>
              <a:rPr lang="ro-RO" sz="1600" dirty="0">
                <a:solidFill>
                  <a:srgbClr val="1F497D"/>
                </a:solidFill>
                <a:latin typeface="Open Sans" pitchFamily="34" charset="0"/>
                <a:ea typeface="Open Sans" pitchFamily="34" charset="0"/>
                <a:cs typeface="Open Sans" pitchFamily="34" charset="0"/>
              </a:rPr>
              <a:t> ( care deja include emblema UE şi trimiterea la FEDR)</a:t>
            </a:r>
          </a:p>
          <a:p>
            <a:pPr marL="400050" lvl="0" indent="-323850" algn="just" eaLnBrk="0" fontAlgn="base" hangingPunct="0">
              <a:spcBef>
                <a:spcPct val="20000"/>
              </a:spcBef>
              <a:spcAft>
                <a:spcPct val="0"/>
              </a:spcAft>
              <a:buFont typeface="Arial" charset="0"/>
              <a:buAutoNum type="arabicPeriod"/>
            </a:pPr>
            <a:r>
              <a:rPr lang="it-IT" sz="1600" b="1" dirty="0">
                <a:solidFill>
                  <a:srgbClr val="1F497D"/>
                </a:solidFill>
                <a:latin typeface="Open Sans" pitchFamily="34" charset="0"/>
                <a:ea typeface="Open Sans" pitchFamily="34" charset="0"/>
                <a:cs typeface="Open Sans" pitchFamily="34" charset="0"/>
              </a:rPr>
              <a:t>Sloganul</a:t>
            </a:r>
            <a:r>
              <a:rPr lang="it-IT" sz="1600" dirty="0">
                <a:solidFill>
                  <a:srgbClr val="1F497D"/>
                </a:solidFill>
                <a:latin typeface="Open Sans" pitchFamily="34" charset="0"/>
                <a:ea typeface="Open Sans" pitchFamily="34" charset="0"/>
                <a:cs typeface="Open Sans" pitchFamily="34" charset="0"/>
              </a:rPr>
              <a:t> programului: </a:t>
            </a:r>
            <a:r>
              <a:rPr lang="it-IT" sz="1600" b="1" dirty="0">
                <a:solidFill>
                  <a:srgbClr val="1F497D"/>
                </a:solidFill>
                <a:latin typeface="Open Sans" pitchFamily="34" charset="0"/>
                <a:ea typeface="Open Sans" pitchFamily="34" charset="0"/>
                <a:cs typeface="Open Sans" pitchFamily="34" charset="0"/>
              </a:rPr>
              <a:t>“Parteneriat pentru un viitor mai bun”</a:t>
            </a:r>
          </a:p>
          <a:p>
            <a:pPr marL="400050" lvl="0" indent="-323850" algn="just" eaLnBrk="0" fontAlgn="base" hangingPunct="0">
              <a:spcBef>
                <a:spcPct val="20000"/>
              </a:spcBef>
              <a:spcAft>
                <a:spcPct val="0"/>
              </a:spcAft>
              <a:buFont typeface="Arial" charset="0"/>
              <a:buAutoNum type="arabicPeriod"/>
            </a:pPr>
            <a:r>
              <a:rPr lang="it-IT" sz="1600" dirty="0">
                <a:solidFill>
                  <a:srgbClr val="1F497D"/>
                </a:solidFill>
                <a:latin typeface="Open Sans" pitchFamily="34" charset="0"/>
                <a:ea typeface="Open Sans" pitchFamily="34" charset="0"/>
                <a:cs typeface="Open Sans" pitchFamily="34" charset="0"/>
              </a:rPr>
              <a:t>Referința la</a:t>
            </a:r>
            <a:r>
              <a:rPr lang="it-IT" sz="1600" b="1" dirty="0">
                <a:solidFill>
                  <a:srgbClr val="1F497D"/>
                </a:solidFill>
                <a:latin typeface="Open Sans" pitchFamily="34" charset="0"/>
                <a:ea typeface="Open Sans" pitchFamily="34" charset="0"/>
                <a:cs typeface="Open Sans" pitchFamily="34" charset="0"/>
              </a:rPr>
              <a:t> pagina de internet (www.interreg-rohu.eu)</a:t>
            </a:r>
          </a:p>
          <a:p>
            <a:pPr marL="76200" lvl="0" algn="just" eaLnBrk="0" fontAlgn="base" hangingPunct="0">
              <a:spcBef>
                <a:spcPct val="20000"/>
              </a:spcBef>
              <a:spcAft>
                <a:spcPct val="0"/>
              </a:spcAft>
            </a:pPr>
            <a:endParaRPr lang="hu-HU" sz="1600" dirty="0">
              <a:solidFill>
                <a:srgbClr val="1F497D"/>
              </a:solidFill>
              <a:latin typeface="Open Sans" pitchFamily="34" charset="0"/>
              <a:ea typeface="Open Sans" pitchFamily="34" charset="0"/>
              <a:cs typeface="Open Sans" pitchFamily="34" charset="0"/>
            </a:endParaRPr>
          </a:p>
          <a:p>
            <a:pPr marL="76200" lvl="0" indent="-323850" algn="ctr" eaLnBrk="0" fontAlgn="base" hangingPunct="0">
              <a:spcBef>
                <a:spcPct val="20000"/>
              </a:spcBef>
              <a:spcAft>
                <a:spcPct val="0"/>
              </a:spcAft>
            </a:pPr>
            <a:r>
              <a:rPr lang="ro-RO" sz="1400" b="1" dirty="0">
                <a:solidFill>
                  <a:srgbClr val="953735"/>
                </a:solidFill>
                <a:latin typeface="Open Sans" pitchFamily="34" charset="0"/>
                <a:ea typeface="Open Sans" pitchFamily="34" charset="0"/>
                <a:cs typeface="Open Sans" pitchFamily="34" charset="0"/>
              </a:rPr>
              <a:t>Atenţie la armonizarea elementelor (variantele de limbă, culoare, format, etc.)</a:t>
            </a:r>
          </a:p>
          <a:p>
            <a:pPr marL="400050" lvl="0" indent="-323850" algn="just" eaLnBrk="0" fontAlgn="base" hangingPunct="0">
              <a:spcBef>
                <a:spcPct val="20000"/>
              </a:spcBef>
              <a:spcAft>
                <a:spcPct val="0"/>
              </a:spcAft>
            </a:pPr>
            <a:endParaRPr lang="hu-HU" sz="1400" b="1" dirty="0">
              <a:solidFill>
                <a:srgbClr val="953735"/>
              </a:solidFill>
              <a:latin typeface="Open Sans" pitchFamily="34" charset="0"/>
              <a:ea typeface="Open Sans" pitchFamily="34" charset="0"/>
              <a:cs typeface="Open Sans" pitchFamily="34" charset="0"/>
            </a:endParaRPr>
          </a:p>
          <a:p>
            <a:pPr marL="400050" lvl="0" indent="-323850" algn="just" eaLnBrk="0" fontAlgn="base" hangingPunct="0">
              <a:spcBef>
                <a:spcPct val="20000"/>
              </a:spcBef>
              <a:spcAft>
                <a:spcPct val="0"/>
              </a:spcAft>
            </a:pPr>
            <a:r>
              <a:rPr lang="ro-RO" sz="1400" b="1" dirty="0">
                <a:solidFill>
                  <a:srgbClr val="1F497D"/>
                </a:solidFill>
                <a:latin typeface="Open Sans" pitchFamily="34" charset="0"/>
                <a:ea typeface="Open Sans" pitchFamily="34" charset="0"/>
                <a:cs typeface="Open Sans" pitchFamily="34" charset="0"/>
              </a:rPr>
              <a:t>Articole promoţionale de mici dimensiuni</a:t>
            </a:r>
          </a:p>
          <a:p>
            <a:pPr marL="400050" lvl="0" indent="-323850" algn="just" eaLnBrk="0" fontAlgn="base" hangingPunct="0">
              <a:spcBef>
                <a:spcPct val="20000"/>
              </a:spcBef>
              <a:spcAft>
                <a:spcPct val="0"/>
              </a:spcAft>
              <a:buFont typeface="Arial" charset="0"/>
              <a:buChar char="•"/>
            </a:pPr>
            <a:r>
              <a:rPr lang="ro-RO" sz="1400" dirty="0">
                <a:solidFill>
                  <a:srgbClr val="1F497D"/>
                </a:solidFill>
                <a:latin typeface="Open Sans" pitchFamily="34" charset="0"/>
                <a:ea typeface="Open Sans" pitchFamily="34" charset="0"/>
                <a:cs typeface="Open Sans" pitchFamily="34" charset="0"/>
              </a:rPr>
              <a:t>este suficientă afişarea </a:t>
            </a:r>
            <a:r>
              <a:rPr lang="ro-RO" sz="1400" b="1" dirty="0">
                <a:solidFill>
                  <a:srgbClr val="1F497D"/>
                </a:solidFill>
                <a:latin typeface="Open Sans" pitchFamily="34" charset="0"/>
                <a:ea typeface="Open Sans" pitchFamily="34" charset="0"/>
                <a:cs typeface="Open Sans" pitchFamily="34" charset="0"/>
              </a:rPr>
              <a:t>Logo-ului programului </a:t>
            </a:r>
          </a:p>
          <a:p>
            <a:pPr marL="400050" lvl="0" indent="-323850" algn="just" eaLnBrk="0" fontAlgn="base" hangingPunct="0">
              <a:spcBef>
                <a:spcPct val="20000"/>
              </a:spcBef>
              <a:spcAft>
                <a:spcPct val="0"/>
              </a:spcAft>
              <a:buFont typeface="Arial" charset="0"/>
              <a:buChar char="•"/>
            </a:pPr>
            <a:r>
              <a:rPr lang="ro-RO" sz="1400" dirty="0">
                <a:solidFill>
                  <a:srgbClr val="1F497D"/>
                </a:solidFill>
                <a:latin typeface="Open Sans" pitchFamily="34" charset="0"/>
                <a:ea typeface="Open Sans" pitchFamily="34" charset="0"/>
                <a:cs typeface="Open Sans" pitchFamily="34" charset="0"/>
              </a:rPr>
              <a:t>sau </a:t>
            </a:r>
          </a:p>
          <a:p>
            <a:pPr marL="400050" lvl="0" indent="-323850" algn="just" eaLnBrk="0" fontAlgn="base" hangingPunct="0">
              <a:spcBef>
                <a:spcPct val="20000"/>
              </a:spcBef>
              <a:spcAft>
                <a:spcPct val="0"/>
              </a:spcAft>
              <a:buFont typeface="Arial" charset="0"/>
              <a:buChar char="•"/>
            </a:pPr>
            <a:r>
              <a:rPr lang="ro-RO" sz="1400" b="1" dirty="0">
                <a:solidFill>
                  <a:srgbClr val="1F497D"/>
                </a:solidFill>
                <a:latin typeface="Open Sans" pitchFamily="34" charset="0"/>
                <a:ea typeface="Open Sans" pitchFamily="34" charset="0"/>
                <a:cs typeface="Open Sans" pitchFamily="34" charset="0"/>
              </a:rPr>
              <a:t>steagul UE cu numele programului “Interreg V-A România-Ungaria”.</a:t>
            </a: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1532" y="1716075"/>
            <a:ext cx="2240784" cy="3130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D:\INTERREG V-A RO-HU 2014-2020\Communication-FOR PROJECTS\AZIVE ex-Ante\ROHU 126 Materiale conferinta\FINALE eMS\rucsac_v2 - Copy.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43823" y="2085013"/>
            <a:ext cx="1551599" cy="3168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J:\Visual J\ROHU29\prin mail_30.07.2018\pix zmo 2018 ok-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71671" y="4176394"/>
            <a:ext cx="2247817" cy="206455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8256" y="3669925"/>
            <a:ext cx="5201816" cy="544198"/>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Tree>
    <p:extLst>
      <p:ext uri="{BB962C8B-B14F-4D97-AF65-F5344CB8AC3E}">
        <p14:creationId xmlns:p14="http://schemas.microsoft.com/office/powerpoint/2010/main" val="1528260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p3"/>
          <p:cNvPicPr preferRelativeResize="0"/>
          <p:nvPr/>
        </p:nvPicPr>
        <p:blipFill rotWithShape="1">
          <a:blip r:embed="rId3">
            <a:alphaModFix/>
          </a:blip>
          <a:srcRect/>
          <a:stretch/>
        </p:blipFill>
        <p:spPr>
          <a:xfrm>
            <a:off x="378" y="283"/>
            <a:ext cx="9143244" cy="6857433"/>
          </a:xfrm>
          <a:prstGeom prst="rect">
            <a:avLst/>
          </a:prstGeom>
          <a:noFill/>
          <a:ln>
            <a:noFill/>
          </a:ln>
        </p:spPr>
      </p:pic>
      <p:pic>
        <p:nvPicPr>
          <p:cNvPr id="107" name="Google Shape;107;p3"/>
          <p:cNvPicPr preferRelativeResize="0"/>
          <p:nvPr/>
        </p:nvPicPr>
        <p:blipFill rotWithShape="1">
          <a:blip r:embed="rId4">
            <a:alphaModFix/>
          </a:blip>
          <a:srcRect/>
          <a:stretch/>
        </p:blipFill>
        <p:spPr>
          <a:xfrm>
            <a:off x="251520" y="219356"/>
            <a:ext cx="3477110" cy="857370"/>
          </a:xfrm>
          <a:prstGeom prst="rect">
            <a:avLst/>
          </a:prstGeom>
          <a:noFill/>
          <a:ln>
            <a:noFill/>
          </a:ln>
        </p:spPr>
      </p:pic>
      <p:pic>
        <p:nvPicPr>
          <p:cNvPr id="108" name="Google Shape;108;p3"/>
          <p:cNvPicPr preferRelativeResize="0"/>
          <p:nvPr/>
        </p:nvPicPr>
        <p:blipFill rotWithShape="1">
          <a:blip r:embed="rId5">
            <a:alphaModFix/>
          </a:blip>
          <a:srcRect/>
          <a:stretch/>
        </p:blipFill>
        <p:spPr>
          <a:xfrm>
            <a:off x="7596336" y="219356"/>
            <a:ext cx="367074" cy="367074"/>
          </a:xfrm>
          <a:prstGeom prst="rect">
            <a:avLst/>
          </a:prstGeom>
          <a:noFill/>
          <a:ln>
            <a:noFill/>
          </a:ln>
        </p:spPr>
      </p:pic>
      <p:pic>
        <p:nvPicPr>
          <p:cNvPr id="109" name="Google Shape;109;p3"/>
          <p:cNvPicPr preferRelativeResize="0"/>
          <p:nvPr/>
        </p:nvPicPr>
        <p:blipFill rotWithShape="1">
          <a:blip r:embed="rId6">
            <a:alphaModFix/>
          </a:blip>
          <a:srcRect/>
          <a:stretch/>
        </p:blipFill>
        <p:spPr>
          <a:xfrm>
            <a:off x="8172400" y="206009"/>
            <a:ext cx="528449" cy="474050"/>
          </a:xfrm>
          <a:prstGeom prst="rect">
            <a:avLst/>
          </a:prstGeom>
          <a:noFill/>
          <a:ln>
            <a:noFill/>
          </a:ln>
        </p:spPr>
      </p:pic>
      <p:sp>
        <p:nvSpPr>
          <p:cNvPr id="110" name="Google Shape;110;p3"/>
          <p:cNvSpPr/>
          <p:nvPr/>
        </p:nvSpPr>
        <p:spPr>
          <a:xfrm>
            <a:off x="637325" y="1051025"/>
            <a:ext cx="7363800" cy="468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dirty="0">
                <a:solidFill>
                  <a:srgbClr val="1F497D"/>
                </a:solidFill>
                <a:latin typeface="Open Sans"/>
                <a:ea typeface="Open Sans"/>
                <a:cs typeface="Open Sans"/>
                <a:sym typeface="Open Sans"/>
              </a:rPr>
              <a:t>CONTRACTUL DE FINAN</a:t>
            </a:r>
            <a:r>
              <a:rPr lang="ro-RO" sz="2400" b="1" dirty="0">
                <a:solidFill>
                  <a:srgbClr val="1F497D"/>
                </a:solidFill>
                <a:latin typeface="Open Sans"/>
                <a:ea typeface="Open Sans"/>
                <a:cs typeface="Open Sans"/>
                <a:sym typeface="Open Sans"/>
              </a:rPr>
              <a:t>ȚARE</a:t>
            </a:r>
            <a:endParaRPr sz="2400" b="1" i="0" u="none" strike="noStrike" cap="none" dirty="0">
              <a:solidFill>
                <a:srgbClr val="1F497D"/>
              </a:solidFill>
              <a:latin typeface="Open Sans"/>
              <a:ea typeface="Open Sans"/>
              <a:cs typeface="Open Sans"/>
              <a:sym typeface="Open Sans"/>
            </a:endParaRPr>
          </a:p>
        </p:txBody>
      </p:sp>
      <p:sp>
        <p:nvSpPr>
          <p:cNvPr id="111" name="Google Shape;111;p3"/>
          <p:cNvSpPr/>
          <p:nvPr/>
        </p:nvSpPr>
        <p:spPr>
          <a:xfrm>
            <a:off x="637326" y="1519225"/>
            <a:ext cx="6333100" cy="3543600"/>
          </a:xfrm>
          <a:prstGeom prst="rect">
            <a:avLst/>
          </a:prstGeom>
          <a:noFill/>
          <a:ln>
            <a:noFill/>
          </a:ln>
        </p:spPr>
        <p:txBody>
          <a:bodyPr spcFirstLastPara="1" wrap="square" lIns="91425" tIns="45700" rIns="91425" bIns="45700" anchor="t" anchorCtr="0">
            <a:noAutofit/>
          </a:bodyPr>
          <a:lstStyle/>
          <a:p>
            <a:pPr marL="457200" marR="0" lvl="0" indent="0" algn="l" rtl="0">
              <a:lnSpc>
                <a:spcPct val="150000"/>
              </a:lnSpc>
              <a:spcBef>
                <a:spcPts val="0"/>
              </a:spcBef>
              <a:spcAft>
                <a:spcPts val="0"/>
              </a:spcAft>
              <a:buClr>
                <a:srgbClr val="000000"/>
              </a:buClr>
              <a:buSzPts val="1800"/>
              <a:buFont typeface="Arial"/>
              <a:buNone/>
            </a:pPr>
            <a:endParaRPr lang="ro-RO" sz="1800" b="0" i="0" u="none" strike="noStrike" cap="none" dirty="0" smtClean="0">
              <a:solidFill>
                <a:srgbClr val="1F497D"/>
              </a:solidFill>
              <a:latin typeface="Open Sans"/>
              <a:ea typeface="Open Sans"/>
              <a:cs typeface="Open Sans"/>
              <a:sym typeface="Open Sans"/>
            </a:endParaRPr>
          </a:p>
          <a:p>
            <a:pPr marL="457200" marR="0" lvl="0" indent="-342900" algn="just" rtl="0">
              <a:lnSpc>
                <a:spcPct val="150000"/>
              </a:lnSpc>
              <a:spcBef>
                <a:spcPts val="0"/>
              </a:spcBef>
              <a:spcAft>
                <a:spcPts val="0"/>
              </a:spcAft>
              <a:buClr>
                <a:schemeClr val="dk2"/>
              </a:buClr>
              <a:buSzPts val="1800"/>
              <a:buFont typeface="Open Sans"/>
              <a:buChar char="-"/>
            </a:pPr>
            <a:r>
              <a:rPr lang="ro-RO" sz="1800" b="0" i="0" u="none" strike="noStrike" cap="none" dirty="0" smtClean="0">
                <a:solidFill>
                  <a:srgbClr val="1F497D"/>
                </a:solidFill>
                <a:latin typeface="Open Sans" panose="020B0604020202020204" charset="0"/>
                <a:ea typeface="Open Sans" panose="020B0604020202020204" charset="0"/>
                <a:cs typeface="Open Sans" panose="020B0604020202020204" charset="0"/>
                <a:sym typeface="Open Sans"/>
              </a:rPr>
              <a:t>Stabilește condițiile de implementare a proiectului: durata, valoarea, eligibilitatea și rambursarea cheltuielilor, drepturile și obligațiile părților, neregulile și recuperarea, modificarea contractului, rezilierea, etc.</a:t>
            </a:r>
          </a:p>
          <a:p>
            <a:pPr marL="0" marR="0" lvl="0" indent="0" algn="l" rtl="0">
              <a:lnSpc>
                <a:spcPct val="150000"/>
              </a:lnSpc>
              <a:spcBef>
                <a:spcPts val="0"/>
              </a:spcBef>
              <a:spcAft>
                <a:spcPts val="0"/>
              </a:spcAft>
              <a:buClr>
                <a:srgbClr val="000000"/>
              </a:buClr>
              <a:buSzPts val="1800"/>
              <a:buFont typeface="Arial"/>
              <a:buNone/>
            </a:pPr>
            <a:r>
              <a:rPr lang="ro-RO" sz="1800" b="1" i="0" u="none" strike="noStrike" cap="none" dirty="0" smtClean="0">
                <a:solidFill>
                  <a:srgbClr val="1F497D"/>
                </a:solidFill>
                <a:latin typeface="Open Sans" panose="020B0604020202020204" charset="0"/>
                <a:ea typeface="Open Sans" panose="020B0604020202020204" charset="0"/>
                <a:cs typeface="Open Sans" panose="020B0604020202020204" charset="0"/>
                <a:sym typeface="Open Sans"/>
              </a:rPr>
              <a:t>ANEXELE:</a:t>
            </a:r>
            <a:endParaRPr lang="ro-RO" sz="1800" b="1" i="0" u="none" strike="noStrike" cap="none" dirty="0" smtClean="0">
              <a:solidFill>
                <a:srgbClr val="1F497D"/>
              </a:solidFill>
              <a:latin typeface="Open Sans" panose="020B0604020202020204" charset="0"/>
              <a:ea typeface="Open Sans" panose="020B0604020202020204" charset="0"/>
              <a:cs typeface="Open Sans" panose="020B0604020202020204" charset="0"/>
              <a:sym typeface="Arial"/>
            </a:endParaRPr>
          </a:p>
          <a:p>
            <a:pPr marL="457200" marR="0" lvl="0" indent="-444500" algn="l" rtl="0">
              <a:lnSpc>
                <a:spcPct val="150000"/>
              </a:lnSpc>
              <a:spcBef>
                <a:spcPts val="0"/>
              </a:spcBef>
              <a:spcAft>
                <a:spcPts val="0"/>
              </a:spcAft>
              <a:buClr>
                <a:schemeClr val="dk2"/>
              </a:buClr>
              <a:buSzPts val="1800"/>
              <a:buFont typeface="Open Sans"/>
              <a:buAutoNum type="arabicPeriod"/>
            </a:pPr>
            <a:r>
              <a:rPr lang="ro-RO" sz="1800" b="0" i="0" u="none" strike="noStrike" cap="none" dirty="0" smtClean="0">
                <a:solidFill>
                  <a:srgbClr val="1F497D"/>
                </a:solidFill>
                <a:latin typeface="Open Sans" panose="020B0604020202020204" charset="0"/>
                <a:ea typeface="Open Sans" panose="020B0604020202020204" charset="0"/>
                <a:cs typeface="Open Sans" panose="020B0604020202020204" charset="0"/>
                <a:sym typeface="Open Sans"/>
              </a:rPr>
              <a:t>Cererea de finanțare aprobată </a:t>
            </a:r>
            <a:endParaRPr lang="ro-RO" sz="1800" b="0" i="0" u="none" strike="noStrike" cap="none" dirty="0" smtClean="0">
              <a:solidFill>
                <a:srgbClr val="1F497D"/>
              </a:solidFill>
              <a:latin typeface="Open Sans" panose="020B0604020202020204" charset="0"/>
              <a:ea typeface="Open Sans" panose="020B0604020202020204" charset="0"/>
              <a:cs typeface="Open Sans" panose="020B0604020202020204" charset="0"/>
              <a:sym typeface="Arial"/>
            </a:endParaRPr>
          </a:p>
          <a:p>
            <a:pPr marL="457200" marR="0" lvl="0" indent="-444500" algn="l" rtl="0">
              <a:lnSpc>
                <a:spcPct val="150000"/>
              </a:lnSpc>
              <a:spcBef>
                <a:spcPts val="0"/>
              </a:spcBef>
              <a:spcAft>
                <a:spcPts val="0"/>
              </a:spcAft>
              <a:buClr>
                <a:schemeClr val="dk2"/>
              </a:buClr>
              <a:buSzPts val="1800"/>
              <a:buFont typeface="Open Sans"/>
              <a:buAutoNum type="arabicPeriod"/>
            </a:pPr>
            <a:r>
              <a:rPr lang="ro-RO" sz="1800" b="0" i="0" u="none" strike="noStrike" cap="none" dirty="0" smtClean="0">
                <a:solidFill>
                  <a:srgbClr val="1F497D"/>
                </a:solidFill>
                <a:latin typeface="Open Sans" panose="020B0604020202020204" charset="0"/>
                <a:ea typeface="Open Sans" panose="020B0604020202020204" charset="0"/>
                <a:cs typeface="Open Sans" panose="020B0604020202020204" charset="0"/>
                <a:sym typeface="Open Sans"/>
              </a:rPr>
              <a:t>Acordul de parteneriat</a:t>
            </a:r>
            <a:endParaRPr lang="ro-RO" sz="1800" b="0" i="0" u="none" strike="noStrike" cap="none" dirty="0">
              <a:solidFill>
                <a:srgbClr val="1F497D"/>
              </a:solidFill>
              <a:latin typeface="Open Sans" panose="020B0604020202020204" charset="0"/>
              <a:ea typeface="Open Sans" panose="020B0604020202020204" charset="0"/>
              <a:cs typeface="Open Sans" panose="020B0604020202020204" charset="0"/>
              <a:sym typeface="Open Sans"/>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 tamplate Interreg_2-3.jpg"/>
          <p:cNvPicPr>
            <a:picLocks noChangeAspect="1"/>
          </p:cNvPicPr>
          <p:nvPr/>
        </p:nvPicPr>
        <p:blipFill>
          <a:blip r:embed="rId3" cstate="print"/>
          <a:stretch>
            <a:fillRect/>
          </a:stretch>
        </p:blipFill>
        <p:spPr>
          <a:xfrm>
            <a:off x="17253" y="0"/>
            <a:ext cx="9144000" cy="6679756"/>
          </a:xfrm>
          <a:prstGeom prst="rect">
            <a:avLst/>
          </a:prstGeom>
        </p:spPr>
      </p:pic>
      <p:sp>
        <p:nvSpPr>
          <p:cNvPr id="3" name="Rectangle 2"/>
          <p:cNvSpPr/>
          <p:nvPr/>
        </p:nvSpPr>
        <p:spPr>
          <a:xfrm>
            <a:off x="503040" y="1860541"/>
            <a:ext cx="8568952" cy="2585323"/>
          </a:xfrm>
          <a:prstGeom prst="rect">
            <a:avLst/>
          </a:prstGeom>
        </p:spPr>
        <p:txBody>
          <a:bodyPr wrap="square">
            <a:spAutoFit/>
          </a:bodyPr>
          <a:lstStyle/>
          <a:p>
            <a:endParaRPr lang="en-GB" dirty="0">
              <a:solidFill>
                <a:srgbClr val="1F497D"/>
              </a:solidFill>
              <a:latin typeface="Open Sans"/>
            </a:endParaRPr>
          </a:p>
          <a:p>
            <a:endParaRPr lang="en-GB" dirty="0">
              <a:solidFill>
                <a:srgbClr val="1F497D"/>
              </a:solidFill>
              <a:latin typeface="Open Sans"/>
            </a:endParaRPr>
          </a:p>
          <a:p>
            <a:endParaRPr lang="en-GB" dirty="0">
              <a:solidFill>
                <a:srgbClr val="1F497D"/>
              </a:solidFill>
              <a:latin typeface="Open Sans"/>
            </a:endParaRPr>
          </a:p>
          <a:p>
            <a:endParaRPr lang="en-GB" dirty="0">
              <a:solidFill>
                <a:srgbClr val="1F497D"/>
              </a:solidFill>
              <a:latin typeface="Open Sans"/>
            </a:endParaRPr>
          </a:p>
          <a:p>
            <a:endParaRPr lang="en-GB" dirty="0">
              <a:solidFill>
                <a:srgbClr val="1F497D"/>
              </a:solidFill>
              <a:latin typeface="Open Sans"/>
            </a:endParaRPr>
          </a:p>
          <a:p>
            <a:endParaRPr lang="en-GB" dirty="0">
              <a:solidFill>
                <a:srgbClr val="1F497D"/>
              </a:solidFill>
              <a:latin typeface="Open Sans"/>
            </a:endParaRPr>
          </a:p>
          <a:p>
            <a:endParaRPr lang="en-GB" dirty="0">
              <a:solidFill>
                <a:srgbClr val="1F497D"/>
              </a:solidFill>
              <a:latin typeface="Open Sans"/>
            </a:endParaRPr>
          </a:p>
          <a:p>
            <a:endParaRPr lang="en-GB" dirty="0">
              <a:solidFill>
                <a:srgbClr val="1F497D"/>
              </a:solidFill>
              <a:latin typeface="Open Sans"/>
            </a:endParaRPr>
          </a:p>
          <a:p>
            <a:endParaRPr lang="ro-RO" dirty="0">
              <a:solidFill>
                <a:prstClr val="black"/>
              </a:solidFill>
            </a:endParaRPr>
          </a:p>
        </p:txBody>
      </p:sp>
      <p:sp>
        <p:nvSpPr>
          <p:cNvPr id="6" name="TextBox 5"/>
          <p:cNvSpPr txBox="1"/>
          <p:nvPr/>
        </p:nvSpPr>
        <p:spPr>
          <a:xfrm>
            <a:off x="-398444" y="1052736"/>
            <a:ext cx="8947686" cy="3271674"/>
          </a:xfrm>
          <a:prstGeom prst="rect">
            <a:avLst/>
          </a:prstGeom>
          <a:noFill/>
        </p:spPr>
        <p:txBody>
          <a:bodyPr wrap="square" rtlCol="0">
            <a:spAutoFit/>
          </a:bodyPr>
          <a:lstStyle/>
          <a:p>
            <a:pPr marL="285750" indent="-285750" algn="just">
              <a:spcBef>
                <a:spcPts val="300"/>
              </a:spcBef>
              <a:spcAft>
                <a:spcPts val="300"/>
              </a:spcAft>
              <a:buFont typeface="Arial" pitchFamily="34" charset="0"/>
              <a:buChar char="•"/>
            </a:pPr>
            <a:endParaRPr lang="ro-RO" sz="1600" dirty="0">
              <a:solidFill>
                <a:srgbClr val="1F497D"/>
              </a:solidFill>
              <a:latin typeface="Open Sans"/>
            </a:endParaRPr>
          </a:p>
          <a:p>
            <a:pPr marL="285750" indent="-285750" algn="just">
              <a:spcBef>
                <a:spcPts val="300"/>
              </a:spcBef>
              <a:spcAft>
                <a:spcPts val="300"/>
              </a:spcAft>
              <a:buFont typeface="Arial" pitchFamily="34" charset="0"/>
              <a:buChar char="•"/>
            </a:pPr>
            <a:endParaRPr lang="ro-RO" sz="1600" dirty="0">
              <a:solidFill>
                <a:srgbClr val="1F497D"/>
              </a:solidFill>
              <a:latin typeface="Open Sans"/>
            </a:endParaRPr>
          </a:p>
          <a:p>
            <a:pPr marL="285750" indent="-285750" algn="just">
              <a:spcBef>
                <a:spcPts val="300"/>
              </a:spcBef>
              <a:spcAft>
                <a:spcPts val="300"/>
              </a:spcAft>
              <a:buFont typeface="Arial" pitchFamily="34" charset="0"/>
              <a:buChar char="•"/>
            </a:pPr>
            <a:endParaRPr lang="ro-RO" sz="1600" dirty="0">
              <a:solidFill>
                <a:srgbClr val="1F497D"/>
              </a:solidFill>
              <a:latin typeface="Open Sans"/>
            </a:endParaRPr>
          </a:p>
          <a:p>
            <a:pPr marL="285750" indent="-285750" algn="just">
              <a:spcBef>
                <a:spcPts val="300"/>
              </a:spcBef>
              <a:spcAft>
                <a:spcPts val="300"/>
              </a:spcAft>
              <a:buFont typeface="Arial" pitchFamily="34" charset="0"/>
              <a:buChar char="•"/>
            </a:pPr>
            <a:endParaRPr lang="ro-RO" sz="1600" dirty="0">
              <a:solidFill>
                <a:srgbClr val="1F497D"/>
              </a:solidFill>
              <a:latin typeface="Open Sans"/>
            </a:endParaRPr>
          </a:p>
          <a:p>
            <a:pPr marL="285750" indent="-285750" algn="just">
              <a:spcBef>
                <a:spcPts val="300"/>
              </a:spcBef>
              <a:spcAft>
                <a:spcPts val="300"/>
              </a:spcAft>
              <a:buFont typeface="Arial" pitchFamily="34" charset="0"/>
              <a:buChar char="•"/>
            </a:pPr>
            <a:endParaRPr lang="ro-RO" sz="1600" dirty="0">
              <a:solidFill>
                <a:srgbClr val="1F497D"/>
              </a:solidFill>
              <a:latin typeface="Open Sans"/>
            </a:endParaRPr>
          </a:p>
          <a:p>
            <a:pPr marL="285750" indent="-285750" algn="just">
              <a:spcBef>
                <a:spcPts val="300"/>
              </a:spcBef>
              <a:spcAft>
                <a:spcPts val="300"/>
              </a:spcAft>
              <a:buFont typeface="Arial" pitchFamily="34" charset="0"/>
              <a:buChar char="•"/>
            </a:pPr>
            <a:endParaRPr lang="ro-RO" sz="1600" dirty="0">
              <a:solidFill>
                <a:srgbClr val="1F497D"/>
              </a:solidFill>
              <a:latin typeface="Open Sans"/>
            </a:endParaRPr>
          </a:p>
          <a:p>
            <a:pPr marL="285750" indent="-285750" algn="just">
              <a:spcBef>
                <a:spcPts val="300"/>
              </a:spcBef>
              <a:spcAft>
                <a:spcPts val="300"/>
              </a:spcAft>
              <a:buFont typeface="Arial" pitchFamily="34" charset="0"/>
              <a:buChar char="•"/>
            </a:pPr>
            <a:endParaRPr lang="ro-RO" sz="1600" dirty="0">
              <a:solidFill>
                <a:srgbClr val="1F497D"/>
              </a:solidFill>
              <a:latin typeface="Open Sans"/>
            </a:endParaRPr>
          </a:p>
          <a:p>
            <a:pPr marL="285750" indent="-285750" algn="just">
              <a:spcBef>
                <a:spcPts val="300"/>
              </a:spcBef>
              <a:spcAft>
                <a:spcPts val="300"/>
              </a:spcAft>
              <a:buFont typeface="Arial" pitchFamily="34" charset="0"/>
              <a:buChar char="•"/>
            </a:pPr>
            <a:endParaRPr lang="ro-RO" sz="1600" dirty="0">
              <a:solidFill>
                <a:srgbClr val="1F497D"/>
              </a:solidFill>
              <a:latin typeface="Open Sans"/>
            </a:endParaRPr>
          </a:p>
          <a:p>
            <a:pPr marL="285750" indent="-285750" algn="just">
              <a:spcBef>
                <a:spcPts val="300"/>
              </a:spcBef>
              <a:spcAft>
                <a:spcPts val="300"/>
              </a:spcAft>
              <a:buFont typeface="Arial" pitchFamily="34" charset="0"/>
              <a:buChar char="•"/>
            </a:pPr>
            <a:endParaRPr lang="ro-RO" sz="1600" dirty="0">
              <a:solidFill>
                <a:srgbClr val="1F497D"/>
              </a:solidFill>
              <a:latin typeface="Open Sans"/>
            </a:endParaRPr>
          </a:p>
          <a:p>
            <a:pPr marL="285750" indent="-285750" algn="just">
              <a:spcBef>
                <a:spcPts val="300"/>
              </a:spcBef>
              <a:spcAft>
                <a:spcPts val="300"/>
              </a:spcAft>
              <a:buFont typeface="Arial" pitchFamily="34" charset="0"/>
              <a:buChar char="•"/>
            </a:pPr>
            <a:endParaRPr lang="en-US" sz="1600" dirty="0">
              <a:solidFill>
                <a:srgbClr val="1F497D"/>
              </a:solidFill>
              <a:latin typeface="Open Sans"/>
            </a:endParaRPr>
          </a:p>
        </p:txBody>
      </p:sp>
      <p:sp>
        <p:nvSpPr>
          <p:cNvPr id="8" name="Rounded Rectangle 7"/>
          <p:cNvSpPr/>
          <p:nvPr/>
        </p:nvSpPr>
        <p:spPr>
          <a:xfrm>
            <a:off x="226381" y="1052736"/>
            <a:ext cx="8748464" cy="418528"/>
          </a:xfrm>
          <a:prstGeom prst="roundRect">
            <a:avLst/>
          </a:prstGeom>
          <a:solidFill>
            <a:srgbClr val="034EA2"/>
          </a:solidFill>
          <a:ln>
            <a:solidFill>
              <a:schemeClr val="bg1"/>
            </a:solidFill>
          </a:ln>
        </p:spPr>
        <p:style>
          <a:lnRef idx="1">
            <a:schemeClr val="accent4"/>
          </a:lnRef>
          <a:fillRef idx="3">
            <a:schemeClr val="accent4"/>
          </a:fillRef>
          <a:effectRef idx="2">
            <a:schemeClr val="accent4"/>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ro-RO" sz="2400" b="1" dirty="0">
                <a:solidFill>
                  <a:prstClr val="white"/>
                </a:solidFill>
                <a:latin typeface="Open Sans" pitchFamily="34" charset="0"/>
                <a:ea typeface="Open Sans" pitchFamily="34" charset="0"/>
                <a:cs typeface="Open Sans" pitchFamily="34" charset="0"/>
              </a:rPr>
              <a:t>Evenimente</a:t>
            </a:r>
          </a:p>
        </p:txBody>
      </p:sp>
      <p:sp>
        <p:nvSpPr>
          <p:cNvPr id="9" name="TextBox 8"/>
          <p:cNvSpPr txBox="1"/>
          <p:nvPr/>
        </p:nvSpPr>
        <p:spPr>
          <a:xfrm>
            <a:off x="17253" y="1516174"/>
            <a:ext cx="1798184" cy="369332"/>
          </a:xfrm>
          <a:prstGeom prst="rect">
            <a:avLst/>
          </a:prstGeom>
          <a:noFill/>
        </p:spPr>
        <p:txBody>
          <a:bodyPr wrap="square" rtlCol="0">
            <a:spAutoFit/>
          </a:bodyPr>
          <a:lstStyle/>
          <a:p>
            <a:pPr algn="ctr"/>
            <a:r>
              <a:rPr lang="ro-RO" b="1" dirty="0">
                <a:solidFill>
                  <a:srgbClr val="034EA2"/>
                </a:solidFill>
                <a:latin typeface="Open Sans" pitchFamily="34" charset="0"/>
                <a:ea typeface="Open Sans" pitchFamily="34" charset="0"/>
                <a:cs typeface="Open Sans" pitchFamily="34" charset="0"/>
              </a:rPr>
              <a:t>Roll-up </a:t>
            </a: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95504" y="1924964"/>
            <a:ext cx="2359775" cy="792000"/>
          </a:xfrm>
          <a:prstGeom prst="rect">
            <a:avLst/>
          </a:prstGeom>
        </p:spPr>
      </p:pic>
      <p:sp>
        <p:nvSpPr>
          <p:cNvPr id="13" name="TextBox 12"/>
          <p:cNvSpPr txBox="1"/>
          <p:nvPr/>
        </p:nvSpPr>
        <p:spPr>
          <a:xfrm>
            <a:off x="1623935" y="1516174"/>
            <a:ext cx="2121026" cy="369332"/>
          </a:xfrm>
          <a:prstGeom prst="rect">
            <a:avLst/>
          </a:prstGeom>
          <a:noFill/>
        </p:spPr>
        <p:txBody>
          <a:bodyPr wrap="square" rtlCol="0">
            <a:spAutoFit/>
          </a:bodyPr>
          <a:lstStyle/>
          <a:p>
            <a:pPr algn="ctr"/>
            <a:r>
              <a:rPr lang="ro-RO" b="1" dirty="0">
                <a:solidFill>
                  <a:srgbClr val="034EA2"/>
                </a:solidFill>
                <a:latin typeface="Open Sans" pitchFamily="34" charset="0"/>
                <a:ea typeface="Open Sans" pitchFamily="34" charset="0"/>
                <a:cs typeface="Open Sans" pitchFamily="34" charset="0"/>
              </a:rPr>
              <a:t> Banner exterior</a:t>
            </a:r>
          </a:p>
        </p:txBody>
      </p:sp>
      <p:sp>
        <p:nvSpPr>
          <p:cNvPr id="14" name="TextBox 13"/>
          <p:cNvSpPr txBox="1"/>
          <p:nvPr/>
        </p:nvSpPr>
        <p:spPr>
          <a:xfrm>
            <a:off x="2574195" y="2821438"/>
            <a:ext cx="1008112" cy="369332"/>
          </a:xfrm>
          <a:prstGeom prst="rect">
            <a:avLst/>
          </a:prstGeom>
          <a:noFill/>
        </p:spPr>
        <p:txBody>
          <a:bodyPr wrap="square" rtlCol="0">
            <a:spAutoFit/>
          </a:bodyPr>
          <a:lstStyle/>
          <a:p>
            <a:pPr algn="ctr"/>
            <a:r>
              <a:rPr lang="ro-RO" b="1" dirty="0">
                <a:solidFill>
                  <a:srgbClr val="034EA2"/>
                </a:solidFill>
                <a:latin typeface="Open Sans" pitchFamily="34" charset="0"/>
                <a:ea typeface="Open Sans" pitchFamily="34" charset="0"/>
                <a:cs typeface="Open Sans" pitchFamily="34" charset="0"/>
              </a:rPr>
              <a:t>Afiș</a:t>
            </a:r>
          </a:p>
        </p:txBody>
      </p:sp>
      <p:pic>
        <p:nvPicPr>
          <p:cNvPr id="4098" name="Picture 2" descr="D:\INTERREG V-A RO-HU 2014-2020\Communication-FOR PROJECTS\AZIVE ex-Ante\ROHU 126 Materiale conferinta\Sample AFIS A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39752" y="3226013"/>
            <a:ext cx="1476999" cy="20880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J:\Visual J\ROHU29\prin mail_30.07.2018\roll-up ZMO OK 2018.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0917" y="1984013"/>
            <a:ext cx="1055558" cy="2484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3560" y="4555842"/>
            <a:ext cx="2052000" cy="136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955279" y="1700840"/>
            <a:ext cx="4793185" cy="4672048"/>
          </a:xfrm>
          <a:prstGeom prst="rect">
            <a:avLst/>
          </a:prstGeom>
          <a:noFill/>
        </p:spPr>
        <p:txBody>
          <a:bodyPr wrap="square" rtlCol="0">
            <a:spAutoFit/>
          </a:bodyPr>
          <a:lstStyle/>
          <a:p>
            <a:pPr marL="247650" lvl="0" indent="-171450" algn="ctr" eaLnBrk="0" fontAlgn="base" hangingPunct="0">
              <a:spcBef>
                <a:spcPct val="20000"/>
              </a:spcBef>
              <a:spcAft>
                <a:spcPct val="0"/>
              </a:spcAft>
              <a:buFont typeface="Wingdings" pitchFamily="2" charset="2"/>
              <a:buChar char="ü"/>
            </a:pPr>
            <a:r>
              <a:rPr lang="ro-RO" sz="1600" dirty="0">
                <a:solidFill>
                  <a:srgbClr val="1F497D"/>
                </a:solidFill>
                <a:latin typeface="Open Sans" pitchFamily="34" charset="0"/>
                <a:ea typeface="Open Sans" pitchFamily="34" charset="0"/>
                <a:cs typeface="Open Sans" pitchFamily="34" charset="0"/>
              </a:rPr>
              <a:t>notificarea SC, </a:t>
            </a:r>
            <a:r>
              <a:rPr lang="vi-VN" sz="1600" dirty="0">
                <a:solidFill>
                  <a:srgbClr val="1F497D"/>
                </a:solidFill>
                <a:latin typeface="Open Sans" pitchFamily="34" charset="0"/>
                <a:ea typeface="Open Sans" pitchFamily="34" charset="0"/>
                <a:cs typeface="Open Sans" pitchFamily="34" charset="0"/>
              </a:rPr>
              <a:t>invit</a:t>
            </a:r>
            <a:r>
              <a:rPr lang="ro-RO" sz="1600" dirty="0">
                <a:solidFill>
                  <a:srgbClr val="1F497D"/>
                </a:solidFill>
                <a:latin typeface="Open Sans" pitchFamily="34" charset="0"/>
                <a:ea typeface="Open Sans" pitchFamily="34" charset="0"/>
                <a:cs typeface="Open Sans" pitchFamily="34" charset="0"/>
              </a:rPr>
              <a:t>ații</a:t>
            </a:r>
            <a:r>
              <a:rPr lang="vi-VN" sz="1600" dirty="0">
                <a:solidFill>
                  <a:srgbClr val="1F497D"/>
                </a:solidFill>
                <a:latin typeface="Open Sans" pitchFamily="34" charset="0"/>
                <a:ea typeface="Open Sans" pitchFamily="34" charset="0"/>
                <a:cs typeface="Open Sans" pitchFamily="34" charset="0"/>
              </a:rPr>
              <a:t> trimis</a:t>
            </a:r>
            <a:r>
              <a:rPr lang="ro-RO" sz="1600" dirty="0">
                <a:solidFill>
                  <a:srgbClr val="1F497D"/>
                </a:solidFill>
                <a:latin typeface="Open Sans" pitchFamily="34" charset="0"/>
                <a:ea typeface="Open Sans" pitchFamily="34" charset="0"/>
                <a:cs typeface="Open Sans" pitchFamily="34" charset="0"/>
              </a:rPr>
              <a:t>e</a:t>
            </a:r>
            <a:r>
              <a:rPr lang="vi-VN" sz="1600" dirty="0">
                <a:solidFill>
                  <a:srgbClr val="1F497D"/>
                </a:solidFill>
                <a:latin typeface="Open Sans" pitchFamily="34" charset="0"/>
                <a:ea typeface="Open Sans" pitchFamily="34" charset="0"/>
                <a:cs typeface="Open Sans" pitchFamily="34" charset="0"/>
              </a:rPr>
              <a:t> la </a:t>
            </a:r>
            <a:r>
              <a:rPr lang="vi-VN" sz="1600" dirty="0">
                <a:solidFill>
                  <a:srgbClr val="1F497D"/>
                </a:solidFill>
                <a:latin typeface="Open Sans" pitchFamily="34" charset="0"/>
                <a:ea typeface="Open Sans" pitchFamily="34" charset="0"/>
                <a:cs typeface="Open Sans" pitchFamily="34" charset="0"/>
                <a:hlinkClick r:id="rId8"/>
              </a:rPr>
              <a:t>joint.secretariat@brecoradea.ro</a:t>
            </a:r>
            <a:r>
              <a:rPr lang="ro-RO" sz="1600" dirty="0">
                <a:solidFill>
                  <a:srgbClr val="1F497D"/>
                </a:solidFill>
                <a:latin typeface="Open Sans" pitchFamily="34" charset="0"/>
                <a:ea typeface="Open Sans" pitchFamily="34" charset="0"/>
                <a:cs typeface="Open Sans" pitchFamily="34" charset="0"/>
              </a:rPr>
              <a:t>, sau ofițerului de monitorizare, cu cel puțin 2 săptămâni înainte de eveniment</a:t>
            </a:r>
          </a:p>
          <a:p>
            <a:pPr marL="247650" lvl="0" indent="-171450" algn="ctr" eaLnBrk="0" fontAlgn="base" hangingPunct="0">
              <a:spcBef>
                <a:spcPct val="20000"/>
              </a:spcBef>
              <a:spcAft>
                <a:spcPct val="0"/>
              </a:spcAft>
              <a:buFont typeface="Wingdings" pitchFamily="2" charset="2"/>
              <a:buChar char="ü"/>
            </a:pPr>
            <a:endParaRPr lang="ro-RO" sz="1600" dirty="0">
              <a:solidFill>
                <a:srgbClr val="1F497D"/>
              </a:solidFill>
              <a:latin typeface="Open Sans" pitchFamily="34" charset="0"/>
              <a:ea typeface="Open Sans" pitchFamily="34" charset="0"/>
              <a:cs typeface="Open Sans" pitchFamily="34" charset="0"/>
            </a:endParaRPr>
          </a:p>
          <a:p>
            <a:pPr marL="247650" lvl="0" indent="-171450" algn="ctr" eaLnBrk="0" fontAlgn="base" hangingPunct="0">
              <a:spcBef>
                <a:spcPct val="20000"/>
              </a:spcBef>
              <a:spcAft>
                <a:spcPct val="0"/>
              </a:spcAft>
              <a:buFont typeface="Wingdings" pitchFamily="2" charset="2"/>
              <a:buChar char="ü"/>
            </a:pPr>
            <a:r>
              <a:rPr lang="ro-RO" sz="1600" b="1" dirty="0">
                <a:solidFill>
                  <a:srgbClr val="034EA2"/>
                </a:solidFill>
                <a:latin typeface="Open Sans" pitchFamily="34" charset="0"/>
                <a:ea typeface="Open Sans" pitchFamily="34" charset="0"/>
                <a:cs typeface="Open Sans" pitchFamily="34" charset="0"/>
              </a:rPr>
              <a:t> </a:t>
            </a:r>
            <a:r>
              <a:rPr lang="ro-RO" sz="1600" dirty="0">
                <a:solidFill>
                  <a:srgbClr val="1F497D"/>
                </a:solidFill>
                <a:latin typeface="Open Sans" pitchFamily="34" charset="0"/>
                <a:ea typeface="Open Sans" pitchFamily="34" charset="0"/>
                <a:cs typeface="Open Sans" pitchFamily="34" charset="0"/>
              </a:rPr>
              <a:t>liste participanți, invitații, agende, comunicate de presă, toate cu însemnele programului  (Magic 5)</a:t>
            </a:r>
          </a:p>
          <a:p>
            <a:pPr marL="247650" lvl="0" indent="-171450" algn="ctr" eaLnBrk="0" fontAlgn="base" hangingPunct="0">
              <a:spcBef>
                <a:spcPct val="20000"/>
              </a:spcBef>
              <a:spcAft>
                <a:spcPct val="0"/>
              </a:spcAft>
              <a:buFont typeface="Wingdings" pitchFamily="2" charset="2"/>
              <a:buChar char="ü"/>
            </a:pPr>
            <a:endParaRPr lang="ro-RO" sz="1600" dirty="0">
              <a:solidFill>
                <a:srgbClr val="1F497D"/>
              </a:solidFill>
              <a:latin typeface="Open Sans" pitchFamily="34" charset="0"/>
              <a:ea typeface="Open Sans" pitchFamily="34" charset="0"/>
              <a:cs typeface="Open Sans" pitchFamily="34" charset="0"/>
            </a:endParaRPr>
          </a:p>
          <a:p>
            <a:pPr marL="247650" lvl="0" indent="-171450" algn="ctr" eaLnBrk="0" fontAlgn="base" hangingPunct="0">
              <a:spcBef>
                <a:spcPct val="20000"/>
              </a:spcBef>
              <a:spcAft>
                <a:spcPct val="0"/>
              </a:spcAft>
              <a:buFont typeface="Wingdings" pitchFamily="2" charset="2"/>
              <a:buChar char="ü"/>
            </a:pPr>
            <a:r>
              <a:rPr lang="ro-RO" sz="1600" dirty="0">
                <a:solidFill>
                  <a:srgbClr val="1F497D"/>
                </a:solidFill>
                <a:latin typeface="Open Sans" pitchFamily="34" charset="0"/>
                <a:ea typeface="Open Sans" pitchFamily="34" charset="0"/>
                <a:cs typeface="Open Sans" pitchFamily="34" charset="0"/>
              </a:rPr>
              <a:t> înregistrare eveniment în Calendarul  de evenimente de pe website-ul programului</a:t>
            </a:r>
          </a:p>
          <a:p>
            <a:pPr marL="247650" lvl="0" indent="-171450" algn="ctr" eaLnBrk="0" fontAlgn="base" hangingPunct="0">
              <a:spcBef>
                <a:spcPct val="20000"/>
              </a:spcBef>
              <a:spcAft>
                <a:spcPct val="0"/>
              </a:spcAft>
              <a:buFont typeface="Wingdings" pitchFamily="2" charset="2"/>
              <a:buChar char="ü"/>
            </a:pPr>
            <a:endParaRPr lang="ro-RO" sz="1600" dirty="0">
              <a:solidFill>
                <a:srgbClr val="1F497D"/>
              </a:solidFill>
              <a:latin typeface="Open Sans" pitchFamily="34" charset="0"/>
              <a:ea typeface="Open Sans" pitchFamily="34" charset="0"/>
              <a:cs typeface="Open Sans" pitchFamily="34" charset="0"/>
            </a:endParaRPr>
          </a:p>
          <a:p>
            <a:pPr marL="247650" indent="-171450" algn="ctr" eaLnBrk="0" fontAlgn="base" hangingPunct="0">
              <a:spcBef>
                <a:spcPct val="20000"/>
              </a:spcBef>
              <a:spcAft>
                <a:spcPct val="0"/>
              </a:spcAft>
              <a:buFont typeface="Wingdings" pitchFamily="2" charset="2"/>
              <a:buChar char="ü"/>
            </a:pPr>
            <a:r>
              <a:rPr lang="ro-RO" sz="1600" dirty="0">
                <a:solidFill>
                  <a:srgbClr val="1F497D"/>
                </a:solidFill>
                <a:latin typeface="Open Sans" pitchFamily="34" charset="0"/>
                <a:ea typeface="Open Sans" pitchFamily="34" charset="0"/>
                <a:cs typeface="Open Sans" pitchFamily="34" charset="0"/>
              </a:rPr>
              <a:t> recomandăm amplasarea </a:t>
            </a:r>
            <a:r>
              <a:rPr lang="it-IT" sz="1600" dirty="0">
                <a:solidFill>
                  <a:srgbClr val="1F497D"/>
                </a:solidFill>
                <a:latin typeface="Open Sans" pitchFamily="34" charset="0"/>
                <a:ea typeface="Open Sans" pitchFamily="34" charset="0"/>
                <a:cs typeface="Open Sans" pitchFamily="34" charset="0"/>
              </a:rPr>
              <a:t>în sal</a:t>
            </a:r>
            <a:r>
              <a:rPr lang="ro-RO" sz="1600" dirty="0">
                <a:solidFill>
                  <a:srgbClr val="1F497D"/>
                </a:solidFill>
                <a:latin typeface="Open Sans" pitchFamily="34" charset="0"/>
                <a:ea typeface="Open Sans" pitchFamily="34" charset="0"/>
                <a:cs typeface="Open Sans" pitchFamily="34" charset="0"/>
              </a:rPr>
              <a:t>ă, pe durata evenimentului,</a:t>
            </a:r>
            <a:r>
              <a:rPr lang="it-IT" sz="1600" dirty="0">
                <a:solidFill>
                  <a:srgbClr val="1F497D"/>
                </a:solidFill>
                <a:latin typeface="Open Sans" pitchFamily="34" charset="0"/>
                <a:ea typeface="Open Sans" pitchFamily="34" charset="0"/>
                <a:cs typeface="Open Sans" pitchFamily="34" charset="0"/>
              </a:rPr>
              <a:t> a </a:t>
            </a:r>
            <a:r>
              <a:rPr lang="ro-RO" sz="1600" dirty="0">
                <a:solidFill>
                  <a:srgbClr val="1F497D"/>
                </a:solidFill>
                <a:latin typeface="Open Sans" pitchFamily="34" charset="0"/>
                <a:ea typeface="Open Sans" pitchFamily="34" charset="0"/>
                <a:cs typeface="Open Sans" pitchFamily="34" charset="0"/>
              </a:rPr>
              <a:t>emblemei</a:t>
            </a:r>
            <a:r>
              <a:rPr lang="it-IT" sz="1600" dirty="0">
                <a:solidFill>
                  <a:srgbClr val="1F497D"/>
                </a:solidFill>
                <a:latin typeface="Open Sans" pitchFamily="34" charset="0"/>
                <a:ea typeface="Open Sans" pitchFamily="34" charset="0"/>
                <a:cs typeface="Open Sans" pitchFamily="34" charset="0"/>
              </a:rPr>
              <a:t> UE </a:t>
            </a:r>
            <a:r>
              <a:rPr lang="ro-RO" sz="1600" dirty="0">
                <a:solidFill>
                  <a:srgbClr val="1F497D"/>
                </a:solidFill>
                <a:latin typeface="Open Sans" pitchFamily="34" charset="0"/>
                <a:ea typeface="Open Sans" pitchFamily="34" charset="0"/>
                <a:cs typeface="Open Sans" pitchFamily="34" charset="0"/>
              </a:rPr>
              <a:t>ș</a:t>
            </a:r>
            <a:r>
              <a:rPr lang="it-IT" sz="1600" dirty="0">
                <a:solidFill>
                  <a:srgbClr val="1F497D"/>
                </a:solidFill>
                <a:latin typeface="Open Sans" pitchFamily="34" charset="0"/>
                <a:ea typeface="Open Sans" pitchFamily="34" charset="0"/>
                <a:cs typeface="Open Sans" pitchFamily="34" charset="0"/>
              </a:rPr>
              <a:t>i a</a:t>
            </a:r>
            <a:r>
              <a:rPr lang="ro-RO" sz="1600" dirty="0">
                <a:solidFill>
                  <a:srgbClr val="1F497D"/>
                </a:solidFill>
                <a:latin typeface="Open Sans" pitchFamily="34" charset="0"/>
                <a:ea typeface="Open Sans" pitchFamily="34" charset="0"/>
                <a:cs typeface="Open Sans" pitchFamily="34" charset="0"/>
              </a:rPr>
              <a:t> steagurilor celor două state participante în program</a:t>
            </a:r>
          </a:p>
          <a:p>
            <a:pPr marL="76200" lvl="0" algn="ctr" eaLnBrk="0" fontAlgn="base" hangingPunct="0">
              <a:spcBef>
                <a:spcPct val="20000"/>
              </a:spcBef>
              <a:spcAft>
                <a:spcPct val="0"/>
              </a:spcAft>
            </a:pPr>
            <a:endParaRPr lang="ro-RO" sz="1600" dirty="0">
              <a:solidFill>
                <a:srgbClr val="1F497D"/>
              </a:solidFill>
              <a:latin typeface="Open Sans" pitchFamily="34" charset="0"/>
              <a:ea typeface="Open Sans" pitchFamily="34" charset="0"/>
              <a:cs typeface="Open Sans" pitchFamily="34" charset="0"/>
            </a:endParaRPr>
          </a:p>
          <a:p>
            <a:pPr marL="76200" lvl="0" algn="just" eaLnBrk="0" fontAlgn="base" hangingPunct="0">
              <a:spcBef>
                <a:spcPct val="20000"/>
              </a:spcBef>
              <a:spcAft>
                <a:spcPct val="0"/>
              </a:spcAft>
            </a:pPr>
            <a:endParaRPr lang="ro-RO" sz="1600" b="1" dirty="0">
              <a:solidFill>
                <a:srgbClr val="034EA2"/>
              </a:solidFill>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19652885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683568" y="135120"/>
            <a:ext cx="7848872" cy="504055"/>
          </a:xfrm>
          <a:prstGeom prst="roundRect">
            <a:avLst/>
          </a:prstGeom>
          <a:solidFill>
            <a:srgbClr val="034EA2"/>
          </a:solidFill>
          <a:ln>
            <a:solidFill>
              <a:schemeClr val="bg1"/>
            </a:solidFill>
          </a:ln>
        </p:spPr>
        <p:style>
          <a:lnRef idx="1">
            <a:schemeClr val="accent4"/>
          </a:lnRef>
          <a:fillRef idx="3">
            <a:schemeClr val="accent4"/>
          </a:fillRef>
          <a:effectRef idx="2">
            <a:schemeClr val="accent4"/>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r>
              <a:rPr lang="ro-RO" sz="2400" b="1" dirty="0">
                <a:solidFill>
                  <a:prstClr val="white"/>
                </a:solidFill>
                <a:latin typeface="Open Sans" pitchFamily="34" charset="0"/>
                <a:ea typeface="Open Sans" pitchFamily="34" charset="0"/>
                <a:cs typeface="Open Sans" pitchFamily="34" charset="0"/>
              </a:rPr>
              <a:t>Sfaturi practice</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3003" y="5040785"/>
            <a:ext cx="2970001" cy="1188000"/>
          </a:xfrm>
          <a:prstGeom prst="rect">
            <a:avLst/>
          </a:prstGeom>
        </p:spPr>
      </p:pic>
      <p:pic>
        <p:nvPicPr>
          <p:cNvPr id="9" name="Kép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6376" y="1124744"/>
            <a:ext cx="1512168" cy="1512168"/>
          </a:xfrm>
          <a:prstGeom prst="rect">
            <a:avLst/>
          </a:prstGeom>
        </p:spPr>
      </p:pic>
      <p:pic>
        <p:nvPicPr>
          <p:cNvPr id="10" name="Kép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01654" y="1174478"/>
            <a:ext cx="1412699" cy="1412699"/>
          </a:xfrm>
          <a:prstGeom prst="rect">
            <a:avLst/>
          </a:prstGeom>
        </p:spPr>
      </p:pic>
      <p:pic>
        <p:nvPicPr>
          <p:cNvPr id="30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92280" y="1124744"/>
            <a:ext cx="1656001" cy="16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07504" y="3071015"/>
            <a:ext cx="3159581" cy="1969770"/>
          </a:xfrm>
          <a:prstGeom prst="rect">
            <a:avLst/>
          </a:prstGeom>
        </p:spPr>
        <p:txBody>
          <a:bodyPr wrap="square">
            <a:spAutoFit/>
          </a:bodyPr>
          <a:lstStyle/>
          <a:p>
            <a:pPr marL="0" lvl="2" algn="ctr" fontAlgn="base">
              <a:spcBef>
                <a:spcPct val="0"/>
              </a:spcBef>
              <a:spcAft>
                <a:spcPts val="600"/>
              </a:spcAft>
              <a:defRPr/>
            </a:pPr>
            <a:r>
              <a:rPr lang="hu-HU" sz="1600" b="1" dirty="0">
                <a:solidFill>
                  <a:srgbClr val="0C73B6"/>
                </a:solidFill>
                <a:latin typeface="Open Sans" pitchFamily="34" charset="0"/>
                <a:ea typeface="Open Sans" pitchFamily="34" charset="0"/>
                <a:cs typeface="Open Sans" pitchFamily="34" charset="0"/>
              </a:rPr>
              <a:t>Metode şi instrumente alternative de comunicare</a:t>
            </a:r>
          </a:p>
          <a:p>
            <a:pPr marL="742950" lvl="3" indent="-285750" fontAlgn="base">
              <a:spcBef>
                <a:spcPct val="0"/>
              </a:spcBef>
              <a:spcAft>
                <a:spcPts val="600"/>
              </a:spcAft>
              <a:buFont typeface="Wingdings" pitchFamily="2" charset="2"/>
              <a:buChar char="ü"/>
              <a:defRPr/>
            </a:pPr>
            <a:r>
              <a:rPr lang="hu-HU" sz="1400" dirty="0">
                <a:solidFill>
                  <a:srgbClr val="1F497D"/>
                </a:solidFill>
                <a:latin typeface="Open Sans" pitchFamily="34" charset="0"/>
                <a:ea typeface="Open Sans" pitchFamily="34" charset="0"/>
                <a:cs typeface="Open Sans" pitchFamily="34" charset="0"/>
              </a:rPr>
              <a:t>social media</a:t>
            </a:r>
          </a:p>
          <a:p>
            <a:pPr marL="742950" lvl="3" indent="-285750" fontAlgn="base">
              <a:spcBef>
                <a:spcPct val="0"/>
              </a:spcBef>
              <a:spcAft>
                <a:spcPts val="600"/>
              </a:spcAft>
              <a:buFont typeface="Wingdings" pitchFamily="2" charset="2"/>
              <a:buChar char="ü"/>
              <a:defRPr/>
            </a:pPr>
            <a:r>
              <a:rPr lang="hu-HU" sz="1400" dirty="0">
                <a:solidFill>
                  <a:srgbClr val="1F497D"/>
                </a:solidFill>
                <a:latin typeface="Open Sans" pitchFamily="34" charset="0"/>
                <a:ea typeface="Open Sans" pitchFamily="34" charset="0"/>
                <a:cs typeface="Open Sans" pitchFamily="34" charset="0"/>
              </a:rPr>
              <a:t>imagini, video-uri, gif-uri*</a:t>
            </a:r>
          </a:p>
          <a:p>
            <a:pPr marL="457200" lvl="3" fontAlgn="base">
              <a:spcBef>
                <a:spcPct val="0"/>
              </a:spcBef>
              <a:spcAft>
                <a:spcPts val="600"/>
              </a:spcAft>
              <a:defRPr/>
            </a:pPr>
            <a:r>
              <a:rPr lang="hu-HU" sz="1400" dirty="0">
                <a:solidFill>
                  <a:srgbClr val="1F497D"/>
                </a:solidFill>
                <a:latin typeface="Open Sans" pitchFamily="34" charset="0"/>
                <a:ea typeface="Open Sans" pitchFamily="34" charset="0"/>
                <a:cs typeface="Open Sans" pitchFamily="34" charset="0"/>
              </a:rPr>
              <a:t>(sursa de imagini gratuite ex. Pixabay)</a:t>
            </a:r>
          </a:p>
          <a:p>
            <a:pPr marL="742950" lvl="3" indent="-285750" fontAlgn="base">
              <a:spcBef>
                <a:spcPct val="0"/>
              </a:spcBef>
              <a:spcAft>
                <a:spcPts val="600"/>
              </a:spcAft>
              <a:buFont typeface="Wingdings" pitchFamily="2" charset="2"/>
              <a:buChar char="ü"/>
              <a:defRPr/>
            </a:pPr>
            <a:r>
              <a:rPr lang="en-US" sz="1400" dirty="0">
                <a:solidFill>
                  <a:srgbClr val="1F497D"/>
                </a:solidFill>
                <a:latin typeface="Open Sans" pitchFamily="34" charset="0"/>
                <a:ea typeface="Open Sans" pitchFamily="34" charset="0"/>
                <a:cs typeface="Open Sans" pitchFamily="34" charset="0"/>
              </a:rPr>
              <a:t>S</a:t>
            </a:r>
            <a:r>
              <a:rPr lang="hu-HU" sz="1400" dirty="0">
                <a:solidFill>
                  <a:srgbClr val="1F497D"/>
                </a:solidFill>
                <a:latin typeface="Open Sans" pitchFamily="34" charset="0"/>
                <a:ea typeface="Open Sans" pitchFamily="34" charset="0"/>
                <a:cs typeface="Open Sans" pitchFamily="34" charset="0"/>
              </a:rPr>
              <a:t>torytelling (arta povestirii)</a:t>
            </a:r>
          </a:p>
        </p:txBody>
      </p:sp>
      <p:sp>
        <p:nvSpPr>
          <p:cNvPr id="4" name="Rectangle 3"/>
          <p:cNvSpPr/>
          <p:nvPr/>
        </p:nvSpPr>
        <p:spPr>
          <a:xfrm>
            <a:off x="3023145" y="3068960"/>
            <a:ext cx="3816424" cy="2308324"/>
          </a:xfrm>
          <a:prstGeom prst="rect">
            <a:avLst/>
          </a:prstGeom>
        </p:spPr>
        <p:txBody>
          <a:bodyPr wrap="square">
            <a:spAutoFit/>
          </a:bodyPr>
          <a:lstStyle/>
          <a:p>
            <a:pPr marL="0" lvl="2" algn="ctr" fontAlgn="base">
              <a:spcBef>
                <a:spcPct val="0"/>
              </a:spcBef>
              <a:spcAft>
                <a:spcPts val="600"/>
              </a:spcAft>
              <a:defRPr/>
            </a:pPr>
            <a:r>
              <a:rPr lang="hu-HU" sz="1600" b="1" dirty="0">
                <a:solidFill>
                  <a:srgbClr val="0C73B6"/>
                </a:solidFill>
                <a:latin typeface="Open Sans" pitchFamily="34" charset="0"/>
                <a:ea typeface="Open Sans" pitchFamily="34" charset="0"/>
                <a:cs typeface="Open Sans" pitchFamily="34" charset="0"/>
              </a:rPr>
              <a:t>Materiale de bună calitate</a:t>
            </a:r>
          </a:p>
          <a:p>
            <a:pPr marL="742950" lvl="3" indent="-285750" fontAlgn="base">
              <a:spcBef>
                <a:spcPct val="0"/>
              </a:spcBef>
              <a:spcAft>
                <a:spcPts val="600"/>
              </a:spcAft>
              <a:buFont typeface="Wingdings" pitchFamily="2" charset="2"/>
              <a:buChar char="ü"/>
              <a:defRPr/>
            </a:pPr>
            <a:r>
              <a:rPr lang="hu-HU" sz="1400" dirty="0">
                <a:solidFill>
                  <a:srgbClr val="1F497D"/>
                </a:solidFill>
                <a:latin typeface="Open Sans" pitchFamily="34" charset="0"/>
                <a:ea typeface="Open Sans" pitchFamily="34" charset="0"/>
                <a:cs typeface="Open Sans" pitchFamily="34" charset="0"/>
              </a:rPr>
              <a:t>fotografii  sugestive*</a:t>
            </a:r>
          </a:p>
          <a:p>
            <a:pPr marL="742950" lvl="3" indent="-285750" fontAlgn="base">
              <a:spcBef>
                <a:spcPct val="0"/>
              </a:spcBef>
              <a:spcAft>
                <a:spcPts val="600"/>
              </a:spcAft>
              <a:buFont typeface="Wingdings" pitchFamily="2" charset="2"/>
              <a:buChar char="ü"/>
              <a:defRPr/>
            </a:pPr>
            <a:r>
              <a:rPr lang="hu-HU" sz="1400" dirty="0">
                <a:solidFill>
                  <a:srgbClr val="1F497D"/>
                </a:solidFill>
                <a:latin typeface="Open Sans" pitchFamily="34" charset="0"/>
                <a:ea typeface="Open Sans" pitchFamily="34" charset="0"/>
                <a:cs typeface="Open Sans" pitchFamily="34" charset="0"/>
              </a:rPr>
              <a:t>elemente de desig</a:t>
            </a:r>
            <a:r>
              <a:rPr lang="en-US" sz="1400" dirty="0">
                <a:solidFill>
                  <a:srgbClr val="1F497D"/>
                </a:solidFill>
                <a:latin typeface="Open Sans" pitchFamily="34" charset="0"/>
                <a:ea typeface="Open Sans" pitchFamily="34" charset="0"/>
                <a:cs typeface="Open Sans" pitchFamily="34" charset="0"/>
              </a:rPr>
              <a:t>n</a:t>
            </a:r>
            <a:r>
              <a:rPr lang="hu-HU" sz="1400" dirty="0">
                <a:solidFill>
                  <a:srgbClr val="1F497D"/>
                </a:solidFill>
                <a:latin typeface="Open Sans" pitchFamily="34" charset="0"/>
                <a:ea typeface="Open Sans" pitchFamily="34" charset="0"/>
                <a:cs typeface="Open Sans" pitchFamily="34" charset="0"/>
              </a:rPr>
              <a:t> creativ*</a:t>
            </a:r>
          </a:p>
          <a:p>
            <a:pPr marL="457200" lvl="3" fontAlgn="base">
              <a:spcBef>
                <a:spcPct val="0"/>
              </a:spcBef>
              <a:spcAft>
                <a:spcPts val="600"/>
              </a:spcAft>
              <a:defRPr/>
            </a:pPr>
            <a:r>
              <a:rPr lang="ro-RO" sz="1400" dirty="0">
                <a:solidFill>
                  <a:srgbClr val="1F497D"/>
                </a:solidFill>
                <a:latin typeface="Open Sans" pitchFamily="34" charset="0"/>
                <a:ea typeface="Open Sans" pitchFamily="34" charset="0"/>
                <a:cs typeface="Open Sans" pitchFamily="34" charset="0"/>
              </a:rPr>
              <a:t>(programe gratuite de editare online,  ex. Canva, Piktochart)</a:t>
            </a:r>
          </a:p>
          <a:p>
            <a:pPr marL="742950" lvl="3" indent="-285750" fontAlgn="base">
              <a:spcBef>
                <a:spcPct val="0"/>
              </a:spcBef>
              <a:spcAft>
                <a:spcPts val="600"/>
              </a:spcAft>
              <a:buFont typeface="Wingdings" pitchFamily="2" charset="2"/>
              <a:buChar char="ü"/>
              <a:defRPr/>
            </a:pPr>
            <a:r>
              <a:rPr lang="ro-RO" sz="1400" dirty="0">
                <a:solidFill>
                  <a:srgbClr val="1F497D"/>
                </a:solidFill>
                <a:latin typeface="Open Sans" pitchFamily="34" charset="0"/>
                <a:ea typeface="Open Sans" pitchFamily="34" charset="0"/>
                <a:cs typeface="Open Sans" pitchFamily="34" charset="0"/>
              </a:rPr>
              <a:t>s</a:t>
            </a:r>
            <a:r>
              <a:rPr lang="vi-VN" sz="1400" dirty="0">
                <a:solidFill>
                  <a:srgbClr val="1F497D"/>
                </a:solidFill>
                <a:latin typeface="Open Sans" pitchFamily="34" charset="0"/>
                <a:ea typeface="Open Sans" pitchFamily="34" charset="0"/>
                <a:cs typeface="Open Sans" pitchFamily="34" charset="0"/>
              </a:rPr>
              <a:t>oluţii tipografice</a:t>
            </a:r>
            <a:r>
              <a:rPr lang="ro-RO" sz="1400" dirty="0">
                <a:solidFill>
                  <a:srgbClr val="1F497D"/>
                </a:solidFill>
                <a:latin typeface="Open Sans" pitchFamily="34" charset="0"/>
                <a:ea typeface="Open Sans" pitchFamily="34" charset="0"/>
                <a:cs typeface="Open Sans" pitchFamily="34" charset="0"/>
              </a:rPr>
              <a:t> c</a:t>
            </a:r>
            <a:r>
              <a:rPr lang="vi-VN" sz="1400" dirty="0">
                <a:solidFill>
                  <a:srgbClr val="1F497D"/>
                </a:solidFill>
                <a:latin typeface="Open Sans" pitchFamily="34" charset="0"/>
                <a:ea typeface="Open Sans" pitchFamily="34" charset="0"/>
                <a:cs typeface="Open Sans" pitchFamily="34" charset="0"/>
              </a:rPr>
              <a:t>orespunzătoare</a:t>
            </a:r>
            <a:endParaRPr lang="ro-RO" sz="1400" dirty="0">
              <a:solidFill>
                <a:srgbClr val="1F497D"/>
              </a:solidFill>
              <a:latin typeface="Open Sans" pitchFamily="34" charset="0"/>
              <a:ea typeface="Open Sans" pitchFamily="34" charset="0"/>
              <a:cs typeface="Open Sans" pitchFamily="34" charset="0"/>
            </a:endParaRPr>
          </a:p>
          <a:p>
            <a:pPr marL="457200" lvl="3" fontAlgn="base">
              <a:spcBef>
                <a:spcPct val="0"/>
              </a:spcBef>
              <a:spcAft>
                <a:spcPts val="600"/>
              </a:spcAft>
              <a:defRPr/>
            </a:pPr>
            <a:endParaRPr lang="hu-HU" sz="1400" dirty="0">
              <a:solidFill>
                <a:srgbClr val="1F497D"/>
              </a:solidFill>
              <a:latin typeface="Open Sans" pitchFamily="34" charset="0"/>
              <a:ea typeface="Open Sans" pitchFamily="34" charset="0"/>
              <a:cs typeface="Open Sans" pitchFamily="34" charset="0"/>
            </a:endParaRPr>
          </a:p>
          <a:p>
            <a:pPr marL="742950" lvl="3" indent="-285750" fontAlgn="base">
              <a:spcBef>
                <a:spcPct val="0"/>
              </a:spcBef>
              <a:spcAft>
                <a:spcPts val="600"/>
              </a:spcAft>
              <a:buFont typeface="Wingdings" pitchFamily="2" charset="2"/>
              <a:buChar char="ü"/>
              <a:defRPr/>
            </a:pPr>
            <a:endParaRPr lang="hu-HU" sz="1400" dirty="0">
              <a:solidFill>
                <a:srgbClr val="1F497D"/>
              </a:solidFill>
              <a:latin typeface="Open Sans" pitchFamily="34" charset="0"/>
              <a:ea typeface="Open Sans" pitchFamily="34" charset="0"/>
              <a:cs typeface="Open Sans" pitchFamily="34" charset="0"/>
            </a:endParaRPr>
          </a:p>
        </p:txBody>
      </p:sp>
      <p:sp>
        <p:nvSpPr>
          <p:cNvPr id="15" name="TextBox 14"/>
          <p:cNvSpPr txBox="1"/>
          <p:nvPr/>
        </p:nvSpPr>
        <p:spPr>
          <a:xfrm>
            <a:off x="251520" y="6361145"/>
            <a:ext cx="2388924" cy="276999"/>
          </a:xfrm>
          <a:prstGeom prst="rect">
            <a:avLst/>
          </a:prstGeom>
          <a:noFill/>
        </p:spPr>
        <p:txBody>
          <a:bodyPr wrap="none" rtlCol="0">
            <a:spAutoFit/>
          </a:bodyPr>
          <a:lstStyle/>
          <a:p>
            <a:r>
              <a:rPr lang="hu-HU" sz="1200" dirty="0">
                <a:solidFill>
                  <a:srgbClr val="1F497D"/>
                </a:solidFill>
                <a:latin typeface="Open Sans" pitchFamily="34" charset="0"/>
                <a:ea typeface="Open Sans" pitchFamily="34" charset="0"/>
                <a:cs typeface="Open Sans" pitchFamily="34" charset="0"/>
              </a:rPr>
              <a:t>Atenţie la drepturile de autor!*</a:t>
            </a:r>
            <a:endParaRPr lang="ro-RO" sz="1200" dirty="0"/>
          </a:p>
        </p:txBody>
      </p:sp>
      <p:sp>
        <p:nvSpPr>
          <p:cNvPr id="19" name="Rectangle 18"/>
          <p:cNvSpPr/>
          <p:nvPr/>
        </p:nvSpPr>
        <p:spPr>
          <a:xfrm>
            <a:off x="6839569" y="3009460"/>
            <a:ext cx="2231199" cy="2031325"/>
          </a:xfrm>
          <a:prstGeom prst="rect">
            <a:avLst/>
          </a:prstGeom>
        </p:spPr>
        <p:txBody>
          <a:bodyPr wrap="square">
            <a:spAutoFit/>
          </a:bodyPr>
          <a:lstStyle/>
          <a:p>
            <a:pPr marL="0" lvl="2" algn="ctr" fontAlgn="base">
              <a:spcBef>
                <a:spcPct val="0"/>
              </a:spcBef>
              <a:spcAft>
                <a:spcPts val="600"/>
              </a:spcAft>
              <a:defRPr/>
            </a:pPr>
            <a:r>
              <a:rPr lang="hu-HU" sz="1600" b="1" dirty="0">
                <a:solidFill>
                  <a:srgbClr val="0C73B6"/>
                </a:solidFill>
                <a:latin typeface="Open Sans" pitchFamily="34" charset="0"/>
                <a:ea typeface="Open Sans" pitchFamily="34" charset="0"/>
                <a:cs typeface="Open Sans" pitchFamily="34" charset="0"/>
              </a:rPr>
              <a:t>Focus</a:t>
            </a:r>
            <a:endParaRPr lang="hu-HU" sz="1600" dirty="0">
              <a:solidFill>
                <a:srgbClr val="1F497D"/>
              </a:solidFill>
              <a:latin typeface="Open Sans" pitchFamily="34" charset="0"/>
              <a:ea typeface="Open Sans" pitchFamily="34" charset="0"/>
              <a:cs typeface="Open Sans" pitchFamily="34" charset="0"/>
            </a:endParaRPr>
          </a:p>
          <a:p>
            <a:pPr marL="285750" lvl="2" indent="-285750" algn="ctr" fontAlgn="base">
              <a:spcBef>
                <a:spcPct val="0"/>
              </a:spcBef>
              <a:spcAft>
                <a:spcPts val="600"/>
              </a:spcAft>
              <a:buFont typeface="Wingdings" pitchFamily="2" charset="2"/>
              <a:buChar char="ü"/>
              <a:defRPr/>
            </a:pPr>
            <a:r>
              <a:rPr lang="vi-VN" sz="1400" dirty="0">
                <a:solidFill>
                  <a:srgbClr val="1F497D"/>
                </a:solidFill>
                <a:latin typeface="Open Sans" pitchFamily="34" charset="0"/>
                <a:ea typeface="Open Sans" pitchFamily="34" charset="0"/>
                <a:cs typeface="Open Sans" pitchFamily="34" charset="0"/>
              </a:rPr>
              <a:t>asupra prezentării proiectului, mai puţin pe prezentarea/promo</a:t>
            </a:r>
            <a:r>
              <a:rPr lang="ro-RO" sz="1400" dirty="0">
                <a:solidFill>
                  <a:srgbClr val="1F497D"/>
                </a:solidFill>
                <a:latin typeface="Open Sans" pitchFamily="34" charset="0"/>
                <a:ea typeface="Open Sans" pitchFamily="34" charset="0"/>
                <a:cs typeface="Open Sans" pitchFamily="34" charset="0"/>
              </a:rPr>
              <a:t> -</a:t>
            </a:r>
            <a:r>
              <a:rPr lang="vi-VN" sz="1400" dirty="0">
                <a:solidFill>
                  <a:srgbClr val="1F497D"/>
                </a:solidFill>
                <a:latin typeface="Open Sans" pitchFamily="34" charset="0"/>
                <a:ea typeface="Open Sans" pitchFamily="34" charset="0"/>
                <a:cs typeface="Open Sans" pitchFamily="34" charset="0"/>
              </a:rPr>
              <a:t>varea instituţiilor partenere</a:t>
            </a:r>
            <a:endParaRPr lang="hu-HU" sz="1400" dirty="0">
              <a:solidFill>
                <a:srgbClr val="1F497D"/>
              </a:solidFill>
              <a:latin typeface="Open Sans" pitchFamily="34" charset="0"/>
              <a:ea typeface="Open Sans" pitchFamily="34" charset="0"/>
              <a:cs typeface="Open Sans" pitchFamily="34" charset="0"/>
            </a:endParaRPr>
          </a:p>
          <a:p>
            <a:pPr marL="0" lvl="2" algn="ctr" fontAlgn="base">
              <a:spcBef>
                <a:spcPct val="0"/>
              </a:spcBef>
              <a:spcAft>
                <a:spcPts val="600"/>
              </a:spcAft>
              <a:defRPr/>
            </a:pPr>
            <a:endParaRPr lang="hu-HU" sz="1600" b="1" dirty="0">
              <a:solidFill>
                <a:srgbClr val="0C73B6"/>
              </a:solidFill>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362591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33568" y="135120"/>
            <a:ext cx="8424936" cy="504055"/>
          </a:xfrm>
          <a:prstGeom prst="roundRect">
            <a:avLst/>
          </a:prstGeom>
          <a:solidFill>
            <a:srgbClr val="034EA2"/>
          </a:solidFill>
          <a:ln>
            <a:solidFill>
              <a:schemeClr val="bg1"/>
            </a:solidFill>
          </a:ln>
        </p:spPr>
        <p:style>
          <a:lnRef idx="1">
            <a:schemeClr val="accent4"/>
          </a:lnRef>
          <a:fillRef idx="3">
            <a:schemeClr val="accent4"/>
          </a:fillRef>
          <a:effectRef idx="2">
            <a:schemeClr val="accent4"/>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r>
              <a:rPr lang="ro-RO" sz="2400" b="1" dirty="0" smtClean="0">
                <a:solidFill>
                  <a:prstClr val="white"/>
                </a:solidFill>
                <a:latin typeface="Open Sans" pitchFamily="34" charset="0"/>
                <a:ea typeface="Open Sans" pitchFamily="34" charset="0"/>
                <a:cs typeface="Open Sans" pitchFamily="34" charset="0"/>
              </a:rPr>
              <a:t>Avizare materiale </a:t>
            </a:r>
            <a:r>
              <a:rPr lang="ro-RO" sz="2400" b="1" dirty="0">
                <a:solidFill>
                  <a:prstClr val="white"/>
                </a:solidFill>
                <a:latin typeface="Open Sans" pitchFamily="34" charset="0"/>
                <a:ea typeface="Open Sans" pitchFamily="34" charset="0"/>
                <a:cs typeface="Open Sans" pitchFamily="34" charset="0"/>
              </a:rPr>
              <a:t>și informații pe web</a:t>
            </a:r>
          </a:p>
        </p:txBody>
      </p:sp>
      <p:sp>
        <p:nvSpPr>
          <p:cNvPr id="9" name="TextBox 8"/>
          <p:cNvSpPr txBox="1"/>
          <p:nvPr/>
        </p:nvSpPr>
        <p:spPr>
          <a:xfrm>
            <a:off x="1187624" y="1124744"/>
            <a:ext cx="184731" cy="369332"/>
          </a:xfrm>
          <a:prstGeom prst="rect">
            <a:avLst/>
          </a:prstGeom>
          <a:noFill/>
        </p:spPr>
        <p:txBody>
          <a:bodyPr wrap="none" rtlCol="0">
            <a:spAutoFit/>
          </a:bodyPr>
          <a:lstStyle/>
          <a:p>
            <a:endParaRPr lang="ro-RO" dirty="0"/>
          </a:p>
        </p:txBody>
      </p:sp>
      <p:sp>
        <p:nvSpPr>
          <p:cNvPr id="10" name="TextBox 9"/>
          <p:cNvSpPr txBox="1"/>
          <p:nvPr/>
        </p:nvSpPr>
        <p:spPr>
          <a:xfrm>
            <a:off x="0" y="650124"/>
            <a:ext cx="9047539" cy="4435060"/>
          </a:xfrm>
          <a:prstGeom prst="rect">
            <a:avLst/>
          </a:prstGeom>
          <a:noFill/>
        </p:spPr>
        <p:txBody>
          <a:bodyPr wrap="square" rtlCol="0">
            <a:spAutoFit/>
          </a:bodyPr>
          <a:lstStyle/>
          <a:p>
            <a:pPr marL="76200" lvl="0" eaLnBrk="0" fontAlgn="base" hangingPunct="0">
              <a:spcBef>
                <a:spcPct val="20000"/>
              </a:spcBef>
              <a:spcAft>
                <a:spcPct val="0"/>
              </a:spcAft>
            </a:pPr>
            <a:r>
              <a:rPr lang="ro-RO" b="1" dirty="0">
                <a:solidFill>
                  <a:srgbClr val="034EA2"/>
                </a:solidFill>
                <a:latin typeface="Open Sans" pitchFamily="34" charset="0"/>
                <a:ea typeface="Open Sans" pitchFamily="34" charset="0"/>
                <a:cs typeface="Open Sans" pitchFamily="34" charset="0"/>
              </a:rPr>
              <a:t>	1. </a:t>
            </a:r>
            <a:r>
              <a:rPr lang="ro-RO" b="1" dirty="0" smtClean="0">
                <a:solidFill>
                  <a:srgbClr val="034EA2"/>
                </a:solidFill>
                <a:latin typeface="Open Sans" pitchFamily="34" charset="0"/>
                <a:ea typeface="Open Sans" pitchFamily="34" charset="0"/>
                <a:cs typeface="Open Sans" pitchFamily="34" charset="0"/>
              </a:rPr>
              <a:t>Avizarea </a:t>
            </a:r>
            <a:r>
              <a:rPr lang="ro-RO" b="1" dirty="0">
                <a:solidFill>
                  <a:srgbClr val="034EA2"/>
                </a:solidFill>
                <a:latin typeface="Open Sans" pitchFamily="34" charset="0"/>
                <a:ea typeface="Open Sans" pitchFamily="34" charset="0"/>
                <a:cs typeface="Open Sans" pitchFamily="34" charset="0"/>
              </a:rPr>
              <a:t>materialelor de comunicare din proiecte </a:t>
            </a:r>
          </a:p>
          <a:p>
            <a:pPr marL="419100" lvl="0" indent="-342900" eaLnBrk="0" fontAlgn="base" hangingPunct="0">
              <a:spcBef>
                <a:spcPct val="20000"/>
              </a:spcBef>
              <a:spcAft>
                <a:spcPct val="0"/>
              </a:spcAft>
              <a:buAutoNum type="arabicPeriod"/>
            </a:pPr>
            <a:endParaRPr lang="ro-RO" b="1" dirty="0">
              <a:solidFill>
                <a:srgbClr val="034EA2"/>
              </a:solidFill>
              <a:latin typeface="Open Sans" pitchFamily="34" charset="0"/>
              <a:ea typeface="Open Sans" pitchFamily="34" charset="0"/>
              <a:cs typeface="Open Sans" pitchFamily="34" charset="0"/>
            </a:endParaRPr>
          </a:p>
          <a:p>
            <a:pPr marL="76200" algn="ctr" eaLnBrk="0" fontAlgn="base" hangingPunct="0">
              <a:spcBef>
                <a:spcPct val="20000"/>
              </a:spcBef>
              <a:spcAft>
                <a:spcPct val="0"/>
              </a:spcAft>
            </a:pPr>
            <a:r>
              <a:rPr lang="ro-RO" sz="1600" b="1" dirty="0">
                <a:solidFill>
                  <a:srgbClr val="C00000"/>
                </a:solidFill>
                <a:latin typeface="Open Sans" pitchFamily="34" charset="0"/>
                <a:ea typeface="Open Sans" pitchFamily="34" charset="0"/>
                <a:cs typeface="Open Sans" pitchFamily="34" charset="0"/>
              </a:rPr>
              <a:t>   </a:t>
            </a:r>
            <a:r>
              <a:rPr lang="ro-RO" sz="1600" b="1" dirty="0">
                <a:solidFill>
                  <a:srgbClr val="953735"/>
                </a:solidFill>
                <a:latin typeface="Open Sans" pitchFamily="34" charset="0"/>
                <a:ea typeface="Open Sans" pitchFamily="34" charset="0"/>
                <a:cs typeface="Open Sans" pitchFamily="34" charset="0"/>
              </a:rPr>
              <a:t>Atenție, avizul este obligatoriu! </a:t>
            </a:r>
          </a:p>
          <a:p>
            <a:pPr marL="76200" lvl="0" algn="ctr" eaLnBrk="0" fontAlgn="base" hangingPunct="0">
              <a:spcBef>
                <a:spcPct val="20000"/>
              </a:spcBef>
              <a:spcAft>
                <a:spcPct val="0"/>
              </a:spcAft>
            </a:pPr>
            <a:endParaRPr lang="ro-RO" b="1" dirty="0">
              <a:solidFill>
                <a:srgbClr val="034EA2"/>
              </a:solidFill>
              <a:latin typeface="Open Sans" pitchFamily="34" charset="0"/>
              <a:ea typeface="Open Sans" pitchFamily="34" charset="0"/>
              <a:cs typeface="Open Sans" pitchFamily="34" charset="0"/>
            </a:endParaRPr>
          </a:p>
          <a:p>
            <a:pPr marL="1276350" lvl="5" indent="-285750" fontAlgn="base">
              <a:spcBef>
                <a:spcPct val="0"/>
              </a:spcBef>
              <a:spcAft>
                <a:spcPts val="600"/>
              </a:spcAft>
              <a:buFont typeface="Wingdings" pitchFamily="2" charset="2"/>
              <a:buChar char="ü"/>
              <a:defRPr/>
            </a:pPr>
            <a:r>
              <a:rPr lang="ro-RO" sz="1400" dirty="0">
                <a:solidFill>
                  <a:srgbClr val="1F497D"/>
                </a:solidFill>
                <a:latin typeface="Open Sans" pitchFamily="34" charset="0"/>
                <a:ea typeface="Open Sans" pitchFamily="34" charset="0"/>
                <a:cs typeface="Open Sans" pitchFamily="34" charset="0"/>
              </a:rPr>
              <a:t>Partenerii RO → Secretariat comun (SC)</a:t>
            </a:r>
          </a:p>
          <a:p>
            <a:pPr marL="1276350" lvl="5" indent="-285750" fontAlgn="base">
              <a:spcBef>
                <a:spcPct val="0"/>
              </a:spcBef>
              <a:spcAft>
                <a:spcPts val="600"/>
              </a:spcAft>
              <a:buFont typeface="Wingdings" pitchFamily="2" charset="2"/>
              <a:buChar char="ü"/>
              <a:defRPr/>
            </a:pPr>
            <a:r>
              <a:rPr lang="ro-RO" sz="1400" dirty="0">
                <a:solidFill>
                  <a:srgbClr val="1F497D"/>
                </a:solidFill>
                <a:latin typeface="Open Sans" pitchFamily="34" charset="0"/>
                <a:ea typeface="Open Sans" pitchFamily="34" charset="0"/>
                <a:cs typeface="Open Sans" pitchFamily="34" charset="0"/>
              </a:rPr>
              <a:t>Partenerii HU → Punctele de informare (PI)</a:t>
            </a:r>
          </a:p>
          <a:p>
            <a:pPr marL="1276350" lvl="5" indent="-285750" fontAlgn="base">
              <a:spcBef>
                <a:spcPct val="0"/>
              </a:spcBef>
              <a:spcAft>
                <a:spcPts val="600"/>
              </a:spcAft>
              <a:buFont typeface="Wingdings" pitchFamily="2" charset="2"/>
              <a:buChar char="ü"/>
              <a:defRPr/>
            </a:pPr>
            <a:r>
              <a:rPr lang="ro-RO" sz="1400" dirty="0">
                <a:solidFill>
                  <a:srgbClr val="1F497D"/>
                </a:solidFill>
                <a:latin typeface="Open Sans" pitchFamily="34" charset="0"/>
                <a:ea typeface="Open Sans" pitchFamily="34" charset="0"/>
                <a:cs typeface="Open Sans" pitchFamily="34" charset="0"/>
              </a:rPr>
              <a:t>Se recomandă să solicitați aprobarea prealabilă</a:t>
            </a:r>
            <a:endParaRPr lang="hu-HU" sz="1400" dirty="0">
              <a:solidFill>
                <a:srgbClr val="1F497D"/>
              </a:solidFill>
              <a:latin typeface="Open Sans" pitchFamily="34" charset="0"/>
              <a:ea typeface="Open Sans" pitchFamily="34" charset="0"/>
              <a:cs typeface="Open Sans" pitchFamily="34" charset="0"/>
            </a:endParaRPr>
          </a:p>
          <a:p>
            <a:pPr marL="76200" eaLnBrk="0" fontAlgn="base" hangingPunct="0">
              <a:spcBef>
                <a:spcPct val="20000"/>
              </a:spcBef>
              <a:spcAft>
                <a:spcPct val="0"/>
              </a:spcAft>
            </a:pPr>
            <a:r>
              <a:rPr lang="ro-RO" sz="1600" i="1" dirty="0">
                <a:solidFill>
                  <a:srgbClr val="414042"/>
                </a:solidFill>
                <a:latin typeface="Open Sans" pitchFamily="34" charset="0"/>
                <a:ea typeface="Open Sans" pitchFamily="34" charset="0"/>
                <a:cs typeface="Open Sans" pitchFamily="34" charset="0"/>
              </a:rPr>
              <a:t>                       max. 5 zile lucrătoare</a:t>
            </a:r>
          </a:p>
          <a:p>
            <a:pPr marL="76200" lvl="0" eaLnBrk="0" fontAlgn="base" hangingPunct="0">
              <a:spcBef>
                <a:spcPct val="20000"/>
              </a:spcBef>
              <a:spcAft>
                <a:spcPct val="0"/>
              </a:spcAft>
            </a:pPr>
            <a:endParaRPr lang="ro-RO" sz="1600" dirty="0">
              <a:solidFill>
                <a:srgbClr val="1F497D"/>
              </a:solidFill>
              <a:latin typeface="DaxlinePro-Medium"/>
              <a:ea typeface="Open Sans" pitchFamily="34" charset="0"/>
              <a:cs typeface="Open Sans" pitchFamily="34" charset="0"/>
            </a:endParaRPr>
          </a:p>
          <a:p>
            <a:pPr marL="76200" lvl="0" eaLnBrk="0" fontAlgn="base" hangingPunct="0">
              <a:spcBef>
                <a:spcPct val="20000"/>
              </a:spcBef>
              <a:spcAft>
                <a:spcPct val="0"/>
              </a:spcAft>
            </a:pPr>
            <a:r>
              <a:rPr lang="ro-RO" sz="1600" b="1" dirty="0">
                <a:solidFill>
                  <a:srgbClr val="1F497D"/>
                </a:solidFill>
                <a:latin typeface="Open Sans" pitchFamily="34" charset="0"/>
                <a:ea typeface="Open Sans" pitchFamily="34" charset="0"/>
                <a:cs typeface="Open Sans" pitchFamily="34" charset="0"/>
              </a:rPr>
              <a:t>                           </a:t>
            </a:r>
            <a:endParaRPr lang="ro-RO" sz="1400" dirty="0">
              <a:solidFill>
                <a:srgbClr val="034EA2"/>
              </a:solidFill>
              <a:latin typeface="Open Sans" pitchFamily="34" charset="0"/>
              <a:ea typeface="Open Sans" pitchFamily="34" charset="0"/>
              <a:cs typeface="Open Sans" pitchFamily="34" charset="0"/>
            </a:endParaRPr>
          </a:p>
          <a:p>
            <a:pPr marL="76200" eaLnBrk="0" fontAlgn="base" hangingPunct="0">
              <a:spcBef>
                <a:spcPct val="20000"/>
              </a:spcBef>
              <a:spcAft>
                <a:spcPct val="0"/>
              </a:spcAft>
            </a:pPr>
            <a:r>
              <a:rPr lang="ro-RO" sz="1200" i="1" dirty="0">
                <a:solidFill>
                  <a:srgbClr val="414042"/>
                </a:solidFill>
                <a:latin typeface="Open Sans" pitchFamily="34" charset="0"/>
                <a:ea typeface="Open Sans" pitchFamily="34" charset="0"/>
                <a:cs typeface="Open Sans" pitchFamily="34" charset="0"/>
              </a:rPr>
              <a:t>		</a:t>
            </a:r>
            <a:endParaRPr lang="ro-RO" b="1" dirty="0">
              <a:solidFill>
                <a:srgbClr val="034EA2"/>
              </a:solidFill>
              <a:latin typeface="Open Sans" pitchFamily="34" charset="0"/>
              <a:ea typeface="Open Sans" pitchFamily="34" charset="0"/>
              <a:cs typeface="Open Sans" pitchFamily="34" charset="0"/>
            </a:endParaRPr>
          </a:p>
          <a:p>
            <a:pPr marL="76200" algn="ctr" eaLnBrk="0" fontAlgn="base" hangingPunct="0">
              <a:spcBef>
                <a:spcPct val="20000"/>
              </a:spcBef>
              <a:spcAft>
                <a:spcPct val="0"/>
              </a:spcAft>
            </a:pPr>
            <a:endParaRPr lang="ro-RO" b="1" dirty="0">
              <a:solidFill>
                <a:srgbClr val="034EA2"/>
              </a:solidFill>
              <a:latin typeface="Open Sans" pitchFamily="34" charset="0"/>
              <a:ea typeface="Open Sans" pitchFamily="34" charset="0"/>
              <a:cs typeface="Open Sans" pitchFamily="34" charset="0"/>
            </a:endParaRPr>
          </a:p>
          <a:p>
            <a:pPr marL="76200" algn="ctr" eaLnBrk="0" fontAlgn="base" hangingPunct="0">
              <a:spcBef>
                <a:spcPct val="20000"/>
              </a:spcBef>
              <a:spcAft>
                <a:spcPct val="0"/>
              </a:spcAft>
            </a:pPr>
            <a:endParaRPr lang="ro-RO" b="1" dirty="0">
              <a:solidFill>
                <a:srgbClr val="034EA2"/>
              </a:solidFill>
              <a:latin typeface="Open Sans" pitchFamily="34" charset="0"/>
              <a:ea typeface="Open Sans" pitchFamily="34" charset="0"/>
              <a:cs typeface="Open Sans" pitchFamily="34" charset="0"/>
            </a:endParaRPr>
          </a:p>
          <a:p>
            <a:pPr marL="1333500" indent="-342900" eaLnBrk="0" fontAlgn="base" hangingPunct="0">
              <a:spcBef>
                <a:spcPct val="20000"/>
              </a:spcBef>
              <a:spcAft>
                <a:spcPct val="0"/>
              </a:spcAft>
              <a:buAutoNum type="arabicPeriod" startAt="2"/>
            </a:pPr>
            <a:r>
              <a:rPr lang="it-IT" b="1" dirty="0">
                <a:solidFill>
                  <a:srgbClr val="034EA2"/>
                </a:solidFill>
                <a:latin typeface="Open Sans" pitchFamily="34" charset="0"/>
                <a:ea typeface="Open Sans" pitchFamily="34" charset="0"/>
                <a:cs typeface="Open Sans" pitchFamily="34" charset="0"/>
              </a:rPr>
              <a:t>Informaţii </a:t>
            </a:r>
            <a:r>
              <a:rPr lang="ro-RO" b="1" dirty="0">
                <a:solidFill>
                  <a:srgbClr val="034EA2"/>
                </a:solidFill>
                <a:latin typeface="Open Sans" pitchFamily="34" charset="0"/>
                <a:ea typeface="Open Sans" pitchFamily="34" charset="0"/>
                <a:cs typeface="Open Sans" pitchFamily="34" charset="0"/>
              </a:rPr>
              <a:t>de</a:t>
            </a:r>
            <a:r>
              <a:rPr lang="it-IT" b="1" dirty="0">
                <a:solidFill>
                  <a:srgbClr val="034EA2"/>
                </a:solidFill>
                <a:latin typeface="Open Sans" pitchFamily="34" charset="0"/>
                <a:ea typeface="Open Sans" pitchFamily="34" charset="0"/>
                <a:cs typeface="Open Sans" pitchFamily="34" charset="0"/>
              </a:rPr>
              <a:t> încărcat </a:t>
            </a:r>
            <a:r>
              <a:rPr lang="ro-RO" b="1" dirty="0">
                <a:solidFill>
                  <a:srgbClr val="034EA2"/>
                </a:solidFill>
                <a:latin typeface="Open Sans" pitchFamily="34" charset="0"/>
                <a:ea typeface="Open Sans" pitchFamily="34" charset="0"/>
                <a:cs typeface="Open Sans" pitchFamily="34" charset="0"/>
              </a:rPr>
              <a:t>pe</a:t>
            </a:r>
            <a:r>
              <a:rPr lang="it-IT" b="1" dirty="0">
                <a:solidFill>
                  <a:srgbClr val="034EA2"/>
                </a:solidFill>
                <a:latin typeface="Open Sans" pitchFamily="34" charset="0"/>
                <a:ea typeface="Open Sans" pitchFamily="34" charset="0"/>
                <a:cs typeface="Open Sans" pitchFamily="34" charset="0"/>
              </a:rPr>
              <a:t> site-ul programului</a:t>
            </a:r>
            <a:endParaRPr lang="ro-RO" b="1" dirty="0">
              <a:solidFill>
                <a:srgbClr val="034EA2"/>
              </a:solidFill>
              <a:latin typeface="Open Sans" pitchFamily="34" charset="0"/>
              <a:ea typeface="Open Sans" pitchFamily="34" charset="0"/>
              <a:cs typeface="Open Sans" pitchFamily="34" charset="0"/>
            </a:endParaRPr>
          </a:p>
          <a:p>
            <a:pPr marL="76200" lvl="0" algn="just" eaLnBrk="0" fontAlgn="base" hangingPunct="0">
              <a:spcBef>
                <a:spcPct val="20000"/>
              </a:spcBef>
              <a:spcAft>
                <a:spcPct val="0"/>
              </a:spcAft>
            </a:pPr>
            <a:endParaRPr lang="ro-RO" b="1" dirty="0">
              <a:solidFill>
                <a:srgbClr val="034EA2"/>
              </a:solidFill>
              <a:latin typeface="Open Sans" pitchFamily="34" charset="0"/>
              <a:ea typeface="Open Sans" pitchFamily="34" charset="0"/>
              <a:cs typeface="Open Sans" pitchFamily="34" charset="0"/>
            </a:endParaRPr>
          </a:p>
          <a:p>
            <a:pPr marL="361950" lvl="0" indent="-285750" algn="just" eaLnBrk="0" fontAlgn="base" hangingPunct="0">
              <a:spcBef>
                <a:spcPct val="20000"/>
              </a:spcBef>
              <a:spcAft>
                <a:spcPct val="0"/>
              </a:spcAft>
              <a:buFontTx/>
              <a:buChar char="-"/>
            </a:pPr>
            <a:endParaRPr lang="ro-RO" sz="1600" b="1" dirty="0">
              <a:solidFill>
                <a:srgbClr val="1F497D"/>
              </a:solidFill>
              <a:latin typeface="Open Sans" pitchFamily="34" charset="0"/>
              <a:ea typeface="Open Sans" pitchFamily="34" charset="0"/>
              <a:cs typeface="Open Sans" pitchFamily="34" charset="0"/>
            </a:endParaRPr>
          </a:p>
        </p:txBody>
      </p:sp>
      <p:sp>
        <p:nvSpPr>
          <p:cNvPr id="2" name="Rectangle 1"/>
          <p:cNvSpPr/>
          <p:nvPr/>
        </p:nvSpPr>
        <p:spPr>
          <a:xfrm>
            <a:off x="2879812" y="1146061"/>
            <a:ext cx="3456384" cy="32868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pic>
        <p:nvPicPr>
          <p:cNvPr id="8" name="Kép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568" y="2857682"/>
            <a:ext cx="900000" cy="900000"/>
          </a:xfrm>
          <a:prstGeom prst="rect">
            <a:avLst/>
          </a:prstGeom>
        </p:spPr>
      </p:pic>
      <p:cxnSp>
        <p:nvCxnSpPr>
          <p:cNvPr id="11" name="Egyenes összekötő nyíllal 17"/>
          <p:cNvCxnSpPr/>
          <p:nvPr/>
        </p:nvCxnSpPr>
        <p:spPr>
          <a:xfrm>
            <a:off x="1279989" y="3140968"/>
            <a:ext cx="2583059" cy="0"/>
          </a:xfrm>
          <a:prstGeom prst="straightConnector1">
            <a:avLst/>
          </a:prstGeom>
          <a:ln w="57150">
            <a:solidFill>
              <a:srgbClr val="414042"/>
            </a:solidFill>
            <a:tailEnd type="triangle"/>
          </a:ln>
        </p:spPr>
        <p:style>
          <a:lnRef idx="1">
            <a:schemeClr val="accent1"/>
          </a:lnRef>
          <a:fillRef idx="0">
            <a:schemeClr val="accent1"/>
          </a:fillRef>
          <a:effectRef idx="0">
            <a:schemeClr val="accent1"/>
          </a:effectRef>
          <a:fontRef idx="minor">
            <a:schemeClr val="tx1"/>
          </a:fontRef>
        </p:style>
      </p:cxnSp>
      <p:pic>
        <p:nvPicPr>
          <p:cNvPr id="13" name="Kép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6800" y="2690968"/>
            <a:ext cx="900000" cy="900000"/>
          </a:xfrm>
          <a:prstGeom prst="rect">
            <a:avLst/>
          </a:prstGeom>
        </p:spPr>
      </p:pic>
      <p:cxnSp>
        <p:nvCxnSpPr>
          <p:cNvPr id="14" name="Egyenes összekötő nyíllal 18"/>
          <p:cNvCxnSpPr/>
          <p:nvPr/>
        </p:nvCxnSpPr>
        <p:spPr>
          <a:xfrm>
            <a:off x="5004048" y="3140968"/>
            <a:ext cx="2132744" cy="0"/>
          </a:xfrm>
          <a:prstGeom prst="straightConnector1">
            <a:avLst/>
          </a:prstGeom>
          <a:ln w="57150">
            <a:solidFill>
              <a:srgbClr val="414042"/>
            </a:solidFill>
            <a:tailEnd type="triangle"/>
          </a:ln>
        </p:spPr>
        <p:style>
          <a:lnRef idx="1">
            <a:schemeClr val="accent1"/>
          </a:lnRef>
          <a:fillRef idx="0">
            <a:schemeClr val="accent1"/>
          </a:fillRef>
          <a:effectRef idx="0">
            <a:schemeClr val="accent1"/>
          </a:effectRef>
          <a:fontRef idx="minor">
            <a:schemeClr val="tx1"/>
          </a:fontRef>
        </p:style>
      </p:cxnSp>
      <p:pic>
        <p:nvPicPr>
          <p:cNvPr id="15" name="Kép 11"/>
          <p:cNvPicPr>
            <a:picLocks noChangeAspect="1"/>
          </p:cNvPicPr>
          <p:nvPr/>
        </p:nvPicPr>
        <p:blipFill rotWithShape="1">
          <a:blip r:embed="rId4" cstate="print">
            <a:extLst>
              <a:ext uri="{28A0092B-C50C-407E-A947-70E740481C1C}">
                <a14:useLocalDpi xmlns:a14="http://schemas.microsoft.com/office/drawing/2010/main" val="0"/>
              </a:ext>
            </a:extLst>
          </a:blip>
          <a:srcRect b="28541"/>
          <a:stretch/>
        </p:blipFill>
        <p:spPr>
          <a:xfrm>
            <a:off x="7136792" y="2564904"/>
            <a:ext cx="1055437" cy="972000"/>
          </a:xfrm>
          <a:prstGeom prst="rect">
            <a:avLst/>
          </a:prstGeom>
        </p:spPr>
      </p:pic>
      <p:sp>
        <p:nvSpPr>
          <p:cNvPr id="17" name="Rectangle 16"/>
          <p:cNvSpPr/>
          <p:nvPr/>
        </p:nvSpPr>
        <p:spPr>
          <a:xfrm>
            <a:off x="22693" y="3757682"/>
            <a:ext cx="1584176" cy="3554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200" dirty="0">
                <a:solidFill>
                  <a:srgbClr val="414042"/>
                </a:solidFill>
                <a:latin typeface="Open Sans" pitchFamily="34" charset="0"/>
                <a:ea typeface="Open Sans" pitchFamily="34" charset="0"/>
                <a:cs typeface="Open Sans" pitchFamily="34" charset="0"/>
              </a:rPr>
              <a:t> </a:t>
            </a:r>
            <a:r>
              <a:rPr lang="ro-RO" sz="1100" i="1" dirty="0">
                <a:solidFill>
                  <a:srgbClr val="414042"/>
                </a:solidFill>
                <a:latin typeface="Open Sans" pitchFamily="34" charset="0"/>
                <a:ea typeface="Open Sans" pitchFamily="34" charset="0"/>
                <a:cs typeface="Open Sans" pitchFamily="34" charset="0"/>
              </a:rPr>
              <a:t>solicitantul trimite materialul SC/PI </a:t>
            </a:r>
            <a:endParaRPr lang="ro-RO" sz="1100" i="1" dirty="0"/>
          </a:p>
        </p:txBody>
      </p:sp>
      <p:sp>
        <p:nvSpPr>
          <p:cNvPr id="19" name="Rectangle 18"/>
          <p:cNvSpPr/>
          <p:nvPr/>
        </p:nvSpPr>
        <p:spPr>
          <a:xfrm>
            <a:off x="3014812" y="3550462"/>
            <a:ext cx="2924433" cy="7248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sz="1200" dirty="0">
              <a:solidFill>
                <a:schemeClr val="tx1"/>
              </a:solidFill>
            </a:endParaRPr>
          </a:p>
          <a:p>
            <a:pPr algn="ctr"/>
            <a:r>
              <a:rPr lang="ro-RO" sz="1100" i="1" dirty="0">
                <a:solidFill>
                  <a:srgbClr val="414042"/>
                </a:solidFill>
                <a:latin typeface="Open Sans" pitchFamily="34" charset="0"/>
                <a:ea typeface="Open Sans" pitchFamily="34" charset="0"/>
                <a:cs typeface="Open Sans" pitchFamily="34" charset="0"/>
              </a:rPr>
              <a:t>SC/PI dă avizul</a:t>
            </a:r>
            <a:r>
              <a:rPr lang="ro-RO" sz="1100" i="1" dirty="0" smtClean="0">
                <a:solidFill>
                  <a:srgbClr val="414042"/>
                </a:solidFill>
                <a:latin typeface="Open Sans" pitchFamily="34" charset="0"/>
                <a:ea typeface="Open Sans" pitchFamily="34" charset="0"/>
                <a:cs typeface="Open Sans" pitchFamily="34" charset="0"/>
              </a:rPr>
              <a:t>;</a:t>
            </a:r>
            <a:r>
              <a:rPr lang="en-US" sz="1100" i="1" dirty="0" smtClean="0">
                <a:solidFill>
                  <a:srgbClr val="414042"/>
                </a:solidFill>
                <a:latin typeface="Open Sans" pitchFamily="34" charset="0"/>
                <a:ea typeface="Open Sans" pitchFamily="34" charset="0"/>
                <a:cs typeface="Open Sans" pitchFamily="34" charset="0"/>
              </a:rPr>
              <a:t> </a:t>
            </a:r>
            <a:r>
              <a:rPr lang="ro-RO" sz="1100" i="1" dirty="0" smtClean="0">
                <a:solidFill>
                  <a:srgbClr val="414042"/>
                </a:solidFill>
                <a:latin typeface="Open Sans" pitchFamily="34" charset="0"/>
                <a:ea typeface="Open Sans" pitchFamily="34" charset="0"/>
                <a:cs typeface="Open Sans" pitchFamily="34" charset="0"/>
              </a:rPr>
              <a:t> </a:t>
            </a:r>
            <a:r>
              <a:rPr lang="ro-RO" sz="1100" i="1" dirty="0">
                <a:solidFill>
                  <a:srgbClr val="414042"/>
                </a:solidFill>
                <a:latin typeface="Open Sans" pitchFamily="34" charset="0"/>
                <a:ea typeface="Open Sans" pitchFamily="34" charset="0"/>
                <a:cs typeface="Open Sans" pitchFamily="34" charset="0"/>
              </a:rPr>
              <a:t>sau, daca este necesar, cere revizuire, urmată de o nouă verificare</a:t>
            </a:r>
          </a:p>
          <a:p>
            <a:pPr algn="ctr"/>
            <a:endParaRPr lang="ro-RO" sz="1100" dirty="0">
              <a:solidFill>
                <a:srgbClr val="414042"/>
              </a:solidFill>
              <a:latin typeface="Open Sans" pitchFamily="34" charset="0"/>
              <a:ea typeface="Open Sans" pitchFamily="34" charset="0"/>
              <a:cs typeface="Open Sans" pitchFamily="34" charset="0"/>
            </a:endParaRPr>
          </a:p>
        </p:txBody>
      </p:sp>
      <p:sp>
        <p:nvSpPr>
          <p:cNvPr id="23" name="Rectangle 5"/>
          <p:cNvSpPr>
            <a:spLocks noChangeArrowheads="1"/>
          </p:cNvSpPr>
          <p:nvPr/>
        </p:nvSpPr>
        <p:spPr bwMode="auto">
          <a:xfrm>
            <a:off x="6336197" y="3512804"/>
            <a:ext cx="2429956"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indent="0" algn="ctr" fontAlgn="base">
              <a:lnSpc>
                <a:spcPct val="100000"/>
              </a:lnSpc>
              <a:spcBef>
                <a:spcPct val="0"/>
              </a:spcBef>
              <a:spcAft>
                <a:spcPct val="0"/>
              </a:spcAft>
              <a:buClrTx/>
              <a:buSzTx/>
              <a:buFontTx/>
              <a:buNone/>
              <a:tabLst/>
            </a:pPr>
            <a:r>
              <a:rPr lang="ro-RO" sz="1100" i="1" dirty="0">
                <a:solidFill>
                  <a:srgbClr val="414042"/>
                </a:solidFill>
                <a:latin typeface="Open Sans" pitchFamily="34" charset="0"/>
                <a:ea typeface="Open Sans" pitchFamily="34" charset="0"/>
                <a:cs typeface="Open Sans" pitchFamily="34" charset="0"/>
              </a:rPr>
              <a:t>solicitantul trimite versiunea finală prin poșta electronică eMS pentru aprobare </a:t>
            </a:r>
          </a:p>
        </p:txBody>
      </p:sp>
      <p:sp>
        <p:nvSpPr>
          <p:cNvPr id="26" name="Rectangle 25"/>
          <p:cNvSpPr/>
          <p:nvPr/>
        </p:nvSpPr>
        <p:spPr>
          <a:xfrm>
            <a:off x="458568" y="5085184"/>
            <a:ext cx="8298872" cy="1304973"/>
          </a:xfrm>
          <a:prstGeom prst="rect">
            <a:avLst/>
          </a:prstGeom>
        </p:spPr>
        <p:txBody>
          <a:bodyPr wrap="square">
            <a:spAutoFit/>
          </a:bodyPr>
          <a:lstStyle/>
          <a:p>
            <a:pPr marL="361950" lvl="0" indent="-285750" algn="just" eaLnBrk="0" fontAlgn="base" hangingPunct="0">
              <a:spcBef>
                <a:spcPct val="20000"/>
              </a:spcBef>
              <a:spcAft>
                <a:spcPct val="0"/>
              </a:spcAft>
              <a:buFont typeface="Wingdings" pitchFamily="2" charset="2"/>
              <a:buChar char="ü"/>
            </a:pPr>
            <a:r>
              <a:rPr lang="vi-VN" sz="1400" dirty="0">
                <a:solidFill>
                  <a:srgbClr val="1F497D"/>
                </a:solidFill>
                <a:latin typeface="Open Sans" pitchFamily="34" charset="0"/>
                <a:ea typeface="Open Sans" pitchFamily="34" charset="0"/>
                <a:cs typeface="Open Sans" pitchFamily="34" charset="0"/>
              </a:rPr>
              <a:t>Beneficiari</a:t>
            </a:r>
            <a:r>
              <a:rPr lang="ro-RO" sz="1400" dirty="0">
                <a:solidFill>
                  <a:srgbClr val="1F497D"/>
                </a:solidFill>
                <a:latin typeface="Open Sans" pitchFamily="34" charset="0"/>
                <a:ea typeface="Open Sans" pitchFamily="34" charset="0"/>
                <a:cs typeface="Open Sans" pitchFamily="34" charset="0"/>
              </a:rPr>
              <a:t>i instituții private vor</a:t>
            </a:r>
            <a:r>
              <a:rPr lang="vi-VN" sz="1400" dirty="0">
                <a:solidFill>
                  <a:srgbClr val="1F497D"/>
                </a:solidFill>
                <a:latin typeface="Open Sans" pitchFamily="34" charset="0"/>
                <a:ea typeface="Open Sans" pitchFamily="34" charset="0"/>
                <a:cs typeface="Open Sans" pitchFamily="34" charset="0"/>
              </a:rPr>
              <a:t> încărca informaţii</a:t>
            </a:r>
            <a:r>
              <a:rPr lang="ro-RO" sz="1400" dirty="0">
                <a:solidFill>
                  <a:srgbClr val="1F497D"/>
                </a:solidFill>
                <a:latin typeface="Open Sans" pitchFamily="34" charset="0"/>
                <a:ea typeface="Open Sans" pitchFamily="34" charset="0"/>
                <a:cs typeface="Open Sans" pitchFamily="34" charset="0"/>
              </a:rPr>
              <a:t> despre achizițiile de peste 2,500 EUR net </a:t>
            </a:r>
          </a:p>
          <a:p>
            <a:pPr marL="361950" lvl="0" indent="-285750" algn="just" eaLnBrk="0" fontAlgn="base" hangingPunct="0">
              <a:spcBef>
                <a:spcPct val="20000"/>
              </a:spcBef>
              <a:spcAft>
                <a:spcPct val="0"/>
              </a:spcAft>
              <a:buFont typeface="Wingdings" pitchFamily="2" charset="2"/>
              <a:buChar char="ü"/>
            </a:pPr>
            <a:r>
              <a:rPr lang="ro-RO" sz="1400" dirty="0">
                <a:solidFill>
                  <a:srgbClr val="1F497D"/>
                </a:solidFill>
                <a:latin typeface="Open Sans" pitchFamily="34" charset="0"/>
                <a:ea typeface="Open Sans" pitchFamily="34" charset="0"/>
                <a:cs typeface="Open Sans" pitchFamily="34" charset="0"/>
              </a:rPr>
              <a:t>Recomandăm să publicați </a:t>
            </a:r>
            <a:r>
              <a:rPr lang="ro-RO" sz="1400" i="1" dirty="0">
                <a:solidFill>
                  <a:srgbClr val="1F497D"/>
                </a:solidFill>
                <a:latin typeface="Open Sans" pitchFamily="34" charset="0"/>
                <a:ea typeface="Open Sans" pitchFamily="34" charset="0"/>
                <a:cs typeface="Open Sans" pitchFamily="34" charset="0"/>
              </a:rPr>
              <a:t>informații referitoare la evenimente, știri de proiect și instruiri,</a:t>
            </a:r>
            <a:r>
              <a:rPr lang="ro-RO" sz="1400" dirty="0">
                <a:solidFill>
                  <a:srgbClr val="1F497D"/>
                </a:solidFill>
                <a:latin typeface="Open Sans" pitchFamily="34" charset="0"/>
                <a:ea typeface="Open Sans" pitchFamily="34" charset="0"/>
                <a:cs typeface="Open Sans" pitchFamily="34" charset="0"/>
              </a:rPr>
              <a:t> în Calendarul de evenimente de </a:t>
            </a:r>
            <a:r>
              <a:rPr lang="ro-RO" sz="1400" i="1" dirty="0">
                <a:solidFill>
                  <a:srgbClr val="1F497D"/>
                </a:solidFill>
                <a:latin typeface="Open Sans" pitchFamily="34" charset="0"/>
                <a:ea typeface="Open Sans" pitchFamily="34" charset="0"/>
                <a:cs typeface="Open Sans" pitchFamily="34" charset="0"/>
              </a:rPr>
              <a:t>pe pagina web a programului </a:t>
            </a:r>
            <a:r>
              <a:rPr lang="ro-RO" sz="1400" dirty="0">
                <a:solidFill>
                  <a:srgbClr val="1F497D"/>
                </a:solidFill>
                <a:latin typeface="Open Sans" pitchFamily="34" charset="0"/>
                <a:ea typeface="Open Sans" pitchFamily="34" charset="0"/>
                <a:cs typeface="Open Sans" pitchFamily="34" charset="0"/>
              </a:rPr>
              <a:t>(în RO+HU+EN) –  </a:t>
            </a:r>
            <a:r>
              <a:rPr lang="ro-RO" sz="1600" i="1" dirty="0">
                <a:solidFill>
                  <a:srgbClr val="414042"/>
                </a:solidFill>
                <a:latin typeface="Open Sans" pitchFamily="34" charset="0"/>
                <a:ea typeface="Open Sans" pitchFamily="34" charset="0"/>
                <a:cs typeface="Open Sans" pitchFamily="34" charset="0"/>
              </a:rPr>
              <a:t>în timp util, cu cel puțin </a:t>
            </a:r>
            <a:r>
              <a:rPr lang="vi-VN" sz="1600" i="1" dirty="0">
                <a:solidFill>
                  <a:srgbClr val="414042"/>
                </a:solidFill>
                <a:latin typeface="Open Sans" pitchFamily="34" charset="0"/>
                <a:ea typeface="Open Sans" pitchFamily="34" charset="0"/>
                <a:cs typeface="Open Sans" pitchFamily="34" charset="0"/>
              </a:rPr>
              <a:t>2 săptămâni înainte de eveniment</a:t>
            </a:r>
            <a:r>
              <a:rPr lang="ro-RO" sz="1600" i="1" dirty="0">
                <a:solidFill>
                  <a:srgbClr val="414042"/>
                </a:solidFill>
                <a:latin typeface="Open Sans" pitchFamily="34" charset="0"/>
                <a:ea typeface="Open Sans" pitchFamily="34" charset="0"/>
                <a:cs typeface="Open Sans" pitchFamily="34" charset="0"/>
              </a:rPr>
              <a:t>.</a:t>
            </a:r>
          </a:p>
          <a:p>
            <a:pPr lvl="0" algn="just"/>
            <a:endParaRPr lang="ro-RO" sz="1600" b="1" dirty="0">
              <a:solidFill>
                <a:srgbClr val="034EA2"/>
              </a:solidFill>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2656663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jpg"/>
          <p:cNvPicPr>
            <a:picLocks noChangeAspect="1"/>
          </p:cNvPicPr>
          <p:nvPr/>
        </p:nvPicPr>
        <p:blipFill>
          <a:blip r:embed="rId3" cstate="print"/>
          <a:stretch>
            <a:fillRect/>
          </a:stretch>
        </p:blipFill>
        <p:spPr>
          <a:xfrm>
            <a:off x="0" y="2411"/>
            <a:ext cx="9144000" cy="6853178"/>
          </a:xfrm>
          <a:prstGeom prst="rect">
            <a:avLst/>
          </a:prstGeom>
        </p:spPr>
      </p:pic>
      <p:sp>
        <p:nvSpPr>
          <p:cNvPr id="8" name="TextBox 7"/>
          <p:cNvSpPr txBox="1"/>
          <p:nvPr/>
        </p:nvSpPr>
        <p:spPr>
          <a:xfrm>
            <a:off x="395536" y="3093620"/>
            <a:ext cx="6696744" cy="1877437"/>
          </a:xfrm>
          <a:prstGeom prst="rect">
            <a:avLst/>
          </a:prstGeom>
          <a:noFill/>
        </p:spPr>
        <p:txBody>
          <a:bodyPr wrap="square" rtlCol="0">
            <a:spAutoFit/>
          </a:bodyPr>
          <a:lstStyle/>
          <a:p>
            <a:pPr lvl="0"/>
            <a:r>
              <a:rPr lang="ro-RO" sz="1600" b="1" dirty="0">
                <a:solidFill>
                  <a:srgbClr val="797B7E">
                    <a:lumMod val="75000"/>
                  </a:srgbClr>
                </a:solidFill>
                <a:latin typeface="Open Sans" pitchFamily="34" charset="0"/>
                <a:ea typeface="Open Sans" pitchFamily="34" charset="0"/>
                <a:cs typeface="Open Sans" pitchFamily="34" charset="0"/>
              </a:rPr>
              <a:t>Secretariatul Comun</a:t>
            </a:r>
            <a:r>
              <a:rPr lang="en-US" sz="1600" dirty="0">
                <a:solidFill>
                  <a:schemeClr val="accent1">
                    <a:lumMod val="75000"/>
                  </a:schemeClr>
                </a:solidFill>
                <a:latin typeface="Open Sans" pitchFamily="34" charset="0"/>
                <a:ea typeface="Open Sans" pitchFamily="34" charset="0"/>
                <a:cs typeface="Open Sans" pitchFamily="34" charset="0"/>
              </a:rPr>
              <a:t/>
            </a:r>
            <a:br>
              <a:rPr lang="en-US" sz="1600" dirty="0">
                <a:solidFill>
                  <a:schemeClr val="accent1">
                    <a:lumMod val="75000"/>
                  </a:schemeClr>
                </a:solidFill>
                <a:latin typeface="Open Sans" pitchFamily="34" charset="0"/>
                <a:ea typeface="Open Sans" pitchFamily="34" charset="0"/>
                <a:cs typeface="Open Sans" pitchFamily="34" charset="0"/>
              </a:rPr>
            </a:br>
            <a:r>
              <a:rPr lang="en-US" sz="1400" dirty="0">
                <a:solidFill>
                  <a:srgbClr val="0B5394"/>
                </a:solidFill>
                <a:latin typeface="Open Sans" pitchFamily="34" charset="0"/>
                <a:ea typeface="Open Sans" pitchFamily="34" charset="0"/>
                <a:cs typeface="Open Sans" pitchFamily="34" charset="0"/>
              </a:rPr>
              <a:t>BRECO, </a:t>
            </a:r>
            <a:r>
              <a:rPr lang="vi-VN" sz="1400" dirty="0">
                <a:solidFill>
                  <a:srgbClr val="0B5394"/>
                </a:solidFill>
                <a:latin typeface="Open Sans" pitchFamily="34" charset="0"/>
                <a:ea typeface="Open Sans" pitchFamily="34" charset="0"/>
                <a:cs typeface="Open Sans" pitchFamily="34" charset="0"/>
              </a:rPr>
              <a:t>Biroul Regional pentru Cooperare Transfrontalieră Oradea pentru Granița România-Ungaria </a:t>
            </a:r>
            <a:endParaRPr lang="ro-RO" sz="1400" dirty="0">
              <a:solidFill>
                <a:srgbClr val="0B5394"/>
              </a:solidFill>
              <a:latin typeface="Open Sans" pitchFamily="34" charset="0"/>
              <a:ea typeface="Open Sans" pitchFamily="34" charset="0"/>
              <a:cs typeface="Open Sans" pitchFamily="34" charset="0"/>
            </a:endParaRPr>
          </a:p>
          <a:p>
            <a:pPr lvl="0"/>
            <a:r>
              <a:rPr lang="en-US" sz="1400" dirty="0" err="1">
                <a:solidFill>
                  <a:srgbClr val="0B5394"/>
                </a:solidFill>
                <a:latin typeface="Open Sans" pitchFamily="34" charset="0"/>
                <a:ea typeface="Open Sans" pitchFamily="34" charset="0"/>
                <a:cs typeface="Open Sans" pitchFamily="34" charset="0"/>
              </a:rPr>
              <a:t>Calea</a:t>
            </a:r>
            <a:r>
              <a:rPr lang="en-US" sz="1400" dirty="0">
                <a:solidFill>
                  <a:srgbClr val="0B5394"/>
                </a:solidFill>
                <a:latin typeface="Open Sans" pitchFamily="34" charset="0"/>
                <a:ea typeface="Open Sans" pitchFamily="34" charset="0"/>
                <a:cs typeface="Open Sans" pitchFamily="34" charset="0"/>
              </a:rPr>
              <a:t> </a:t>
            </a:r>
            <a:r>
              <a:rPr lang="en-US" sz="1400" dirty="0" err="1">
                <a:solidFill>
                  <a:srgbClr val="0B5394"/>
                </a:solidFill>
                <a:latin typeface="Open Sans" pitchFamily="34" charset="0"/>
                <a:ea typeface="Open Sans" pitchFamily="34" charset="0"/>
                <a:cs typeface="Open Sans" pitchFamily="34" charset="0"/>
              </a:rPr>
              <a:t>Armatei</a:t>
            </a:r>
            <a:r>
              <a:rPr lang="en-US" sz="1400" dirty="0">
                <a:solidFill>
                  <a:srgbClr val="0B5394"/>
                </a:solidFill>
                <a:latin typeface="Open Sans" pitchFamily="34" charset="0"/>
                <a:ea typeface="Open Sans" pitchFamily="34" charset="0"/>
                <a:cs typeface="Open Sans" pitchFamily="34" charset="0"/>
              </a:rPr>
              <a:t> Rom</a:t>
            </a:r>
            <a:r>
              <a:rPr lang="ro-RO" sz="1400" dirty="0">
                <a:solidFill>
                  <a:srgbClr val="0B5394"/>
                </a:solidFill>
                <a:latin typeface="Open Sans" pitchFamily="34" charset="0"/>
                <a:ea typeface="Open Sans" pitchFamily="34" charset="0"/>
                <a:cs typeface="Open Sans" pitchFamily="34" charset="0"/>
              </a:rPr>
              <a:t>â</a:t>
            </a:r>
            <a:r>
              <a:rPr lang="en-US" sz="1400" dirty="0">
                <a:solidFill>
                  <a:srgbClr val="0B5394"/>
                </a:solidFill>
                <a:latin typeface="Open Sans" pitchFamily="34" charset="0"/>
                <a:ea typeface="Open Sans" pitchFamily="34" charset="0"/>
                <a:cs typeface="Open Sans" pitchFamily="34" charset="0"/>
              </a:rPr>
              <a:t>ne</a:t>
            </a:r>
            <a:r>
              <a:rPr lang="ro-RO" sz="1400" dirty="0">
                <a:solidFill>
                  <a:srgbClr val="0B5394"/>
                </a:solidFill>
                <a:latin typeface="Open Sans" pitchFamily="34" charset="0"/>
                <a:ea typeface="Open Sans" pitchFamily="34" charset="0"/>
                <a:cs typeface="Open Sans" pitchFamily="34" charset="0"/>
              </a:rPr>
              <a:t> 1/A</a:t>
            </a:r>
            <a:r>
              <a:rPr lang="en-US" sz="1400" dirty="0">
                <a:solidFill>
                  <a:srgbClr val="0B5394"/>
                </a:solidFill>
                <a:latin typeface="Open Sans" pitchFamily="34" charset="0"/>
                <a:ea typeface="Open Sans" pitchFamily="34" charset="0"/>
                <a:cs typeface="Open Sans" pitchFamily="34" charset="0"/>
              </a:rPr>
              <a:t>, Oradea, Romania</a:t>
            </a:r>
            <a:br>
              <a:rPr lang="en-US" sz="1400" dirty="0">
                <a:solidFill>
                  <a:srgbClr val="0B5394"/>
                </a:solidFill>
                <a:latin typeface="Open Sans" pitchFamily="34" charset="0"/>
                <a:ea typeface="Open Sans" pitchFamily="34" charset="0"/>
                <a:cs typeface="Open Sans" pitchFamily="34" charset="0"/>
              </a:rPr>
            </a:br>
            <a:r>
              <a:rPr lang="en-US" sz="1400" dirty="0" smtClean="0">
                <a:solidFill>
                  <a:srgbClr val="0B5394"/>
                </a:solidFill>
                <a:latin typeface="Open Sans" pitchFamily="34" charset="0"/>
                <a:ea typeface="Open Sans" pitchFamily="34" charset="0"/>
                <a:cs typeface="Open Sans" pitchFamily="34" charset="0"/>
                <a:hlinkClick r:id="rId4"/>
              </a:rPr>
              <a:t>carmen.chirila@brecoradea.ro</a:t>
            </a:r>
            <a:endParaRPr lang="ro-RO" sz="1400" dirty="0">
              <a:solidFill>
                <a:srgbClr val="0B5394"/>
              </a:solidFill>
              <a:latin typeface="Open Sans" pitchFamily="34" charset="0"/>
              <a:ea typeface="Open Sans" pitchFamily="34" charset="0"/>
              <a:cs typeface="Open Sans" pitchFamily="34" charset="0"/>
            </a:endParaRPr>
          </a:p>
          <a:p>
            <a:pPr lvl="0"/>
            <a:r>
              <a:rPr lang="en-US" sz="1400" dirty="0">
                <a:solidFill>
                  <a:srgbClr val="0B5394"/>
                </a:solidFill>
                <a:latin typeface="Open Sans" pitchFamily="34" charset="0"/>
                <a:ea typeface="Open Sans" pitchFamily="34" charset="0"/>
                <a:cs typeface="Open Sans" pitchFamily="34" charset="0"/>
              </a:rPr>
              <a:t>tel. 00 40 259 473174</a:t>
            </a:r>
            <a:endParaRPr lang="ro-RO" sz="1400" dirty="0">
              <a:solidFill>
                <a:srgbClr val="0B5394"/>
              </a:solidFill>
              <a:latin typeface="Open Sans" pitchFamily="34" charset="0"/>
              <a:ea typeface="Open Sans" pitchFamily="34" charset="0"/>
              <a:cs typeface="Open Sans" pitchFamily="34" charset="0"/>
            </a:endParaRPr>
          </a:p>
          <a:p>
            <a:pPr lvl="0" algn="r"/>
            <a:endParaRPr lang="en-US" sz="1400" dirty="0">
              <a:solidFill>
                <a:srgbClr val="0B5394"/>
              </a:solidFill>
              <a:latin typeface="Open Sans" pitchFamily="34" charset="0"/>
              <a:ea typeface="Open Sans" pitchFamily="34" charset="0"/>
              <a:cs typeface="Open Sans" pitchFamily="34" charset="0"/>
            </a:endParaRPr>
          </a:p>
          <a:p>
            <a:pPr lvl="0"/>
            <a:endParaRPr lang="en-US" sz="1600" dirty="0">
              <a:solidFill>
                <a:srgbClr val="0B5394"/>
              </a:solidFill>
              <a:latin typeface="Open Sans" pitchFamily="34" charset="0"/>
              <a:ea typeface="Open Sans" pitchFamily="34" charset="0"/>
              <a:cs typeface="Open Sans" pitchFamily="34" charset="0"/>
            </a:endParaRPr>
          </a:p>
        </p:txBody>
      </p:sp>
      <p:sp>
        <p:nvSpPr>
          <p:cNvPr id="10" name="TextBox 9"/>
          <p:cNvSpPr txBox="1"/>
          <p:nvPr/>
        </p:nvSpPr>
        <p:spPr>
          <a:xfrm>
            <a:off x="1619672" y="1772816"/>
            <a:ext cx="5009267" cy="1077218"/>
          </a:xfrm>
          <a:prstGeom prst="rect">
            <a:avLst/>
          </a:prstGeom>
          <a:noFill/>
        </p:spPr>
        <p:txBody>
          <a:bodyPr wrap="square" rtlCol="0">
            <a:spAutoFit/>
          </a:bodyPr>
          <a:lstStyle/>
          <a:p>
            <a:pPr algn="r"/>
            <a:r>
              <a:rPr lang="vi-VN" altLang="en-US" sz="3200" b="1" dirty="0">
                <a:solidFill>
                  <a:srgbClr val="1F497D"/>
                </a:solidFill>
                <a:latin typeface="Open Sans"/>
                <a:cs typeface="Arial" panose="020B0604020202020204" pitchFamily="34" charset="0"/>
              </a:rPr>
              <a:t>Vă mulţumim pentru atenție!</a:t>
            </a: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65095" y="5203534"/>
            <a:ext cx="529425" cy="529425"/>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31549" y="5203534"/>
            <a:ext cx="455367" cy="455367"/>
          </a:xfrm>
          <a:prstGeom prst="rect">
            <a:avLst/>
          </a:prstGeom>
        </p:spPr>
      </p:pic>
      <p:sp>
        <p:nvSpPr>
          <p:cNvPr id="2" name="TextBox 1"/>
          <p:cNvSpPr txBox="1"/>
          <p:nvPr/>
        </p:nvSpPr>
        <p:spPr>
          <a:xfrm>
            <a:off x="5940152" y="5279121"/>
            <a:ext cx="3021596" cy="307777"/>
          </a:xfrm>
          <a:prstGeom prst="rect">
            <a:avLst/>
          </a:prstGeom>
          <a:noFill/>
        </p:spPr>
        <p:txBody>
          <a:bodyPr wrap="none" rtlCol="0">
            <a:spAutoFit/>
          </a:bodyPr>
          <a:lstStyle/>
          <a:p>
            <a:pPr lvl="0"/>
            <a:r>
              <a:rPr lang="en-US" sz="1400" b="1" dirty="0">
                <a:solidFill>
                  <a:srgbClr val="0B5394"/>
                </a:solidFill>
                <a:latin typeface="Open Sans" pitchFamily="34" charset="0"/>
                <a:ea typeface="Open Sans" pitchFamily="34" charset="0"/>
                <a:cs typeface="Open Sans" pitchFamily="34" charset="0"/>
              </a:rPr>
              <a:t>Interreg V-A Romania - Hungary</a:t>
            </a:r>
            <a:endParaRPr lang="en-GB" sz="1400" b="1" dirty="0">
              <a:solidFill>
                <a:srgbClr val="0B5394"/>
              </a:solidFill>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1712659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19" name="Google Shape;219;p15"/>
          <p:cNvPicPr preferRelativeResize="0"/>
          <p:nvPr/>
        </p:nvPicPr>
        <p:blipFill rotWithShape="1">
          <a:blip r:embed="rId3">
            <a:alphaModFix/>
          </a:blip>
          <a:srcRect/>
          <a:stretch/>
        </p:blipFill>
        <p:spPr>
          <a:xfrm>
            <a:off x="378" y="10115"/>
            <a:ext cx="9143244" cy="6857433"/>
          </a:xfrm>
          <a:prstGeom prst="rect">
            <a:avLst/>
          </a:prstGeom>
          <a:noFill/>
          <a:ln>
            <a:noFill/>
          </a:ln>
        </p:spPr>
      </p:pic>
      <p:pic>
        <p:nvPicPr>
          <p:cNvPr id="220" name="Google Shape;220;p15"/>
          <p:cNvPicPr preferRelativeResize="0"/>
          <p:nvPr/>
        </p:nvPicPr>
        <p:blipFill rotWithShape="1">
          <a:blip r:embed="rId4">
            <a:alphaModFix/>
          </a:blip>
          <a:srcRect/>
          <a:stretch/>
        </p:blipFill>
        <p:spPr>
          <a:xfrm>
            <a:off x="251520" y="219356"/>
            <a:ext cx="3477110" cy="857370"/>
          </a:xfrm>
          <a:prstGeom prst="rect">
            <a:avLst/>
          </a:prstGeom>
          <a:noFill/>
          <a:ln>
            <a:noFill/>
          </a:ln>
        </p:spPr>
      </p:pic>
      <p:pic>
        <p:nvPicPr>
          <p:cNvPr id="221" name="Google Shape;221;p15"/>
          <p:cNvPicPr preferRelativeResize="0"/>
          <p:nvPr/>
        </p:nvPicPr>
        <p:blipFill rotWithShape="1">
          <a:blip r:embed="rId5">
            <a:alphaModFix/>
          </a:blip>
          <a:srcRect/>
          <a:stretch/>
        </p:blipFill>
        <p:spPr>
          <a:xfrm>
            <a:off x="7596336" y="219356"/>
            <a:ext cx="367074" cy="367074"/>
          </a:xfrm>
          <a:prstGeom prst="rect">
            <a:avLst/>
          </a:prstGeom>
          <a:noFill/>
          <a:ln>
            <a:noFill/>
          </a:ln>
        </p:spPr>
      </p:pic>
      <p:pic>
        <p:nvPicPr>
          <p:cNvPr id="222" name="Google Shape;222;p15"/>
          <p:cNvPicPr preferRelativeResize="0"/>
          <p:nvPr/>
        </p:nvPicPr>
        <p:blipFill rotWithShape="1">
          <a:blip r:embed="rId6">
            <a:alphaModFix/>
          </a:blip>
          <a:srcRect/>
          <a:stretch/>
        </p:blipFill>
        <p:spPr>
          <a:xfrm>
            <a:off x="8172400" y="206009"/>
            <a:ext cx="528449" cy="474050"/>
          </a:xfrm>
          <a:prstGeom prst="rect">
            <a:avLst/>
          </a:prstGeom>
          <a:noFill/>
          <a:ln>
            <a:noFill/>
          </a:ln>
        </p:spPr>
      </p:pic>
      <p:sp>
        <p:nvSpPr>
          <p:cNvPr id="223" name="Google Shape;223;p15"/>
          <p:cNvSpPr/>
          <p:nvPr/>
        </p:nvSpPr>
        <p:spPr>
          <a:xfrm>
            <a:off x="463938" y="999050"/>
            <a:ext cx="5740919" cy="3967500"/>
          </a:xfrm>
          <a:prstGeom prst="rect">
            <a:avLst/>
          </a:prstGeom>
          <a:noFill/>
          <a:ln>
            <a:noFill/>
          </a:ln>
        </p:spPr>
        <p:txBody>
          <a:bodyPr spcFirstLastPara="1" wrap="square" lIns="91425" tIns="45700" rIns="91425" bIns="45700" anchor="t" anchorCtr="0">
            <a:noAutofit/>
          </a:bodyPr>
          <a:lstStyle/>
          <a:p>
            <a:pPr marL="0" marR="0" lvl="0" indent="0" algn="just" rtl="0">
              <a:lnSpc>
                <a:spcPct val="150000"/>
              </a:lnSpc>
              <a:spcBef>
                <a:spcPts val="0"/>
              </a:spcBef>
              <a:spcAft>
                <a:spcPts val="0"/>
              </a:spcAft>
              <a:buClr>
                <a:schemeClr val="dk1"/>
              </a:buClr>
              <a:buSzPts val="1100"/>
              <a:buFont typeface="Arial"/>
              <a:buNone/>
            </a:pPr>
            <a:endParaRPr lang="ro-RO" sz="1800" b="1" i="0" u="none" strike="noStrike" cap="none" dirty="0" smtClean="0">
              <a:solidFill>
                <a:schemeClr val="dk2"/>
              </a:solidFill>
              <a:latin typeface="Open Sans"/>
              <a:ea typeface="Open Sans"/>
              <a:cs typeface="Open Sans"/>
              <a:sym typeface="Open Sans"/>
            </a:endParaRPr>
          </a:p>
          <a:p>
            <a:pPr marL="0" marR="0" lvl="0" indent="0" algn="just" rtl="0">
              <a:lnSpc>
                <a:spcPct val="150000"/>
              </a:lnSpc>
              <a:spcBef>
                <a:spcPts val="0"/>
              </a:spcBef>
              <a:spcAft>
                <a:spcPts val="0"/>
              </a:spcAft>
              <a:buClr>
                <a:schemeClr val="dk1"/>
              </a:buClr>
              <a:buSzPts val="1100"/>
              <a:buFont typeface="Arial"/>
              <a:buNone/>
            </a:pPr>
            <a:endParaRPr lang="ro-RO" sz="1800" b="1" dirty="0" smtClean="0">
              <a:solidFill>
                <a:schemeClr val="dk2"/>
              </a:solidFill>
              <a:latin typeface="Open Sans"/>
              <a:ea typeface="Open Sans"/>
              <a:cs typeface="Open Sans"/>
              <a:sym typeface="Open Sans"/>
            </a:endParaRPr>
          </a:p>
          <a:p>
            <a:pPr marL="0" marR="0" lvl="0" indent="0" algn="just" rtl="0">
              <a:lnSpc>
                <a:spcPct val="150000"/>
              </a:lnSpc>
              <a:spcBef>
                <a:spcPts val="0"/>
              </a:spcBef>
              <a:spcAft>
                <a:spcPts val="0"/>
              </a:spcAft>
              <a:buClr>
                <a:schemeClr val="dk1"/>
              </a:buClr>
              <a:buSzPts val="1100"/>
              <a:buFont typeface="Arial"/>
              <a:buNone/>
            </a:pPr>
            <a:endParaRPr lang="ro-RO" sz="1800" b="1" i="0" u="none" strike="noStrike" cap="none" dirty="0" smtClean="0">
              <a:solidFill>
                <a:schemeClr val="dk2"/>
              </a:solidFill>
              <a:latin typeface="Open Sans"/>
              <a:ea typeface="Open Sans"/>
              <a:cs typeface="Open Sans"/>
              <a:sym typeface="Open Sans"/>
            </a:endParaRPr>
          </a:p>
          <a:p>
            <a:pPr marL="457200" marR="0" lvl="0" indent="-342900" algn="just" rtl="0">
              <a:lnSpc>
                <a:spcPct val="115000"/>
              </a:lnSpc>
              <a:spcBef>
                <a:spcPts val="0"/>
              </a:spcBef>
              <a:spcAft>
                <a:spcPts val="0"/>
              </a:spcAft>
              <a:buClr>
                <a:srgbClr val="1C4587"/>
              </a:buClr>
              <a:buSzPts val="1800"/>
              <a:buFont typeface="Open Sans"/>
              <a:buChar char="●"/>
            </a:pPr>
            <a:r>
              <a:rPr lang="ro-RO" sz="1800" b="0" i="0" u="none" strike="noStrike" cap="none" dirty="0" smtClean="0">
                <a:solidFill>
                  <a:srgbClr val="1F497D"/>
                </a:solidFill>
                <a:latin typeface="Open Sans"/>
                <a:ea typeface="Open Sans"/>
                <a:cs typeface="Open Sans"/>
                <a:sym typeface="Open Sans"/>
              </a:rPr>
              <a:t>Este recomandat ca beneficiarii să limiteze pe cât posibil numărul de modificări ale proiectului;</a:t>
            </a:r>
          </a:p>
          <a:p>
            <a:pPr marL="457200" marR="0" lvl="0" indent="-342900" algn="just" rtl="0">
              <a:lnSpc>
                <a:spcPct val="115000"/>
              </a:lnSpc>
              <a:spcBef>
                <a:spcPts val="0"/>
              </a:spcBef>
              <a:spcAft>
                <a:spcPts val="0"/>
              </a:spcAft>
              <a:buClr>
                <a:srgbClr val="1C4587"/>
              </a:buClr>
              <a:buSzPts val="1800"/>
              <a:buFont typeface="Open Sans"/>
              <a:buChar char="●"/>
            </a:pPr>
            <a:r>
              <a:rPr lang="ro-RO" sz="1800" b="0" i="0" u="none" strike="noStrike" cap="none" dirty="0" smtClean="0">
                <a:solidFill>
                  <a:srgbClr val="1F497D"/>
                </a:solidFill>
                <a:latin typeface="Open Sans"/>
                <a:ea typeface="Open Sans"/>
                <a:cs typeface="Open Sans"/>
                <a:sym typeface="Open Sans"/>
              </a:rPr>
              <a:t>În oricare situație, BP va informa SC. Acesta va fi cel care va decide dacă modificarea are nevoie de un Act adițional sau nu;</a:t>
            </a:r>
          </a:p>
          <a:p>
            <a:pPr marL="457200" marR="0" lvl="0" indent="-342900" algn="just" rtl="0">
              <a:lnSpc>
                <a:spcPct val="115000"/>
              </a:lnSpc>
              <a:spcBef>
                <a:spcPts val="0"/>
              </a:spcBef>
              <a:spcAft>
                <a:spcPts val="0"/>
              </a:spcAft>
              <a:buClr>
                <a:srgbClr val="1C4587"/>
              </a:buClr>
              <a:buSzPts val="1800"/>
              <a:buFont typeface="Open Sans"/>
              <a:buChar char="●"/>
            </a:pPr>
            <a:r>
              <a:rPr lang="ro-RO" sz="1800" b="0" i="0" u="none" strike="noStrike" cap="none" dirty="0" smtClean="0">
                <a:solidFill>
                  <a:srgbClr val="1F497D"/>
                </a:solidFill>
                <a:latin typeface="Open Sans"/>
                <a:ea typeface="Open Sans"/>
                <a:cs typeface="Open Sans"/>
                <a:sym typeface="Open Sans"/>
              </a:rPr>
              <a:t>Orice modificare a Contractului de finanțare poate genera modificări la Contractul de </a:t>
            </a:r>
            <a:r>
              <a:rPr lang="ro-RO" sz="1800" b="0" i="0" u="none" strike="noStrike" cap="none" dirty="0" err="1" smtClean="0">
                <a:solidFill>
                  <a:srgbClr val="1F497D"/>
                </a:solidFill>
                <a:latin typeface="Open Sans"/>
                <a:ea typeface="Open Sans"/>
                <a:cs typeface="Open Sans"/>
                <a:sym typeface="Open Sans"/>
              </a:rPr>
              <a:t>co</a:t>
            </a:r>
            <a:r>
              <a:rPr lang="ro-RO" sz="1800" b="0" i="0" u="none" strike="noStrike" cap="none" dirty="0" smtClean="0">
                <a:solidFill>
                  <a:srgbClr val="1F497D"/>
                </a:solidFill>
                <a:latin typeface="Open Sans"/>
                <a:ea typeface="Open Sans"/>
                <a:cs typeface="Open Sans"/>
                <a:sym typeface="Open Sans"/>
              </a:rPr>
              <a:t>-finanțare</a:t>
            </a:r>
            <a:r>
              <a:rPr lang="ro-RO" sz="1800" dirty="0" smtClean="0">
                <a:solidFill>
                  <a:srgbClr val="1F497D"/>
                </a:solidFill>
                <a:latin typeface="Open Sans"/>
                <a:ea typeface="Open Sans"/>
                <a:cs typeface="Open Sans"/>
                <a:sym typeface="Open Sans"/>
              </a:rPr>
              <a:t>;</a:t>
            </a:r>
            <a:endParaRPr lang="ro-RO" sz="1800" b="0" i="0" u="none" strike="noStrike" cap="none" dirty="0" smtClean="0">
              <a:solidFill>
                <a:srgbClr val="1F497D"/>
              </a:solidFill>
              <a:latin typeface="Open Sans"/>
              <a:ea typeface="Open Sans"/>
              <a:cs typeface="Open Sans"/>
              <a:sym typeface="Open Sans"/>
            </a:endParaRPr>
          </a:p>
          <a:p>
            <a:pPr marL="457200" marR="0" lvl="0" indent="-342900" algn="just" rtl="0">
              <a:lnSpc>
                <a:spcPct val="115000"/>
              </a:lnSpc>
              <a:spcBef>
                <a:spcPts val="0"/>
              </a:spcBef>
              <a:spcAft>
                <a:spcPts val="0"/>
              </a:spcAft>
              <a:buClr>
                <a:srgbClr val="1C4587"/>
              </a:buClr>
              <a:buSzPts val="1800"/>
              <a:buFont typeface="Open Sans"/>
              <a:buChar char="●"/>
            </a:pPr>
            <a:r>
              <a:rPr lang="ro-RO" sz="1800" b="0" i="0" u="none" strike="noStrike" cap="none" dirty="0" smtClean="0">
                <a:solidFill>
                  <a:srgbClr val="1F497D"/>
                </a:solidFill>
                <a:latin typeface="Open Sans"/>
                <a:ea typeface="Open Sans"/>
                <a:cs typeface="Open Sans"/>
                <a:sym typeface="Open Sans"/>
              </a:rPr>
              <a:t>Versiunea electronică a Aplicației primează asupra versiunii tipărite/ </a:t>
            </a:r>
            <a:r>
              <a:rPr lang="ro-RO" sz="1800" b="0" i="0" u="none" strike="noStrike" cap="none" dirty="0" err="1" smtClean="0">
                <a:solidFill>
                  <a:srgbClr val="1F497D"/>
                </a:solidFill>
                <a:latin typeface="Open Sans"/>
                <a:ea typeface="Open Sans"/>
                <a:cs typeface="Open Sans"/>
                <a:sym typeface="Open Sans"/>
              </a:rPr>
              <a:t>pdf</a:t>
            </a:r>
            <a:r>
              <a:rPr lang="ro-RO" sz="1800" b="0" i="0" u="none" strike="noStrike" cap="none" dirty="0" smtClean="0">
                <a:solidFill>
                  <a:srgbClr val="1F497D"/>
                </a:solidFill>
                <a:latin typeface="Open Sans"/>
                <a:ea typeface="Open Sans"/>
                <a:cs typeface="Open Sans"/>
                <a:sym typeface="Open Sans"/>
              </a:rPr>
              <a:t> a Aplicației.</a:t>
            </a:r>
          </a:p>
          <a:p>
            <a:pPr marL="0" marR="0" lvl="0" indent="0" algn="just" rtl="0">
              <a:lnSpc>
                <a:spcPct val="150000"/>
              </a:lnSpc>
              <a:spcBef>
                <a:spcPts val="0"/>
              </a:spcBef>
              <a:spcAft>
                <a:spcPts val="0"/>
              </a:spcAft>
              <a:buClr>
                <a:srgbClr val="000000"/>
              </a:buClr>
              <a:buSzPts val="1800"/>
              <a:buFont typeface="Arial"/>
              <a:buNone/>
            </a:pPr>
            <a:endParaRPr lang="ro-RO" sz="1800" b="0" i="0" u="none" strike="noStrike" cap="none" dirty="0">
              <a:solidFill>
                <a:schemeClr val="dk2"/>
              </a:solidFill>
              <a:latin typeface="Open Sans"/>
              <a:ea typeface="Open Sans"/>
              <a:cs typeface="Open Sans"/>
              <a:sym typeface="Open Sans"/>
            </a:endParaRPr>
          </a:p>
        </p:txBody>
      </p:sp>
      <p:sp>
        <p:nvSpPr>
          <p:cNvPr id="2" name="Rectangle 1">
            <a:extLst>
              <a:ext uri="{FF2B5EF4-FFF2-40B4-BE49-F238E27FC236}">
                <a16:creationId xmlns:a16="http://schemas.microsoft.com/office/drawing/2014/main" xmlns="" id="{385A3E7E-3395-488F-A1BE-9450238F5733}"/>
              </a:ext>
            </a:extLst>
          </p:cNvPr>
          <p:cNvSpPr/>
          <p:nvPr/>
        </p:nvSpPr>
        <p:spPr>
          <a:xfrm>
            <a:off x="463938" y="1127841"/>
            <a:ext cx="8316168" cy="914481"/>
          </a:xfrm>
          <a:prstGeom prst="rect">
            <a:avLst/>
          </a:prstGeom>
        </p:spPr>
        <p:txBody>
          <a:bodyPr wrap="square">
            <a:spAutoFit/>
          </a:bodyPr>
          <a:lstStyle/>
          <a:p>
            <a:pPr lvl="0" algn="ctr">
              <a:lnSpc>
                <a:spcPct val="115000"/>
              </a:lnSpc>
              <a:buClr>
                <a:schemeClr val="dk1"/>
              </a:buClr>
              <a:buSzPts val="1100"/>
            </a:pPr>
            <a:r>
              <a:rPr lang="fr-FR" sz="2400" b="1" dirty="0">
                <a:solidFill>
                  <a:srgbClr val="1F497D"/>
                </a:solidFill>
                <a:latin typeface="Open Sans"/>
                <a:ea typeface="Open Sans"/>
                <a:cs typeface="Open Sans"/>
                <a:sym typeface="Open Sans"/>
              </a:rPr>
              <a:t>ACT ADIȚIONAL LA CONTRACTUL DE FINANȚARE </a:t>
            </a:r>
          </a:p>
          <a:p>
            <a:pPr lvl="0" algn="ctr">
              <a:lnSpc>
                <a:spcPct val="115000"/>
              </a:lnSpc>
              <a:buClr>
                <a:schemeClr val="dk1"/>
              </a:buClr>
              <a:buSzPts val="1100"/>
            </a:pPr>
            <a:r>
              <a:rPr lang="fr-FR" sz="2400" b="1" dirty="0">
                <a:solidFill>
                  <a:srgbClr val="1F497D"/>
                </a:solidFill>
                <a:latin typeface="Open Sans"/>
                <a:ea typeface="Open Sans"/>
                <a:cs typeface="Open Sans"/>
                <a:sym typeface="Open Sans"/>
              </a:rPr>
              <a:t>ȘI ALTE MODIFICĂRI</a:t>
            </a:r>
            <a:endParaRPr lang="fr-FR" sz="2400" dirty="0">
              <a:solidFill>
                <a:srgbClr val="1F497D"/>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6"/>
          <p:cNvSpPr txBox="1"/>
          <p:nvPr/>
        </p:nvSpPr>
        <p:spPr>
          <a:xfrm>
            <a:off x="467544" y="1844824"/>
            <a:ext cx="5688632" cy="313932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dirty="0">
                <a:solidFill>
                  <a:srgbClr val="414042"/>
                </a:solidFill>
                <a:latin typeface="Open Sans"/>
                <a:ea typeface="Open Sans"/>
                <a:cs typeface="Open Sans"/>
                <a:sym typeface="Open Sans"/>
              </a:rPr>
              <a:t>Lorem ipsum dolor sit </a:t>
            </a:r>
            <a:r>
              <a:rPr lang="en-US" sz="1800" dirty="0" err="1">
                <a:solidFill>
                  <a:srgbClr val="414042"/>
                </a:solidFill>
                <a:latin typeface="Open Sans"/>
                <a:ea typeface="Open Sans"/>
                <a:cs typeface="Open Sans"/>
                <a:sym typeface="Open Sans"/>
              </a:rPr>
              <a:t>amet</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consectetur</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adipiscing</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elit</a:t>
            </a:r>
            <a:r>
              <a:rPr lang="en-US" sz="1800" dirty="0">
                <a:solidFill>
                  <a:srgbClr val="414042"/>
                </a:solidFill>
                <a:latin typeface="Open Sans"/>
                <a:ea typeface="Open Sans"/>
                <a:cs typeface="Open Sans"/>
                <a:sym typeface="Open Sans"/>
              </a:rPr>
              <a:t>. Integer </a:t>
            </a:r>
            <a:r>
              <a:rPr lang="en-US" sz="1800" dirty="0" err="1">
                <a:solidFill>
                  <a:srgbClr val="414042"/>
                </a:solidFill>
                <a:latin typeface="Open Sans"/>
                <a:ea typeface="Open Sans"/>
                <a:cs typeface="Open Sans"/>
                <a:sym typeface="Open Sans"/>
              </a:rPr>
              <a:t>eros</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velit</a:t>
            </a:r>
            <a:r>
              <a:rPr lang="en-US" sz="1800" dirty="0">
                <a:solidFill>
                  <a:srgbClr val="414042"/>
                </a:solidFill>
                <a:latin typeface="Open Sans"/>
                <a:ea typeface="Open Sans"/>
                <a:cs typeface="Open Sans"/>
                <a:sym typeface="Open Sans"/>
              </a:rPr>
              <a:t>, fermentum </a:t>
            </a:r>
            <a:r>
              <a:rPr lang="en-US" sz="1800" dirty="0" err="1">
                <a:solidFill>
                  <a:srgbClr val="414042"/>
                </a:solidFill>
                <a:latin typeface="Open Sans"/>
                <a:ea typeface="Open Sans"/>
                <a:cs typeface="Open Sans"/>
                <a:sym typeface="Open Sans"/>
              </a:rPr>
              <a:t>eget</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varius</a:t>
            </a:r>
            <a:r>
              <a:rPr lang="en-US" sz="1800" dirty="0">
                <a:solidFill>
                  <a:srgbClr val="414042"/>
                </a:solidFill>
                <a:latin typeface="Open Sans"/>
                <a:ea typeface="Open Sans"/>
                <a:cs typeface="Open Sans"/>
                <a:sym typeface="Open Sans"/>
              </a:rPr>
              <a:t> vel, </a:t>
            </a:r>
            <a:r>
              <a:rPr lang="en-US" sz="1800" dirty="0" err="1">
                <a:solidFill>
                  <a:srgbClr val="414042"/>
                </a:solidFill>
                <a:latin typeface="Open Sans"/>
                <a:ea typeface="Open Sans"/>
                <a:cs typeface="Open Sans"/>
                <a:sym typeface="Open Sans"/>
              </a:rPr>
              <a:t>scelerisque</a:t>
            </a:r>
            <a:r>
              <a:rPr lang="en-US" sz="1800" dirty="0">
                <a:solidFill>
                  <a:srgbClr val="414042"/>
                </a:solidFill>
                <a:latin typeface="Open Sans"/>
                <a:ea typeface="Open Sans"/>
                <a:cs typeface="Open Sans"/>
                <a:sym typeface="Open Sans"/>
              </a:rPr>
              <a:t> et </a:t>
            </a:r>
            <a:r>
              <a:rPr lang="en-US" sz="1800" dirty="0" err="1">
                <a:solidFill>
                  <a:srgbClr val="414042"/>
                </a:solidFill>
                <a:latin typeface="Open Sans"/>
                <a:ea typeface="Open Sans"/>
                <a:cs typeface="Open Sans"/>
                <a:sym typeface="Open Sans"/>
              </a:rPr>
              <a:t>quam</a:t>
            </a:r>
            <a:r>
              <a:rPr lang="en-US" sz="1800" dirty="0">
                <a:solidFill>
                  <a:srgbClr val="414042"/>
                </a:solidFill>
                <a:latin typeface="Open Sans"/>
                <a:ea typeface="Open Sans"/>
                <a:cs typeface="Open Sans"/>
                <a:sym typeface="Open Sans"/>
              </a:rPr>
              <a:t>. Nam sed </a:t>
            </a:r>
            <a:r>
              <a:rPr lang="en-US" sz="1800" dirty="0" err="1">
                <a:solidFill>
                  <a:srgbClr val="414042"/>
                </a:solidFill>
                <a:latin typeface="Open Sans"/>
                <a:ea typeface="Open Sans"/>
                <a:cs typeface="Open Sans"/>
                <a:sym typeface="Open Sans"/>
              </a:rPr>
              <a:t>justo</a:t>
            </a:r>
            <a:r>
              <a:rPr lang="en-US" sz="1800" dirty="0">
                <a:solidFill>
                  <a:srgbClr val="414042"/>
                </a:solidFill>
                <a:latin typeface="Open Sans"/>
                <a:ea typeface="Open Sans"/>
                <a:cs typeface="Open Sans"/>
                <a:sym typeface="Open Sans"/>
              </a:rPr>
              <a:t> non </a:t>
            </a:r>
            <a:r>
              <a:rPr lang="en-US" sz="1800" dirty="0" err="1">
                <a:solidFill>
                  <a:srgbClr val="414042"/>
                </a:solidFill>
                <a:latin typeface="Open Sans"/>
                <a:ea typeface="Open Sans"/>
                <a:cs typeface="Open Sans"/>
                <a:sym typeface="Open Sans"/>
              </a:rPr>
              <a:t>sapien</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consequat</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aliquet</a:t>
            </a:r>
            <a:r>
              <a:rPr lang="en-US" sz="1800" dirty="0">
                <a:solidFill>
                  <a:srgbClr val="414042"/>
                </a:solidFill>
                <a:latin typeface="Open Sans"/>
                <a:ea typeface="Open Sans"/>
                <a:cs typeface="Open Sans"/>
                <a:sym typeface="Open Sans"/>
              </a:rPr>
              <a:t>. Vestibulum tempus, </a:t>
            </a:r>
            <a:r>
              <a:rPr lang="en-US" sz="1800" dirty="0" err="1">
                <a:solidFill>
                  <a:srgbClr val="414042"/>
                </a:solidFill>
                <a:latin typeface="Open Sans"/>
                <a:ea typeface="Open Sans"/>
                <a:cs typeface="Open Sans"/>
                <a:sym typeface="Open Sans"/>
              </a:rPr>
              <a:t>eros</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ut</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finibus</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blandit</a:t>
            </a:r>
            <a:r>
              <a:rPr lang="en-US" sz="1800" dirty="0">
                <a:solidFill>
                  <a:srgbClr val="414042"/>
                </a:solidFill>
                <a:latin typeface="Open Sans"/>
                <a:ea typeface="Open Sans"/>
                <a:cs typeface="Open Sans"/>
                <a:sym typeface="Open Sans"/>
              </a:rPr>
              <a:t>, lorem </a:t>
            </a:r>
            <a:r>
              <a:rPr lang="en-US" sz="1800" dirty="0" err="1">
                <a:solidFill>
                  <a:srgbClr val="414042"/>
                </a:solidFill>
                <a:latin typeface="Open Sans"/>
                <a:ea typeface="Open Sans"/>
                <a:cs typeface="Open Sans"/>
                <a:sym typeface="Open Sans"/>
              </a:rPr>
              <a:t>mauris</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aliquam</a:t>
            </a:r>
            <a:r>
              <a:rPr lang="en-US" sz="1800" dirty="0">
                <a:solidFill>
                  <a:srgbClr val="414042"/>
                </a:solidFill>
                <a:latin typeface="Open Sans"/>
                <a:ea typeface="Open Sans"/>
                <a:cs typeface="Open Sans"/>
                <a:sym typeface="Open Sans"/>
              </a:rPr>
              <a:t> dui, vitae </a:t>
            </a:r>
            <a:r>
              <a:rPr lang="en-US" sz="1800" dirty="0" err="1">
                <a:solidFill>
                  <a:srgbClr val="414042"/>
                </a:solidFill>
                <a:latin typeface="Open Sans"/>
                <a:ea typeface="Open Sans"/>
                <a:cs typeface="Open Sans"/>
                <a:sym typeface="Open Sans"/>
              </a:rPr>
              <a:t>auctor</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massa</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nunc</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ut</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orci</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Etiam</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faucibus</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eu</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nibh</a:t>
            </a:r>
            <a:r>
              <a:rPr lang="en-US" sz="1800" dirty="0">
                <a:solidFill>
                  <a:srgbClr val="414042"/>
                </a:solidFill>
                <a:latin typeface="Open Sans"/>
                <a:ea typeface="Open Sans"/>
                <a:cs typeface="Open Sans"/>
                <a:sym typeface="Open Sans"/>
              </a:rPr>
              <a:t> a </a:t>
            </a:r>
            <a:r>
              <a:rPr lang="en-US" sz="1800" dirty="0" err="1">
                <a:solidFill>
                  <a:srgbClr val="414042"/>
                </a:solidFill>
                <a:latin typeface="Open Sans"/>
                <a:ea typeface="Open Sans"/>
                <a:cs typeface="Open Sans"/>
                <a:sym typeface="Open Sans"/>
              </a:rPr>
              <a:t>blandit</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Mauris</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hendrerit</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neque</a:t>
            </a:r>
            <a:r>
              <a:rPr lang="en-US" sz="1800" dirty="0">
                <a:solidFill>
                  <a:srgbClr val="414042"/>
                </a:solidFill>
                <a:latin typeface="Open Sans"/>
                <a:ea typeface="Open Sans"/>
                <a:cs typeface="Open Sans"/>
                <a:sym typeface="Open Sans"/>
              </a:rPr>
              <a:t> sit </a:t>
            </a:r>
            <a:r>
              <a:rPr lang="en-US" sz="1800" dirty="0" err="1">
                <a:solidFill>
                  <a:srgbClr val="414042"/>
                </a:solidFill>
                <a:latin typeface="Open Sans"/>
                <a:ea typeface="Open Sans"/>
                <a:cs typeface="Open Sans"/>
                <a:sym typeface="Open Sans"/>
              </a:rPr>
              <a:t>amet</a:t>
            </a:r>
            <a:r>
              <a:rPr lang="en-US" sz="1800" dirty="0">
                <a:solidFill>
                  <a:srgbClr val="414042"/>
                </a:solidFill>
                <a:latin typeface="Open Sans"/>
                <a:ea typeface="Open Sans"/>
                <a:cs typeface="Open Sans"/>
                <a:sym typeface="Open Sans"/>
              </a:rPr>
              <a:t> cursus </a:t>
            </a:r>
            <a:r>
              <a:rPr lang="en-US" sz="1800" dirty="0" err="1">
                <a:solidFill>
                  <a:srgbClr val="414042"/>
                </a:solidFill>
                <a:latin typeface="Open Sans"/>
                <a:ea typeface="Open Sans"/>
                <a:cs typeface="Open Sans"/>
                <a:sym typeface="Open Sans"/>
              </a:rPr>
              <a:t>scelerisque</a:t>
            </a:r>
            <a:r>
              <a:rPr lang="en-US" sz="1800" dirty="0">
                <a:solidFill>
                  <a:srgbClr val="414042"/>
                </a:solidFill>
                <a:latin typeface="Open Sans"/>
                <a:ea typeface="Open Sans"/>
                <a:cs typeface="Open Sans"/>
                <a:sym typeface="Open Sans"/>
              </a:rPr>
              <a:t>, ex </a:t>
            </a:r>
            <a:r>
              <a:rPr lang="en-US" sz="1800" dirty="0" err="1">
                <a:solidFill>
                  <a:srgbClr val="414042"/>
                </a:solidFill>
                <a:latin typeface="Open Sans"/>
                <a:ea typeface="Open Sans"/>
                <a:cs typeface="Open Sans"/>
                <a:sym typeface="Open Sans"/>
              </a:rPr>
              <a:t>eros</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aliquam</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est</a:t>
            </a:r>
            <a:r>
              <a:rPr lang="en-US" sz="1800" dirty="0">
                <a:solidFill>
                  <a:srgbClr val="414042"/>
                </a:solidFill>
                <a:latin typeface="Open Sans"/>
                <a:ea typeface="Open Sans"/>
                <a:cs typeface="Open Sans"/>
                <a:sym typeface="Open Sans"/>
              </a:rPr>
              <a:t>, vitae </a:t>
            </a:r>
            <a:r>
              <a:rPr lang="en-US" sz="1800" dirty="0" err="1">
                <a:solidFill>
                  <a:srgbClr val="414042"/>
                </a:solidFill>
                <a:latin typeface="Open Sans"/>
                <a:ea typeface="Open Sans"/>
                <a:cs typeface="Open Sans"/>
                <a:sym typeface="Open Sans"/>
              </a:rPr>
              <a:t>dapibus</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nibh</a:t>
            </a:r>
            <a:r>
              <a:rPr lang="en-US" sz="1800" dirty="0">
                <a:solidFill>
                  <a:srgbClr val="414042"/>
                </a:solidFill>
                <a:latin typeface="Open Sans"/>
                <a:ea typeface="Open Sans"/>
                <a:cs typeface="Open Sans"/>
                <a:sym typeface="Open Sans"/>
              </a:rPr>
              <a:t> ligula </a:t>
            </a:r>
            <a:r>
              <a:rPr lang="en-US" sz="1800" dirty="0" err="1">
                <a:solidFill>
                  <a:srgbClr val="414042"/>
                </a:solidFill>
                <a:latin typeface="Open Sans"/>
                <a:ea typeface="Open Sans"/>
                <a:cs typeface="Open Sans"/>
                <a:sym typeface="Open Sans"/>
              </a:rPr>
              <a:t>ut</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nibh</a:t>
            </a:r>
            <a:r>
              <a:rPr lang="en-US" sz="1800" dirty="0">
                <a:solidFill>
                  <a:srgbClr val="414042"/>
                </a:solidFill>
                <a:latin typeface="Open Sans"/>
                <a:ea typeface="Open Sans"/>
                <a:cs typeface="Open Sans"/>
                <a:sym typeface="Open Sans"/>
              </a:rPr>
              <a:t>. Sed </a:t>
            </a:r>
            <a:r>
              <a:rPr lang="en-US" sz="1800" dirty="0" err="1">
                <a:solidFill>
                  <a:srgbClr val="414042"/>
                </a:solidFill>
                <a:latin typeface="Open Sans"/>
                <a:ea typeface="Open Sans"/>
                <a:cs typeface="Open Sans"/>
                <a:sym typeface="Open Sans"/>
              </a:rPr>
              <a:t>eros</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augue</a:t>
            </a:r>
            <a:r>
              <a:rPr lang="en-US" sz="1800" dirty="0">
                <a:solidFill>
                  <a:srgbClr val="414042"/>
                </a:solidFill>
                <a:latin typeface="Open Sans"/>
                <a:ea typeface="Open Sans"/>
                <a:cs typeface="Open Sans"/>
                <a:sym typeface="Open Sans"/>
              </a:rPr>
              <a:t>, convallis </a:t>
            </a:r>
            <a:r>
              <a:rPr lang="en-US" sz="1800" dirty="0" err="1">
                <a:solidFill>
                  <a:srgbClr val="414042"/>
                </a:solidFill>
                <a:latin typeface="Open Sans"/>
                <a:ea typeface="Open Sans"/>
                <a:cs typeface="Open Sans"/>
                <a:sym typeface="Open Sans"/>
              </a:rPr>
              <a:t>nec</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quam</a:t>
            </a:r>
            <a:r>
              <a:rPr lang="en-US" sz="1800" dirty="0">
                <a:solidFill>
                  <a:srgbClr val="414042"/>
                </a:solidFill>
                <a:latin typeface="Open Sans"/>
                <a:ea typeface="Open Sans"/>
                <a:cs typeface="Open Sans"/>
                <a:sym typeface="Open Sans"/>
              </a:rPr>
              <a:t> non, </a:t>
            </a:r>
            <a:r>
              <a:rPr lang="en-US" sz="1800" dirty="0" err="1">
                <a:solidFill>
                  <a:srgbClr val="414042"/>
                </a:solidFill>
                <a:latin typeface="Open Sans"/>
                <a:ea typeface="Open Sans"/>
                <a:cs typeface="Open Sans"/>
                <a:sym typeface="Open Sans"/>
              </a:rPr>
              <a:t>faucibus</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ornare</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urna</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Aliquam</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mattis</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mattis</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tortor</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Suspendisse</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potenti</a:t>
            </a:r>
            <a:r>
              <a:rPr lang="en-US" sz="1800" dirty="0">
                <a:solidFill>
                  <a:srgbClr val="414042"/>
                </a:solidFill>
                <a:latin typeface="Open Sans"/>
                <a:ea typeface="Open Sans"/>
                <a:cs typeface="Open Sans"/>
                <a:sym typeface="Open Sans"/>
              </a:rPr>
              <a:t>.</a:t>
            </a:r>
            <a:endParaRPr dirty="0"/>
          </a:p>
        </p:txBody>
      </p:sp>
      <p:pic>
        <p:nvPicPr>
          <p:cNvPr id="229" name="Google Shape;229;p16"/>
          <p:cNvPicPr preferRelativeResize="0"/>
          <p:nvPr/>
        </p:nvPicPr>
        <p:blipFill rotWithShape="1">
          <a:blip r:embed="rId3">
            <a:alphaModFix/>
          </a:blip>
          <a:srcRect/>
          <a:stretch/>
        </p:blipFill>
        <p:spPr>
          <a:xfrm>
            <a:off x="15727" y="-22191"/>
            <a:ext cx="9143244" cy="6857433"/>
          </a:xfrm>
          <a:prstGeom prst="rect">
            <a:avLst/>
          </a:prstGeom>
          <a:noFill/>
          <a:ln>
            <a:noFill/>
          </a:ln>
        </p:spPr>
      </p:pic>
      <p:pic>
        <p:nvPicPr>
          <p:cNvPr id="230" name="Google Shape;230;p16"/>
          <p:cNvPicPr preferRelativeResize="0"/>
          <p:nvPr/>
        </p:nvPicPr>
        <p:blipFill rotWithShape="1">
          <a:blip r:embed="rId4">
            <a:alphaModFix/>
          </a:blip>
          <a:srcRect/>
          <a:stretch/>
        </p:blipFill>
        <p:spPr>
          <a:xfrm>
            <a:off x="251520" y="219356"/>
            <a:ext cx="3477110" cy="857370"/>
          </a:xfrm>
          <a:prstGeom prst="rect">
            <a:avLst/>
          </a:prstGeom>
          <a:noFill/>
          <a:ln>
            <a:noFill/>
          </a:ln>
        </p:spPr>
      </p:pic>
      <p:pic>
        <p:nvPicPr>
          <p:cNvPr id="231" name="Google Shape;231;p16"/>
          <p:cNvPicPr preferRelativeResize="0"/>
          <p:nvPr/>
        </p:nvPicPr>
        <p:blipFill rotWithShape="1">
          <a:blip r:embed="rId5">
            <a:alphaModFix/>
          </a:blip>
          <a:srcRect/>
          <a:stretch/>
        </p:blipFill>
        <p:spPr>
          <a:xfrm>
            <a:off x="7596336" y="219356"/>
            <a:ext cx="367074" cy="367074"/>
          </a:xfrm>
          <a:prstGeom prst="rect">
            <a:avLst/>
          </a:prstGeom>
          <a:noFill/>
          <a:ln>
            <a:noFill/>
          </a:ln>
        </p:spPr>
      </p:pic>
      <p:pic>
        <p:nvPicPr>
          <p:cNvPr id="232" name="Google Shape;232;p16"/>
          <p:cNvPicPr preferRelativeResize="0"/>
          <p:nvPr/>
        </p:nvPicPr>
        <p:blipFill rotWithShape="1">
          <a:blip r:embed="rId6">
            <a:alphaModFix/>
          </a:blip>
          <a:srcRect/>
          <a:stretch/>
        </p:blipFill>
        <p:spPr>
          <a:xfrm>
            <a:off x="8172400" y="206009"/>
            <a:ext cx="528449" cy="474050"/>
          </a:xfrm>
          <a:prstGeom prst="rect">
            <a:avLst/>
          </a:prstGeom>
          <a:noFill/>
          <a:ln>
            <a:noFill/>
          </a:ln>
        </p:spPr>
      </p:pic>
      <p:sp>
        <p:nvSpPr>
          <p:cNvPr id="233" name="Google Shape;233;p16"/>
          <p:cNvSpPr txBox="1"/>
          <p:nvPr/>
        </p:nvSpPr>
        <p:spPr>
          <a:xfrm>
            <a:off x="0" y="1007300"/>
            <a:ext cx="9144000" cy="19926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800"/>
              <a:buFont typeface="Arial"/>
              <a:buNone/>
            </a:pPr>
            <a:r>
              <a:rPr lang="en-US" sz="1800" b="1" i="0" u="none" strike="noStrike" cap="none" dirty="0">
                <a:solidFill>
                  <a:srgbClr val="0F2A75"/>
                </a:solidFill>
                <a:latin typeface="Open Sans"/>
                <a:ea typeface="Open Sans"/>
                <a:cs typeface="Open Sans"/>
                <a:sym typeface="Open Sans"/>
              </a:rPr>
              <a:t>ACT ADIȚIONAL LA CONTRACTUL DE FINANȚARE ȘI ALTE MODIFICĂRI</a:t>
            </a:r>
            <a:endParaRPr sz="1800" b="1" i="0" u="none" strike="noStrike" cap="none" dirty="0">
              <a:solidFill>
                <a:srgbClr val="0F2A75"/>
              </a:solidFill>
              <a:latin typeface="Open Sans"/>
              <a:ea typeface="Open Sans"/>
              <a:cs typeface="Open Sans"/>
              <a:sym typeface="Open Sans"/>
            </a:endParaRPr>
          </a:p>
          <a:p>
            <a:pPr marL="0" marR="0" lvl="0" indent="0" algn="ctr" rtl="0">
              <a:lnSpc>
                <a:spcPct val="115000"/>
              </a:lnSpc>
              <a:spcBef>
                <a:spcPts val="0"/>
              </a:spcBef>
              <a:spcAft>
                <a:spcPts val="0"/>
              </a:spcAft>
              <a:buClr>
                <a:srgbClr val="000000"/>
              </a:buClr>
              <a:buSzPts val="2400"/>
              <a:buFont typeface="Arial"/>
              <a:buNone/>
            </a:pPr>
            <a:endParaRPr sz="2400" b="1" i="0" u="none" strike="noStrike" cap="none" dirty="0">
              <a:solidFill>
                <a:srgbClr val="0F2A75"/>
              </a:solidFill>
              <a:latin typeface="Open Sans"/>
              <a:ea typeface="Open Sans"/>
              <a:cs typeface="Open Sans"/>
              <a:sym typeface="Open Sans"/>
            </a:endParaRPr>
          </a:p>
        </p:txBody>
      </p:sp>
      <p:sp>
        <p:nvSpPr>
          <p:cNvPr id="235" name="Google Shape;235;p16"/>
          <p:cNvSpPr txBox="1"/>
          <p:nvPr/>
        </p:nvSpPr>
        <p:spPr>
          <a:xfrm>
            <a:off x="1061731" y="1499815"/>
            <a:ext cx="3204839" cy="4583978"/>
          </a:xfrm>
          <a:prstGeom prst="rect">
            <a:avLst/>
          </a:prstGeom>
          <a:solidFill>
            <a:srgbClr val="1155CC"/>
          </a:solid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chemeClr val="dk1"/>
              </a:buClr>
              <a:buSzPts val="1100"/>
              <a:buFont typeface="Arial"/>
              <a:buNone/>
            </a:pPr>
            <a:r>
              <a:rPr lang="ro-RO" b="1" dirty="0" smtClean="0">
                <a:solidFill>
                  <a:srgbClr val="FFFFFF"/>
                </a:solidFill>
                <a:latin typeface="Open Sans"/>
                <a:ea typeface="Open Sans"/>
                <a:cs typeface="Open Sans"/>
                <a:sym typeface="Open Sans"/>
              </a:rPr>
              <a:t>1</a:t>
            </a:r>
            <a:r>
              <a:rPr lang="ro-RO" sz="1400" b="1" i="0" u="none" strike="noStrike" cap="none" dirty="0" smtClean="0">
                <a:solidFill>
                  <a:srgbClr val="FFFFFF"/>
                </a:solidFill>
                <a:latin typeface="Open Sans"/>
                <a:ea typeface="Open Sans"/>
                <a:cs typeface="Open Sans"/>
                <a:sym typeface="Open Sans"/>
              </a:rPr>
              <a:t>. Notificare cu aprobare</a:t>
            </a:r>
          </a:p>
          <a:p>
            <a:pPr marL="0" marR="0" lvl="0" indent="0" rtl="0">
              <a:lnSpc>
                <a:spcPct val="115000"/>
              </a:lnSpc>
              <a:spcBef>
                <a:spcPts val="0"/>
              </a:spcBef>
              <a:spcAft>
                <a:spcPts val="0"/>
              </a:spcAft>
              <a:buClr>
                <a:schemeClr val="dk1"/>
              </a:buClr>
              <a:buSzPts val="1100"/>
              <a:buFont typeface="Arial"/>
              <a:buNone/>
            </a:pPr>
            <a:r>
              <a:rPr lang="ro-RO" sz="1400" b="0" i="0" u="none" strike="noStrike" cap="none" dirty="0" smtClean="0">
                <a:solidFill>
                  <a:srgbClr val="FFFFFF"/>
                </a:solidFill>
                <a:latin typeface="Open Sans"/>
                <a:ea typeface="Open Sans"/>
                <a:cs typeface="Open Sans"/>
                <a:sym typeface="Open Sans"/>
              </a:rPr>
              <a:t>Realocare între linii bugetare, în limita a 5.000 Euro sau 20% din fiecare linie bugetară - se va lua în considerare valoarea cea mai mare</a:t>
            </a:r>
          </a:p>
          <a:p>
            <a:pPr marL="0" marR="0" lvl="0" indent="0" algn="l" rtl="0">
              <a:lnSpc>
                <a:spcPct val="100000"/>
              </a:lnSpc>
              <a:spcBef>
                <a:spcPts val="0"/>
              </a:spcBef>
              <a:spcAft>
                <a:spcPts val="0"/>
              </a:spcAft>
              <a:buClr>
                <a:srgbClr val="000000"/>
              </a:buClr>
              <a:buSzPts val="1400"/>
              <a:buFont typeface="Arial"/>
              <a:buNone/>
            </a:pPr>
            <a:r>
              <a:rPr lang="ro-RO" sz="1400" b="0" i="0" u="none" strike="noStrike" cap="none" dirty="0" smtClean="0">
                <a:solidFill>
                  <a:srgbClr val="FFFFFF"/>
                </a:solidFill>
                <a:latin typeface="Open Sans"/>
                <a:ea typeface="Open Sans"/>
                <a:cs typeface="Open Sans"/>
                <a:sym typeface="Open Sans"/>
              </a:rPr>
              <a:t>Realocare bugetară în cadrul aceleiași linii bugetare, peste limita de 20%, fără schimbarea valorii totale a liniei</a:t>
            </a:r>
          </a:p>
          <a:p>
            <a:pPr marL="0" marR="0" lvl="0" indent="0" algn="l" rtl="0">
              <a:lnSpc>
                <a:spcPct val="100000"/>
              </a:lnSpc>
              <a:spcBef>
                <a:spcPts val="0"/>
              </a:spcBef>
              <a:spcAft>
                <a:spcPts val="0"/>
              </a:spcAft>
              <a:buClr>
                <a:srgbClr val="000000"/>
              </a:buClr>
              <a:buSzPts val="1400"/>
              <a:buFont typeface="Arial"/>
              <a:buNone/>
            </a:pPr>
            <a:r>
              <a:rPr lang="ro-RO" sz="1400" b="0" i="0" u="none" strike="noStrike" cap="none" dirty="0" smtClean="0">
                <a:solidFill>
                  <a:srgbClr val="FFFFFF"/>
                </a:solidFill>
                <a:latin typeface="Open Sans"/>
                <a:ea typeface="Open Sans"/>
                <a:cs typeface="Open Sans"/>
                <a:sym typeface="Open Sans"/>
              </a:rPr>
              <a:t>Modificarea unei poziții din echipa de implementare a proiectului</a:t>
            </a:r>
          </a:p>
          <a:p>
            <a:pPr lvl="0">
              <a:lnSpc>
                <a:spcPct val="115000"/>
              </a:lnSpc>
              <a:buClr>
                <a:schemeClr val="dk1"/>
              </a:buClr>
              <a:buSzPts val="1100"/>
            </a:pPr>
            <a:r>
              <a:rPr lang="ro-RO" dirty="0" smtClean="0">
                <a:solidFill>
                  <a:srgbClr val="FFFFFF"/>
                </a:solidFill>
                <a:latin typeface="Open Sans"/>
                <a:ea typeface="Open Sans"/>
                <a:cs typeface="Open Sans"/>
                <a:sym typeface="Open Sans"/>
              </a:rPr>
              <a:t>Date de contact</a:t>
            </a:r>
          </a:p>
          <a:p>
            <a:pPr lvl="0">
              <a:lnSpc>
                <a:spcPct val="115000"/>
              </a:lnSpc>
              <a:buClr>
                <a:schemeClr val="dk1"/>
              </a:buClr>
              <a:buSzPts val="1100"/>
            </a:pPr>
            <a:r>
              <a:rPr lang="ro-RO" dirty="0" smtClean="0">
                <a:solidFill>
                  <a:srgbClr val="FFFFFF"/>
                </a:solidFill>
                <a:latin typeface="Open Sans"/>
                <a:ea typeface="Open Sans"/>
                <a:cs typeface="Open Sans"/>
                <a:sym typeface="Open Sans"/>
              </a:rPr>
              <a:t>Înlocuire reprezentant legal/ persoană de contact</a:t>
            </a:r>
          </a:p>
          <a:p>
            <a:pPr lvl="0">
              <a:lnSpc>
                <a:spcPct val="115000"/>
              </a:lnSpc>
              <a:buSzPts val="1400"/>
            </a:pPr>
            <a:r>
              <a:rPr lang="ro-RO" dirty="0" smtClean="0">
                <a:solidFill>
                  <a:srgbClr val="FFFFFF"/>
                </a:solidFill>
                <a:latin typeface="Open Sans"/>
                <a:ea typeface="Open Sans"/>
                <a:cs typeface="Open Sans"/>
                <a:sym typeface="Open Sans"/>
              </a:rPr>
              <a:t>Decalare data desfășurare eveniment</a:t>
            </a:r>
          </a:p>
          <a:p>
            <a:pPr lvl="0">
              <a:lnSpc>
                <a:spcPct val="115000"/>
              </a:lnSpc>
              <a:buSzPts val="1400"/>
            </a:pPr>
            <a:r>
              <a:rPr lang="ro-RO" dirty="0" smtClean="0">
                <a:solidFill>
                  <a:srgbClr val="FFFFFF"/>
                </a:solidFill>
                <a:latin typeface="Open Sans"/>
                <a:ea typeface="Open Sans"/>
                <a:cs typeface="Open Sans"/>
                <a:sym typeface="Open Sans"/>
              </a:rPr>
              <a:t>Schimbarea formei uneia dintre activități</a:t>
            </a:r>
          </a:p>
          <a:p>
            <a:pPr lvl="0">
              <a:lnSpc>
                <a:spcPct val="115000"/>
              </a:lnSpc>
              <a:buSzPts val="1400"/>
            </a:pPr>
            <a:r>
              <a:rPr lang="ro-RO" dirty="0" smtClean="0">
                <a:solidFill>
                  <a:srgbClr val="FFFFFF"/>
                </a:solidFill>
                <a:latin typeface="Open Sans"/>
                <a:ea typeface="Open Sans"/>
                <a:cs typeface="Open Sans"/>
                <a:sym typeface="Open Sans"/>
              </a:rPr>
              <a:t>Schimbarea locației unui work-shop planificat</a:t>
            </a:r>
          </a:p>
          <a:p>
            <a:pPr marL="0" marR="0" lvl="0" indent="0" algn="l" rtl="0">
              <a:lnSpc>
                <a:spcPct val="100000"/>
              </a:lnSpc>
              <a:spcBef>
                <a:spcPts val="0"/>
              </a:spcBef>
              <a:spcAft>
                <a:spcPts val="0"/>
              </a:spcAft>
              <a:buClr>
                <a:srgbClr val="000000"/>
              </a:buClr>
              <a:buSzPts val="1400"/>
              <a:buFont typeface="Arial"/>
              <a:buNone/>
            </a:pPr>
            <a:endParaRPr lang="ro-RO" sz="1400" b="0" i="0" u="none" strike="noStrike" cap="none" dirty="0">
              <a:solidFill>
                <a:srgbClr val="FFFFFF"/>
              </a:solidFill>
              <a:latin typeface="Open Sans"/>
              <a:ea typeface="Open Sans"/>
              <a:cs typeface="Open Sans"/>
              <a:sym typeface="Open Sans"/>
            </a:endParaRPr>
          </a:p>
        </p:txBody>
      </p:sp>
      <p:sp>
        <p:nvSpPr>
          <p:cNvPr id="236" name="Google Shape;236;p16"/>
          <p:cNvSpPr txBox="1"/>
          <p:nvPr/>
        </p:nvSpPr>
        <p:spPr>
          <a:xfrm>
            <a:off x="4971498" y="1495880"/>
            <a:ext cx="3110771" cy="4583928"/>
          </a:xfrm>
          <a:prstGeom prst="rect">
            <a:avLst/>
          </a:prstGeom>
          <a:solidFill>
            <a:srgbClr val="1155CC"/>
          </a:solid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chemeClr val="dk1"/>
              </a:buClr>
              <a:buSzPts val="1100"/>
              <a:buFont typeface="Arial"/>
              <a:buNone/>
            </a:pPr>
            <a:r>
              <a:rPr lang="ro-RO" sz="1400" b="1" i="0" u="none" strike="noStrike" cap="none" dirty="0" smtClean="0">
                <a:solidFill>
                  <a:srgbClr val="FFFFFF"/>
                </a:solidFill>
                <a:latin typeface="Open Sans"/>
                <a:ea typeface="Open Sans"/>
                <a:cs typeface="Open Sans"/>
                <a:sym typeface="Open Sans"/>
              </a:rPr>
              <a:t>2. Act adițional la contract</a:t>
            </a:r>
          </a:p>
          <a:p>
            <a:pPr marL="0" marR="0" lvl="0" indent="0" algn="l" rtl="0">
              <a:lnSpc>
                <a:spcPct val="115000"/>
              </a:lnSpc>
              <a:spcBef>
                <a:spcPts val="0"/>
              </a:spcBef>
              <a:spcAft>
                <a:spcPts val="0"/>
              </a:spcAft>
              <a:buClr>
                <a:srgbClr val="000000"/>
              </a:buClr>
              <a:buSzPts val="1400"/>
              <a:buFont typeface="Arial"/>
              <a:buNone/>
            </a:pPr>
            <a:r>
              <a:rPr lang="ro-RO" sz="1400" b="0" i="0" u="none" strike="noStrike" cap="none" dirty="0" smtClean="0">
                <a:solidFill>
                  <a:srgbClr val="FFFFFF"/>
                </a:solidFill>
                <a:latin typeface="Open Sans"/>
                <a:ea typeface="Open Sans"/>
                <a:cs typeface="Open Sans"/>
                <a:sym typeface="Open Sans"/>
              </a:rPr>
              <a:t>Modificări în organizația partenerului de proiect</a:t>
            </a:r>
          </a:p>
          <a:p>
            <a:pPr marL="0" marR="0" lvl="0" indent="0" algn="l" rtl="0">
              <a:lnSpc>
                <a:spcPct val="115000"/>
              </a:lnSpc>
              <a:spcBef>
                <a:spcPts val="0"/>
              </a:spcBef>
              <a:spcAft>
                <a:spcPts val="0"/>
              </a:spcAft>
              <a:buClr>
                <a:srgbClr val="000000"/>
              </a:buClr>
              <a:buSzPts val="1400"/>
              <a:buFont typeface="Arial"/>
              <a:buNone/>
            </a:pPr>
            <a:r>
              <a:rPr lang="ro-RO" sz="1400" b="0" i="0" u="none" strike="noStrike" cap="none" dirty="0" smtClean="0">
                <a:solidFill>
                  <a:srgbClr val="FFFFFF"/>
                </a:solidFill>
                <a:latin typeface="Open Sans"/>
                <a:ea typeface="Open Sans"/>
                <a:cs typeface="Open Sans"/>
                <a:sym typeface="Open Sans"/>
              </a:rPr>
              <a:t>Modificări în parteneriatul proiectului</a:t>
            </a:r>
          </a:p>
          <a:p>
            <a:pPr marL="0" marR="0" lvl="0" indent="0" algn="l" rtl="0">
              <a:lnSpc>
                <a:spcPct val="115000"/>
              </a:lnSpc>
              <a:spcBef>
                <a:spcPts val="0"/>
              </a:spcBef>
              <a:spcAft>
                <a:spcPts val="0"/>
              </a:spcAft>
              <a:buClr>
                <a:schemeClr val="dk1"/>
              </a:buClr>
              <a:buSzPts val="1100"/>
              <a:buFont typeface="Arial"/>
              <a:buNone/>
            </a:pPr>
            <a:r>
              <a:rPr lang="ro-RO" sz="1400" b="0" i="0" u="none" strike="noStrike" cap="none" dirty="0" smtClean="0">
                <a:solidFill>
                  <a:srgbClr val="FFFFFF"/>
                </a:solidFill>
                <a:latin typeface="Open Sans"/>
                <a:ea typeface="Open Sans"/>
                <a:cs typeface="Open Sans"/>
                <a:sym typeface="Open Sans"/>
              </a:rPr>
              <a:t>Realocare bugetară între Beneficiarii de proiect</a:t>
            </a:r>
          </a:p>
          <a:p>
            <a:pPr marL="0" marR="0" lvl="0" indent="0" algn="l" rtl="0">
              <a:lnSpc>
                <a:spcPct val="100000"/>
              </a:lnSpc>
              <a:spcBef>
                <a:spcPts val="0"/>
              </a:spcBef>
              <a:spcAft>
                <a:spcPts val="0"/>
              </a:spcAft>
              <a:buClr>
                <a:srgbClr val="000000"/>
              </a:buClr>
              <a:buSzPts val="1400"/>
              <a:buFont typeface="Arial"/>
              <a:buNone/>
            </a:pPr>
            <a:r>
              <a:rPr lang="ro-RO" sz="1400" b="0" i="0" u="none" strike="noStrike" cap="none" dirty="0" smtClean="0">
                <a:solidFill>
                  <a:srgbClr val="FFFFFF"/>
                </a:solidFill>
                <a:latin typeface="Open Sans"/>
                <a:ea typeface="Open Sans"/>
                <a:cs typeface="Open Sans"/>
                <a:sym typeface="Open Sans"/>
              </a:rPr>
              <a:t>Realocări bugetare între linii bugetare, peste limita a 20%</a:t>
            </a:r>
          </a:p>
          <a:p>
            <a:pPr marL="0" marR="0" lvl="0" indent="0" algn="l" rtl="0">
              <a:lnSpc>
                <a:spcPct val="100000"/>
              </a:lnSpc>
              <a:spcBef>
                <a:spcPts val="0"/>
              </a:spcBef>
              <a:spcAft>
                <a:spcPts val="0"/>
              </a:spcAft>
              <a:buClr>
                <a:srgbClr val="000000"/>
              </a:buClr>
              <a:buSzPts val="1400"/>
              <a:buFont typeface="Arial"/>
              <a:buNone/>
            </a:pPr>
            <a:r>
              <a:rPr lang="ro-RO" sz="1400" b="0" i="0" u="none" strike="noStrike" cap="none" dirty="0" smtClean="0">
                <a:solidFill>
                  <a:srgbClr val="FFFFFF"/>
                </a:solidFill>
                <a:latin typeface="Open Sans"/>
                <a:ea typeface="Open Sans"/>
                <a:cs typeface="Open Sans"/>
                <a:sym typeface="Open Sans"/>
              </a:rPr>
              <a:t>Modificări tehnice față de documentele din Formularul de aplicație aprobat</a:t>
            </a:r>
          </a:p>
          <a:p>
            <a:pPr marL="0" marR="0" lvl="0" indent="0" algn="l" rtl="0">
              <a:lnSpc>
                <a:spcPct val="100000"/>
              </a:lnSpc>
              <a:spcBef>
                <a:spcPts val="0"/>
              </a:spcBef>
              <a:spcAft>
                <a:spcPts val="0"/>
              </a:spcAft>
              <a:buClr>
                <a:srgbClr val="000000"/>
              </a:buClr>
              <a:buSzPts val="1400"/>
              <a:buFont typeface="Arial"/>
              <a:buNone/>
            </a:pPr>
            <a:r>
              <a:rPr lang="ro-RO" sz="1400" b="0" i="0" u="none" strike="noStrike" cap="none" dirty="0" smtClean="0">
                <a:solidFill>
                  <a:srgbClr val="FFFFFF"/>
                </a:solidFill>
                <a:latin typeface="Open Sans"/>
                <a:ea typeface="Open Sans"/>
                <a:cs typeface="Open Sans"/>
                <a:sym typeface="Open Sans"/>
              </a:rPr>
              <a:t>Prelungirea perioadei de implementare până la perioada maximă indicată de GS</a:t>
            </a:r>
          </a:p>
          <a:p>
            <a:pPr marL="0" marR="0" lvl="0" indent="0" algn="l" rtl="0">
              <a:lnSpc>
                <a:spcPct val="100000"/>
              </a:lnSpc>
              <a:spcBef>
                <a:spcPts val="0"/>
              </a:spcBef>
              <a:spcAft>
                <a:spcPts val="0"/>
              </a:spcAft>
              <a:buClr>
                <a:srgbClr val="000000"/>
              </a:buClr>
              <a:buSzPts val="1400"/>
              <a:buFont typeface="Arial"/>
              <a:buNone/>
            </a:pPr>
            <a:r>
              <a:rPr lang="ro-RO" sz="1400" b="0" i="0" u="none" strike="noStrike" cap="none" dirty="0" smtClean="0">
                <a:solidFill>
                  <a:srgbClr val="FFFFFF"/>
                </a:solidFill>
                <a:latin typeface="Open Sans"/>
                <a:ea typeface="Open Sans"/>
                <a:cs typeface="Open Sans"/>
                <a:sym typeface="Open Sans"/>
              </a:rPr>
              <a:t>Modificări majore în AF</a:t>
            </a:r>
            <a:endParaRPr lang="ro-RO" sz="1400" b="0" i="0" u="none" strike="noStrike" cap="none" dirty="0">
              <a:solidFill>
                <a:srgbClr val="FFFFFF"/>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pic>
        <p:nvPicPr>
          <p:cNvPr id="251" name="Google Shape;251;p18"/>
          <p:cNvPicPr preferRelativeResize="0"/>
          <p:nvPr/>
        </p:nvPicPr>
        <p:blipFill rotWithShape="1">
          <a:blip r:embed="rId3">
            <a:alphaModFix/>
          </a:blip>
          <a:srcRect/>
          <a:stretch/>
        </p:blipFill>
        <p:spPr>
          <a:xfrm>
            <a:off x="378" y="283"/>
            <a:ext cx="9143244" cy="6857433"/>
          </a:xfrm>
          <a:prstGeom prst="rect">
            <a:avLst/>
          </a:prstGeom>
          <a:noFill/>
          <a:ln>
            <a:noFill/>
          </a:ln>
        </p:spPr>
      </p:pic>
      <p:pic>
        <p:nvPicPr>
          <p:cNvPr id="252" name="Google Shape;252;p18"/>
          <p:cNvPicPr preferRelativeResize="0"/>
          <p:nvPr/>
        </p:nvPicPr>
        <p:blipFill rotWithShape="1">
          <a:blip r:embed="rId4">
            <a:alphaModFix/>
          </a:blip>
          <a:srcRect/>
          <a:stretch/>
        </p:blipFill>
        <p:spPr>
          <a:xfrm>
            <a:off x="251520" y="219356"/>
            <a:ext cx="3477110" cy="857370"/>
          </a:xfrm>
          <a:prstGeom prst="rect">
            <a:avLst/>
          </a:prstGeom>
          <a:noFill/>
          <a:ln>
            <a:noFill/>
          </a:ln>
        </p:spPr>
      </p:pic>
      <p:pic>
        <p:nvPicPr>
          <p:cNvPr id="253" name="Google Shape;253;p18"/>
          <p:cNvPicPr preferRelativeResize="0"/>
          <p:nvPr/>
        </p:nvPicPr>
        <p:blipFill rotWithShape="1">
          <a:blip r:embed="rId5">
            <a:alphaModFix/>
          </a:blip>
          <a:srcRect/>
          <a:stretch/>
        </p:blipFill>
        <p:spPr>
          <a:xfrm>
            <a:off x="7596336" y="219356"/>
            <a:ext cx="367074" cy="367074"/>
          </a:xfrm>
          <a:prstGeom prst="rect">
            <a:avLst/>
          </a:prstGeom>
          <a:noFill/>
          <a:ln>
            <a:noFill/>
          </a:ln>
        </p:spPr>
      </p:pic>
      <p:pic>
        <p:nvPicPr>
          <p:cNvPr id="254" name="Google Shape;254;p18"/>
          <p:cNvPicPr preferRelativeResize="0"/>
          <p:nvPr/>
        </p:nvPicPr>
        <p:blipFill rotWithShape="1">
          <a:blip r:embed="rId6">
            <a:alphaModFix/>
          </a:blip>
          <a:srcRect/>
          <a:stretch/>
        </p:blipFill>
        <p:spPr>
          <a:xfrm>
            <a:off x="8172400" y="206009"/>
            <a:ext cx="528449" cy="474050"/>
          </a:xfrm>
          <a:prstGeom prst="rect">
            <a:avLst/>
          </a:prstGeom>
          <a:noFill/>
          <a:ln>
            <a:noFill/>
          </a:ln>
        </p:spPr>
      </p:pic>
      <p:sp>
        <p:nvSpPr>
          <p:cNvPr id="255" name="Google Shape;255;p18"/>
          <p:cNvSpPr/>
          <p:nvPr/>
        </p:nvSpPr>
        <p:spPr>
          <a:xfrm>
            <a:off x="538000" y="1062499"/>
            <a:ext cx="6264016" cy="4717815"/>
          </a:xfrm>
          <a:prstGeom prst="rect">
            <a:avLst/>
          </a:prstGeom>
          <a:noFill/>
          <a:ln>
            <a:noFill/>
          </a:ln>
        </p:spPr>
        <p:txBody>
          <a:bodyPr spcFirstLastPara="1" wrap="square" lIns="91425" tIns="45700" rIns="91425" bIns="45700" anchor="t" anchorCtr="0">
            <a:noAutofit/>
          </a:bodyPr>
          <a:lstStyle/>
          <a:p>
            <a:pPr marL="0" marR="0" lvl="0" indent="0" algn="ctr" rtl="0">
              <a:lnSpc>
                <a:spcPct val="115000"/>
              </a:lnSpc>
              <a:spcBef>
                <a:spcPts val="0"/>
              </a:spcBef>
              <a:spcAft>
                <a:spcPts val="0"/>
              </a:spcAft>
              <a:buClr>
                <a:schemeClr val="dk1"/>
              </a:buClr>
              <a:buSzPts val="1100"/>
              <a:buFont typeface="Arial"/>
              <a:buNone/>
            </a:pPr>
            <a:r>
              <a:rPr lang="en-US" sz="2400" b="1" i="0" u="none" strike="noStrike" cap="none" dirty="0">
                <a:solidFill>
                  <a:srgbClr val="1F497D"/>
                </a:solidFill>
                <a:latin typeface="Open Sans"/>
                <a:ea typeface="Open Sans"/>
                <a:cs typeface="Open Sans"/>
                <a:sym typeface="Open Sans"/>
              </a:rPr>
              <a:t>                   NOTIFICAREA CU APROBARE</a:t>
            </a:r>
            <a:endParaRPr sz="2400" b="1" i="0" u="none" strike="noStrike" cap="none" dirty="0">
              <a:solidFill>
                <a:srgbClr val="1F497D"/>
              </a:solidFill>
              <a:latin typeface="Open Sans"/>
              <a:ea typeface="Open Sans"/>
              <a:cs typeface="Open Sans"/>
              <a:sym typeface="Open Sans"/>
            </a:endParaRPr>
          </a:p>
          <a:p>
            <a:pPr marL="457200" marR="0" lvl="0" indent="-342900" algn="just" rtl="0">
              <a:lnSpc>
                <a:spcPct val="115000"/>
              </a:lnSpc>
              <a:spcBef>
                <a:spcPts val="0"/>
              </a:spcBef>
              <a:spcAft>
                <a:spcPts val="0"/>
              </a:spcAft>
              <a:buClr>
                <a:srgbClr val="0F2A75"/>
              </a:buClr>
              <a:buSzPts val="1800"/>
              <a:buFont typeface="Open Sans"/>
              <a:buChar char="-"/>
            </a:pPr>
            <a:r>
              <a:rPr lang="en-US" sz="1800" b="0" i="0" u="none" strike="noStrike" cap="none" dirty="0" err="1">
                <a:solidFill>
                  <a:srgbClr val="1F497D"/>
                </a:solidFill>
                <a:latin typeface="Open Sans"/>
                <a:ea typeface="Open Sans"/>
                <a:cs typeface="Open Sans"/>
                <a:sym typeface="Open Sans"/>
              </a:rPr>
              <a:t>Va</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cuprinde</a:t>
            </a:r>
            <a:r>
              <a:rPr lang="en-US" sz="1800" b="0" i="0" u="none" strike="noStrike" cap="none" dirty="0">
                <a:solidFill>
                  <a:srgbClr val="1F497D"/>
                </a:solidFill>
                <a:latin typeface="Open Sans"/>
                <a:ea typeface="Open Sans"/>
                <a:cs typeface="Open Sans"/>
                <a:sym typeface="Open Sans"/>
              </a:rPr>
              <a:t>: o </a:t>
            </a:r>
            <a:r>
              <a:rPr lang="en-US" sz="1800" b="0" i="0" u="none" strike="noStrike" cap="none" dirty="0" err="1">
                <a:solidFill>
                  <a:srgbClr val="1F497D"/>
                </a:solidFill>
                <a:latin typeface="Open Sans"/>
                <a:ea typeface="Open Sans"/>
                <a:cs typeface="Open Sans"/>
                <a:sym typeface="Open Sans"/>
              </a:rPr>
              <a:t>justificare</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pentru</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modificări</a:t>
            </a:r>
            <a:r>
              <a:rPr lang="en-US" sz="1800" b="0" i="0" u="none" strike="noStrike" cap="none" dirty="0">
                <a:solidFill>
                  <a:srgbClr val="1F497D"/>
                </a:solidFill>
                <a:latin typeface="Open Sans"/>
                <a:ea typeface="Open Sans"/>
                <a:cs typeface="Open Sans"/>
                <a:sym typeface="Open Sans"/>
              </a:rPr>
              <a:t>, o </a:t>
            </a:r>
            <a:r>
              <a:rPr lang="en-US" sz="1800" b="0" i="0" u="none" strike="noStrike" cap="none" dirty="0" err="1">
                <a:solidFill>
                  <a:srgbClr val="1F497D"/>
                </a:solidFill>
                <a:latin typeface="Open Sans"/>
                <a:ea typeface="Open Sans"/>
                <a:cs typeface="Open Sans"/>
                <a:sym typeface="Open Sans"/>
              </a:rPr>
              <a:t>explicație</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privind</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consecințele</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acestora</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asupra</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implementării</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proiectului</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soluția</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propusă</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și</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măsurile</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pentru</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evitarea</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unor</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devieri</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similare</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în</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viitor</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dacă</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este</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cazul</a:t>
            </a:r>
            <a:r>
              <a:rPr lang="en-US" sz="1800" b="0" i="0" u="none" strike="noStrike" cap="none" dirty="0">
                <a:solidFill>
                  <a:srgbClr val="1F497D"/>
                </a:solidFill>
                <a:latin typeface="Open Sans"/>
                <a:ea typeface="Open Sans"/>
                <a:cs typeface="Open Sans"/>
                <a:sym typeface="Open Sans"/>
              </a:rPr>
              <a:t>, precum </a:t>
            </a:r>
            <a:r>
              <a:rPr lang="en-US" sz="1800" b="0" i="0" u="none" strike="noStrike" cap="none" dirty="0" err="1">
                <a:solidFill>
                  <a:srgbClr val="1F497D"/>
                </a:solidFill>
                <a:latin typeface="Open Sans"/>
                <a:ea typeface="Open Sans"/>
                <a:cs typeface="Open Sans"/>
                <a:sym typeface="Open Sans"/>
              </a:rPr>
              <a:t>și</a:t>
            </a:r>
            <a:r>
              <a:rPr lang="en-US" sz="1800" b="0" i="0" u="none" strike="noStrike" cap="none" dirty="0">
                <a:solidFill>
                  <a:srgbClr val="1F497D"/>
                </a:solidFill>
                <a:latin typeface="Open Sans"/>
                <a:ea typeface="Open Sans"/>
                <a:cs typeface="Open Sans"/>
                <a:sym typeface="Open Sans"/>
              </a:rPr>
              <a:t> data la care se </a:t>
            </a:r>
            <a:r>
              <a:rPr lang="en-US" sz="1800" b="0" i="0" u="none" strike="noStrike" cap="none" dirty="0" err="1">
                <a:solidFill>
                  <a:srgbClr val="1F497D"/>
                </a:solidFill>
                <a:latin typeface="Open Sans"/>
                <a:ea typeface="Open Sans"/>
                <a:cs typeface="Open Sans"/>
                <a:sym typeface="Open Sans"/>
              </a:rPr>
              <a:t>intenționează</a:t>
            </a:r>
            <a:r>
              <a:rPr lang="en-US" sz="1800" b="0" i="0" u="none" strike="noStrike" cap="none" dirty="0">
                <a:solidFill>
                  <a:srgbClr val="1F497D"/>
                </a:solidFill>
                <a:latin typeface="Open Sans"/>
                <a:ea typeface="Open Sans"/>
                <a:cs typeface="Open Sans"/>
                <a:sym typeface="Open Sans"/>
              </a:rPr>
              <a:t> ca </a:t>
            </a:r>
            <a:r>
              <a:rPr lang="en-US" sz="1800" b="0" i="0" u="none" strike="noStrike" cap="none" dirty="0" err="1">
                <a:solidFill>
                  <a:srgbClr val="1F497D"/>
                </a:solidFill>
                <a:latin typeface="Open Sans"/>
                <a:ea typeface="Open Sans"/>
                <a:cs typeface="Open Sans"/>
                <a:sym typeface="Open Sans"/>
              </a:rPr>
              <a:t>modificarea</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să</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producă</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efecte</a:t>
            </a:r>
            <a:r>
              <a:rPr lang="en-US" sz="1800" b="0" i="0" u="none" strike="noStrike" cap="none" dirty="0">
                <a:solidFill>
                  <a:srgbClr val="1F497D"/>
                </a:solidFill>
                <a:latin typeface="Open Sans"/>
                <a:ea typeface="Open Sans"/>
                <a:cs typeface="Open Sans"/>
                <a:sym typeface="Open Sans"/>
              </a:rPr>
              <a:t>;</a:t>
            </a:r>
            <a:endParaRPr sz="1800" b="0" i="0" u="none" strike="noStrike" cap="none" dirty="0">
              <a:solidFill>
                <a:srgbClr val="1F497D"/>
              </a:solidFill>
              <a:latin typeface="Open Sans"/>
              <a:ea typeface="Open Sans"/>
              <a:cs typeface="Open Sans"/>
              <a:sym typeface="Open Sans"/>
            </a:endParaRPr>
          </a:p>
          <a:p>
            <a:pPr marL="457200" lvl="0" indent="-342900" algn="just" rtl="0">
              <a:lnSpc>
                <a:spcPct val="115000"/>
              </a:lnSpc>
              <a:spcBef>
                <a:spcPts val="0"/>
              </a:spcBef>
              <a:spcAft>
                <a:spcPts val="0"/>
              </a:spcAft>
              <a:buClr>
                <a:srgbClr val="0F2A75"/>
              </a:buClr>
              <a:buSzPts val="1800"/>
              <a:buFont typeface="Open Sans"/>
              <a:buChar char="-"/>
            </a:pPr>
            <a:r>
              <a:rPr lang="en-US" sz="1800" dirty="0" err="1">
                <a:solidFill>
                  <a:srgbClr val="1F497D"/>
                </a:solidFill>
                <a:latin typeface="Open Sans"/>
                <a:ea typeface="Open Sans"/>
                <a:cs typeface="Open Sans"/>
                <a:sym typeface="Open Sans"/>
              </a:rPr>
              <a:t>Inițiată</a:t>
            </a:r>
            <a:r>
              <a:rPr lang="en-US" sz="1800" dirty="0">
                <a:solidFill>
                  <a:srgbClr val="1F497D"/>
                </a:solidFill>
                <a:latin typeface="Open Sans"/>
                <a:ea typeface="Open Sans"/>
                <a:cs typeface="Open Sans"/>
                <a:sym typeface="Open Sans"/>
              </a:rPr>
              <a:t> de B</a:t>
            </a:r>
            <a:r>
              <a:rPr lang="ro-RO" sz="1800" dirty="0">
                <a:solidFill>
                  <a:srgbClr val="1F497D"/>
                </a:solidFill>
                <a:latin typeface="Open Sans"/>
                <a:ea typeface="Open Sans"/>
                <a:cs typeface="Open Sans"/>
                <a:sym typeface="Open Sans"/>
              </a:rPr>
              <a:t>P</a:t>
            </a:r>
            <a:r>
              <a:rPr lang="en-US" sz="1800" dirty="0">
                <a:solidFill>
                  <a:srgbClr val="1F497D"/>
                </a:solidFill>
                <a:latin typeface="Open Sans"/>
                <a:ea typeface="Open Sans"/>
                <a:cs typeface="Open Sans"/>
                <a:sym typeface="Open Sans"/>
              </a:rPr>
              <a:t> </a:t>
            </a:r>
            <a:r>
              <a:rPr lang="en-US" sz="1800" dirty="0" err="1">
                <a:solidFill>
                  <a:srgbClr val="1F497D"/>
                </a:solidFill>
                <a:latin typeface="Open Sans"/>
                <a:ea typeface="Open Sans"/>
                <a:cs typeface="Open Sans"/>
                <a:sym typeface="Open Sans"/>
              </a:rPr>
              <a:t>prin</a:t>
            </a:r>
            <a:r>
              <a:rPr lang="en-US" sz="1800" dirty="0">
                <a:solidFill>
                  <a:srgbClr val="1F497D"/>
                </a:solidFill>
                <a:latin typeface="Open Sans"/>
                <a:ea typeface="Open Sans"/>
                <a:cs typeface="Open Sans"/>
                <a:sym typeface="Open Sans"/>
              </a:rPr>
              <a:t> </a:t>
            </a:r>
            <a:r>
              <a:rPr lang="en-US" sz="1800" dirty="0" err="1">
                <a:solidFill>
                  <a:srgbClr val="1F497D"/>
                </a:solidFill>
                <a:latin typeface="Open Sans"/>
                <a:ea typeface="Open Sans"/>
                <a:cs typeface="Open Sans"/>
                <a:sym typeface="Open Sans"/>
              </a:rPr>
              <a:t>eMS</a:t>
            </a:r>
            <a:r>
              <a:rPr lang="en-US" sz="1800" dirty="0">
                <a:solidFill>
                  <a:srgbClr val="1F497D"/>
                </a:solidFill>
                <a:latin typeface="Open Sans"/>
                <a:ea typeface="Open Sans"/>
                <a:cs typeface="Open Sans"/>
                <a:sym typeface="Open Sans"/>
              </a:rPr>
              <a:t>, </a:t>
            </a:r>
            <a:r>
              <a:rPr lang="en-US" sz="1800" dirty="0" err="1">
                <a:solidFill>
                  <a:srgbClr val="1F497D"/>
                </a:solidFill>
                <a:latin typeface="Open Sans"/>
                <a:ea typeface="Open Sans"/>
                <a:cs typeface="Open Sans"/>
                <a:sym typeface="Open Sans"/>
              </a:rPr>
              <a:t>accesând</a:t>
            </a:r>
            <a:r>
              <a:rPr lang="en-US" sz="1800" dirty="0">
                <a:solidFill>
                  <a:srgbClr val="1F497D"/>
                </a:solidFill>
                <a:latin typeface="Open Sans"/>
                <a:ea typeface="Open Sans"/>
                <a:cs typeface="Open Sans"/>
                <a:sym typeface="Open Sans"/>
              </a:rPr>
              <a:t> "Modification request“;</a:t>
            </a:r>
            <a:endParaRPr sz="1800" dirty="0">
              <a:solidFill>
                <a:srgbClr val="1F497D"/>
              </a:solidFill>
              <a:latin typeface="Open Sans"/>
              <a:ea typeface="Open Sans"/>
              <a:cs typeface="Open Sans"/>
              <a:sym typeface="Open Sans"/>
            </a:endParaRPr>
          </a:p>
          <a:p>
            <a:pPr marL="457200" lvl="0" indent="-342900" algn="just" rtl="0">
              <a:lnSpc>
                <a:spcPct val="115000"/>
              </a:lnSpc>
              <a:spcBef>
                <a:spcPts val="0"/>
              </a:spcBef>
              <a:spcAft>
                <a:spcPts val="0"/>
              </a:spcAft>
              <a:buClr>
                <a:srgbClr val="0F2A75"/>
              </a:buClr>
              <a:buSzPts val="1800"/>
              <a:buFont typeface="Open Sans"/>
              <a:buChar char="-"/>
            </a:pPr>
            <a:r>
              <a:rPr lang="en-US" sz="1800" dirty="0" err="1">
                <a:solidFill>
                  <a:srgbClr val="1F497D"/>
                </a:solidFill>
                <a:latin typeface="Open Sans"/>
                <a:ea typeface="Open Sans"/>
                <a:cs typeface="Open Sans"/>
                <a:sym typeface="Open Sans"/>
              </a:rPr>
              <a:t>în</a:t>
            </a:r>
            <a:r>
              <a:rPr lang="en-US" sz="1800" dirty="0">
                <a:solidFill>
                  <a:srgbClr val="1F497D"/>
                </a:solidFill>
                <a:latin typeface="Open Sans"/>
                <a:ea typeface="Open Sans"/>
                <a:cs typeface="Open Sans"/>
                <a:sym typeface="Open Sans"/>
              </a:rPr>
              <a:t> </a:t>
            </a:r>
            <a:r>
              <a:rPr lang="en-US" sz="1800" dirty="0" err="1">
                <a:solidFill>
                  <a:srgbClr val="1F497D"/>
                </a:solidFill>
                <a:latin typeface="Open Sans"/>
                <a:ea typeface="Open Sans"/>
                <a:cs typeface="Open Sans"/>
                <a:sym typeface="Open Sans"/>
              </a:rPr>
              <a:t>secțiunea</a:t>
            </a:r>
            <a:r>
              <a:rPr lang="en-US" sz="1800" dirty="0">
                <a:solidFill>
                  <a:srgbClr val="1F497D"/>
                </a:solidFill>
                <a:latin typeface="Open Sans"/>
                <a:ea typeface="Open Sans"/>
                <a:cs typeface="Open Sans"/>
                <a:sym typeface="Open Sans"/>
              </a:rPr>
              <a:t> "</a:t>
            </a:r>
            <a:r>
              <a:rPr lang="en-US" sz="1800" b="1" dirty="0">
                <a:solidFill>
                  <a:srgbClr val="1F497D"/>
                </a:solidFill>
                <a:latin typeface="Open Sans"/>
                <a:ea typeface="Open Sans"/>
                <a:cs typeface="Open Sans"/>
                <a:sym typeface="Open Sans"/>
              </a:rPr>
              <a:t>Comment</a:t>
            </a:r>
            <a:r>
              <a:rPr lang="en-US" sz="1800" dirty="0">
                <a:solidFill>
                  <a:srgbClr val="1F497D"/>
                </a:solidFill>
                <a:latin typeface="Open Sans"/>
                <a:ea typeface="Open Sans"/>
                <a:cs typeface="Open Sans"/>
                <a:sym typeface="Open Sans"/>
              </a:rPr>
              <a:t>"</a:t>
            </a:r>
            <a:r>
              <a:rPr lang="en-US" sz="1800" b="1" dirty="0">
                <a:solidFill>
                  <a:srgbClr val="1F497D"/>
                </a:solidFill>
                <a:latin typeface="Open Sans"/>
                <a:ea typeface="Open Sans"/>
                <a:cs typeface="Open Sans"/>
                <a:sym typeface="Open Sans"/>
              </a:rPr>
              <a:t> </a:t>
            </a:r>
            <a:r>
              <a:rPr lang="en-US" sz="1800" dirty="0">
                <a:solidFill>
                  <a:srgbClr val="1F497D"/>
                </a:solidFill>
                <a:latin typeface="Open Sans"/>
                <a:ea typeface="Open Sans"/>
                <a:cs typeface="Open Sans"/>
                <a:sym typeface="Open Sans"/>
              </a:rPr>
              <a:t>se introduce o </a:t>
            </a:r>
            <a:r>
              <a:rPr lang="en-US" sz="1800" dirty="0" err="1">
                <a:solidFill>
                  <a:srgbClr val="1F497D"/>
                </a:solidFill>
                <a:latin typeface="Open Sans"/>
                <a:ea typeface="Open Sans"/>
                <a:cs typeface="Open Sans"/>
                <a:sym typeface="Open Sans"/>
              </a:rPr>
              <a:t>scurtă</a:t>
            </a:r>
            <a:r>
              <a:rPr lang="en-US" sz="1800" dirty="0">
                <a:solidFill>
                  <a:srgbClr val="1F497D"/>
                </a:solidFill>
                <a:latin typeface="Open Sans"/>
                <a:ea typeface="Open Sans"/>
                <a:cs typeface="Open Sans"/>
                <a:sym typeface="Open Sans"/>
              </a:rPr>
              <a:t> </a:t>
            </a:r>
            <a:r>
              <a:rPr lang="en-US" sz="1800" dirty="0" err="1">
                <a:solidFill>
                  <a:srgbClr val="1F497D"/>
                </a:solidFill>
                <a:latin typeface="Open Sans"/>
                <a:ea typeface="Open Sans"/>
                <a:cs typeface="Open Sans"/>
                <a:sym typeface="Open Sans"/>
              </a:rPr>
              <a:t>descriere</a:t>
            </a:r>
            <a:r>
              <a:rPr lang="en-US" sz="1800" dirty="0">
                <a:solidFill>
                  <a:srgbClr val="1F497D"/>
                </a:solidFill>
                <a:latin typeface="Open Sans"/>
                <a:ea typeface="Open Sans"/>
                <a:cs typeface="Open Sans"/>
                <a:sym typeface="Open Sans"/>
              </a:rPr>
              <a:t> a </a:t>
            </a:r>
            <a:r>
              <a:rPr lang="en-US" sz="1800" dirty="0" err="1">
                <a:solidFill>
                  <a:srgbClr val="1F497D"/>
                </a:solidFill>
                <a:latin typeface="Open Sans"/>
                <a:ea typeface="Open Sans"/>
                <a:cs typeface="Open Sans"/>
                <a:sym typeface="Open Sans"/>
              </a:rPr>
              <a:t>modificării</a:t>
            </a:r>
            <a:r>
              <a:rPr lang="en-US" sz="1800" dirty="0">
                <a:solidFill>
                  <a:srgbClr val="1F497D"/>
                </a:solidFill>
                <a:latin typeface="Open Sans"/>
                <a:ea typeface="Open Sans"/>
                <a:cs typeface="Open Sans"/>
                <a:sym typeface="Open Sans"/>
              </a:rPr>
              <a:t> solicitate;</a:t>
            </a:r>
            <a:endParaRPr sz="1800" dirty="0">
              <a:solidFill>
                <a:srgbClr val="1F497D"/>
              </a:solidFill>
              <a:latin typeface="Open Sans"/>
              <a:ea typeface="Open Sans"/>
              <a:cs typeface="Open Sans"/>
              <a:sym typeface="Open Sans"/>
            </a:endParaRPr>
          </a:p>
          <a:p>
            <a:pPr marL="457200" lvl="0" indent="-342900" algn="just" rtl="0">
              <a:lnSpc>
                <a:spcPct val="115000"/>
              </a:lnSpc>
              <a:spcBef>
                <a:spcPts val="0"/>
              </a:spcBef>
              <a:spcAft>
                <a:spcPts val="0"/>
              </a:spcAft>
              <a:buClr>
                <a:srgbClr val="0F2A75"/>
              </a:buClr>
              <a:buSzPts val="1800"/>
              <a:buFont typeface="Open Sans"/>
              <a:buChar char="-"/>
            </a:pPr>
            <a:r>
              <a:rPr lang="en-US" sz="1800" dirty="0">
                <a:solidFill>
                  <a:srgbClr val="1F497D"/>
                </a:solidFill>
                <a:latin typeface="Open Sans"/>
                <a:ea typeface="Open Sans"/>
                <a:cs typeface="Open Sans"/>
                <a:sym typeface="Open Sans"/>
              </a:rPr>
              <a:t>se </a:t>
            </a:r>
            <a:r>
              <a:rPr lang="en-US" sz="1800" dirty="0" err="1">
                <a:solidFill>
                  <a:srgbClr val="1F497D"/>
                </a:solidFill>
                <a:latin typeface="Open Sans"/>
                <a:ea typeface="Open Sans"/>
                <a:cs typeface="Open Sans"/>
                <a:sym typeface="Open Sans"/>
              </a:rPr>
              <a:t>încarcă</a:t>
            </a:r>
            <a:r>
              <a:rPr lang="en-US" sz="1800" dirty="0">
                <a:solidFill>
                  <a:srgbClr val="1F497D"/>
                </a:solidFill>
                <a:latin typeface="Open Sans"/>
                <a:ea typeface="Open Sans"/>
                <a:cs typeface="Open Sans"/>
                <a:sym typeface="Open Sans"/>
              </a:rPr>
              <a:t> </a:t>
            </a:r>
            <a:r>
              <a:rPr lang="en-US" sz="1800" dirty="0" err="1">
                <a:solidFill>
                  <a:srgbClr val="1F497D"/>
                </a:solidFill>
                <a:latin typeface="Open Sans"/>
                <a:ea typeface="Open Sans"/>
                <a:cs typeface="Open Sans"/>
                <a:sym typeface="Open Sans"/>
              </a:rPr>
              <a:t>cererea</a:t>
            </a:r>
            <a:r>
              <a:rPr lang="en-US" sz="1800" dirty="0">
                <a:solidFill>
                  <a:srgbClr val="1F497D"/>
                </a:solidFill>
                <a:latin typeface="Open Sans"/>
                <a:ea typeface="Open Sans"/>
                <a:cs typeface="Open Sans"/>
                <a:sym typeface="Open Sans"/>
              </a:rPr>
              <a:t> de </a:t>
            </a:r>
            <a:r>
              <a:rPr lang="en-US" sz="1800" dirty="0" err="1">
                <a:solidFill>
                  <a:srgbClr val="1F497D"/>
                </a:solidFill>
                <a:latin typeface="Open Sans"/>
                <a:ea typeface="Open Sans"/>
                <a:cs typeface="Open Sans"/>
                <a:sym typeface="Open Sans"/>
              </a:rPr>
              <a:t>modificare</a:t>
            </a:r>
            <a:r>
              <a:rPr lang="en-US" sz="1800" dirty="0">
                <a:solidFill>
                  <a:srgbClr val="1F497D"/>
                </a:solidFill>
                <a:latin typeface="Open Sans"/>
                <a:ea typeface="Open Sans"/>
                <a:cs typeface="Open Sans"/>
                <a:sym typeface="Open Sans"/>
              </a:rPr>
              <a:t> </a:t>
            </a:r>
            <a:r>
              <a:rPr lang="en-US" sz="1800" dirty="0" err="1">
                <a:solidFill>
                  <a:srgbClr val="1F497D"/>
                </a:solidFill>
                <a:latin typeface="Open Sans"/>
                <a:ea typeface="Open Sans"/>
                <a:cs typeface="Open Sans"/>
                <a:sym typeface="Open Sans"/>
              </a:rPr>
              <a:t>prin</a:t>
            </a:r>
            <a:r>
              <a:rPr lang="en-US" sz="1800" dirty="0">
                <a:solidFill>
                  <a:srgbClr val="1F497D"/>
                </a:solidFill>
                <a:latin typeface="Open Sans"/>
                <a:ea typeface="Open Sans"/>
                <a:cs typeface="Open Sans"/>
                <a:sym typeface="Open Sans"/>
              </a:rPr>
              <a:t> </a:t>
            </a:r>
            <a:r>
              <a:rPr lang="en-US" sz="1800" dirty="0" err="1">
                <a:solidFill>
                  <a:srgbClr val="1F497D"/>
                </a:solidFill>
                <a:latin typeface="Open Sans"/>
                <a:ea typeface="Open Sans"/>
                <a:cs typeface="Open Sans"/>
                <a:sym typeface="Open Sans"/>
              </a:rPr>
              <a:t>notificare</a:t>
            </a:r>
            <a:r>
              <a:rPr lang="en-US" sz="1800" dirty="0">
                <a:solidFill>
                  <a:srgbClr val="1F497D"/>
                </a:solidFill>
                <a:latin typeface="Open Sans"/>
                <a:ea typeface="Open Sans"/>
                <a:cs typeface="Open Sans"/>
                <a:sym typeface="Open Sans"/>
              </a:rPr>
              <a:t> </a:t>
            </a:r>
            <a:r>
              <a:rPr lang="en-US" sz="1800" dirty="0" err="1">
                <a:solidFill>
                  <a:srgbClr val="1F497D"/>
                </a:solidFill>
                <a:latin typeface="Open Sans"/>
                <a:ea typeface="Open Sans"/>
                <a:cs typeface="Open Sans"/>
                <a:sym typeface="Open Sans"/>
              </a:rPr>
              <a:t>semnată</a:t>
            </a:r>
            <a:r>
              <a:rPr lang="en-US" sz="1800" dirty="0">
                <a:solidFill>
                  <a:srgbClr val="1F497D"/>
                </a:solidFill>
                <a:latin typeface="Open Sans"/>
                <a:ea typeface="Open Sans"/>
                <a:cs typeface="Open Sans"/>
                <a:sym typeface="Open Sans"/>
              </a:rPr>
              <a:t> de </a:t>
            </a:r>
            <a:r>
              <a:rPr lang="en-US" sz="1800" dirty="0" err="1">
                <a:solidFill>
                  <a:srgbClr val="1F497D"/>
                </a:solidFill>
                <a:latin typeface="Open Sans"/>
                <a:ea typeface="Open Sans"/>
                <a:cs typeface="Open Sans"/>
                <a:sym typeface="Open Sans"/>
              </a:rPr>
              <a:t>reprezentantul</a:t>
            </a:r>
            <a:r>
              <a:rPr lang="en-US" sz="1800" dirty="0">
                <a:solidFill>
                  <a:srgbClr val="1F497D"/>
                </a:solidFill>
                <a:latin typeface="Open Sans"/>
                <a:ea typeface="Open Sans"/>
                <a:cs typeface="Open Sans"/>
                <a:sym typeface="Open Sans"/>
              </a:rPr>
              <a:t> legal al </a:t>
            </a:r>
            <a:r>
              <a:rPr lang="en-US" sz="1800" dirty="0" err="1">
                <a:solidFill>
                  <a:srgbClr val="1F497D"/>
                </a:solidFill>
                <a:latin typeface="Open Sans"/>
                <a:ea typeface="Open Sans"/>
                <a:cs typeface="Open Sans"/>
                <a:sym typeface="Open Sans"/>
              </a:rPr>
              <a:t>beneficiarului</a:t>
            </a:r>
            <a:r>
              <a:rPr lang="en-US" sz="1800" dirty="0">
                <a:solidFill>
                  <a:srgbClr val="1F497D"/>
                </a:solidFill>
                <a:latin typeface="Open Sans"/>
                <a:ea typeface="Open Sans"/>
                <a:cs typeface="Open Sans"/>
                <a:sym typeface="Open Sans"/>
              </a:rPr>
              <a:t> principal, </a:t>
            </a:r>
            <a:r>
              <a:rPr lang="en-US" sz="1800" dirty="0" err="1">
                <a:solidFill>
                  <a:srgbClr val="1F497D"/>
                </a:solidFill>
                <a:latin typeface="Open Sans"/>
                <a:ea typeface="Open Sans"/>
                <a:cs typeface="Open Sans"/>
                <a:sym typeface="Open Sans"/>
              </a:rPr>
              <a:t>însoțită</a:t>
            </a:r>
            <a:r>
              <a:rPr lang="en-US" sz="1800" dirty="0">
                <a:solidFill>
                  <a:srgbClr val="1F497D"/>
                </a:solidFill>
                <a:latin typeface="Open Sans"/>
                <a:ea typeface="Open Sans"/>
                <a:cs typeface="Open Sans"/>
                <a:sym typeface="Open Sans"/>
              </a:rPr>
              <a:t> de </a:t>
            </a:r>
            <a:r>
              <a:rPr lang="en-US" sz="1800" dirty="0" err="1">
                <a:solidFill>
                  <a:srgbClr val="1F497D"/>
                </a:solidFill>
                <a:latin typeface="Open Sans"/>
                <a:ea typeface="Open Sans"/>
                <a:cs typeface="Open Sans"/>
                <a:sym typeface="Open Sans"/>
              </a:rPr>
              <a:t>documente</a:t>
            </a:r>
            <a:r>
              <a:rPr lang="en-US" sz="1800" dirty="0">
                <a:solidFill>
                  <a:srgbClr val="1F497D"/>
                </a:solidFill>
                <a:latin typeface="Open Sans"/>
                <a:ea typeface="Open Sans"/>
                <a:cs typeface="Open Sans"/>
                <a:sym typeface="Open Sans"/>
              </a:rPr>
              <a:t> </a:t>
            </a:r>
            <a:r>
              <a:rPr lang="en-US" sz="1800" dirty="0" err="1">
                <a:solidFill>
                  <a:srgbClr val="1F497D"/>
                </a:solidFill>
                <a:latin typeface="Open Sans"/>
                <a:ea typeface="Open Sans"/>
                <a:cs typeface="Open Sans"/>
                <a:sym typeface="Open Sans"/>
              </a:rPr>
              <a:t>justificative</a:t>
            </a:r>
            <a:r>
              <a:rPr lang="en-US" sz="1800" dirty="0">
                <a:solidFill>
                  <a:srgbClr val="1F497D"/>
                </a:solidFill>
                <a:latin typeface="Open Sans"/>
                <a:ea typeface="Open Sans"/>
                <a:cs typeface="Open Sans"/>
                <a:sym typeface="Open Sans"/>
              </a:rPr>
              <a:t> </a:t>
            </a:r>
            <a:r>
              <a:rPr lang="en-US" sz="1800" dirty="0" err="1">
                <a:solidFill>
                  <a:srgbClr val="1F497D"/>
                </a:solidFill>
                <a:latin typeface="Open Sans"/>
                <a:ea typeface="Open Sans"/>
                <a:cs typeface="Open Sans"/>
                <a:sym typeface="Open Sans"/>
              </a:rPr>
              <a:t>scanate</a:t>
            </a:r>
            <a:r>
              <a:rPr lang="en-US" sz="1800" dirty="0">
                <a:solidFill>
                  <a:srgbClr val="1F497D"/>
                </a:solidFill>
                <a:latin typeface="Open Sans"/>
                <a:ea typeface="Open Sans"/>
                <a:cs typeface="Open Sans"/>
                <a:sym typeface="Open Sans"/>
              </a:rPr>
              <a:t> </a:t>
            </a:r>
            <a:r>
              <a:rPr lang="en-US" sz="1800" dirty="0" err="1">
                <a:solidFill>
                  <a:srgbClr val="1F497D"/>
                </a:solidFill>
                <a:latin typeface="Open Sans"/>
                <a:ea typeface="Open Sans"/>
                <a:cs typeface="Open Sans"/>
                <a:sym typeface="Open Sans"/>
              </a:rPr>
              <a:t>dacă</a:t>
            </a:r>
            <a:r>
              <a:rPr lang="en-US" sz="1800" dirty="0">
                <a:solidFill>
                  <a:srgbClr val="1F497D"/>
                </a:solidFill>
                <a:latin typeface="Open Sans"/>
                <a:ea typeface="Open Sans"/>
                <a:cs typeface="Open Sans"/>
                <a:sym typeface="Open Sans"/>
              </a:rPr>
              <a:t> </a:t>
            </a:r>
            <a:r>
              <a:rPr lang="en-US" sz="1800" dirty="0" err="1">
                <a:solidFill>
                  <a:srgbClr val="1F497D"/>
                </a:solidFill>
                <a:latin typeface="Open Sans"/>
                <a:ea typeface="Open Sans"/>
                <a:cs typeface="Open Sans"/>
                <a:sym typeface="Open Sans"/>
              </a:rPr>
              <a:t>este</a:t>
            </a:r>
            <a:r>
              <a:rPr lang="en-US" sz="1800" dirty="0">
                <a:solidFill>
                  <a:srgbClr val="1F497D"/>
                </a:solidFill>
                <a:latin typeface="Open Sans"/>
                <a:ea typeface="Open Sans"/>
                <a:cs typeface="Open Sans"/>
                <a:sym typeface="Open Sans"/>
              </a:rPr>
              <a:t> </a:t>
            </a:r>
            <a:r>
              <a:rPr lang="en-US" sz="1800" dirty="0" err="1">
                <a:solidFill>
                  <a:srgbClr val="1F497D"/>
                </a:solidFill>
                <a:latin typeface="Open Sans"/>
                <a:ea typeface="Open Sans"/>
                <a:cs typeface="Open Sans"/>
                <a:sym typeface="Open Sans"/>
              </a:rPr>
              <a:t>cazul</a:t>
            </a:r>
            <a:r>
              <a:rPr lang="en-US" sz="1800" dirty="0">
                <a:solidFill>
                  <a:srgbClr val="1F497D"/>
                </a:solidFill>
                <a:latin typeface="Open Sans"/>
                <a:ea typeface="Open Sans"/>
                <a:cs typeface="Open Sans"/>
                <a:sym typeface="Open Sans"/>
              </a:rPr>
              <a:t>.</a:t>
            </a:r>
            <a:endParaRPr sz="1800" b="0" i="0" u="none" strike="noStrike" cap="none" dirty="0">
              <a:solidFill>
                <a:srgbClr val="1F497D"/>
              </a:solidFill>
              <a:latin typeface="Open Sans"/>
              <a:ea typeface="Open Sans"/>
              <a:cs typeface="Open Sans"/>
              <a:sym typeface="Open Sans"/>
            </a:endParaRPr>
          </a:p>
          <a:p>
            <a:pPr marL="0" marR="0" lvl="0" indent="0" algn="l" rtl="0">
              <a:lnSpc>
                <a:spcPct val="150000"/>
              </a:lnSpc>
              <a:spcBef>
                <a:spcPts val="0"/>
              </a:spcBef>
              <a:spcAft>
                <a:spcPts val="0"/>
              </a:spcAft>
              <a:buClr>
                <a:srgbClr val="000000"/>
              </a:buClr>
              <a:buSzPts val="1800"/>
              <a:buFont typeface="Arial"/>
              <a:buNone/>
            </a:pPr>
            <a:endParaRPr sz="1800" b="0" i="0" u="none" strike="noStrike" cap="none" dirty="0">
              <a:solidFill>
                <a:schemeClr val="dk2"/>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pic>
        <p:nvPicPr>
          <p:cNvPr id="260" name="Google Shape;260;p19"/>
          <p:cNvPicPr preferRelativeResize="0"/>
          <p:nvPr/>
        </p:nvPicPr>
        <p:blipFill rotWithShape="1">
          <a:blip r:embed="rId3">
            <a:alphaModFix/>
          </a:blip>
          <a:srcRect/>
          <a:stretch/>
        </p:blipFill>
        <p:spPr>
          <a:xfrm>
            <a:off x="378" y="283"/>
            <a:ext cx="9143244" cy="6857433"/>
          </a:xfrm>
          <a:prstGeom prst="rect">
            <a:avLst/>
          </a:prstGeom>
          <a:noFill/>
          <a:ln>
            <a:noFill/>
          </a:ln>
        </p:spPr>
      </p:pic>
      <p:pic>
        <p:nvPicPr>
          <p:cNvPr id="261" name="Google Shape;261;p19"/>
          <p:cNvPicPr preferRelativeResize="0"/>
          <p:nvPr/>
        </p:nvPicPr>
        <p:blipFill rotWithShape="1">
          <a:blip r:embed="rId4">
            <a:alphaModFix/>
          </a:blip>
          <a:srcRect/>
          <a:stretch/>
        </p:blipFill>
        <p:spPr>
          <a:xfrm>
            <a:off x="251520" y="219356"/>
            <a:ext cx="3477110" cy="857370"/>
          </a:xfrm>
          <a:prstGeom prst="rect">
            <a:avLst/>
          </a:prstGeom>
          <a:noFill/>
          <a:ln>
            <a:noFill/>
          </a:ln>
        </p:spPr>
      </p:pic>
      <p:pic>
        <p:nvPicPr>
          <p:cNvPr id="262" name="Google Shape;262;p19"/>
          <p:cNvPicPr preferRelativeResize="0"/>
          <p:nvPr/>
        </p:nvPicPr>
        <p:blipFill rotWithShape="1">
          <a:blip r:embed="rId5">
            <a:alphaModFix/>
          </a:blip>
          <a:srcRect/>
          <a:stretch/>
        </p:blipFill>
        <p:spPr>
          <a:xfrm>
            <a:off x="7596336" y="219356"/>
            <a:ext cx="367074" cy="367074"/>
          </a:xfrm>
          <a:prstGeom prst="rect">
            <a:avLst/>
          </a:prstGeom>
          <a:noFill/>
          <a:ln>
            <a:noFill/>
          </a:ln>
        </p:spPr>
      </p:pic>
      <p:pic>
        <p:nvPicPr>
          <p:cNvPr id="263" name="Google Shape;263;p19"/>
          <p:cNvPicPr preferRelativeResize="0"/>
          <p:nvPr/>
        </p:nvPicPr>
        <p:blipFill rotWithShape="1">
          <a:blip r:embed="rId6">
            <a:alphaModFix/>
          </a:blip>
          <a:srcRect/>
          <a:stretch/>
        </p:blipFill>
        <p:spPr>
          <a:xfrm>
            <a:off x="8172400" y="206009"/>
            <a:ext cx="528449" cy="474050"/>
          </a:xfrm>
          <a:prstGeom prst="rect">
            <a:avLst/>
          </a:prstGeom>
          <a:noFill/>
          <a:ln>
            <a:noFill/>
          </a:ln>
        </p:spPr>
      </p:pic>
      <p:sp>
        <p:nvSpPr>
          <p:cNvPr id="264" name="Google Shape;264;p19"/>
          <p:cNvSpPr/>
          <p:nvPr/>
        </p:nvSpPr>
        <p:spPr>
          <a:xfrm>
            <a:off x="463950" y="1039275"/>
            <a:ext cx="7132386" cy="3967500"/>
          </a:xfrm>
          <a:prstGeom prst="rect">
            <a:avLst/>
          </a:prstGeom>
          <a:noFill/>
          <a:ln>
            <a:noFill/>
          </a:ln>
        </p:spPr>
        <p:txBody>
          <a:bodyPr spcFirstLastPara="1" wrap="square" lIns="91425" tIns="45700" rIns="91425" bIns="45700" anchor="t" anchorCtr="0">
            <a:noAutofit/>
          </a:bodyPr>
          <a:lstStyle/>
          <a:p>
            <a:pPr marL="0" marR="0" lvl="0" indent="0" algn="ctr" rtl="0">
              <a:lnSpc>
                <a:spcPct val="115000"/>
              </a:lnSpc>
              <a:spcBef>
                <a:spcPts val="0"/>
              </a:spcBef>
              <a:spcAft>
                <a:spcPts val="0"/>
              </a:spcAft>
              <a:buClr>
                <a:schemeClr val="dk1"/>
              </a:buClr>
              <a:buSzPts val="1100"/>
              <a:buFont typeface="Arial"/>
              <a:buNone/>
            </a:pPr>
            <a:r>
              <a:rPr lang="ro-RO" sz="2400" b="1" i="0" u="none" strike="noStrike" cap="none" dirty="0" smtClean="0">
                <a:solidFill>
                  <a:srgbClr val="0F2A75"/>
                </a:solidFill>
                <a:latin typeface="Open Sans"/>
                <a:ea typeface="Open Sans"/>
                <a:cs typeface="Open Sans"/>
                <a:sym typeface="Open Sans"/>
              </a:rPr>
              <a:t>             </a:t>
            </a:r>
            <a:r>
              <a:rPr lang="ro-RO" sz="2400" b="1" i="0" u="none" strike="noStrike" cap="none" dirty="0" smtClean="0">
                <a:solidFill>
                  <a:srgbClr val="1F497D"/>
                </a:solidFill>
                <a:latin typeface="Open Sans"/>
                <a:ea typeface="Open Sans"/>
                <a:cs typeface="Open Sans"/>
                <a:sym typeface="Open Sans"/>
              </a:rPr>
              <a:t>MODIFICARE PRIN ACT ADIȚIONAL</a:t>
            </a:r>
          </a:p>
          <a:p>
            <a:pPr marL="457200" marR="0" lvl="0" indent="-342900" algn="just" rtl="0">
              <a:lnSpc>
                <a:spcPct val="115000"/>
              </a:lnSpc>
              <a:spcBef>
                <a:spcPts val="0"/>
              </a:spcBef>
              <a:spcAft>
                <a:spcPts val="0"/>
              </a:spcAft>
              <a:buClr>
                <a:srgbClr val="0F2A75"/>
              </a:buClr>
              <a:buSzPts val="1800"/>
              <a:buFont typeface="Open Sans"/>
              <a:buChar char="-"/>
            </a:pPr>
            <a:r>
              <a:rPr lang="ro-RO" sz="1800" b="0" i="0" u="none" strike="noStrike" cap="none" dirty="0" smtClean="0">
                <a:solidFill>
                  <a:srgbClr val="1F497D"/>
                </a:solidFill>
                <a:latin typeface="Open Sans"/>
                <a:ea typeface="Open Sans"/>
                <a:cs typeface="Open Sans"/>
                <a:sym typeface="Open Sans"/>
              </a:rPr>
              <a:t>Ultima cerere de modificare a CF trebuie transmisă cu cel mult 2 luni înainte de data de încheiere a proiectului;</a:t>
            </a:r>
          </a:p>
          <a:p>
            <a:pPr marL="457200" lvl="0" indent="-342900" algn="just" rtl="0">
              <a:lnSpc>
                <a:spcPct val="115000"/>
              </a:lnSpc>
              <a:spcBef>
                <a:spcPts val="0"/>
              </a:spcBef>
              <a:spcAft>
                <a:spcPts val="0"/>
              </a:spcAft>
              <a:buClr>
                <a:srgbClr val="0F2A75"/>
              </a:buClr>
              <a:buSzPts val="1800"/>
              <a:buFont typeface="Open Sans"/>
              <a:buChar char="-"/>
            </a:pPr>
            <a:r>
              <a:rPr lang="ro-RO" sz="1800" dirty="0" smtClean="0">
                <a:solidFill>
                  <a:srgbClr val="1F497D"/>
                </a:solidFill>
                <a:latin typeface="Open Sans"/>
                <a:ea typeface="Open Sans"/>
                <a:cs typeface="Open Sans"/>
                <a:sym typeface="Open Sans"/>
              </a:rPr>
              <a:t>Inițiată de BP prin </a:t>
            </a:r>
            <a:r>
              <a:rPr lang="ro-RO" sz="1800" dirty="0" err="1" smtClean="0">
                <a:solidFill>
                  <a:srgbClr val="1F497D"/>
                </a:solidFill>
                <a:latin typeface="Open Sans"/>
                <a:ea typeface="Open Sans"/>
                <a:cs typeface="Open Sans"/>
                <a:sym typeface="Open Sans"/>
              </a:rPr>
              <a:t>eMS</a:t>
            </a:r>
            <a:r>
              <a:rPr lang="ro-RO" sz="1800" dirty="0" smtClean="0">
                <a:solidFill>
                  <a:srgbClr val="1F497D"/>
                </a:solidFill>
                <a:latin typeface="Open Sans"/>
                <a:ea typeface="Open Sans"/>
                <a:cs typeface="Open Sans"/>
                <a:sym typeface="Open Sans"/>
              </a:rPr>
              <a:t>, accesând "</a:t>
            </a:r>
            <a:r>
              <a:rPr lang="ro-RO" sz="1800" dirty="0" err="1" smtClean="0">
                <a:solidFill>
                  <a:srgbClr val="1F497D"/>
                </a:solidFill>
                <a:latin typeface="Open Sans"/>
                <a:ea typeface="Open Sans"/>
                <a:cs typeface="Open Sans"/>
                <a:sym typeface="Open Sans"/>
              </a:rPr>
              <a:t>Modification</a:t>
            </a:r>
            <a:r>
              <a:rPr lang="ro-RO" sz="1800" dirty="0" smtClean="0">
                <a:solidFill>
                  <a:srgbClr val="1F497D"/>
                </a:solidFill>
                <a:latin typeface="Open Sans"/>
                <a:ea typeface="Open Sans"/>
                <a:cs typeface="Open Sans"/>
                <a:sym typeface="Open Sans"/>
              </a:rPr>
              <a:t> </a:t>
            </a:r>
            <a:r>
              <a:rPr lang="ro-RO" sz="1800" dirty="0" err="1" smtClean="0">
                <a:solidFill>
                  <a:srgbClr val="1F497D"/>
                </a:solidFill>
                <a:latin typeface="Open Sans"/>
                <a:ea typeface="Open Sans"/>
                <a:cs typeface="Open Sans"/>
                <a:sym typeface="Open Sans"/>
              </a:rPr>
              <a:t>request</a:t>
            </a:r>
            <a:r>
              <a:rPr lang="ro-RO" sz="1800" dirty="0" smtClean="0">
                <a:solidFill>
                  <a:srgbClr val="1F497D"/>
                </a:solidFill>
                <a:latin typeface="Open Sans"/>
                <a:ea typeface="Open Sans"/>
                <a:cs typeface="Open Sans"/>
                <a:sym typeface="Open Sans"/>
              </a:rPr>
              <a:t>“;</a:t>
            </a:r>
          </a:p>
          <a:p>
            <a:pPr marL="457200" lvl="0" indent="-342900" algn="just" rtl="0">
              <a:lnSpc>
                <a:spcPct val="115000"/>
              </a:lnSpc>
              <a:spcBef>
                <a:spcPts val="0"/>
              </a:spcBef>
              <a:spcAft>
                <a:spcPts val="0"/>
              </a:spcAft>
              <a:buClr>
                <a:srgbClr val="0F2A75"/>
              </a:buClr>
              <a:buSzPts val="1800"/>
              <a:buFont typeface="Open Sans"/>
              <a:buChar char="-"/>
            </a:pPr>
            <a:r>
              <a:rPr lang="ro-RO" sz="1800" dirty="0" smtClean="0">
                <a:solidFill>
                  <a:srgbClr val="1F497D"/>
                </a:solidFill>
                <a:latin typeface="Open Sans"/>
                <a:ea typeface="Open Sans"/>
                <a:cs typeface="Open Sans"/>
                <a:sym typeface="Open Sans"/>
              </a:rPr>
              <a:t>în secțiunea "</a:t>
            </a:r>
            <a:r>
              <a:rPr lang="ro-RO" sz="1800" b="1" dirty="0" smtClean="0">
                <a:solidFill>
                  <a:srgbClr val="1F497D"/>
                </a:solidFill>
                <a:latin typeface="Open Sans"/>
                <a:ea typeface="Open Sans"/>
                <a:cs typeface="Open Sans"/>
                <a:sym typeface="Open Sans"/>
              </a:rPr>
              <a:t>Comment</a:t>
            </a:r>
            <a:r>
              <a:rPr lang="ro-RO" sz="1800" dirty="0" smtClean="0">
                <a:solidFill>
                  <a:srgbClr val="1F497D"/>
                </a:solidFill>
                <a:latin typeface="Open Sans"/>
                <a:ea typeface="Open Sans"/>
                <a:cs typeface="Open Sans"/>
                <a:sym typeface="Open Sans"/>
              </a:rPr>
              <a:t>"</a:t>
            </a:r>
            <a:r>
              <a:rPr lang="ro-RO" sz="1800" b="1" dirty="0" smtClean="0">
                <a:solidFill>
                  <a:srgbClr val="1F497D"/>
                </a:solidFill>
                <a:latin typeface="Open Sans"/>
                <a:ea typeface="Open Sans"/>
                <a:cs typeface="Open Sans"/>
                <a:sym typeface="Open Sans"/>
              </a:rPr>
              <a:t> </a:t>
            </a:r>
            <a:r>
              <a:rPr lang="ro-RO" sz="1800" dirty="0" smtClean="0">
                <a:solidFill>
                  <a:srgbClr val="1F497D"/>
                </a:solidFill>
                <a:latin typeface="Open Sans"/>
                <a:ea typeface="Open Sans"/>
                <a:cs typeface="Open Sans"/>
                <a:sym typeface="Open Sans"/>
              </a:rPr>
              <a:t>se introduce o scurtă descriere a modificării solicitate;</a:t>
            </a:r>
          </a:p>
          <a:p>
            <a:pPr marL="457200" lvl="0" indent="-342900" algn="just" rtl="0">
              <a:lnSpc>
                <a:spcPct val="115000"/>
              </a:lnSpc>
              <a:spcBef>
                <a:spcPts val="0"/>
              </a:spcBef>
              <a:spcAft>
                <a:spcPts val="0"/>
              </a:spcAft>
              <a:buClr>
                <a:srgbClr val="0F2A75"/>
              </a:buClr>
              <a:buSzPts val="1800"/>
              <a:buFont typeface="Open Sans"/>
              <a:buChar char="-"/>
            </a:pPr>
            <a:r>
              <a:rPr lang="ro-RO" sz="1800" dirty="0" smtClean="0">
                <a:solidFill>
                  <a:srgbClr val="1F497D"/>
                </a:solidFill>
                <a:latin typeface="Open Sans"/>
                <a:ea typeface="Open Sans"/>
                <a:cs typeface="Open Sans"/>
                <a:sym typeface="Open Sans"/>
              </a:rPr>
              <a:t>se încarcă cererea de modificare semnată de reprezentantul legal al beneficiarului principal, însoțită de documente justificative scanate dacă este cazul;</a:t>
            </a:r>
          </a:p>
          <a:p>
            <a:pPr marL="457200" marR="0" lvl="0" indent="-342900" algn="just" rtl="0">
              <a:lnSpc>
                <a:spcPct val="115000"/>
              </a:lnSpc>
              <a:spcBef>
                <a:spcPts val="0"/>
              </a:spcBef>
              <a:spcAft>
                <a:spcPts val="0"/>
              </a:spcAft>
              <a:buClr>
                <a:srgbClr val="0F2A75"/>
              </a:buClr>
              <a:buSzPts val="1800"/>
              <a:buFont typeface="Open Sans"/>
              <a:buChar char="-"/>
            </a:pPr>
            <a:r>
              <a:rPr lang="ro-RO" sz="1800" b="0" i="0" u="none" strike="noStrike" cap="none" dirty="0" smtClean="0">
                <a:solidFill>
                  <a:srgbClr val="1F497D"/>
                </a:solidFill>
                <a:latin typeface="Open Sans"/>
                <a:ea typeface="Open Sans"/>
                <a:cs typeface="Open Sans"/>
                <a:sym typeface="Open Sans"/>
              </a:rPr>
              <a:t>SC analizează și cere clarificări sau informații suplimentare și poate face vizite în teren;</a:t>
            </a:r>
          </a:p>
          <a:p>
            <a:pPr marL="457200" marR="0" lvl="0" indent="-342900" algn="just" rtl="0">
              <a:lnSpc>
                <a:spcPct val="115000"/>
              </a:lnSpc>
              <a:spcBef>
                <a:spcPts val="0"/>
              </a:spcBef>
              <a:spcAft>
                <a:spcPts val="0"/>
              </a:spcAft>
              <a:buClr>
                <a:srgbClr val="0F2A75"/>
              </a:buClr>
              <a:buSzPts val="1800"/>
              <a:buFont typeface="Open Sans"/>
              <a:buChar char="-"/>
            </a:pPr>
            <a:r>
              <a:rPr lang="ro-RO" sz="1800" b="0" i="0" u="none" strike="noStrike" cap="none" dirty="0" smtClean="0">
                <a:solidFill>
                  <a:srgbClr val="1F497D"/>
                </a:solidFill>
                <a:latin typeface="Open Sans"/>
                <a:ea typeface="Open Sans"/>
                <a:cs typeface="Open Sans"/>
                <a:sym typeface="Open Sans"/>
              </a:rPr>
              <a:t>După ce SC decide că modificarea este justificată, necesară pentru proiect, potrivită și conformă cu contractul de finanțare, aceasta prezintă propunerea spre aprobare către AM sau CM.</a:t>
            </a:r>
          </a:p>
          <a:p>
            <a:pPr marL="457200" marR="0" lvl="0" indent="-342900" algn="l" rtl="0">
              <a:lnSpc>
                <a:spcPct val="115000"/>
              </a:lnSpc>
              <a:spcBef>
                <a:spcPts val="0"/>
              </a:spcBef>
              <a:spcAft>
                <a:spcPts val="0"/>
              </a:spcAft>
              <a:buClr>
                <a:srgbClr val="0F2A75"/>
              </a:buClr>
              <a:buSzPts val="1800"/>
              <a:buFont typeface="Open Sans"/>
              <a:buChar char="-"/>
            </a:pPr>
            <a:r>
              <a:rPr lang="ro-RO" sz="1800" b="1" i="0" u="none" strike="noStrike" cap="none" dirty="0" smtClean="0">
                <a:solidFill>
                  <a:srgbClr val="1F497D"/>
                </a:solidFill>
                <a:latin typeface="Open Sans"/>
                <a:ea typeface="Open Sans"/>
                <a:cs typeface="Open Sans"/>
                <a:sym typeface="Open Sans"/>
              </a:rPr>
              <a:t>În caz de refuz aceasta nu mai poate fi solicitată!</a:t>
            </a:r>
          </a:p>
          <a:p>
            <a:pPr marL="0" marR="0" lvl="0" indent="0" algn="l" rtl="0">
              <a:lnSpc>
                <a:spcPct val="115000"/>
              </a:lnSpc>
              <a:spcBef>
                <a:spcPts val="0"/>
              </a:spcBef>
              <a:spcAft>
                <a:spcPts val="0"/>
              </a:spcAft>
              <a:buClr>
                <a:srgbClr val="000000"/>
              </a:buClr>
              <a:buSzPts val="2400"/>
              <a:buFont typeface="Arial"/>
              <a:buNone/>
            </a:pPr>
            <a:endParaRPr lang="ro-RO" sz="2400" b="1" i="0" u="none" strike="noStrike" cap="none" dirty="0" smtClean="0">
              <a:solidFill>
                <a:srgbClr val="0F2A75"/>
              </a:solidFill>
              <a:latin typeface="Open Sans"/>
              <a:ea typeface="Open Sans"/>
              <a:cs typeface="Open Sans"/>
              <a:sym typeface="Open Sans"/>
            </a:endParaRPr>
          </a:p>
          <a:p>
            <a:pPr marL="0" marR="0" lvl="0" indent="0" algn="l" rtl="0">
              <a:lnSpc>
                <a:spcPct val="150000"/>
              </a:lnSpc>
              <a:spcBef>
                <a:spcPts val="0"/>
              </a:spcBef>
              <a:spcAft>
                <a:spcPts val="0"/>
              </a:spcAft>
              <a:buClr>
                <a:srgbClr val="000000"/>
              </a:buClr>
              <a:buSzPts val="1800"/>
              <a:buFont typeface="Arial"/>
              <a:buNone/>
            </a:pPr>
            <a:endParaRPr lang="ro-RO" sz="1800" b="0" i="0" u="none" strike="noStrike" cap="none" dirty="0">
              <a:solidFill>
                <a:schemeClr val="dk2"/>
              </a:solidFill>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1137</TotalTime>
  <Words>4860</Words>
  <Application>Microsoft Office PowerPoint</Application>
  <PresentationFormat>On-screen Show (4:3)</PresentationFormat>
  <Paragraphs>568</Paragraphs>
  <Slides>53</Slides>
  <Notes>53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53</vt:i4>
      </vt:variant>
    </vt:vector>
  </HeadingPairs>
  <TitlesOfParts>
    <vt:vector size="60" baseType="lpstr">
      <vt:lpstr>Arial</vt:lpstr>
      <vt:lpstr>Calibri</vt:lpstr>
      <vt:lpstr>DaxlinePro-Medium</vt:lpstr>
      <vt:lpstr>Open Sans</vt:lpstr>
      <vt:lpstr>Times New Roman</vt:lpstr>
      <vt:lpstr>Wingdings</vt:lpstr>
      <vt:lpstr>Office Theme</vt:lpstr>
      <vt:lpstr>Presentation name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name</dc:title>
  <dc:creator>Tibi</dc:creator>
  <cp:lastModifiedBy>carmen chirila</cp:lastModifiedBy>
  <cp:revision>74</cp:revision>
  <dcterms:created xsi:type="dcterms:W3CDTF">2015-12-23T13:41:33Z</dcterms:created>
  <dcterms:modified xsi:type="dcterms:W3CDTF">2019-09-23T08:07:34Z</dcterms:modified>
</cp:coreProperties>
</file>