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6"/>
  </p:notesMasterIdLst>
  <p:sldIdLst>
    <p:sldId id="256" r:id="rId2"/>
    <p:sldId id="257" r:id="rId3"/>
    <p:sldId id="258" r:id="rId4"/>
    <p:sldId id="259" r:id="rId5"/>
    <p:sldId id="260" r:id="rId6"/>
    <p:sldId id="261" r:id="rId7"/>
    <p:sldId id="262" r:id="rId8"/>
    <p:sldId id="263" r:id="rId9"/>
    <p:sldId id="280" r:id="rId10"/>
    <p:sldId id="289" r:id="rId11"/>
    <p:sldId id="264" r:id="rId12"/>
    <p:sldId id="265" r:id="rId13"/>
    <p:sldId id="294" r:id="rId14"/>
    <p:sldId id="295" r:id="rId15"/>
    <p:sldId id="296" r:id="rId16"/>
    <p:sldId id="297" r:id="rId17"/>
    <p:sldId id="298" r:id="rId18"/>
    <p:sldId id="303" r:id="rId19"/>
    <p:sldId id="299" r:id="rId20"/>
    <p:sldId id="300" r:id="rId21"/>
    <p:sldId id="301" r:id="rId22"/>
    <p:sldId id="302"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HU" initials="ROHU" lastIdx="14" clrIdx="0">
    <p:extLst>
      <p:ext uri="{19B8F6BF-5375-455C-9EA6-DF929625EA0E}">
        <p15:presenceInfo xmlns:p15="http://schemas.microsoft.com/office/powerpoint/2012/main" userId="ROHU" providerId="None"/>
      </p:ext>
    </p:extLst>
  </p:cmAuthor>
  <p:cmAuthor id="2" name="Gloria Zagaglioni" initials="GZ" lastIdx="8" clrIdx="1">
    <p:extLst>
      <p:ext uri="{19B8F6BF-5375-455C-9EA6-DF929625EA0E}">
        <p15:presenceInfo xmlns:p15="http://schemas.microsoft.com/office/powerpoint/2012/main" userId="07c22948a33dfb0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C5962D-8593-471F-AB99-0AD3BC2B82FA}">
  <a:tblStyle styleId="{40C5962D-8593-471F-AB99-0AD3BC2B82F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882"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875749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249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a382f02855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a382f02855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1617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a382f02855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a382f02855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726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a382f0285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a382f0285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4286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39335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06381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22239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55043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21472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68166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35360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a382f0285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a382f0285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2149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27234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83699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31466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a382f0285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a382f0285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7014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a382f02855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a382f02855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4956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a382f02855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a382f02855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1503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a382f02855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a382f02855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5296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a382f02855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a382f02855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600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a382f02855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a382f02855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2350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382f02855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382f02855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8481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a382f0285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a382f0285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264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a382f02855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a382f02855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592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a382f02855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a382f02855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877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382f02855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382f02855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52061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a382f02855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a382f02855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63173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a382f02855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a382f02855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5099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a382f0285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a382f0285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0854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a382f02855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a382f02855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2704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a382f02855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a382f02855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7277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a1f5bc6f7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a1f5bc6f7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1571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a382f0285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a382f0285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9018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a382f02855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a382f02855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525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s://hu.wikipedia.org/wiki/Rom%C3%A1nia" TargetMode="External"/><Relationship Id="rId4" Type="http://schemas.openxmlformats.org/officeDocument/2006/relationships/hyperlink" Target="https://hu.wikipedia.org/wiki/Gyula_(telep%C3%BCl%C3%A9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b="1" dirty="0">
                <a:solidFill>
                  <a:srgbClr val="90C226"/>
                </a:solidFill>
                <a:latin typeface="Trebuchet MS"/>
                <a:ea typeface="Trebuchet MS"/>
                <a:cs typeface="Trebuchet MS"/>
                <a:sym typeface="Trebuchet MS"/>
              </a:rPr>
              <a:t>Technical assistance for the elaboration of the future Interreg Programme Romania-Hungary 2021-2027 (including the realisation of SEA)</a:t>
            </a:r>
            <a:endParaRPr dirty="0"/>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300" dirty="0">
                <a:solidFill>
                  <a:srgbClr val="90C226"/>
                </a:solidFill>
                <a:latin typeface="Trebuchet MS"/>
                <a:ea typeface="Trebuchet MS"/>
                <a:cs typeface="Trebuchet MS"/>
                <a:sym typeface="Trebuchet MS"/>
              </a:rPr>
              <a:t>Consultation workshop </a:t>
            </a:r>
            <a:r>
              <a:rPr lang="en" sz="2300" dirty="0">
                <a:solidFill>
                  <a:srgbClr val="90C226"/>
                </a:solidFill>
                <a:latin typeface="Trebuchet MS"/>
                <a:sym typeface="Trebuchet MS"/>
              </a:rPr>
              <a:t>for elaboration of the </a:t>
            </a:r>
            <a:r>
              <a:rPr lang="en" sz="2300" dirty="0">
                <a:solidFill>
                  <a:srgbClr val="90C226"/>
                </a:solidFill>
                <a:latin typeface="Trebuchet MS"/>
                <a:ea typeface="Trebuchet MS"/>
                <a:cs typeface="Trebuchet MS"/>
                <a:sym typeface="Trebuchet MS"/>
              </a:rPr>
              <a:t>Territorial Analysis of the Cross-border area</a:t>
            </a:r>
            <a:endParaRPr sz="2300" dirty="0">
              <a:solidFill>
                <a:srgbClr val="90C226"/>
              </a:solidFill>
              <a:latin typeface="Trebuchet MS"/>
              <a:ea typeface="Trebuchet MS"/>
              <a:cs typeface="Trebuchet MS"/>
              <a:sym typeface="Trebuchet MS"/>
            </a:endParaRPr>
          </a:p>
        </p:txBody>
      </p:sp>
      <p:pic>
        <p:nvPicPr>
          <p:cNvPr id="56" name="Google Shape;56;p13"/>
          <p:cNvPicPr preferRelativeResize="0"/>
          <p:nvPr/>
        </p:nvPicPr>
        <p:blipFill>
          <a:blip r:embed="rId3">
            <a:alphaModFix/>
          </a:blip>
          <a:stretch>
            <a:fillRect/>
          </a:stretch>
        </p:blipFill>
        <p:spPr>
          <a:xfrm>
            <a:off x="0" y="0"/>
            <a:ext cx="9143999" cy="916754"/>
          </a:xfrm>
          <a:prstGeom prst="rect">
            <a:avLst/>
          </a:prstGeom>
          <a:noFill/>
          <a:ln>
            <a:noFill/>
          </a:ln>
        </p:spPr>
      </p:pic>
      <p:pic>
        <p:nvPicPr>
          <p:cNvPr id="57" name="Google Shape;57;p13"/>
          <p:cNvPicPr preferRelativeResize="0"/>
          <p:nvPr/>
        </p:nvPicPr>
        <p:blipFill>
          <a:blip r:embed="rId4">
            <a:alphaModFix/>
          </a:blip>
          <a:stretch>
            <a:fillRect/>
          </a:stretch>
        </p:blipFill>
        <p:spPr>
          <a:xfrm>
            <a:off x="0" y="4236325"/>
            <a:ext cx="9144000" cy="899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7"/>
          <p:cNvSpPr txBox="1">
            <a:spLocks noGrp="1"/>
          </p:cNvSpPr>
          <p:nvPr>
            <p:ph type="title"/>
          </p:nvPr>
        </p:nvSpPr>
        <p:spPr>
          <a:xfrm>
            <a:off x="311700" y="826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Missing or not comparable data at NUTS 3 or city level:</a:t>
            </a:r>
            <a:endParaRPr sz="2600"/>
          </a:p>
        </p:txBody>
      </p:sp>
      <p:sp>
        <p:nvSpPr>
          <p:cNvPr id="233" name="Google Shape;233;p37"/>
          <p:cNvSpPr txBox="1">
            <a:spLocks noGrp="1"/>
          </p:cNvSpPr>
          <p:nvPr>
            <p:ph type="body" idx="1"/>
          </p:nvPr>
        </p:nvSpPr>
        <p:spPr>
          <a:xfrm>
            <a:off x="311700" y="1446425"/>
            <a:ext cx="8520600" cy="27885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Font typeface="Times New Roman"/>
              <a:buChar char="●"/>
            </a:pPr>
            <a:r>
              <a:rPr lang="en" sz="1700" dirty="0">
                <a:solidFill>
                  <a:schemeClr val="dk1"/>
                </a:solidFill>
                <a:latin typeface="+mj-lt"/>
                <a:ea typeface="Times New Roman"/>
                <a:cs typeface="Times New Roman"/>
                <a:sym typeface="Times New Roman"/>
              </a:rPr>
              <a:t>Related to social indicators (i.e. commuting rates, NEETs, marginalised communities, and others);</a:t>
            </a:r>
            <a:endParaRPr sz="1700" dirty="0">
              <a:solidFill>
                <a:schemeClr val="dk1"/>
              </a:solidFill>
              <a:latin typeface="+mj-lt"/>
              <a:ea typeface="Times New Roman"/>
              <a:cs typeface="Times New Roman"/>
              <a:sym typeface="Times New Roman"/>
            </a:endParaRPr>
          </a:p>
          <a:p>
            <a:pPr marL="457200" lvl="0" indent="-336550" algn="l" rtl="0">
              <a:spcBef>
                <a:spcPts val="0"/>
              </a:spcBef>
              <a:spcAft>
                <a:spcPts val="0"/>
              </a:spcAft>
              <a:buClr>
                <a:schemeClr val="dk1"/>
              </a:buClr>
              <a:buSzPts val="1700"/>
              <a:buFont typeface="Times New Roman"/>
              <a:buChar char="●"/>
            </a:pPr>
            <a:r>
              <a:rPr lang="en" sz="1700" dirty="0">
                <a:solidFill>
                  <a:schemeClr val="dk1"/>
                </a:solidFill>
                <a:latin typeface="+mj-lt"/>
                <a:ea typeface="Times New Roman"/>
                <a:cs typeface="Times New Roman"/>
                <a:sym typeface="Times New Roman"/>
              </a:rPr>
              <a:t>Related to energy and environmental infrastructures (i.e. energy consumption per capita, municipal waste, density use of renewable energy, potential for renewable energy production and others);</a:t>
            </a:r>
            <a:endParaRPr sz="1700" dirty="0">
              <a:solidFill>
                <a:schemeClr val="dk1"/>
              </a:solidFill>
              <a:latin typeface="+mj-lt"/>
              <a:ea typeface="Times New Roman"/>
              <a:cs typeface="Times New Roman"/>
              <a:sym typeface="Times New Roman"/>
            </a:endParaRPr>
          </a:p>
          <a:p>
            <a:pPr marL="457200" lvl="0" indent="-336550" algn="l" rtl="0">
              <a:spcBef>
                <a:spcPts val="0"/>
              </a:spcBef>
              <a:spcAft>
                <a:spcPts val="0"/>
              </a:spcAft>
              <a:buClr>
                <a:schemeClr val="dk1"/>
              </a:buClr>
              <a:buSzPts val="1700"/>
              <a:buFont typeface="Times New Roman"/>
              <a:buChar char="●"/>
            </a:pPr>
            <a:r>
              <a:rPr lang="en" sz="1700" dirty="0">
                <a:solidFill>
                  <a:schemeClr val="dk1"/>
                </a:solidFill>
                <a:latin typeface="+mj-lt"/>
                <a:ea typeface="Times New Roman"/>
                <a:cs typeface="Times New Roman"/>
                <a:sym typeface="Times New Roman"/>
              </a:rPr>
              <a:t>Related to the urban environment (i.e. dynamics of built-up areas, living space per person / overcrowding rate, social housing and others)</a:t>
            </a:r>
            <a:endParaRPr sz="1700" dirty="0">
              <a:solidFill>
                <a:schemeClr val="dk1"/>
              </a:solidFill>
              <a:latin typeface="+mj-lt"/>
              <a:ea typeface="Times New Roman"/>
              <a:cs typeface="Times New Roman"/>
              <a:sym typeface="Times New Roman"/>
            </a:endParaRPr>
          </a:p>
        </p:txBody>
      </p:sp>
      <p:pic>
        <p:nvPicPr>
          <p:cNvPr id="234" name="Google Shape;234;p37"/>
          <p:cNvPicPr preferRelativeResize="0"/>
          <p:nvPr/>
        </p:nvPicPr>
        <p:blipFill>
          <a:blip r:embed="rId3">
            <a:alphaModFix/>
          </a:blip>
          <a:stretch>
            <a:fillRect/>
          </a:stretch>
        </p:blipFill>
        <p:spPr>
          <a:xfrm>
            <a:off x="0" y="0"/>
            <a:ext cx="9143999" cy="916754"/>
          </a:xfrm>
          <a:prstGeom prst="rect">
            <a:avLst/>
          </a:prstGeom>
          <a:noFill/>
          <a:ln>
            <a:noFill/>
          </a:ln>
        </p:spPr>
      </p:pic>
      <p:pic>
        <p:nvPicPr>
          <p:cNvPr id="235" name="Google Shape;235;p37"/>
          <p:cNvPicPr preferRelativeResize="0"/>
          <p:nvPr/>
        </p:nvPicPr>
        <p:blipFill>
          <a:blip r:embed="rId4">
            <a:alphaModFix/>
          </a:blip>
          <a:stretch>
            <a:fillRect/>
          </a:stretch>
        </p:blipFill>
        <p:spPr>
          <a:xfrm>
            <a:off x="0" y="4236325"/>
            <a:ext cx="9144000" cy="899175"/>
          </a:xfrm>
          <a:prstGeom prst="rect">
            <a:avLst/>
          </a:prstGeom>
          <a:noFill/>
          <a:ln>
            <a:noFill/>
          </a:ln>
        </p:spPr>
      </p:pic>
    </p:spTree>
    <p:extLst>
      <p:ext uri="{BB962C8B-B14F-4D97-AF65-F5344CB8AC3E}">
        <p14:creationId xmlns:p14="http://schemas.microsoft.com/office/powerpoint/2010/main" val="2996395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311700" y="826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Cross-cutting findings (demography and human settlements)</a:t>
            </a:r>
            <a:endParaRPr sz="2400"/>
          </a:p>
        </p:txBody>
      </p:sp>
      <p:pic>
        <p:nvPicPr>
          <p:cNvPr id="117" name="Google Shape;117;p21"/>
          <p:cNvPicPr preferRelativeResize="0"/>
          <p:nvPr/>
        </p:nvPicPr>
        <p:blipFill>
          <a:blip r:embed="rId3">
            <a:alphaModFix/>
          </a:blip>
          <a:stretch>
            <a:fillRect/>
          </a:stretch>
        </p:blipFill>
        <p:spPr>
          <a:xfrm>
            <a:off x="0" y="0"/>
            <a:ext cx="9143999" cy="916754"/>
          </a:xfrm>
          <a:prstGeom prst="rect">
            <a:avLst/>
          </a:prstGeom>
          <a:noFill/>
          <a:ln>
            <a:noFill/>
          </a:ln>
        </p:spPr>
      </p:pic>
      <p:pic>
        <p:nvPicPr>
          <p:cNvPr id="118" name="Google Shape;118;p21"/>
          <p:cNvPicPr preferRelativeResize="0"/>
          <p:nvPr/>
        </p:nvPicPr>
        <p:blipFill>
          <a:blip r:embed="rId4">
            <a:alphaModFix/>
          </a:blip>
          <a:stretch>
            <a:fillRect/>
          </a:stretch>
        </p:blipFill>
        <p:spPr>
          <a:xfrm>
            <a:off x="0" y="4236325"/>
            <a:ext cx="9144000" cy="899175"/>
          </a:xfrm>
          <a:prstGeom prst="rect">
            <a:avLst/>
          </a:prstGeom>
          <a:noFill/>
          <a:ln>
            <a:noFill/>
          </a:ln>
        </p:spPr>
      </p:pic>
      <p:graphicFrame>
        <p:nvGraphicFramePr>
          <p:cNvPr id="119" name="Google Shape;119;p21"/>
          <p:cNvGraphicFramePr/>
          <p:nvPr>
            <p:extLst>
              <p:ext uri="{D42A27DB-BD31-4B8C-83A1-F6EECF244321}">
                <p14:modId xmlns:p14="http://schemas.microsoft.com/office/powerpoint/2010/main" val="1483948597"/>
              </p:ext>
            </p:extLst>
          </p:nvPr>
        </p:nvGraphicFramePr>
        <p:xfrm>
          <a:off x="280416" y="1314450"/>
          <a:ext cx="8551884" cy="3291690"/>
        </p:xfrm>
        <a:graphic>
          <a:graphicData uri="http://schemas.openxmlformats.org/drawingml/2006/table">
            <a:tbl>
              <a:tblPr>
                <a:noFill/>
                <a:tableStyleId>{40C5962D-8593-471F-AB99-0AD3BC2B82FA}</a:tableStyleId>
              </a:tblPr>
              <a:tblGrid>
                <a:gridCol w="4291584">
                  <a:extLst>
                    <a:ext uri="{9D8B030D-6E8A-4147-A177-3AD203B41FA5}">
                      <a16:colId xmlns:a16="http://schemas.microsoft.com/office/drawing/2014/main" val="20000"/>
                    </a:ext>
                  </a:extLst>
                </a:gridCol>
                <a:gridCol w="4260300">
                  <a:extLst>
                    <a:ext uri="{9D8B030D-6E8A-4147-A177-3AD203B41FA5}">
                      <a16:colId xmlns:a16="http://schemas.microsoft.com/office/drawing/2014/main" val="20001"/>
                    </a:ext>
                  </a:extLst>
                </a:gridCol>
              </a:tblGrid>
              <a:tr h="342900">
                <a:tc>
                  <a:txBody>
                    <a:bodyPr/>
                    <a:lstStyle/>
                    <a:p>
                      <a:pPr marL="0" lvl="0" indent="0" algn="l" rtl="0">
                        <a:spcBef>
                          <a:spcPts val="0"/>
                        </a:spcBef>
                        <a:spcAft>
                          <a:spcPts val="0"/>
                        </a:spcAft>
                        <a:buNone/>
                      </a:pPr>
                      <a:r>
                        <a:rPr lang="en" sz="1200" b="1" dirty="0"/>
                        <a:t>Strengths </a:t>
                      </a:r>
                      <a:endParaRPr sz="1200" b="1" dirty="0"/>
                    </a:p>
                  </a:txBody>
                  <a:tcPr marL="91425" marR="91425" marT="91425" marB="91425"/>
                </a:tc>
                <a:tc>
                  <a:txBody>
                    <a:bodyPr/>
                    <a:lstStyle/>
                    <a:p>
                      <a:pPr marL="0" lvl="0" indent="0" algn="l" rtl="0">
                        <a:spcBef>
                          <a:spcPts val="0"/>
                        </a:spcBef>
                        <a:spcAft>
                          <a:spcPts val="0"/>
                        </a:spcAft>
                        <a:buNone/>
                      </a:pPr>
                      <a:r>
                        <a:rPr lang="en" sz="1200" b="1" dirty="0"/>
                        <a:t>Weaknesses</a:t>
                      </a:r>
                      <a:endParaRPr sz="1200" b="1" dirty="0"/>
                    </a:p>
                  </a:txBody>
                  <a:tcPr marL="91425" marR="91425" marT="91425" marB="91425"/>
                </a:tc>
                <a:extLst>
                  <a:ext uri="{0D108BD9-81ED-4DB2-BD59-A6C34878D82A}">
                    <a16:rowId xmlns:a16="http://schemas.microsoft.com/office/drawing/2014/main" val="10000"/>
                  </a:ext>
                </a:extLst>
              </a:tr>
              <a:tr h="486025">
                <a:tc>
                  <a:txBody>
                    <a:bodyPr/>
                    <a:lstStyle/>
                    <a:p>
                      <a:pPr marL="0" lvl="0" indent="0" algn="l" rtl="0">
                        <a:spcBef>
                          <a:spcPts val="0"/>
                        </a:spcBef>
                        <a:spcAft>
                          <a:spcPts val="0"/>
                        </a:spcAft>
                        <a:buNone/>
                      </a:pPr>
                      <a:r>
                        <a:rPr lang="en" sz="1200" dirty="0">
                          <a:solidFill>
                            <a:schemeClr val="dk1"/>
                          </a:solidFill>
                        </a:rPr>
                        <a:t>In the European context, the PA has a relatively younger population</a:t>
                      </a:r>
                      <a:endParaRPr sz="1200" dirty="0"/>
                    </a:p>
                  </a:txBody>
                  <a:tcPr marL="91425" marR="91425" marT="91425" marB="91425"/>
                </a:tc>
                <a:tc>
                  <a:txBody>
                    <a:bodyPr/>
                    <a:lstStyle/>
                    <a:p>
                      <a:pPr marL="0" lvl="0" indent="0" algn="l" rtl="0">
                        <a:spcBef>
                          <a:spcPts val="0"/>
                        </a:spcBef>
                        <a:spcAft>
                          <a:spcPts val="0"/>
                        </a:spcAft>
                        <a:buNone/>
                      </a:pPr>
                      <a:r>
                        <a:rPr lang="en" sz="1200" dirty="0">
                          <a:solidFill>
                            <a:schemeClr val="dk1"/>
                          </a:solidFill>
                        </a:rPr>
                        <a:t>With the exception of Timiș county, the population has declined throughout the PA </a:t>
                      </a:r>
                      <a:endParaRPr sz="1200" dirty="0"/>
                    </a:p>
                  </a:txBody>
                  <a:tcPr marL="91425" marR="91425" marT="91425" marB="91425"/>
                </a:tc>
                <a:extLst>
                  <a:ext uri="{0D108BD9-81ED-4DB2-BD59-A6C34878D82A}">
                    <a16:rowId xmlns:a16="http://schemas.microsoft.com/office/drawing/2014/main" val="10001"/>
                  </a:ext>
                </a:extLst>
              </a:tr>
              <a:tr h="486025">
                <a:tc>
                  <a:txBody>
                    <a:bodyPr/>
                    <a:lstStyle/>
                    <a:p>
                      <a:pPr marL="0" lvl="0" indent="0" algn="l" rtl="0">
                        <a:spcBef>
                          <a:spcPts val="0"/>
                        </a:spcBef>
                        <a:spcAft>
                          <a:spcPts val="0"/>
                        </a:spcAft>
                        <a:buNone/>
                      </a:pPr>
                      <a:r>
                        <a:rPr lang="ro-RO" sz="1200" dirty="0">
                          <a:solidFill>
                            <a:schemeClr val="tx1"/>
                          </a:solidFill>
                        </a:rPr>
                        <a:t>G</a:t>
                      </a:r>
                      <a:r>
                        <a:rPr lang="en-GB" sz="1200" dirty="0" err="1">
                          <a:solidFill>
                            <a:schemeClr val="tx1"/>
                          </a:solidFill>
                        </a:rPr>
                        <a:t>enerally</a:t>
                      </a:r>
                      <a:r>
                        <a:rPr lang="en-GB" sz="1200" dirty="0">
                          <a:solidFill>
                            <a:schemeClr val="tx1"/>
                          </a:solidFill>
                        </a:rPr>
                        <a:t> positive trends in human capital development, with raising life expectancy, lowering rates of social exclusion and unemployment</a:t>
                      </a:r>
                      <a:r>
                        <a:rPr lang="ro-RO" sz="1200" dirty="0">
                          <a:solidFill>
                            <a:schemeClr val="tx1"/>
                          </a:solidFill>
                        </a:rPr>
                        <a:t>, </a:t>
                      </a:r>
                      <a:r>
                        <a:rPr lang="ro-RO" sz="1200" dirty="0" err="1">
                          <a:solidFill>
                            <a:schemeClr val="tx1"/>
                          </a:solidFill>
                        </a:rPr>
                        <a:t>and</a:t>
                      </a:r>
                      <a:r>
                        <a:rPr lang="ro-RO" sz="1200" dirty="0">
                          <a:solidFill>
                            <a:schemeClr val="tx1"/>
                          </a:solidFill>
                        </a:rPr>
                        <a:t> </a:t>
                      </a:r>
                      <a:r>
                        <a:rPr lang="en-GB" sz="1200" dirty="0">
                          <a:solidFill>
                            <a:schemeClr val="tx1"/>
                          </a:solidFill>
                        </a:rPr>
                        <a:t>a well-developed higher education network</a:t>
                      </a:r>
                      <a:endParaRPr sz="12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solidFill>
                            <a:schemeClr val="dk1"/>
                          </a:solidFill>
                        </a:rPr>
                        <a:t>Romanian regions have a larger share of rural settlements, whilst Hungarian regions have a higher number of overall settlements, which implies in both case a certain fragmentation of the settlement structure</a:t>
                      </a:r>
                      <a:endParaRPr sz="1200" dirty="0"/>
                    </a:p>
                  </a:txBody>
                  <a:tcPr marL="91425" marR="91425" marT="91425" marB="91425"/>
                </a:tc>
                <a:extLst>
                  <a:ext uri="{0D108BD9-81ED-4DB2-BD59-A6C34878D82A}">
                    <a16:rowId xmlns:a16="http://schemas.microsoft.com/office/drawing/2014/main" val="10002"/>
                  </a:ext>
                </a:extLst>
              </a:tr>
              <a:tr h="486025">
                <a:tc>
                  <a:txBody>
                    <a:bodyPr/>
                    <a:lstStyle/>
                    <a:p>
                      <a:pPr marL="0" lvl="0" indent="0" algn="l" rtl="0">
                        <a:spcBef>
                          <a:spcPts val="0"/>
                        </a:spcBef>
                        <a:spcAft>
                          <a:spcPts val="0"/>
                        </a:spcAft>
                        <a:buNone/>
                      </a:pPr>
                      <a:r>
                        <a:rPr lang="en" sz="1200" dirty="0">
                          <a:solidFill>
                            <a:schemeClr val="dk1"/>
                          </a:solidFill>
                        </a:rPr>
                        <a:t>Major cities like Arad, Oradea, Satu Mare,</a:t>
                      </a:r>
                      <a:r>
                        <a:rPr lang="en" sz="1200" baseline="0" dirty="0">
                          <a:solidFill>
                            <a:schemeClr val="dk1"/>
                          </a:solidFill>
                        </a:rPr>
                        <a:t> </a:t>
                      </a:r>
                      <a:r>
                        <a:rPr lang="en" sz="1200" dirty="0">
                          <a:solidFill>
                            <a:schemeClr val="dk1"/>
                          </a:solidFill>
                        </a:rPr>
                        <a:t>Debrecen, Békéscsaba, Szeged are very close to the border (20-40km). </a:t>
                      </a:r>
                      <a:endParaRPr sz="1200" dirty="0"/>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t>There is a general process of population aging in the PA, as shown by increasing trend in dependency ratio</a:t>
                      </a:r>
                    </a:p>
                    <a:p>
                      <a:pPr marL="0" lvl="0" indent="0" algn="l" rtl="0">
                        <a:spcBef>
                          <a:spcPts val="0"/>
                        </a:spcBef>
                        <a:spcAft>
                          <a:spcPts val="0"/>
                        </a:spcAft>
                        <a:buNone/>
                      </a:pPr>
                      <a:endParaRPr sz="1200" dirty="0"/>
                    </a:p>
                  </a:txBody>
                  <a:tcPr marL="91425" marR="91425" marT="91425" marB="91425"/>
                </a:tc>
                <a:extLst>
                  <a:ext uri="{0D108BD9-81ED-4DB2-BD59-A6C34878D82A}">
                    <a16:rowId xmlns:a16="http://schemas.microsoft.com/office/drawing/2014/main" val="10003"/>
                  </a:ext>
                </a:extLst>
              </a:tr>
              <a:tr h="486025">
                <a:tc>
                  <a:txBody>
                    <a:bodyPr/>
                    <a:lstStyle/>
                    <a:p>
                      <a:pPr marL="0" lvl="0" indent="0" algn="l" rtl="0">
                        <a:spcBef>
                          <a:spcPts val="0"/>
                        </a:spcBef>
                        <a:spcAft>
                          <a:spcPts val="0"/>
                        </a:spcAft>
                        <a:buNone/>
                      </a:pPr>
                      <a:r>
                        <a:rPr lang="en" sz="1200" dirty="0">
                          <a:solidFill>
                            <a:schemeClr val="dk1"/>
                          </a:solidFill>
                        </a:rPr>
                        <a:t>Timișoara and Debrecen are two strong major urban centers for each side of the PA with complex functions and a large variety of public functions</a:t>
                      </a:r>
                      <a:endParaRPr sz="1200" dirty="0"/>
                    </a:p>
                  </a:txBody>
                  <a:tcPr marL="91425" marR="91425" marT="91425" marB="91425"/>
                </a:tc>
                <a:tc>
                  <a:txBody>
                    <a:bodyPr/>
                    <a:lstStyle/>
                    <a:p>
                      <a:pPr marL="0" lvl="0" indent="0" algn="l" rtl="0">
                        <a:spcBef>
                          <a:spcPts val="0"/>
                        </a:spcBef>
                        <a:spcAft>
                          <a:spcPts val="0"/>
                        </a:spcAft>
                        <a:buNone/>
                      </a:pPr>
                      <a:r>
                        <a:rPr lang="en" sz="1200" dirty="0">
                          <a:solidFill>
                            <a:schemeClr val="tx1"/>
                          </a:solidFill>
                        </a:rPr>
                        <a:t>Different</a:t>
                      </a:r>
                      <a:r>
                        <a:rPr lang="en" sz="1200" dirty="0">
                          <a:solidFill>
                            <a:srgbClr val="FF0000"/>
                          </a:solidFill>
                        </a:rPr>
                        <a:t> </a:t>
                      </a:r>
                      <a:r>
                        <a:rPr lang="en" sz="1200" dirty="0">
                          <a:solidFill>
                            <a:schemeClr val="dk1"/>
                          </a:solidFill>
                        </a:rPr>
                        <a:t>degree of public functions distribution (especially health, education, touristic infrastructure), except major urban centres.</a:t>
                      </a:r>
                      <a:endParaRPr sz="1200" dirty="0"/>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311700" y="749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Cross-cutting findings (demography and human settlements)</a:t>
            </a:r>
            <a:endParaRPr sz="2400"/>
          </a:p>
        </p:txBody>
      </p:sp>
      <p:pic>
        <p:nvPicPr>
          <p:cNvPr id="125" name="Google Shape;125;p22"/>
          <p:cNvPicPr preferRelativeResize="0"/>
          <p:nvPr/>
        </p:nvPicPr>
        <p:blipFill>
          <a:blip r:embed="rId3">
            <a:alphaModFix/>
          </a:blip>
          <a:stretch>
            <a:fillRect/>
          </a:stretch>
        </p:blipFill>
        <p:spPr>
          <a:xfrm>
            <a:off x="0" y="0"/>
            <a:ext cx="9143999" cy="916754"/>
          </a:xfrm>
          <a:prstGeom prst="rect">
            <a:avLst/>
          </a:prstGeom>
          <a:noFill/>
          <a:ln>
            <a:noFill/>
          </a:ln>
        </p:spPr>
      </p:pic>
      <p:graphicFrame>
        <p:nvGraphicFramePr>
          <p:cNvPr id="126" name="Google Shape;126;p22"/>
          <p:cNvGraphicFramePr/>
          <p:nvPr>
            <p:extLst>
              <p:ext uri="{D42A27DB-BD31-4B8C-83A1-F6EECF244321}">
                <p14:modId xmlns:p14="http://schemas.microsoft.com/office/powerpoint/2010/main" val="2220948936"/>
              </p:ext>
            </p:extLst>
          </p:nvPr>
        </p:nvGraphicFramePr>
        <p:xfrm>
          <a:off x="310896" y="1295400"/>
          <a:ext cx="8520600" cy="3322170"/>
        </p:xfrm>
        <a:graphic>
          <a:graphicData uri="http://schemas.openxmlformats.org/drawingml/2006/table">
            <a:tbl>
              <a:tblPr>
                <a:noFill/>
                <a:tableStyleId>{40C5962D-8593-471F-AB99-0AD3BC2B82FA}</a:tableStyleId>
              </a:tblPr>
              <a:tblGrid>
                <a:gridCol w="4260300">
                  <a:extLst>
                    <a:ext uri="{9D8B030D-6E8A-4147-A177-3AD203B41FA5}">
                      <a16:colId xmlns:a16="http://schemas.microsoft.com/office/drawing/2014/main" val="20000"/>
                    </a:ext>
                  </a:extLst>
                </a:gridCol>
                <a:gridCol w="4260300">
                  <a:extLst>
                    <a:ext uri="{9D8B030D-6E8A-4147-A177-3AD203B41FA5}">
                      <a16:colId xmlns:a16="http://schemas.microsoft.com/office/drawing/2014/main" val="20001"/>
                    </a:ext>
                  </a:extLst>
                </a:gridCol>
              </a:tblGrid>
              <a:tr h="370186">
                <a:tc>
                  <a:txBody>
                    <a:bodyPr/>
                    <a:lstStyle/>
                    <a:p>
                      <a:pPr marL="0" lvl="0" indent="0" algn="l" rtl="0">
                        <a:spcBef>
                          <a:spcPts val="0"/>
                        </a:spcBef>
                        <a:spcAft>
                          <a:spcPts val="0"/>
                        </a:spcAft>
                        <a:buNone/>
                      </a:pPr>
                      <a:r>
                        <a:rPr lang="en" b="1" dirty="0"/>
                        <a:t>Opportunities </a:t>
                      </a:r>
                      <a:endParaRPr b="1" dirty="0"/>
                    </a:p>
                  </a:txBody>
                  <a:tcPr marL="91425" marR="91425" marT="91425" marB="91425"/>
                </a:tc>
                <a:tc>
                  <a:txBody>
                    <a:bodyPr/>
                    <a:lstStyle/>
                    <a:p>
                      <a:pPr marL="0" lvl="0" indent="0" algn="l" rtl="0">
                        <a:spcBef>
                          <a:spcPts val="0"/>
                        </a:spcBef>
                        <a:spcAft>
                          <a:spcPts val="0"/>
                        </a:spcAft>
                        <a:buNone/>
                      </a:pPr>
                      <a:r>
                        <a:rPr lang="en" b="1"/>
                        <a:t>Threats </a:t>
                      </a:r>
                      <a:endParaRPr b="1"/>
                    </a:p>
                  </a:txBody>
                  <a:tcPr marL="91425" marR="91425" marT="91425" marB="91425"/>
                </a:tc>
                <a:extLst>
                  <a:ext uri="{0D108BD9-81ED-4DB2-BD59-A6C34878D82A}">
                    <a16:rowId xmlns:a16="http://schemas.microsoft.com/office/drawing/2014/main" val="10000"/>
                  </a:ext>
                </a:extLst>
              </a:tr>
              <a:tr h="601534">
                <a:tc>
                  <a:txBody>
                    <a:bodyPr/>
                    <a:lstStyle/>
                    <a:p>
                      <a:pPr marL="0" lvl="0" indent="0" algn="l" rtl="0">
                        <a:lnSpc>
                          <a:spcPct val="100000"/>
                        </a:lnSpc>
                        <a:spcBef>
                          <a:spcPts val="0"/>
                        </a:spcBef>
                        <a:spcAft>
                          <a:spcPts val="0"/>
                        </a:spcAft>
                        <a:buNone/>
                      </a:pPr>
                      <a:r>
                        <a:rPr lang="en" sz="1200" strike="noStrike" dirty="0">
                          <a:solidFill>
                            <a:schemeClr val="tx1"/>
                          </a:solidFill>
                          <a:effectLst/>
                        </a:rPr>
                        <a:t>The density of urban centres and subcentres network provides multiple public services functions that can work as a functional cross-border system</a:t>
                      </a:r>
                      <a:endParaRPr sz="1200" strike="noStrike" dirty="0">
                        <a:solidFill>
                          <a:schemeClr val="tx1"/>
                        </a:solidFill>
                        <a:effectLst/>
                      </a:endParaRPr>
                    </a:p>
                  </a:txBody>
                  <a:tcPr marL="91425" marR="91425" marT="91425" marB="91425"/>
                </a:tc>
                <a:tc>
                  <a:txBody>
                    <a:bodyPr/>
                    <a:lstStyle/>
                    <a:p>
                      <a:pPr marL="0" lvl="0" indent="0" algn="l" rtl="0">
                        <a:lnSpc>
                          <a:spcPct val="100000"/>
                        </a:lnSpc>
                        <a:spcBef>
                          <a:spcPts val="1200"/>
                        </a:spcBef>
                        <a:spcAft>
                          <a:spcPts val="1200"/>
                        </a:spcAft>
                        <a:buNone/>
                      </a:pPr>
                      <a:r>
                        <a:rPr lang="en" sz="1200" dirty="0">
                          <a:solidFill>
                            <a:schemeClr val="dk1"/>
                          </a:solidFill>
                        </a:rPr>
                        <a:t>Given the high density of public functions and facilities that the main urban centres have, the `cold spots` / disadvantaged areas situation can get worse over time (due to external migration, migration to the cities proximity, etc)</a:t>
                      </a:r>
                      <a:endParaRPr sz="1200" dirty="0"/>
                    </a:p>
                  </a:txBody>
                  <a:tcPr marL="91425" marR="91425" marT="91425" marB="91425"/>
                </a:tc>
                <a:extLst>
                  <a:ext uri="{0D108BD9-81ED-4DB2-BD59-A6C34878D82A}">
                    <a16:rowId xmlns:a16="http://schemas.microsoft.com/office/drawing/2014/main" val="10001"/>
                  </a:ext>
                </a:extLst>
              </a:tr>
              <a:tr h="854313">
                <a:tc>
                  <a:txBody>
                    <a:bodyPr/>
                    <a:lstStyle/>
                    <a:p>
                      <a:pPr marL="0" lvl="0" indent="0" algn="l" rtl="0">
                        <a:lnSpc>
                          <a:spcPct val="100000"/>
                        </a:lnSpc>
                        <a:spcBef>
                          <a:spcPts val="0"/>
                        </a:spcBef>
                        <a:spcAft>
                          <a:spcPts val="0"/>
                        </a:spcAft>
                        <a:buNone/>
                      </a:pPr>
                      <a:r>
                        <a:rPr lang="ro-RO" sz="1200" dirty="0" err="1">
                          <a:solidFill>
                            <a:schemeClr val="tx1"/>
                          </a:solidFill>
                        </a:rPr>
                        <a:t>Positive</a:t>
                      </a:r>
                      <a:r>
                        <a:rPr lang="ro-RO" sz="1200" dirty="0">
                          <a:solidFill>
                            <a:schemeClr val="tx1"/>
                          </a:solidFill>
                        </a:rPr>
                        <a:t> </a:t>
                      </a:r>
                      <a:r>
                        <a:rPr lang="en-GB" sz="1200" dirty="0">
                          <a:solidFill>
                            <a:schemeClr val="tx1"/>
                          </a:solidFill>
                        </a:rPr>
                        <a:t>population growth trends (up to 20% increase between 2009-2018) are spatially distributed predominantly along the border between Hungary and Romania, which is a positive indication for cross-border functional integration</a:t>
                      </a:r>
                      <a:endParaRPr sz="1200" dirty="0">
                        <a:solidFill>
                          <a:schemeClr val="tx1"/>
                        </a:solidFill>
                      </a:endParaRPr>
                    </a:p>
                  </a:txBody>
                  <a:tcPr marL="91425" marR="91425" marT="91425" marB="91425"/>
                </a:tc>
                <a:tc>
                  <a:txBody>
                    <a:bodyPr/>
                    <a:lstStyle/>
                    <a:p>
                      <a:pPr marL="0" lvl="0" indent="0" algn="l" rtl="0">
                        <a:lnSpc>
                          <a:spcPct val="100000"/>
                        </a:lnSpc>
                        <a:spcBef>
                          <a:spcPts val="0"/>
                        </a:spcBef>
                        <a:spcAft>
                          <a:spcPts val="0"/>
                        </a:spcAft>
                        <a:buNone/>
                      </a:pPr>
                      <a:r>
                        <a:rPr lang="en" sz="1200" dirty="0">
                          <a:solidFill>
                            <a:schemeClr val="dk1"/>
                          </a:solidFill>
                        </a:rPr>
                        <a:t>Continuing negative net emigration trend, due to low attractiveness (i.e. in terms of salaries and economic opportunities) of the PA in European context</a:t>
                      </a:r>
                      <a:endParaRPr sz="1200" dirty="0"/>
                    </a:p>
                  </a:txBody>
                  <a:tcPr marL="91425" marR="91425" marT="91425" marB="91425"/>
                </a:tc>
                <a:extLst>
                  <a:ext uri="{0D108BD9-81ED-4DB2-BD59-A6C34878D82A}">
                    <a16:rowId xmlns:a16="http://schemas.microsoft.com/office/drawing/2014/main" val="10002"/>
                  </a:ext>
                </a:extLst>
              </a:tr>
              <a:tr h="512576">
                <a:tc>
                  <a:txBody>
                    <a:bodyPr/>
                    <a:lstStyle/>
                    <a:p>
                      <a:pPr marL="0" lvl="0" indent="0" algn="l" rtl="0">
                        <a:lnSpc>
                          <a:spcPct val="100000"/>
                        </a:lnSpc>
                        <a:spcBef>
                          <a:spcPts val="0"/>
                        </a:spcBef>
                        <a:spcAft>
                          <a:spcPts val="0"/>
                        </a:spcAft>
                        <a:buNone/>
                      </a:pPr>
                      <a:r>
                        <a:rPr lang="en" sz="1200" dirty="0">
                          <a:solidFill>
                            <a:schemeClr val="tx1"/>
                          </a:solidFill>
                        </a:rPr>
                        <a:t>Increased investment in social and health services adapted to the needs of </a:t>
                      </a:r>
                      <a:r>
                        <a:rPr lang="en" sz="1200" strike="noStrike" dirty="0">
                          <a:solidFill>
                            <a:schemeClr val="tx1"/>
                          </a:solidFill>
                        </a:rPr>
                        <a:t>the </a:t>
                      </a:r>
                      <a:r>
                        <a:rPr lang="en" sz="1200" dirty="0">
                          <a:solidFill>
                            <a:schemeClr val="tx1"/>
                          </a:solidFill>
                        </a:rPr>
                        <a:t>population </a:t>
                      </a:r>
                      <a:endParaRPr sz="1200" dirty="0">
                        <a:solidFill>
                          <a:schemeClr val="tx1"/>
                        </a:solidFill>
                      </a:endParaRPr>
                    </a:p>
                  </a:txBody>
                  <a:tcPr marL="91425" marR="91425" marT="91425" marB="91425"/>
                </a:tc>
                <a:tc>
                  <a:txBody>
                    <a:bodyPr/>
                    <a:lstStyle/>
                    <a:p>
                      <a:pPr marL="0" lvl="0" indent="0" algn="l" rtl="0">
                        <a:lnSpc>
                          <a:spcPct val="100000"/>
                        </a:lnSpc>
                        <a:spcBef>
                          <a:spcPts val="0"/>
                        </a:spcBef>
                        <a:spcAft>
                          <a:spcPts val="0"/>
                        </a:spcAft>
                        <a:buNone/>
                      </a:pPr>
                      <a:r>
                        <a:rPr lang="en" sz="1200" dirty="0"/>
                        <a:t>Limited investment capacities</a:t>
                      </a:r>
                      <a:r>
                        <a:rPr lang="en" sz="1200" dirty="0">
                          <a:solidFill>
                            <a:srgbClr val="FF0000"/>
                          </a:solidFill>
                        </a:rPr>
                        <a:t> </a:t>
                      </a:r>
                      <a:r>
                        <a:rPr lang="en" sz="1200" dirty="0">
                          <a:solidFill>
                            <a:schemeClr val="tx1"/>
                          </a:solidFill>
                        </a:rPr>
                        <a:t>of </a:t>
                      </a:r>
                      <a:r>
                        <a:rPr lang="en" sz="1200" dirty="0"/>
                        <a:t>minor public administrations </a:t>
                      </a:r>
                      <a:endParaRPr sz="1200" dirty="0"/>
                    </a:p>
                  </a:txBody>
                  <a:tcPr marL="91425" marR="91425" marT="91425" marB="91425"/>
                </a:tc>
                <a:extLst>
                  <a:ext uri="{0D108BD9-81ED-4DB2-BD59-A6C34878D82A}">
                    <a16:rowId xmlns:a16="http://schemas.microsoft.com/office/drawing/2014/main" val="10003"/>
                  </a:ext>
                </a:extLst>
              </a:tr>
              <a:tr h="512576">
                <a:tc>
                  <a:txBody>
                    <a:bodyPr/>
                    <a:lstStyle/>
                    <a:p>
                      <a:pPr marL="0" lvl="0" indent="0" algn="l" rtl="0">
                        <a:lnSpc>
                          <a:spcPct val="100000"/>
                        </a:lnSpc>
                        <a:spcBef>
                          <a:spcPts val="0"/>
                        </a:spcBef>
                        <a:spcAft>
                          <a:spcPts val="0"/>
                        </a:spcAft>
                        <a:buNone/>
                      </a:pPr>
                      <a:r>
                        <a:rPr lang="en" sz="1200" dirty="0"/>
                        <a:t>Increased investments in the educational offer in support of youth retainment in the PA</a:t>
                      </a:r>
                      <a:endParaRPr sz="1200" dirty="0"/>
                    </a:p>
                  </a:txBody>
                  <a:tcPr marL="91425" marR="91425" marT="91425" marB="91425"/>
                </a:tc>
                <a:tc>
                  <a:txBody>
                    <a:bodyPr/>
                    <a:lstStyle/>
                    <a:p>
                      <a:pPr marL="0" lvl="0" indent="0" algn="l" rtl="0">
                        <a:lnSpc>
                          <a:spcPct val="100000"/>
                        </a:lnSpc>
                        <a:spcBef>
                          <a:spcPts val="0"/>
                        </a:spcBef>
                        <a:spcAft>
                          <a:spcPts val="0"/>
                        </a:spcAft>
                        <a:buNone/>
                      </a:pPr>
                      <a:r>
                        <a:rPr lang="en" sz="1200" strike="noStrike" dirty="0">
                          <a:solidFill>
                            <a:schemeClr val="tx1"/>
                          </a:solidFill>
                        </a:rPr>
                        <a:t>Lack of information related to cross-border labour market skills’ needs </a:t>
                      </a:r>
                      <a:endParaRPr sz="1200" strike="noStrike" dirty="0">
                        <a:solidFill>
                          <a:schemeClr val="tx1"/>
                        </a:solidFill>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BE9F15DB-6239-4DBB-8A2D-2A35CDB36E82}"/>
              </a:ext>
            </a:extLst>
          </p:cNvPr>
          <p:cNvPicPr>
            <a:picLocks noChangeAspect="1"/>
          </p:cNvPicPr>
          <p:nvPr/>
        </p:nvPicPr>
        <p:blipFill>
          <a:blip r:embed="rId3"/>
          <a:stretch>
            <a:fillRect/>
          </a:stretch>
        </p:blipFill>
        <p:spPr>
          <a:xfrm>
            <a:off x="438947" y="0"/>
            <a:ext cx="3974523" cy="5143500"/>
          </a:xfrm>
          <a:prstGeom prst="rect">
            <a:avLst/>
          </a:prstGeom>
        </p:spPr>
      </p:pic>
      <p:pic>
        <p:nvPicPr>
          <p:cNvPr id="9" name="Picture 8" descr="Map&#10;&#10;Description automatically generated">
            <a:extLst>
              <a:ext uri="{FF2B5EF4-FFF2-40B4-BE49-F238E27FC236}">
                <a16:creationId xmlns:a16="http://schemas.microsoft.com/office/drawing/2014/main" id="{B112E489-F01A-4A00-98F3-5A66735A5E6C}"/>
              </a:ext>
            </a:extLst>
          </p:cNvPr>
          <p:cNvPicPr>
            <a:picLocks noChangeAspect="1"/>
          </p:cNvPicPr>
          <p:nvPr/>
        </p:nvPicPr>
        <p:blipFill>
          <a:blip r:embed="rId4"/>
          <a:stretch>
            <a:fillRect/>
          </a:stretch>
        </p:blipFill>
        <p:spPr>
          <a:xfrm>
            <a:off x="4572000" y="0"/>
            <a:ext cx="3974523" cy="5143500"/>
          </a:xfrm>
          <a:prstGeom prst="rect">
            <a:avLst/>
          </a:prstGeom>
        </p:spPr>
      </p:pic>
    </p:spTree>
    <p:extLst>
      <p:ext uri="{BB962C8B-B14F-4D97-AF65-F5344CB8AC3E}">
        <p14:creationId xmlns:p14="http://schemas.microsoft.com/office/powerpoint/2010/main" val="2777838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0C98BB9E-DC38-46C2-AA32-E8A0133A0F98}"/>
              </a:ext>
            </a:extLst>
          </p:cNvPr>
          <p:cNvPicPr>
            <a:picLocks noChangeAspect="1"/>
          </p:cNvPicPr>
          <p:nvPr/>
        </p:nvPicPr>
        <p:blipFill>
          <a:blip r:embed="rId3"/>
          <a:stretch>
            <a:fillRect/>
          </a:stretch>
        </p:blipFill>
        <p:spPr>
          <a:xfrm>
            <a:off x="317837" y="0"/>
            <a:ext cx="3974523" cy="5143500"/>
          </a:xfrm>
          <a:prstGeom prst="rect">
            <a:avLst/>
          </a:prstGeom>
        </p:spPr>
      </p:pic>
      <p:pic>
        <p:nvPicPr>
          <p:cNvPr id="5" name="Picture 4" descr="Map&#10;&#10;Description automatically generated">
            <a:extLst>
              <a:ext uri="{FF2B5EF4-FFF2-40B4-BE49-F238E27FC236}">
                <a16:creationId xmlns:a16="http://schemas.microsoft.com/office/drawing/2014/main" id="{67ADBA1D-7AFE-42C1-9820-7585147F277F}"/>
              </a:ext>
            </a:extLst>
          </p:cNvPr>
          <p:cNvPicPr>
            <a:picLocks noChangeAspect="1"/>
          </p:cNvPicPr>
          <p:nvPr/>
        </p:nvPicPr>
        <p:blipFill>
          <a:blip r:embed="rId4"/>
          <a:stretch>
            <a:fillRect/>
          </a:stretch>
        </p:blipFill>
        <p:spPr>
          <a:xfrm>
            <a:off x="4462309" y="0"/>
            <a:ext cx="3949326" cy="5143500"/>
          </a:xfrm>
          <a:prstGeom prst="rect">
            <a:avLst/>
          </a:prstGeom>
        </p:spPr>
      </p:pic>
    </p:spTree>
    <p:extLst>
      <p:ext uri="{BB962C8B-B14F-4D97-AF65-F5344CB8AC3E}">
        <p14:creationId xmlns:p14="http://schemas.microsoft.com/office/powerpoint/2010/main" val="2299980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095D0300-DB0A-4426-8CC9-5BFB1FE17F14}"/>
              </a:ext>
            </a:extLst>
          </p:cNvPr>
          <p:cNvPicPr>
            <a:picLocks noChangeAspect="1"/>
          </p:cNvPicPr>
          <p:nvPr/>
        </p:nvPicPr>
        <p:blipFill>
          <a:blip r:embed="rId3"/>
          <a:stretch>
            <a:fillRect/>
          </a:stretch>
        </p:blipFill>
        <p:spPr>
          <a:xfrm>
            <a:off x="138296" y="0"/>
            <a:ext cx="8550415" cy="5143500"/>
          </a:xfrm>
          <a:prstGeom prst="rect">
            <a:avLst/>
          </a:prstGeom>
        </p:spPr>
      </p:pic>
    </p:spTree>
    <p:extLst>
      <p:ext uri="{BB962C8B-B14F-4D97-AF65-F5344CB8AC3E}">
        <p14:creationId xmlns:p14="http://schemas.microsoft.com/office/powerpoint/2010/main" val="878630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D816B25-6E7A-444E-BB98-366CA00DF0C3}"/>
              </a:ext>
            </a:extLst>
          </p:cNvPr>
          <p:cNvPicPr>
            <a:picLocks noChangeAspect="1"/>
          </p:cNvPicPr>
          <p:nvPr/>
        </p:nvPicPr>
        <p:blipFill>
          <a:blip r:embed="rId3"/>
          <a:stretch>
            <a:fillRect/>
          </a:stretch>
        </p:blipFill>
        <p:spPr>
          <a:xfrm>
            <a:off x="536889" y="0"/>
            <a:ext cx="3949326" cy="5143500"/>
          </a:xfrm>
          <a:prstGeom prst="rect">
            <a:avLst/>
          </a:prstGeom>
        </p:spPr>
      </p:pic>
      <p:pic>
        <p:nvPicPr>
          <p:cNvPr id="6" name="Picture 5" descr="Map&#10;&#10;Description automatically generated">
            <a:extLst>
              <a:ext uri="{FF2B5EF4-FFF2-40B4-BE49-F238E27FC236}">
                <a16:creationId xmlns:a16="http://schemas.microsoft.com/office/drawing/2014/main" id="{A0057F5D-BCAC-4CEB-8753-F886E1E823CA}"/>
              </a:ext>
            </a:extLst>
          </p:cNvPr>
          <p:cNvPicPr>
            <a:picLocks noChangeAspect="1"/>
          </p:cNvPicPr>
          <p:nvPr/>
        </p:nvPicPr>
        <p:blipFill>
          <a:blip r:embed="rId4"/>
          <a:stretch>
            <a:fillRect/>
          </a:stretch>
        </p:blipFill>
        <p:spPr>
          <a:xfrm>
            <a:off x="4657787" y="0"/>
            <a:ext cx="3989135" cy="5143500"/>
          </a:xfrm>
          <a:prstGeom prst="rect">
            <a:avLst/>
          </a:prstGeom>
        </p:spPr>
      </p:pic>
    </p:spTree>
    <p:extLst>
      <p:ext uri="{BB962C8B-B14F-4D97-AF65-F5344CB8AC3E}">
        <p14:creationId xmlns:p14="http://schemas.microsoft.com/office/powerpoint/2010/main" val="1802339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E5B00183-1634-4B12-8F90-3ED4D471C998}"/>
              </a:ext>
            </a:extLst>
          </p:cNvPr>
          <p:cNvPicPr>
            <a:picLocks noChangeAspect="1"/>
          </p:cNvPicPr>
          <p:nvPr/>
        </p:nvPicPr>
        <p:blipFill>
          <a:blip r:embed="rId3"/>
          <a:stretch>
            <a:fillRect/>
          </a:stretch>
        </p:blipFill>
        <p:spPr>
          <a:xfrm>
            <a:off x="354009" y="0"/>
            <a:ext cx="3949326" cy="5143500"/>
          </a:xfrm>
          <a:prstGeom prst="rect">
            <a:avLst/>
          </a:prstGeom>
        </p:spPr>
      </p:pic>
      <p:pic>
        <p:nvPicPr>
          <p:cNvPr id="7" name="Picture 6" descr="Map&#10;&#10;Description automatically generated">
            <a:extLst>
              <a:ext uri="{FF2B5EF4-FFF2-40B4-BE49-F238E27FC236}">
                <a16:creationId xmlns:a16="http://schemas.microsoft.com/office/drawing/2014/main" id="{ED0DDF48-7465-4317-91D9-2A39106E1B3E}"/>
              </a:ext>
            </a:extLst>
          </p:cNvPr>
          <p:cNvPicPr>
            <a:picLocks noChangeAspect="1"/>
          </p:cNvPicPr>
          <p:nvPr/>
        </p:nvPicPr>
        <p:blipFill>
          <a:blip r:embed="rId4"/>
          <a:stretch>
            <a:fillRect/>
          </a:stretch>
        </p:blipFill>
        <p:spPr>
          <a:xfrm>
            <a:off x="4572000" y="0"/>
            <a:ext cx="3949326" cy="5143500"/>
          </a:xfrm>
          <a:prstGeom prst="rect">
            <a:avLst/>
          </a:prstGeom>
        </p:spPr>
      </p:pic>
    </p:spTree>
    <p:extLst>
      <p:ext uri="{BB962C8B-B14F-4D97-AF65-F5344CB8AC3E}">
        <p14:creationId xmlns:p14="http://schemas.microsoft.com/office/powerpoint/2010/main" val="9309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CB7BF3E-E2E6-4CC2-8C78-D08B164FAE6C}"/>
              </a:ext>
            </a:extLst>
          </p:cNvPr>
          <p:cNvPicPr>
            <a:picLocks noChangeAspect="1"/>
          </p:cNvPicPr>
          <p:nvPr/>
        </p:nvPicPr>
        <p:blipFill>
          <a:blip r:embed="rId3"/>
          <a:stretch>
            <a:fillRect/>
          </a:stretch>
        </p:blipFill>
        <p:spPr>
          <a:xfrm>
            <a:off x="2597337" y="0"/>
            <a:ext cx="3949326" cy="5143500"/>
          </a:xfrm>
          <a:prstGeom prst="rect">
            <a:avLst/>
          </a:prstGeom>
        </p:spPr>
      </p:pic>
    </p:spTree>
    <p:extLst>
      <p:ext uri="{BB962C8B-B14F-4D97-AF65-F5344CB8AC3E}">
        <p14:creationId xmlns:p14="http://schemas.microsoft.com/office/powerpoint/2010/main" val="1032656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B336314C-CF04-4EE0-8586-9CA4A9CFFA9C}"/>
              </a:ext>
            </a:extLst>
          </p:cNvPr>
          <p:cNvPicPr>
            <a:picLocks noChangeAspect="1"/>
          </p:cNvPicPr>
          <p:nvPr/>
        </p:nvPicPr>
        <p:blipFill>
          <a:blip r:embed="rId3"/>
          <a:stretch>
            <a:fillRect/>
          </a:stretch>
        </p:blipFill>
        <p:spPr>
          <a:xfrm>
            <a:off x="292642" y="0"/>
            <a:ext cx="3974523" cy="5143500"/>
          </a:xfrm>
          <a:prstGeom prst="rect">
            <a:avLst/>
          </a:prstGeom>
        </p:spPr>
      </p:pic>
      <p:pic>
        <p:nvPicPr>
          <p:cNvPr id="6" name="Picture 5" descr="Map&#10;&#10;Description automatically generated">
            <a:extLst>
              <a:ext uri="{FF2B5EF4-FFF2-40B4-BE49-F238E27FC236}">
                <a16:creationId xmlns:a16="http://schemas.microsoft.com/office/drawing/2014/main" id="{49576F73-EA5C-47AA-A16E-60317AD84D9E}"/>
              </a:ext>
            </a:extLst>
          </p:cNvPr>
          <p:cNvPicPr>
            <a:picLocks noChangeAspect="1"/>
          </p:cNvPicPr>
          <p:nvPr/>
        </p:nvPicPr>
        <p:blipFill>
          <a:blip r:embed="rId4"/>
          <a:stretch>
            <a:fillRect/>
          </a:stretch>
        </p:blipFill>
        <p:spPr>
          <a:xfrm>
            <a:off x="4913410" y="0"/>
            <a:ext cx="3974523" cy="5143500"/>
          </a:xfrm>
          <a:prstGeom prst="rect">
            <a:avLst/>
          </a:prstGeom>
        </p:spPr>
      </p:pic>
    </p:spTree>
    <p:extLst>
      <p:ext uri="{BB962C8B-B14F-4D97-AF65-F5344CB8AC3E}">
        <p14:creationId xmlns:p14="http://schemas.microsoft.com/office/powerpoint/2010/main" val="4071456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826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Event programme </a:t>
            </a:r>
            <a:endParaRPr/>
          </a:p>
        </p:txBody>
      </p:sp>
      <p:sp>
        <p:nvSpPr>
          <p:cNvPr id="63" name="Google Shape;63;p14"/>
          <p:cNvSpPr txBox="1">
            <a:spLocks noGrp="1"/>
          </p:cNvSpPr>
          <p:nvPr>
            <p:ph type="body" idx="1"/>
          </p:nvPr>
        </p:nvSpPr>
        <p:spPr>
          <a:xfrm>
            <a:off x="311700" y="1446425"/>
            <a:ext cx="8520600" cy="27885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dirty="0">
                <a:solidFill>
                  <a:schemeClr val="tx1"/>
                </a:solidFill>
              </a:rPr>
              <a:t>Openings </a:t>
            </a:r>
            <a:endParaRPr sz="2000" dirty="0">
              <a:solidFill>
                <a:schemeClr val="tx1"/>
              </a:solidFill>
            </a:endParaRPr>
          </a:p>
          <a:p>
            <a:pPr marL="457200" lvl="0" indent="-355600" algn="l" rtl="0">
              <a:spcBef>
                <a:spcPts val="0"/>
              </a:spcBef>
              <a:spcAft>
                <a:spcPts val="0"/>
              </a:spcAft>
              <a:buSzPts val="2000"/>
              <a:buChar char="●"/>
            </a:pPr>
            <a:r>
              <a:rPr lang="en" sz="2000" dirty="0">
                <a:solidFill>
                  <a:schemeClr val="tx1"/>
                </a:solidFill>
              </a:rPr>
              <a:t>General presentation</a:t>
            </a:r>
            <a:endParaRPr sz="2000" dirty="0">
              <a:solidFill>
                <a:schemeClr val="tx1"/>
              </a:solidFill>
            </a:endParaRPr>
          </a:p>
          <a:p>
            <a:pPr marL="457200" lvl="0" indent="-355600" algn="l" rtl="0">
              <a:spcBef>
                <a:spcPts val="0"/>
              </a:spcBef>
              <a:spcAft>
                <a:spcPts val="0"/>
              </a:spcAft>
              <a:buSzPts val="2000"/>
              <a:buChar char="●"/>
            </a:pPr>
            <a:r>
              <a:rPr lang="en" sz="2000" dirty="0">
                <a:solidFill>
                  <a:schemeClr val="tx1"/>
                </a:solidFill>
              </a:rPr>
              <a:t>The Territorial Analysis: results, questions and answers </a:t>
            </a:r>
            <a:endParaRPr sz="2000" dirty="0">
              <a:solidFill>
                <a:schemeClr val="tx1"/>
              </a:solidFill>
            </a:endParaRPr>
          </a:p>
          <a:p>
            <a:pPr marL="457200" lvl="0" indent="-355600" algn="l" rtl="0">
              <a:spcBef>
                <a:spcPts val="0"/>
              </a:spcBef>
              <a:spcAft>
                <a:spcPts val="0"/>
              </a:spcAft>
              <a:buSzPts val="2000"/>
              <a:buChar char="●"/>
            </a:pPr>
            <a:r>
              <a:rPr lang="en" sz="2000" dirty="0">
                <a:solidFill>
                  <a:schemeClr val="tx1"/>
                </a:solidFill>
              </a:rPr>
              <a:t>Policy analysis and lessons learnt</a:t>
            </a:r>
            <a:endParaRPr sz="2000" dirty="0">
              <a:solidFill>
                <a:schemeClr val="tx1"/>
              </a:solidFill>
            </a:endParaRPr>
          </a:p>
          <a:p>
            <a:pPr marL="457200" lvl="0" indent="-355600" algn="l" rtl="0">
              <a:spcBef>
                <a:spcPts val="0"/>
              </a:spcBef>
              <a:spcAft>
                <a:spcPts val="0"/>
              </a:spcAft>
              <a:buSzPts val="2000"/>
              <a:buChar char="●"/>
            </a:pPr>
            <a:r>
              <a:rPr lang="en" sz="2000" dirty="0">
                <a:solidFill>
                  <a:schemeClr val="tx1"/>
                </a:solidFill>
              </a:rPr>
              <a:t>Conclusions and the way forward </a:t>
            </a:r>
            <a:endParaRPr sz="2000" dirty="0">
              <a:solidFill>
                <a:schemeClr val="tx1"/>
              </a:solidFill>
            </a:endParaRPr>
          </a:p>
        </p:txBody>
      </p:sp>
      <p:pic>
        <p:nvPicPr>
          <p:cNvPr id="64" name="Google Shape;64;p14"/>
          <p:cNvPicPr preferRelativeResize="0"/>
          <p:nvPr/>
        </p:nvPicPr>
        <p:blipFill>
          <a:blip r:embed="rId3">
            <a:alphaModFix/>
          </a:blip>
          <a:stretch>
            <a:fillRect/>
          </a:stretch>
        </p:blipFill>
        <p:spPr>
          <a:xfrm>
            <a:off x="0" y="0"/>
            <a:ext cx="9143999" cy="916754"/>
          </a:xfrm>
          <a:prstGeom prst="rect">
            <a:avLst/>
          </a:prstGeom>
          <a:noFill/>
          <a:ln>
            <a:noFill/>
          </a:ln>
        </p:spPr>
      </p:pic>
      <p:pic>
        <p:nvPicPr>
          <p:cNvPr id="65" name="Google Shape;65;p14"/>
          <p:cNvPicPr preferRelativeResize="0"/>
          <p:nvPr/>
        </p:nvPicPr>
        <p:blipFill>
          <a:blip r:embed="rId4">
            <a:alphaModFix/>
          </a:blip>
          <a:stretch>
            <a:fillRect/>
          </a:stretch>
        </p:blipFill>
        <p:spPr>
          <a:xfrm>
            <a:off x="0" y="4236325"/>
            <a:ext cx="9144000" cy="8991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4" name="Picture 3" descr="Graphical user interface, table&#10;&#10;Description automatically generated">
            <a:extLst>
              <a:ext uri="{FF2B5EF4-FFF2-40B4-BE49-F238E27FC236}">
                <a16:creationId xmlns:a16="http://schemas.microsoft.com/office/drawing/2014/main" id="{88977C2C-8077-428E-98F2-4D7D95955668}"/>
              </a:ext>
            </a:extLst>
          </p:cNvPr>
          <p:cNvPicPr>
            <a:picLocks noChangeAspect="1"/>
          </p:cNvPicPr>
          <p:nvPr/>
        </p:nvPicPr>
        <p:blipFill>
          <a:blip r:embed="rId3"/>
          <a:stretch>
            <a:fillRect/>
          </a:stretch>
        </p:blipFill>
        <p:spPr>
          <a:xfrm>
            <a:off x="1704575" y="123483"/>
            <a:ext cx="5734850" cy="4896533"/>
          </a:xfrm>
          <a:prstGeom prst="rect">
            <a:avLst/>
          </a:prstGeom>
        </p:spPr>
      </p:pic>
    </p:spTree>
    <p:extLst>
      <p:ext uri="{BB962C8B-B14F-4D97-AF65-F5344CB8AC3E}">
        <p14:creationId xmlns:p14="http://schemas.microsoft.com/office/powerpoint/2010/main" val="811287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91E95B2B-3651-4324-9CFC-EA6EB0DF8A7D}"/>
              </a:ext>
            </a:extLst>
          </p:cNvPr>
          <p:cNvPicPr>
            <a:picLocks noChangeAspect="1"/>
          </p:cNvPicPr>
          <p:nvPr/>
        </p:nvPicPr>
        <p:blipFill>
          <a:blip r:embed="rId3"/>
          <a:stretch>
            <a:fillRect/>
          </a:stretch>
        </p:blipFill>
        <p:spPr>
          <a:xfrm>
            <a:off x="316623" y="511123"/>
            <a:ext cx="8510754" cy="4121253"/>
          </a:xfrm>
          <a:prstGeom prst="rect">
            <a:avLst/>
          </a:prstGeom>
        </p:spPr>
      </p:pic>
    </p:spTree>
    <p:extLst>
      <p:ext uri="{BB962C8B-B14F-4D97-AF65-F5344CB8AC3E}">
        <p14:creationId xmlns:p14="http://schemas.microsoft.com/office/powerpoint/2010/main" val="537328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FF31F881-56A1-4779-B39C-66A1F9F99847}"/>
              </a:ext>
            </a:extLst>
          </p:cNvPr>
          <p:cNvPicPr>
            <a:picLocks noChangeAspect="1"/>
          </p:cNvPicPr>
          <p:nvPr/>
        </p:nvPicPr>
        <p:blipFill>
          <a:blip r:embed="rId3"/>
          <a:stretch>
            <a:fillRect/>
          </a:stretch>
        </p:blipFill>
        <p:spPr>
          <a:xfrm>
            <a:off x="427183" y="0"/>
            <a:ext cx="3900514" cy="5143500"/>
          </a:xfrm>
          <a:prstGeom prst="rect">
            <a:avLst/>
          </a:prstGeom>
        </p:spPr>
      </p:pic>
      <p:pic>
        <p:nvPicPr>
          <p:cNvPr id="6" name="Picture 5" descr="Map&#10;&#10;Description automatically generated">
            <a:extLst>
              <a:ext uri="{FF2B5EF4-FFF2-40B4-BE49-F238E27FC236}">
                <a16:creationId xmlns:a16="http://schemas.microsoft.com/office/drawing/2014/main" id="{B0CCF9BB-9AEA-4FC6-B24E-0E6FDEEB4844}"/>
              </a:ext>
            </a:extLst>
          </p:cNvPr>
          <p:cNvPicPr>
            <a:picLocks noChangeAspect="1"/>
          </p:cNvPicPr>
          <p:nvPr/>
        </p:nvPicPr>
        <p:blipFill>
          <a:blip r:embed="rId4"/>
          <a:stretch>
            <a:fillRect/>
          </a:stretch>
        </p:blipFill>
        <p:spPr>
          <a:xfrm>
            <a:off x="4732713" y="0"/>
            <a:ext cx="3984104" cy="5143500"/>
          </a:xfrm>
          <a:prstGeom prst="rect">
            <a:avLst/>
          </a:prstGeom>
        </p:spPr>
      </p:pic>
    </p:spTree>
    <p:extLst>
      <p:ext uri="{BB962C8B-B14F-4D97-AF65-F5344CB8AC3E}">
        <p14:creationId xmlns:p14="http://schemas.microsoft.com/office/powerpoint/2010/main" val="3009211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311700" y="826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Findings relevant for Policy Objective 1 “A smarter Europe”</a:t>
            </a:r>
            <a:endParaRPr sz="2400"/>
          </a:p>
        </p:txBody>
      </p:sp>
      <p:pic>
        <p:nvPicPr>
          <p:cNvPr id="132" name="Google Shape;132;p23"/>
          <p:cNvPicPr preferRelativeResize="0"/>
          <p:nvPr/>
        </p:nvPicPr>
        <p:blipFill>
          <a:blip r:embed="rId3">
            <a:alphaModFix/>
          </a:blip>
          <a:stretch>
            <a:fillRect/>
          </a:stretch>
        </p:blipFill>
        <p:spPr>
          <a:xfrm>
            <a:off x="0" y="0"/>
            <a:ext cx="9143999" cy="916754"/>
          </a:xfrm>
          <a:prstGeom prst="rect">
            <a:avLst/>
          </a:prstGeom>
          <a:noFill/>
          <a:ln>
            <a:noFill/>
          </a:ln>
        </p:spPr>
      </p:pic>
      <p:graphicFrame>
        <p:nvGraphicFramePr>
          <p:cNvPr id="133" name="Google Shape;133;p23"/>
          <p:cNvGraphicFramePr/>
          <p:nvPr>
            <p:extLst>
              <p:ext uri="{D42A27DB-BD31-4B8C-83A1-F6EECF244321}">
                <p14:modId xmlns:p14="http://schemas.microsoft.com/office/powerpoint/2010/main" val="2023909045"/>
              </p:ext>
            </p:extLst>
          </p:nvPr>
        </p:nvGraphicFramePr>
        <p:xfrm>
          <a:off x="311700" y="1387828"/>
          <a:ext cx="8520600" cy="3642044"/>
        </p:xfrm>
        <a:graphic>
          <a:graphicData uri="http://schemas.openxmlformats.org/drawingml/2006/table">
            <a:tbl>
              <a:tblPr>
                <a:noFill/>
                <a:tableStyleId>{40C5962D-8593-471F-AB99-0AD3BC2B82FA}</a:tableStyleId>
              </a:tblPr>
              <a:tblGrid>
                <a:gridCol w="4260300">
                  <a:extLst>
                    <a:ext uri="{9D8B030D-6E8A-4147-A177-3AD203B41FA5}">
                      <a16:colId xmlns:a16="http://schemas.microsoft.com/office/drawing/2014/main" val="20000"/>
                    </a:ext>
                  </a:extLst>
                </a:gridCol>
                <a:gridCol w="4260300">
                  <a:extLst>
                    <a:ext uri="{9D8B030D-6E8A-4147-A177-3AD203B41FA5}">
                      <a16:colId xmlns:a16="http://schemas.microsoft.com/office/drawing/2014/main" val="20001"/>
                    </a:ext>
                  </a:extLst>
                </a:gridCol>
              </a:tblGrid>
              <a:tr h="396044">
                <a:tc>
                  <a:txBody>
                    <a:bodyPr/>
                    <a:lstStyle/>
                    <a:p>
                      <a:pPr marL="0" lvl="0" indent="0" algn="l" rtl="0">
                        <a:spcBef>
                          <a:spcPts val="0"/>
                        </a:spcBef>
                        <a:spcAft>
                          <a:spcPts val="0"/>
                        </a:spcAft>
                        <a:buNone/>
                      </a:pPr>
                      <a:r>
                        <a:rPr lang="en" sz="1100" b="1" dirty="0"/>
                        <a:t>Strengths </a:t>
                      </a:r>
                      <a:endParaRPr sz="1100" b="1" dirty="0"/>
                    </a:p>
                  </a:txBody>
                  <a:tcPr marL="91425" marR="91425" marT="91425" marB="91425"/>
                </a:tc>
                <a:tc>
                  <a:txBody>
                    <a:bodyPr/>
                    <a:lstStyle/>
                    <a:p>
                      <a:pPr marL="0" lvl="0" indent="0" algn="l" rtl="0">
                        <a:spcBef>
                          <a:spcPts val="0"/>
                        </a:spcBef>
                        <a:spcAft>
                          <a:spcPts val="0"/>
                        </a:spcAft>
                        <a:buNone/>
                      </a:pPr>
                      <a:r>
                        <a:rPr lang="en" sz="1100" b="1"/>
                        <a:t>Weaknesses</a:t>
                      </a:r>
                      <a:endParaRPr sz="1100" b="1"/>
                    </a:p>
                  </a:txBody>
                  <a:tcPr marL="91425" marR="91425" marT="91425" marB="91425"/>
                </a:tc>
                <a:extLst>
                  <a:ext uri="{0D108BD9-81ED-4DB2-BD59-A6C34878D82A}">
                    <a16:rowId xmlns:a16="http://schemas.microsoft.com/office/drawing/2014/main" val="10000"/>
                  </a:ext>
                </a:extLst>
              </a:tr>
              <a:tr h="839877">
                <a:tc>
                  <a:txBody>
                    <a:bodyPr/>
                    <a:lstStyle/>
                    <a:p>
                      <a:pPr marL="0" lvl="0" indent="0" algn="l" rtl="0">
                        <a:spcBef>
                          <a:spcPts val="0"/>
                        </a:spcBef>
                        <a:spcAft>
                          <a:spcPts val="0"/>
                        </a:spcAft>
                        <a:buNone/>
                      </a:pPr>
                      <a:r>
                        <a:rPr lang="en" sz="1100" dirty="0">
                          <a:solidFill>
                            <a:schemeClr val="dk1"/>
                          </a:solidFill>
                        </a:rPr>
                        <a:t>The programme area has managed to spring back from the global economic crisis, having a level of growth far above the European average </a:t>
                      </a:r>
                      <a:endParaRPr sz="1100" dirty="0"/>
                    </a:p>
                  </a:txBody>
                  <a:tcPr marL="91425" marR="91425" marT="91425" marB="91425"/>
                </a:tc>
                <a:tc>
                  <a:txBody>
                    <a:bodyPr/>
                    <a:lstStyle/>
                    <a:p>
                      <a:pPr marL="0" lvl="0" indent="0" algn="l" rtl="0">
                        <a:spcBef>
                          <a:spcPts val="0"/>
                        </a:spcBef>
                        <a:spcAft>
                          <a:spcPts val="0"/>
                        </a:spcAft>
                        <a:buNone/>
                      </a:pPr>
                      <a:r>
                        <a:rPr lang="en" sz="1100" dirty="0">
                          <a:solidFill>
                            <a:schemeClr val="dk1"/>
                          </a:solidFill>
                        </a:rPr>
                        <a:t>Loss of human capital to other EU countries is affecting the economic development – even if there is a decrease in the migration values, the number of emigrants is higher than the number of immigrants, especially in the Romanian region</a:t>
                      </a:r>
                      <a:endParaRPr sz="1100" dirty="0"/>
                    </a:p>
                  </a:txBody>
                  <a:tcPr marL="91425" marR="91425" marT="91425" marB="91425"/>
                </a:tc>
                <a:extLst>
                  <a:ext uri="{0D108BD9-81ED-4DB2-BD59-A6C34878D82A}">
                    <a16:rowId xmlns:a16="http://schemas.microsoft.com/office/drawing/2014/main" val="10001"/>
                  </a:ext>
                </a:extLst>
              </a:tr>
              <a:tr h="674896">
                <a:tc>
                  <a:txBody>
                    <a:bodyPr/>
                    <a:lstStyle/>
                    <a:p>
                      <a:pPr marL="0" lvl="0" indent="0" algn="l" rtl="0">
                        <a:spcBef>
                          <a:spcPts val="0"/>
                        </a:spcBef>
                        <a:spcAft>
                          <a:spcPts val="0"/>
                        </a:spcAft>
                        <a:buNone/>
                      </a:pPr>
                      <a:r>
                        <a:rPr lang="en" sz="1100" dirty="0">
                          <a:solidFill>
                            <a:schemeClr val="dk1"/>
                          </a:solidFill>
                        </a:rPr>
                        <a:t>The PA two most economically developed </a:t>
                      </a:r>
                      <a:r>
                        <a:rPr lang="en" sz="1100" dirty="0">
                          <a:solidFill>
                            <a:schemeClr val="tx1"/>
                          </a:solidFill>
                        </a:rPr>
                        <a:t>regions are</a:t>
                      </a:r>
                      <a:r>
                        <a:rPr lang="en" sz="1100" dirty="0">
                          <a:solidFill>
                            <a:schemeClr val="dk1"/>
                          </a:solidFill>
                        </a:rPr>
                        <a:t>: Timiș with a major share of the Romanian PA GDP - 46.4%; Hajdú-Bihar with a major share of Hungarian PA GDP - 31.95%</a:t>
                      </a:r>
                      <a:endParaRPr sz="1100" dirty="0"/>
                    </a:p>
                  </a:txBody>
                  <a:tcPr marL="91425" marR="91425" marT="91425" marB="91425"/>
                </a:tc>
                <a:tc>
                  <a:txBody>
                    <a:bodyPr/>
                    <a:lstStyle/>
                    <a:p>
                      <a:pPr marL="0" lvl="0" indent="0" algn="l" rtl="0">
                        <a:spcBef>
                          <a:spcPts val="0"/>
                        </a:spcBef>
                        <a:spcAft>
                          <a:spcPts val="0"/>
                        </a:spcAft>
                        <a:buNone/>
                      </a:pPr>
                      <a:r>
                        <a:rPr lang="en" sz="1100" dirty="0">
                          <a:solidFill>
                            <a:schemeClr val="tx1"/>
                          </a:solidFill>
                        </a:rPr>
                        <a:t>The economic sectors are lacking competitiveness including due to low degree of innovation</a:t>
                      </a:r>
                      <a:r>
                        <a:rPr lang="ro-RO" sz="1100" dirty="0">
                          <a:solidFill>
                            <a:schemeClr val="tx1"/>
                          </a:solidFill>
                        </a:rPr>
                        <a:t>. Economic performance </a:t>
                      </a:r>
                      <a:r>
                        <a:rPr lang="ro-RO" sz="1100" dirty="0" err="1">
                          <a:solidFill>
                            <a:schemeClr val="tx1"/>
                          </a:solidFill>
                        </a:rPr>
                        <a:t>imbalance</a:t>
                      </a:r>
                      <a:r>
                        <a:rPr lang="ro-RO" sz="1100" dirty="0">
                          <a:solidFill>
                            <a:schemeClr val="tx1"/>
                          </a:solidFill>
                        </a:rPr>
                        <a:t> in </a:t>
                      </a:r>
                      <a:r>
                        <a:rPr lang="ro-RO" sz="1100" dirty="0" err="1">
                          <a:solidFill>
                            <a:schemeClr val="tx1"/>
                          </a:solidFill>
                        </a:rPr>
                        <a:t>the</a:t>
                      </a:r>
                      <a:r>
                        <a:rPr lang="ro-RO" sz="1100" dirty="0">
                          <a:solidFill>
                            <a:schemeClr val="tx1"/>
                          </a:solidFill>
                        </a:rPr>
                        <a:t> </a:t>
                      </a:r>
                      <a:r>
                        <a:rPr lang="ro-RO" sz="1100" dirty="0" err="1">
                          <a:solidFill>
                            <a:schemeClr val="tx1"/>
                          </a:solidFill>
                        </a:rPr>
                        <a:t>region</a:t>
                      </a:r>
                      <a:r>
                        <a:rPr lang="ro-RO" sz="1100" dirty="0">
                          <a:solidFill>
                            <a:schemeClr val="tx1"/>
                          </a:solidFill>
                        </a:rPr>
                        <a:t>: </a:t>
                      </a:r>
                      <a:r>
                        <a:rPr lang="ro-RO" sz="1100" dirty="0" err="1">
                          <a:solidFill>
                            <a:schemeClr val="tx1"/>
                          </a:solidFill>
                        </a:rPr>
                        <a:t>less</a:t>
                      </a:r>
                      <a:r>
                        <a:rPr lang="ro-RO" sz="1100" dirty="0">
                          <a:solidFill>
                            <a:schemeClr val="tx1"/>
                          </a:solidFill>
                        </a:rPr>
                        <a:t> </a:t>
                      </a:r>
                      <a:r>
                        <a:rPr lang="ro-RO" sz="1100" dirty="0" err="1">
                          <a:solidFill>
                            <a:schemeClr val="tx1"/>
                          </a:solidFill>
                        </a:rPr>
                        <a:t>national</a:t>
                      </a:r>
                      <a:r>
                        <a:rPr lang="ro-RO" sz="1100" dirty="0">
                          <a:solidFill>
                            <a:schemeClr val="tx1"/>
                          </a:solidFill>
                        </a:rPr>
                        <a:t> GDP </a:t>
                      </a:r>
                      <a:r>
                        <a:rPr lang="ro-RO" sz="1100" dirty="0" err="1">
                          <a:solidFill>
                            <a:schemeClr val="tx1"/>
                          </a:solidFill>
                        </a:rPr>
                        <a:t>share</a:t>
                      </a:r>
                      <a:r>
                        <a:rPr lang="ro-RO" sz="1100" dirty="0">
                          <a:solidFill>
                            <a:schemeClr val="tx1"/>
                          </a:solidFill>
                        </a:rPr>
                        <a:t> </a:t>
                      </a:r>
                      <a:r>
                        <a:rPr lang="ro-RO" sz="1100" dirty="0" err="1">
                          <a:solidFill>
                            <a:schemeClr val="tx1"/>
                          </a:solidFill>
                        </a:rPr>
                        <a:t>than</a:t>
                      </a:r>
                      <a:r>
                        <a:rPr lang="ro-RO" sz="1100" dirty="0">
                          <a:solidFill>
                            <a:schemeClr val="tx1"/>
                          </a:solidFill>
                        </a:rPr>
                        <a:t> 2009 </a:t>
                      </a:r>
                      <a:endParaRPr sz="1100" dirty="0">
                        <a:solidFill>
                          <a:schemeClr val="tx1"/>
                        </a:solidFill>
                      </a:endParaRPr>
                    </a:p>
                  </a:txBody>
                  <a:tcPr marL="91425" marR="91425" marT="91425" marB="91425"/>
                </a:tc>
                <a:extLst>
                  <a:ext uri="{0D108BD9-81ED-4DB2-BD59-A6C34878D82A}">
                    <a16:rowId xmlns:a16="http://schemas.microsoft.com/office/drawing/2014/main" val="10002"/>
                  </a:ext>
                </a:extLst>
              </a:tr>
              <a:tr h="839877">
                <a:tc>
                  <a:txBody>
                    <a:bodyPr/>
                    <a:lstStyle/>
                    <a:p>
                      <a:pPr marL="0" lvl="0" indent="0" algn="l" rtl="0">
                        <a:lnSpc>
                          <a:spcPct val="115000"/>
                        </a:lnSpc>
                        <a:spcBef>
                          <a:spcPts val="1200"/>
                        </a:spcBef>
                        <a:spcAft>
                          <a:spcPts val="1200"/>
                        </a:spcAft>
                        <a:buNone/>
                      </a:pPr>
                      <a:r>
                        <a:rPr lang="en" sz="1100" dirty="0">
                          <a:solidFill>
                            <a:schemeClr val="dk1"/>
                          </a:solidFill>
                        </a:rPr>
                        <a:t>Significant growth of productivity in the ICT sector in the programme area (+41.5% increase between 2009 and 2017)</a:t>
                      </a:r>
                      <a:endParaRPr sz="1100" dirty="0"/>
                    </a:p>
                  </a:txBody>
                  <a:tcPr marL="91425" marR="91425" marT="91425" marB="91425"/>
                </a:tc>
                <a:tc>
                  <a:txBody>
                    <a:bodyPr/>
                    <a:lstStyle/>
                    <a:p>
                      <a:pPr marL="0" lvl="0" indent="0" algn="l" rtl="0">
                        <a:spcBef>
                          <a:spcPts val="0"/>
                        </a:spcBef>
                        <a:spcAft>
                          <a:spcPts val="0"/>
                        </a:spcAft>
                        <a:buNone/>
                      </a:pPr>
                      <a:r>
                        <a:rPr lang="en" sz="1100" dirty="0">
                          <a:solidFill>
                            <a:schemeClr val="tx1"/>
                          </a:solidFill>
                        </a:rPr>
                        <a:t>Although there is an increase in the productivity level (euro/person) in both countries for agriculture, industry and trade and retail sectors, the PA labour productivity is far behind European average.</a:t>
                      </a:r>
                      <a:endParaRPr sz="1100" dirty="0">
                        <a:solidFill>
                          <a:schemeClr val="tx1"/>
                        </a:solidFill>
                      </a:endParaRPr>
                    </a:p>
                  </a:txBody>
                  <a:tcPr marL="91425" marR="91425" marT="91425" marB="91425"/>
                </a:tc>
                <a:extLst>
                  <a:ext uri="{0D108BD9-81ED-4DB2-BD59-A6C34878D82A}">
                    <a16:rowId xmlns:a16="http://schemas.microsoft.com/office/drawing/2014/main" val="10003"/>
                  </a:ext>
                </a:extLst>
              </a:tr>
              <a:tr h="839877">
                <a:tc>
                  <a:txBody>
                    <a:bodyPr/>
                    <a:lstStyle/>
                    <a:p>
                      <a:pPr marL="0" lvl="0" indent="0" algn="l" rtl="0">
                        <a:spcBef>
                          <a:spcPts val="0"/>
                        </a:spcBef>
                        <a:spcAft>
                          <a:spcPts val="0"/>
                        </a:spcAft>
                        <a:buNone/>
                      </a:pPr>
                      <a:r>
                        <a:rPr lang="en" sz="1100" dirty="0"/>
                        <a:t>Thanks to high volume of EU funds investments</a:t>
                      </a:r>
                      <a:r>
                        <a:rPr lang="en" sz="1100" dirty="0">
                          <a:solidFill>
                            <a:srgbClr val="FF0000"/>
                          </a:solidFill>
                          <a:latin typeface="Times New Roman"/>
                          <a:cs typeface="Times New Roman"/>
                          <a:sym typeface="Times New Roman"/>
                        </a:rPr>
                        <a:t>,</a:t>
                      </a:r>
                      <a:r>
                        <a:rPr lang="en" sz="1100" baseline="0" dirty="0">
                          <a:solidFill>
                            <a:srgbClr val="FF0000"/>
                          </a:solidFill>
                          <a:latin typeface="Times New Roman"/>
                          <a:cs typeface="Times New Roman"/>
                          <a:sym typeface="Times New Roman"/>
                        </a:rPr>
                        <a:t> </a:t>
                      </a:r>
                      <a:r>
                        <a:rPr lang="en" sz="1100" dirty="0">
                          <a:solidFill>
                            <a:srgbClr val="4472C4"/>
                          </a:solidFill>
                          <a:latin typeface="Times New Roman"/>
                          <a:ea typeface="Times New Roman"/>
                          <a:cs typeface="Times New Roman"/>
                          <a:sym typeface="Times New Roman"/>
                        </a:rPr>
                        <a:t> </a:t>
                      </a:r>
                      <a:r>
                        <a:rPr lang="en" sz="1100" dirty="0">
                          <a:solidFill>
                            <a:schemeClr val="dk1"/>
                          </a:solidFill>
                        </a:rPr>
                        <a:t>the border regions have developed </a:t>
                      </a:r>
                      <a:r>
                        <a:rPr lang="en" sz="1100" dirty="0">
                          <a:solidFill>
                            <a:schemeClr val="tx1"/>
                          </a:solidFill>
                        </a:rPr>
                        <a:t>production and service delivery capacities, which have led to a  bette</a:t>
                      </a:r>
                      <a:r>
                        <a:rPr lang="en" sz="1100" dirty="0">
                          <a:solidFill>
                            <a:schemeClr val="dk1"/>
                          </a:solidFill>
                        </a:rPr>
                        <a:t>r integration in the EU production chains.</a:t>
                      </a:r>
                      <a:endParaRPr sz="1100" dirty="0"/>
                    </a:p>
                  </a:txBody>
                  <a:tcPr marL="91425" marR="91425" marT="91425" marB="91425"/>
                </a:tc>
                <a:tc>
                  <a:txBody>
                    <a:bodyPr/>
                    <a:lstStyle/>
                    <a:p>
                      <a:pPr marL="0" lvl="0" indent="0" algn="l" rtl="0">
                        <a:spcBef>
                          <a:spcPts val="0"/>
                        </a:spcBef>
                        <a:spcAft>
                          <a:spcPts val="0"/>
                        </a:spcAft>
                        <a:buNone/>
                      </a:pPr>
                      <a:r>
                        <a:rPr lang="en" sz="1100" dirty="0">
                          <a:solidFill>
                            <a:schemeClr val="dk1"/>
                          </a:solidFill>
                        </a:rPr>
                        <a:t>Despite its new manufacturing and ICT clusters, the region is dominated by low-level technologies at the lower end of production chains, scoring low in business sophistication.</a:t>
                      </a:r>
                      <a:endParaRPr sz="1100" dirty="0"/>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311700" y="826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Findings relevant for Policy Objective 1 “A smarter Europe”</a:t>
            </a:r>
            <a:endParaRPr sz="2400"/>
          </a:p>
        </p:txBody>
      </p:sp>
      <p:pic>
        <p:nvPicPr>
          <p:cNvPr id="139" name="Google Shape;139;p24"/>
          <p:cNvPicPr preferRelativeResize="0"/>
          <p:nvPr/>
        </p:nvPicPr>
        <p:blipFill>
          <a:blip r:embed="rId3">
            <a:alphaModFix/>
          </a:blip>
          <a:stretch>
            <a:fillRect/>
          </a:stretch>
        </p:blipFill>
        <p:spPr>
          <a:xfrm>
            <a:off x="0" y="0"/>
            <a:ext cx="9143999" cy="916754"/>
          </a:xfrm>
          <a:prstGeom prst="rect">
            <a:avLst/>
          </a:prstGeom>
          <a:noFill/>
          <a:ln>
            <a:noFill/>
          </a:ln>
        </p:spPr>
      </p:pic>
      <p:graphicFrame>
        <p:nvGraphicFramePr>
          <p:cNvPr id="140" name="Google Shape;140;p24"/>
          <p:cNvGraphicFramePr/>
          <p:nvPr>
            <p:extLst>
              <p:ext uri="{D42A27DB-BD31-4B8C-83A1-F6EECF244321}">
                <p14:modId xmlns:p14="http://schemas.microsoft.com/office/powerpoint/2010/main" val="1887066123"/>
              </p:ext>
            </p:extLst>
          </p:nvPr>
        </p:nvGraphicFramePr>
        <p:xfrm>
          <a:off x="311700" y="1466850"/>
          <a:ext cx="8520600" cy="3010131"/>
        </p:xfrm>
        <a:graphic>
          <a:graphicData uri="http://schemas.openxmlformats.org/drawingml/2006/table">
            <a:tbl>
              <a:tblPr>
                <a:noFill/>
                <a:tableStyleId>{40C5962D-8593-471F-AB99-0AD3BC2B82FA}</a:tableStyleId>
              </a:tblPr>
              <a:tblGrid>
                <a:gridCol w="4484550">
                  <a:extLst>
                    <a:ext uri="{9D8B030D-6E8A-4147-A177-3AD203B41FA5}">
                      <a16:colId xmlns:a16="http://schemas.microsoft.com/office/drawing/2014/main" val="20000"/>
                    </a:ext>
                  </a:extLst>
                </a:gridCol>
                <a:gridCol w="4036050">
                  <a:extLst>
                    <a:ext uri="{9D8B030D-6E8A-4147-A177-3AD203B41FA5}">
                      <a16:colId xmlns:a16="http://schemas.microsoft.com/office/drawing/2014/main" val="20001"/>
                    </a:ext>
                  </a:extLst>
                </a:gridCol>
              </a:tblGrid>
              <a:tr h="346375">
                <a:tc>
                  <a:txBody>
                    <a:bodyPr/>
                    <a:lstStyle/>
                    <a:p>
                      <a:pPr marL="0" lvl="0" indent="0" algn="l" rtl="0">
                        <a:spcBef>
                          <a:spcPts val="0"/>
                        </a:spcBef>
                        <a:spcAft>
                          <a:spcPts val="0"/>
                        </a:spcAft>
                        <a:buNone/>
                      </a:pPr>
                      <a:r>
                        <a:rPr lang="en" sz="1100" b="1" dirty="0"/>
                        <a:t>Opportunities </a:t>
                      </a:r>
                      <a:endParaRPr sz="1100" b="1" dirty="0"/>
                    </a:p>
                  </a:txBody>
                  <a:tcPr marL="91425" marR="91425" marT="91425" marB="91425"/>
                </a:tc>
                <a:tc>
                  <a:txBody>
                    <a:bodyPr/>
                    <a:lstStyle/>
                    <a:p>
                      <a:pPr marL="0" lvl="0" indent="0" algn="l" rtl="0">
                        <a:spcBef>
                          <a:spcPts val="0"/>
                        </a:spcBef>
                        <a:spcAft>
                          <a:spcPts val="0"/>
                        </a:spcAft>
                        <a:buNone/>
                      </a:pPr>
                      <a:r>
                        <a:rPr lang="en" sz="1100" b="1"/>
                        <a:t>Threats </a:t>
                      </a:r>
                      <a:endParaRPr sz="1100" b="1"/>
                    </a:p>
                  </a:txBody>
                  <a:tcPr marL="91425" marR="91425" marT="91425" marB="91425"/>
                </a:tc>
                <a:extLst>
                  <a:ext uri="{0D108BD9-81ED-4DB2-BD59-A6C34878D82A}">
                    <a16:rowId xmlns:a16="http://schemas.microsoft.com/office/drawing/2014/main" val="10000"/>
                  </a:ext>
                </a:extLst>
              </a:tr>
              <a:tr h="486025">
                <a:tc>
                  <a:txBody>
                    <a:bodyPr/>
                    <a:lstStyle/>
                    <a:p>
                      <a:pPr marL="0" lvl="0" indent="0" algn="l" rtl="0">
                        <a:spcBef>
                          <a:spcPts val="0"/>
                        </a:spcBef>
                        <a:spcAft>
                          <a:spcPts val="0"/>
                        </a:spcAft>
                        <a:buNone/>
                      </a:pPr>
                      <a:r>
                        <a:rPr lang="en" sz="1100" dirty="0">
                          <a:solidFill>
                            <a:schemeClr val="tx1"/>
                          </a:solidFill>
                        </a:rPr>
                        <a:t>Investments in RDI </a:t>
                      </a:r>
                      <a:r>
                        <a:rPr lang="en" sz="1100" strike="noStrike" dirty="0">
                          <a:solidFill>
                            <a:schemeClr val="tx1"/>
                          </a:solidFill>
                        </a:rPr>
                        <a:t>and other investments from ERDF and other EU and national mainstream programmes </a:t>
                      </a:r>
                      <a:endParaRPr sz="1100" strike="noStrike" dirty="0">
                        <a:solidFill>
                          <a:schemeClr val="tx1"/>
                        </a:solidFill>
                      </a:endParaRPr>
                    </a:p>
                  </a:txBody>
                  <a:tcPr marL="91425" marR="91425" marT="91425" marB="91425"/>
                </a:tc>
                <a:tc>
                  <a:txBody>
                    <a:bodyPr/>
                    <a:lstStyle/>
                    <a:p>
                      <a:pPr marL="0" lvl="0" indent="0" algn="l" rtl="0">
                        <a:spcBef>
                          <a:spcPts val="0"/>
                        </a:spcBef>
                        <a:spcAft>
                          <a:spcPts val="0"/>
                        </a:spcAft>
                        <a:buNone/>
                      </a:pPr>
                      <a:r>
                        <a:rPr lang="en" sz="1100" dirty="0">
                          <a:solidFill>
                            <a:schemeClr val="dk1"/>
                          </a:solidFill>
                        </a:rPr>
                        <a:t>Covid-19 pandemic</a:t>
                      </a:r>
                      <a:endParaRPr sz="1100" dirty="0"/>
                    </a:p>
                  </a:txBody>
                  <a:tcPr marL="91425" marR="91425" marT="91425" marB="91425"/>
                </a:tc>
                <a:extLst>
                  <a:ext uri="{0D108BD9-81ED-4DB2-BD59-A6C34878D82A}">
                    <a16:rowId xmlns:a16="http://schemas.microsoft.com/office/drawing/2014/main" val="10001"/>
                  </a:ext>
                </a:extLst>
              </a:tr>
              <a:tr h="729199">
                <a:tc>
                  <a:txBody>
                    <a:bodyPr/>
                    <a:lstStyle/>
                    <a:p>
                      <a:pPr marL="0" lvl="0" indent="0" algn="l" rtl="0">
                        <a:lnSpc>
                          <a:spcPct val="115000"/>
                        </a:lnSpc>
                        <a:spcBef>
                          <a:spcPts val="1200"/>
                        </a:spcBef>
                        <a:spcAft>
                          <a:spcPts val="1200"/>
                        </a:spcAft>
                        <a:buNone/>
                      </a:pPr>
                      <a:r>
                        <a:rPr lang="en" sz="1100" strike="noStrike" dirty="0">
                          <a:solidFill>
                            <a:schemeClr val="tx1"/>
                          </a:solidFill>
                        </a:rPr>
                        <a:t>Increased attractiveness for foreign direct investment (FDI) . </a:t>
                      </a:r>
                      <a:endParaRPr sz="1100" strike="noStrike" dirty="0">
                        <a:solidFill>
                          <a:schemeClr val="tx1"/>
                        </a:solidFill>
                      </a:endParaRPr>
                    </a:p>
                  </a:txBody>
                  <a:tcPr marL="91425" marR="91425" marT="91425" marB="91425"/>
                </a:tc>
                <a:tc>
                  <a:txBody>
                    <a:bodyPr/>
                    <a:lstStyle/>
                    <a:p>
                      <a:pPr marL="0" lvl="0" indent="0" algn="l" rtl="0">
                        <a:lnSpc>
                          <a:spcPct val="115000"/>
                        </a:lnSpc>
                        <a:spcBef>
                          <a:spcPts val="1200"/>
                        </a:spcBef>
                        <a:spcAft>
                          <a:spcPts val="1200"/>
                        </a:spcAft>
                        <a:buNone/>
                      </a:pPr>
                      <a:r>
                        <a:rPr lang="en" sz="1100" dirty="0">
                          <a:solidFill>
                            <a:schemeClr val="tx1"/>
                          </a:solidFill>
                        </a:rPr>
                        <a:t>Decreasing capacity of the education system and increasing brain drain have the consequence</a:t>
                      </a:r>
                      <a:r>
                        <a:rPr lang="en" sz="1100" baseline="0" dirty="0">
                          <a:solidFill>
                            <a:schemeClr val="tx1"/>
                          </a:solidFill>
                        </a:rPr>
                        <a:t> of </a:t>
                      </a:r>
                      <a:r>
                        <a:rPr lang="en" sz="1100" dirty="0">
                          <a:solidFill>
                            <a:schemeClr val="tx1"/>
                          </a:solidFill>
                        </a:rPr>
                        <a:t>reducing the capacity of the economic system to grow towards more knowledge-intensive economic activities  </a:t>
                      </a:r>
                      <a:endParaRPr sz="1100" dirty="0">
                        <a:solidFill>
                          <a:schemeClr val="tx1"/>
                        </a:solidFill>
                      </a:endParaRPr>
                    </a:p>
                  </a:txBody>
                  <a:tcPr marL="91425" marR="91425" marT="91425" marB="91425"/>
                </a:tc>
                <a:extLst>
                  <a:ext uri="{0D108BD9-81ED-4DB2-BD59-A6C34878D82A}">
                    <a16:rowId xmlns:a16="http://schemas.microsoft.com/office/drawing/2014/main" val="10002"/>
                  </a:ext>
                </a:extLst>
              </a:tr>
              <a:tr h="486025">
                <a:tc>
                  <a:txBody>
                    <a:bodyPr/>
                    <a:lstStyle/>
                    <a:p>
                      <a:pPr marL="0" lvl="0" indent="0" algn="l" rtl="0">
                        <a:spcBef>
                          <a:spcPts val="0"/>
                        </a:spcBef>
                        <a:spcAft>
                          <a:spcPts val="0"/>
                        </a:spcAft>
                        <a:buNone/>
                      </a:pPr>
                      <a:r>
                        <a:rPr lang="en" sz="1100" dirty="0">
                          <a:solidFill>
                            <a:schemeClr val="dk1"/>
                          </a:solidFill>
                        </a:rPr>
                        <a:t>There are new economic clusters (ICT) emerging on both sides of the border (especially in Nyíregyháza, Debrecen and Oradea) </a:t>
                      </a:r>
                      <a:endParaRPr sz="1100" dirty="0"/>
                    </a:p>
                  </a:txBody>
                  <a:tcPr marL="91425" marR="91425" marT="91425" marB="91425"/>
                </a:tc>
                <a:tc>
                  <a:txBody>
                    <a:bodyPr/>
                    <a:lstStyle/>
                    <a:p>
                      <a:pPr marL="0" lvl="0" indent="0" algn="l" rtl="0">
                        <a:spcBef>
                          <a:spcPts val="0"/>
                        </a:spcBef>
                        <a:spcAft>
                          <a:spcPts val="0"/>
                        </a:spcAft>
                        <a:buNone/>
                      </a:pPr>
                      <a:r>
                        <a:rPr lang="en" sz="1100" dirty="0">
                          <a:solidFill>
                            <a:schemeClr val="dk1"/>
                          </a:solidFill>
                        </a:rPr>
                        <a:t>Growing </a:t>
                      </a:r>
                      <a:r>
                        <a:rPr lang="en" sz="1100" dirty="0">
                          <a:solidFill>
                            <a:schemeClr val="tx1"/>
                          </a:solidFill>
                        </a:rPr>
                        <a:t>internal disparities in the capacity to attract FDI and other funds, in view to support the economic recovery</a:t>
                      </a:r>
                      <a:endParaRPr sz="1100" dirty="0">
                        <a:solidFill>
                          <a:schemeClr val="tx1"/>
                        </a:solidFill>
                      </a:endParaRPr>
                    </a:p>
                  </a:txBody>
                  <a:tcPr marL="91425" marR="91425" marT="91425" marB="91425"/>
                </a:tc>
                <a:extLst>
                  <a:ext uri="{0D108BD9-81ED-4DB2-BD59-A6C34878D82A}">
                    <a16:rowId xmlns:a16="http://schemas.microsoft.com/office/drawing/2014/main" val="10003"/>
                  </a:ext>
                </a:extLst>
              </a:tr>
              <a:tr h="488177">
                <a:tc>
                  <a:txBody>
                    <a:bodyPr/>
                    <a:lstStyle/>
                    <a:p>
                      <a:pPr marL="0" lvl="0" indent="0" algn="l" rtl="0">
                        <a:spcBef>
                          <a:spcPts val="0"/>
                        </a:spcBef>
                        <a:spcAft>
                          <a:spcPts val="0"/>
                        </a:spcAft>
                        <a:buNone/>
                      </a:pPr>
                      <a:r>
                        <a:rPr lang="en" sz="1100" dirty="0">
                          <a:solidFill>
                            <a:schemeClr val="tx1"/>
                          </a:solidFill>
                        </a:rPr>
                        <a:t>Concentrating joint cross-border interventions in the fields of smart economy and economic areas of common interest on both sides of the border. </a:t>
                      </a:r>
                      <a:endParaRPr sz="11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100" dirty="0"/>
                        <a:t>Growing internal disparities and loss of potential to invest in RDI activities.</a:t>
                      </a:r>
                      <a:endParaRPr sz="1100" dirty="0"/>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311700" y="826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Findings relevant for Policy Objective 2 “A greener Europe”</a:t>
            </a:r>
            <a:endParaRPr sz="2400"/>
          </a:p>
        </p:txBody>
      </p:sp>
      <p:pic>
        <p:nvPicPr>
          <p:cNvPr id="146" name="Google Shape;146;p25"/>
          <p:cNvPicPr preferRelativeResize="0"/>
          <p:nvPr/>
        </p:nvPicPr>
        <p:blipFill>
          <a:blip r:embed="rId3">
            <a:alphaModFix/>
          </a:blip>
          <a:stretch>
            <a:fillRect/>
          </a:stretch>
        </p:blipFill>
        <p:spPr>
          <a:xfrm>
            <a:off x="0" y="0"/>
            <a:ext cx="9143999" cy="916754"/>
          </a:xfrm>
          <a:prstGeom prst="rect">
            <a:avLst/>
          </a:prstGeom>
          <a:noFill/>
          <a:ln>
            <a:noFill/>
          </a:ln>
        </p:spPr>
      </p:pic>
      <p:graphicFrame>
        <p:nvGraphicFramePr>
          <p:cNvPr id="147" name="Google Shape;147;p25"/>
          <p:cNvGraphicFramePr/>
          <p:nvPr>
            <p:extLst>
              <p:ext uri="{D42A27DB-BD31-4B8C-83A1-F6EECF244321}">
                <p14:modId xmlns:p14="http://schemas.microsoft.com/office/powerpoint/2010/main" val="2716384389"/>
              </p:ext>
            </p:extLst>
          </p:nvPr>
        </p:nvGraphicFramePr>
        <p:xfrm>
          <a:off x="80450" y="1466850"/>
          <a:ext cx="9063550" cy="3239904"/>
        </p:xfrm>
        <a:graphic>
          <a:graphicData uri="http://schemas.openxmlformats.org/drawingml/2006/table">
            <a:tbl>
              <a:tblPr>
                <a:noFill/>
                <a:tableStyleId>{40C5962D-8593-471F-AB99-0AD3BC2B82FA}</a:tableStyleId>
              </a:tblPr>
              <a:tblGrid>
                <a:gridCol w="4923650">
                  <a:extLst>
                    <a:ext uri="{9D8B030D-6E8A-4147-A177-3AD203B41FA5}">
                      <a16:colId xmlns:a16="http://schemas.microsoft.com/office/drawing/2014/main" val="20000"/>
                    </a:ext>
                  </a:extLst>
                </a:gridCol>
                <a:gridCol w="4139900">
                  <a:extLst>
                    <a:ext uri="{9D8B030D-6E8A-4147-A177-3AD203B41FA5}">
                      <a16:colId xmlns:a16="http://schemas.microsoft.com/office/drawing/2014/main" val="20001"/>
                    </a:ext>
                  </a:extLst>
                </a:gridCol>
              </a:tblGrid>
              <a:tr h="481425">
                <a:tc>
                  <a:txBody>
                    <a:bodyPr/>
                    <a:lstStyle/>
                    <a:p>
                      <a:pPr marL="0" lvl="0" indent="0" algn="l" rtl="0">
                        <a:spcBef>
                          <a:spcPts val="0"/>
                        </a:spcBef>
                        <a:spcAft>
                          <a:spcPts val="0"/>
                        </a:spcAft>
                        <a:buNone/>
                      </a:pPr>
                      <a:r>
                        <a:rPr lang="en" b="1" dirty="0"/>
                        <a:t>Strengths </a:t>
                      </a:r>
                      <a:endParaRPr b="1" dirty="0"/>
                    </a:p>
                  </a:txBody>
                  <a:tcPr marL="91425" marR="91425" marT="91425" marB="91425"/>
                </a:tc>
                <a:tc>
                  <a:txBody>
                    <a:bodyPr/>
                    <a:lstStyle/>
                    <a:p>
                      <a:pPr marL="0" lvl="0" indent="0" algn="l" rtl="0">
                        <a:spcBef>
                          <a:spcPts val="0"/>
                        </a:spcBef>
                        <a:spcAft>
                          <a:spcPts val="0"/>
                        </a:spcAft>
                        <a:buNone/>
                      </a:pPr>
                      <a:r>
                        <a:rPr lang="en" b="1"/>
                        <a:t>Weaknesses</a:t>
                      </a:r>
                      <a:endParaRPr b="1"/>
                    </a:p>
                  </a:txBody>
                  <a:tcPr marL="91425" marR="91425" marT="91425" marB="91425"/>
                </a:tc>
                <a:extLst>
                  <a:ext uri="{0D108BD9-81ED-4DB2-BD59-A6C34878D82A}">
                    <a16:rowId xmlns:a16="http://schemas.microsoft.com/office/drawing/2014/main" val="10000"/>
                  </a:ext>
                </a:extLst>
              </a:tr>
              <a:tr h="505650">
                <a:tc>
                  <a:txBody>
                    <a:bodyPr/>
                    <a:lstStyle/>
                    <a:p>
                      <a:pPr marL="0" lvl="0" indent="0" algn="l" rtl="0">
                        <a:spcBef>
                          <a:spcPts val="0"/>
                        </a:spcBef>
                        <a:spcAft>
                          <a:spcPts val="0"/>
                        </a:spcAft>
                        <a:buNone/>
                      </a:pPr>
                      <a:r>
                        <a:rPr lang="en" sz="1100" dirty="0">
                          <a:solidFill>
                            <a:schemeClr val="dk1"/>
                          </a:solidFill>
                        </a:rPr>
                        <a:t>A favourable topography to cross-border linkages, lacking natural barriers („green border”)</a:t>
                      </a:r>
                      <a:r>
                        <a:rPr lang="ro-RO" sz="1100" dirty="0">
                          <a:solidFill>
                            <a:schemeClr val="dk1"/>
                          </a:solidFill>
                        </a:rPr>
                        <a:t>, </a:t>
                      </a:r>
                      <a:r>
                        <a:rPr lang="ro-RO" sz="1100" dirty="0" err="1">
                          <a:solidFill>
                            <a:schemeClr val="tx1"/>
                          </a:solidFill>
                        </a:rPr>
                        <a:t>endowed</a:t>
                      </a:r>
                      <a:r>
                        <a:rPr lang="ro-RO" sz="1100" dirty="0">
                          <a:solidFill>
                            <a:schemeClr val="tx1"/>
                          </a:solidFill>
                        </a:rPr>
                        <a:t> </a:t>
                      </a:r>
                      <a:r>
                        <a:rPr lang="ro-RO" sz="1100" dirty="0" err="1">
                          <a:solidFill>
                            <a:schemeClr val="tx1"/>
                          </a:solidFill>
                        </a:rPr>
                        <a:t>with</a:t>
                      </a:r>
                      <a:r>
                        <a:rPr lang="ro-RO" sz="1100" dirty="0">
                          <a:solidFill>
                            <a:schemeClr val="tx1"/>
                          </a:solidFill>
                        </a:rPr>
                        <a:t> </a:t>
                      </a:r>
                      <a:r>
                        <a:rPr lang="ro-RO" sz="1100" dirty="0" err="1">
                          <a:solidFill>
                            <a:schemeClr val="tx1"/>
                          </a:solidFill>
                        </a:rPr>
                        <a:t>rich</a:t>
                      </a:r>
                      <a:r>
                        <a:rPr lang="ro-RO" sz="1100" dirty="0">
                          <a:solidFill>
                            <a:schemeClr val="tx1"/>
                          </a:solidFill>
                        </a:rPr>
                        <a:t> natural </a:t>
                      </a:r>
                      <a:r>
                        <a:rPr lang="ro-RO" sz="1100" dirty="0" err="1">
                          <a:solidFill>
                            <a:schemeClr val="tx1"/>
                          </a:solidFill>
                        </a:rPr>
                        <a:t>heritage</a:t>
                      </a:r>
                      <a:r>
                        <a:rPr lang="ro-RO" sz="1100" dirty="0">
                          <a:solidFill>
                            <a:schemeClr val="tx1"/>
                          </a:solidFill>
                        </a:rPr>
                        <a:t> (40-60% </a:t>
                      </a:r>
                      <a:r>
                        <a:rPr lang="ro-RO" sz="1100" dirty="0" err="1">
                          <a:solidFill>
                            <a:schemeClr val="tx1"/>
                          </a:solidFill>
                        </a:rPr>
                        <a:t>coverage</a:t>
                      </a:r>
                      <a:r>
                        <a:rPr lang="ro-RO" sz="1100" dirty="0">
                          <a:solidFill>
                            <a:schemeClr val="tx1"/>
                          </a:solidFill>
                        </a:rPr>
                        <a:t> </a:t>
                      </a:r>
                      <a:r>
                        <a:rPr lang="ro-RO" sz="1100" dirty="0" err="1">
                          <a:solidFill>
                            <a:schemeClr val="tx1"/>
                          </a:solidFill>
                        </a:rPr>
                        <a:t>with</a:t>
                      </a:r>
                      <a:r>
                        <a:rPr lang="ro-RO" sz="1100" dirty="0">
                          <a:solidFill>
                            <a:schemeClr val="tx1"/>
                          </a:solidFill>
                        </a:rPr>
                        <a:t> Natura 2000 </a:t>
                      </a:r>
                      <a:r>
                        <a:rPr lang="ro-RO" sz="1100" dirty="0" err="1">
                          <a:solidFill>
                            <a:schemeClr val="tx1"/>
                          </a:solidFill>
                        </a:rPr>
                        <a:t>sites</a:t>
                      </a:r>
                      <a:r>
                        <a:rPr lang="ro-RO" sz="1100" dirty="0">
                          <a:solidFill>
                            <a:schemeClr val="tx1"/>
                          </a:solidFill>
                        </a:rPr>
                        <a:t> of </a:t>
                      </a:r>
                      <a:r>
                        <a:rPr lang="ro-RO" sz="1100" dirty="0" err="1">
                          <a:solidFill>
                            <a:schemeClr val="tx1"/>
                          </a:solidFill>
                        </a:rPr>
                        <a:t>the</a:t>
                      </a:r>
                      <a:r>
                        <a:rPr lang="ro-RO" sz="1100" dirty="0">
                          <a:solidFill>
                            <a:schemeClr val="tx1"/>
                          </a:solidFill>
                        </a:rPr>
                        <a:t> PA </a:t>
                      </a:r>
                      <a:r>
                        <a:rPr lang="ro-RO" sz="1100" dirty="0" err="1">
                          <a:solidFill>
                            <a:schemeClr val="tx1"/>
                          </a:solidFill>
                        </a:rPr>
                        <a:t>counties</a:t>
                      </a:r>
                      <a:r>
                        <a:rPr lang="ro-RO" sz="1100" dirty="0">
                          <a:solidFill>
                            <a:schemeClr val="tx1"/>
                          </a:solidFill>
                        </a:rPr>
                        <a:t>) </a:t>
                      </a:r>
                      <a:endParaRPr sz="11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100"/>
                        <a:t>Land abandonment, deforestation and ineffective management of natural resources </a:t>
                      </a:r>
                      <a:endParaRPr sz="1100"/>
                    </a:p>
                  </a:txBody>
                  <a:tcPr marL="91425" marR="91425" marT="91425" marB="91425"/>
                </a:tc>
                <a:extLst>
                  <a:ext uri="{0D108BD9-81ED-4DB2-BD59-A6C34878D82A}">
                    <a16:rowId xmlns:a16="http://schemas.microsoft.com/office/drawing/2014/main" val="10001"/>
                  </a:ext>
                </a:extLst>
              </a:tr>
              <a:tr h="670550">
                <a:tc>
                  <a:txBody>
                    <a:bodyPr/>
                    <a:lstStyle/>
                    <a:p>
                      <a:pPr marL="0" lvl="0" indent="0" algn="l" rtl="0">
                        <a:spcBef>
                          <a:spcPts val="0"/>
                        </a:spcBef>
                        <a:spcAft>
                          <a:spcPts val="0"/>
                        </a:spcAft>
                        <a:buNone/>
                      </a:pPr>
                      <a:r>
                        <a:rPr lang="en" sz="1100" dirty="0">
                          <a:solidFill>
                            <a:schemeClr val="dk1"/>
                          </a:solidFill>
                        </a:rPr>
                        <a:t>Rich hydrographic elements in the region on the East-West direction  providing common cross-border riparian areas with diversified and valuable ecosystems</a:t>
                      </a:r>
                      <a:endParaRPr sz="1100" dirty="0"/>
                    </a:p>
                  </a:txBody>
                  <a:tcPr marL="91425" marR="91425" marT="91425" marB="91425"/>
                </a:tc>
                <a:tc>
                  <a:txBody>
                    <a:bodyPr/>
                    <a:lstStyle/>
                    <a:p>
                      <a:pPr marL="0" lvl="0" indent="0" algn="l" rtl="0">
                        <a:spcBef>
                          <a:spcPts val="0"/>
                        </a:spcBef>
                        <a:spcAft>
                          <a:spcPts val="0"/>
                        </a:spcAft>
                        <a:buNone/>
                      </a:pPr>
                      <a:r>
                        <a:rPr lang="en" sz="1100" dirty="0">
                          <a:solidFill>
                            <a:schemeClr val="dk1"/>
                          </a:solidFill>
                        </a:rPr>
                        <a:t>Significant flood risk </a:t>
                      </a:r>
                      <a:r>
                        <a:rPr lang="en" sz="1100" dirty="0">
                          <a:solidFill>
                            <a:schemeClr val="tx1"/>
                          </a:solidFill>
                        </a:rPr>
                        <a:t>and other natural hazards (e.g earthquakes,climate, etc)</a:t>
                      </a:r>
                      <a:r>
                        <a:rPr lang="en" sz="1100" baseline="0" dirty="0">
                          <a:solidFill>
                            <a:schemeClr val="tx1"/>
                          </a:solidFill>
                        </a:rPr>
                        <a:t> </a:t>
                      </a:r>
                      <a:r>
                        <a:rPr lang="en" sz="1100" dirty="0">
                          <a:solidFill>
                            <a:schemeClr val="dk1"/>
                          </a:solidFill>
                        </a:rPr>
                        <a:t>in the PA, especially on the Mureș, Crișul Alb and Someș rivers</a:t>
                      </a:r>
                      <a:endParaRPr sz="1100" dirty="0"/>
                    </a:p>
                  </a:txBody>
                  <a:tcPr marL="91425" marR="91425" marT="91425" marB="91425"/>
                </a:tc>
                <a:extLst>
                  <a:ext uri="{0D108BD9-81ED-4DB2-BD59-A6C34878D82A}">
                    <a16:rowId xmlns:a16="http://schemas.microsoft.com/office/drawing/2014/main" val="10002"/>
                  </a:ext>
                </a:extLst>
              </a:tr>
              <a:tr h="439750">
                <a:tc>
                  <a:txBody>
                    <a:bodyPr/>
                    <a:lstStyle/>
                    <a:p>
                      <a:pPr marL="0" lvl="0" indent="0" algn="l" rtl="0">
                        <a:lnSpc>
                          <a:spcPct val="115000"/>
                        </a:lnSpc>
                        <a:spcBef>
                          <a:spcPts val="1200"/>
                        </a:spcBef>
                        <a:spcAft>
                          <a:spcPts val="1200"/>
                        </a:spcAft>
                        <a:buNone/>
                      </a:pPr>
                      <a:r>
                        <a:rPr lang="en" sz="1100" dirty="0">
                          <a:solidFill>
                            <a:schemeClr val="dk1"/>
                          </a:solidFill>
                        </a:rPr>
                        <a:t>The entire PA has a dense distribution of thermal baths and balneary facilities and generally a geothermal easily exploitable natural resources</a:t>
                      </a:r>
                      <a:endParaRPr sz="1100" dirty="0"/>
                    </a:p>
                  </a:txBody>
                  <a:tcPr marL="91425" marR="91425" marT="91425" marB="91425"/>
                </a:tc>
                <a:tc>
                  <a:txBody>
                    <a:bodyPr/>
                    <a:lstStyle/>
                    <a:p>
                      <a:pPr marL="0" lvl="0" indent="0" algn="l" rtl="0">
                        <a:lnSpc>
                          <a:spcPct val="115000"/>
                        </a:lnSpc>
                        <a:spcBef>
                          <a:spcPts val="1200"/>
                        </a:spcBef>
                        <a:spcAft>
                          <a:spcPts val="1200"/>
                        </a:spcAft>
                        <a:buNone/>
                      </a:pPr>
                      <a:r>
                        <a:rPr lang="en" sz="1100" dirty="0">
                          <a:solidFill>
                            <a:schemeClr val="tx1"/>
                          </a:solidFill>
                        </a:rPr>
                        <a:t>Low use of renewable energies and no official statistical data of use of solar energy, wind energy etc... </a:t>
                      </a:r>
                      <a:endParaRPr sz="1100" dirty="0">
                        <a:solidFill>
                          <a:schemeClr val="tx1"/>
                        </a:solidFill>
                      </a:endParaRPr>
                    </a:p>
                  </a:txBody>
                  <a:tcPr marL="91425" marR="91425" marT="91425" marB="91425"/>
                </a:tc>
                <a:extLst>
                  <a:ext uri="{0D108BD9-81ED-4DB2-BD59-A6C34878D82A}">
                    <a16:rowId xmlns:a16="http://schemas.microsoft.com/office/drawing/2014/main" val="10003"/>
                  </a:ext>
                </a:extLst>
              </a:tr>
              <a:tr h="834900">
                <a:tc>
                  <a:txBody>
                    <a:bodyPr/>
                    <a:lstStyle/>
                    <a:p>
                      <a:pPr marL="0" lvl="0" indent="0" algn="l" rtl="0">
                        <a:lnSpc>
                          <a:spcPct val="115000"/>
                        </a:lnSpc>
                        <a:spcBef>
                          <a:spcPts val="1200"/>
                        </a:spcBef>
                        <a:spcAft>
                          <a:spcPts val="1200"/>
                        </a:spcAft>
                        <a:buNone/>
                      </a:pPr>
                      <a:r>
                        <a:rPr lang="en" sz="1100" dirty="0">
                          <a:solidFill>
                            <a:schemeClr val="dk1"/>
                          </a:solidFill>
                        </a:rPr>
                        <a:t>High potential for renewable energies: hydro power and solar to a degree, but also geothermal energy, with all four Hungarian counties and the Romanian PA territory being covered by hot sedimentary aquifers</a:t>
                      </a:r>
                      <a:endParaRPr sz="1100" dirty="0">
                        <a:solidFill>
                          <a:srgbClr val="4472C4"/>
                        </a:solidFill>
                      </a:endParaRPr>
                    </a:p>
                  </a:txBody>
                  <a:tcPr marL="91425" marR="91425" marT="91425" marB="91425"/>
                </a:tc>
                <a:tc>
                  <a:txBody>
                    <a:bodyPr/>
                    <a:lstStyle/>
                    <a:p>
                      <a:pPr marL="0" lvl="0" indent="0" algn="l" rtl="0">
                        <a:spcBef>
                          <a:spcPts val="0"/>
                        </a:spcBef>
                        <a:spcAft>
                          <a:spcPts val="0"/>
                        </a:spcAft>
                        <a:buNone/>
                      </a:pPr>
                      <a:r>
                        <a:rPr lang="en" sz="1100" dirty="0">
                          <a:solidFill>
                            <a:schemeClr val="dk1"/>
                          </a:solidFill>
                        </a:rPr>
                        <a:t>Existence of urban waste water treatment plants with only secondary treatment, especially in the Romanian region</a:t>
                      </a:r>
                      <a:endParaRPr sz="1100" dirty="0"/>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311700" y="826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Findings relevant for Policy Objective 2 “A greener Europe”</a:t>
            </a:r>
            <a:endParaRPr sz="2400"/>
          </a:p>
        </p:txBody>
      </p:sp>
      <p:pic>
        <p:nvPicPr>
          <p:cNvPr id="153" name="Google Shape;153;p26"/>
          <p:cNvPicPr preferRelativeResize="0"/>
          <p:nvPr/>
        </p:nvPicPr>
        <p:blipFill>
          <a:blip r:embed="rId3">
            <a:alphaModFix/>
          </a:blip>
          <a:stretch>
            <a:fillRect/>
          </a:stretch>
        </p:blipFill>
        <p:spPr>
          <a:xfrm>
            <a:off x="0" y="0"/>
            <a:ext cx="9143999" cy="916754"/>
          </a:xfrm>
          <a:prstGeom prst="rect">
            <a:avLst/>
          </a:prstGeom>
          <a:noFill/>
          <a:ln>
            <a:noFill/>
          </a:ln>
        </p:spPr>
      </p:pic>
      <p:graphicFrame>
        <p:nvGraphicFramePr>
          <p:cNvPr id="154" name="Google Shape;154;p26"/>
          <p:cNvGraphicFramePr/>
          <p:nvPr>
            <p:extLst>
              <p:ext uri="{D42A27DB-BD31-4B8C-83A1-F6EECF244321}">
                <p14:modId xmlns:p14="http://schemas.microsoft.com/office/powerpoint/2010/main" val="2731050541"/>
              </p:ext>
            </p:extLst>
          </p:nvPr>
        </p:nvGraphicFramePr>
        <p:xfrm>
          <a:off x="311700" y="1314450"/>
          <a:ext cx="8832300" cy="3544120"/>
        </p:xfrm>
        <a:graphic>
          <a:graphicData uri="http://schemas.openxmlformats.org/drawingml/2006/table">
            <a:tbl>
              <a:tblPr>
                <a:noFill/>
                <a:tableStyleId>{40C5962D-8593-471F-AB99-0AD3BC2B82FA}</a:tableStyleId>
              </a:tblPr>
              <a:tblGrid>
                <a:gridCol w="4933025">
                  <a:extLst>
                    <a:ext uri="{9D8B030D-6E8A-4147-A177-3AD203B41FA5}">
                      <a16:colId xmlns:a16="http://schemas.microsoft.com/office/drawing/2014/main" val="20000"/>
                    </a:ext>
                  </a:extLst>
                </a:gridCol>
                <a:gridCol w="3899275">
                  <a:extLst>
                    <a:ext uri="{9D8B030D-6E8A-4147-A177-3AD203B41FA5}">
                      <a16:colId xmlns:a16="http://schemas.microsoft.com/office/drawing/2014/main" val="20001"/>
                    </a:ext>
                  </a:extLst>
                </a:gridCol>
              </a:tblGrid>
              <a:tr h="308400">
                <a:tc>
                  <a:txBody>
                    <a:bodyPr/>
                    <a:lstStyle/>
                    <a:p>
                      <a:pPr marL="0" lvl="0" indent="0" algn="l" rtl="0">
                        <a:spcBef>
                          <a:spcPts val="0"/>
                        </a:spcBef>
                        <a:spcAft>
                          <a:spcPts val="0"/>
                        </a:spcAft>
                        <a:buNone/>
                      </a:pPr>
                      <a:r>
                        <a:rPr lang="en" sz="1100" b="1" dirty="0"/>
                        <a:t>Opportunities </a:t>
                      </a:r>
                      <a:endParaRPr sz="1100" b="1" dirty="0"/>
                    </a:p>
                  </a:txBody>
                  <a:tcPr marL="91425" marR="91425" marT="91425" marB="91425"/>
                </a:tc>
                <a:tc>
                  <a:txBody>
                    <a:bodyPr/>
                    <a:lstStyle/>
                    <a:p>
                      <a:pPr marL="0" lvl="0" indent="0" algn="l" rtl="0">
                        <a:spcBef>
                          <a:spcPts val="0"/>
                        </a:spcBef>
                        <a:spcAft>
                          <a:spcPts val="0"/>
                        </a:spcAft>
                        <a:buNone/>
                      </a:pPr>
                      <a:r>
                        <a:rPr lang="en" sz="1100" b="1"/>
                        <a:t>Threats </a:t>
                      </a:r>
                      <a:endParaRPr sz="1100" b="1"/>
                    </a:p>
                  </a:txBody>
                  <a:tcPr marL="91425" marR="91425" marT="91425" marB="91425"/>
                </a:tc>
                <a:extLst>
                  <a:ext uri="{0D108BD9-81ED-4DB2-BD59-A6C34878D82A}">
                    <a16:rowId xmlns:a16="http://schemas.microsoft.com/office/drawing/2014/main" val="10000"/>
                  </a:ext>
                </a:extLst>
              </a:tr>
              <a:tr h="997375">
                <a:tc>
                  <a:txBody>
                    <a:bodyPr/>
                    <a:lstStyle/>
                    <a:p>
                      <a:pPr marL="0" lvl="0" indent="0" algn="l" rtl="0">
                        <a:lnSpc>
                          <a:spcPct val="115000"/>
                        </a:lnSpc>
                        <a:spcBef>
                          <a:spcPts val="1200"/>
                        </a:spcBef>
                        <a:spcAft>
                          <a:spcPts val="1200"/>
                        </a:spcAft>
                        <a:buNone/>
                      </a:pPr>
                      <a:r>
                        <a:rPr lang="en" sz="1100" b="0" i="0" u="none" strike="noStrike" cap="none" dirty="0">
                          <a:solidFill>
                            <a:schemeClr val="dk1"/>
                          </a:solidFill>
                          <a:latin typeface="Arial"/>
                          <a:cs typeface="Arial"/>
                          <a:sym typeface="Times New Roman"/>
                        </a:rPr>
                        <a:t>Possibility to obtain b</a:t>
                      </a:r>
                      <a:r>
                        <a:rPr lang="en" sz="1100" b="0" i="0" u="none" strike="noStrike" cap="none" dirty="0">
                          <a:solidFill>
                            <a:schemeClr val="dk1"/>
                          </a:solidFill>
                          <a:latin typeface="Arial"/>
                          <a:cs typeface="Arial"/>
                          <a:sym typeface="Arial"/>
                        </a:rPr>
                        <a:t>iomass </a:t>
                      </a:r>
                      <a:r>
                        <a:rPr lang="en" sz="1100" dirty="0">
                          <a:solidFill>
                            <a:schemeClr val="dk1"/>
                          </a:solidFill>
                        </a:rPr>
                        <a:t>energy from forest products and forests residues, crops and organic wastes, regions Hajdú-Bihar, Oradea and Arad having the highest potential. Opportunity to introduce demonstrated new technologies and nature-based solutions</a:t>
                      </a:r>
                      <a:endParaRPr sz="1100" dirty="0">
                        <a:solidFill>
                          <a:schemeClr val="dk1"/>
                        </a:solidFill>
                      </a:endParaRPr>
                    </a:p>
                  </a:txBody>
                  <a:tcPr marL="91425" marR="91425" marT="91425" marB="91425"/>
                </a:tc>
                <a:tc>
                  <a:txBody>
                    <a:bodyPr/>
                    <a:lstStyle/>
                    <a:p>
                      <a:pPr marL="0" lvl="0" indent="0" algn="l" rtl="0">
                        <a:spcBef>
                          <a:spcPts val="0"/>
                        </a:spcBef>
                        <a:spcAft>
                          <a:spcPts val="0"/>
                        </a:spcAft>
                        <a:buNone/>
                      </a:pPr>
                      <a:r>
                        <a:rPr lang="en" sz="1100">
                          <a:solidFill>
                            <a:schemeClr val="dk1"/>
                          </a:solidFill>
                        </a:rPr>
                        <a:t>Fragmentation and differences in the legislation and institutional settings governing the management of protected areas; lack of harmonisation across the PA with respect to data curation, and significant data gaps. </a:t>
                      </a:r>
                      <a:endParaRPr sz="1100"/>
                    </a:p>
                  </a:txBody>
                  <a:tcPr marL="91425" marR="91425" marT="91425" marB="91425"/>
                </a:tc>
                <a:extLst>
                  <a:ext uri="{0D108BD9-81ED-4DB2-BD59-A6C34878D82A}">
                    <a16:rowId xmlns:a16="http://schemas.microsoft.com/office/drawing/2014/main" val="10001"/>
                  </a:ext>
                </a:extLst>
              </a:tr>
              <a:tr h="921975">
                <a:tc>
                  <a:txBody>
                    <a:bodyPr/>
                    <a:lstStyle/>
                    <a:p>
                      <a:pPr marL="0" lvl="0" indent="0" algn="l" rtl="0">
                        <a:lnSpc>
                          <a:spcPct val="115000"/>
                        </a:lnSpc>
                        <a:spcBef>
                          <a:spcPts val="1200"/>
                        </a:spcBef>
                        <a:spcAft>
                          <a:spcPts val="1200"/>
                        </a:spcAft>
                        <a:buNone/>
                      </a:pPr>
                      <a:r>
                        <a:rPr lang="en" sz="1100" dirty="0">
                          <a:solidFill>
                            <a:schemeClr val="dk1"/>
                          </a:solidFill>
                        </a:rPr>
                        <a:t>Potential for cross-border cooperation in the subregions of Timiș – Csongrád-Csanád and  Bihor – Hajdu-Bihar - Szabolcs-Szatmár-Bereg based on the similar high renewable resources potential profiles</a:t>
                      </a:r>
                      <a:endParaRPr sz="1100" dirty="0"/>
                    </a:p>
                  </a:txBody>
                  <a:tcPr marL="91425" marR="91425" marT="91425" marB="91425"/>
                </a:tc>
                <a:tc>
                  <a:txBody>
                    <a:bodyPr/>
                    <a:lstStyle/>
                    <a:p>
                      <a:pPr marL="0" lvl="0" indent="0" algn="l" rtl="0">
                        <a:spcBef>
                          <a:spcPts val="0"/>
                        </a:spcBef>
                        <a:spcAft>
                          <a:spcPts val="0"/>
                        </a:spcAft>
                        <a:buNone/>
                      </a:pPr>
                      <a:r>
                        <a:rPr lang="en" sz="1100" dirty="0">
                          <a:solidFill>
                            <a:schemeClr val="dk1"/>
                          </a:solidFill>
                        </a:rPr>
                        <a:t>Flood risks on the course of main </a:t>
                      </a:r>
                      <a:r>
                        <a:rPr lang="en" sz="1100" dirty="0">
                          <a:solidFill>
                            <a:schemeClr val="tx1"/>
                          </a:solidFill>
                        </a:rPr>
                        <a:t>rivers and other natural hazards (e.g earthquakes,climate, etc)</a:t>
                      </a:r>
                      <a:r>
                        <a:rPr lang="en" sz="1100" baseline="0" dirty="0">
                          <a:solidFill>
                            <a:schemeClr val="tx1"/>
                          </a:solidFill>
                        </a:rPr>
                        <a:t> </a:t>
                      </a:r>
                      <a:r>
                        <a:rPr lang="en" sz="1100" dirty="0">
                          <a:solidFill>
                            <a:schemeClr val="tx1"/>
                          </a:solidFill>
                        </a:rPr>
                        <a:t> </a:t>
                      </a:r>
                      <a:r>
                        <a:rPr lang="en" sz="1100" dirty="0">
                          <a:solidFill>
                            <a:schemeClr val="dk1"/>
                          </a:solidFill>
                        </a:rPr>
                        <a:t>involve potential exposure to environmental disasters, due to proximity of hazard zones </a:t>
                      </a:r>
                      <a:endParaRPr sz="1100" dirty="0"/>
                    </a:p>
                  </a:txBody>
                  <a:tcPr marL="91425" marR="91425" marT="91425" marB="91425"/>
                </a:tc>
                <a:extLst>
                  <a:ext uri="{0D108BD9-81ED-4DB2-BD59-A6C34878D82A}">
                    <a16:rowId xmlns:a16="http://schemas.microsoft.com/office/drawing/2014/main" val="10002"/>
                  </a:ext>
                </a:extLst>
              </a:tr>
              <a:tr h="457650">
                <a:tc>
                  <a:txBody>
                    <a:bodyPr/>
                    <a:lstStyle/>
                    <a:p>
                      <a:pPr marL="0" lvl="0" indent="0" algn="l" rtl="0">
                        <a:spcBef>
                          <a:spcPts val="0"/>
                        </a:spcBef>
                        <a:spcAft>
                          <a:spcPts val="0"/>
                        </a:spcAft>
                        <a:buNone/>
                      </a:pPr>
                      <a:r>
                        <a:rPr lang="en" sz="1100" dirty="0">
                          <a:solidFill>
                            <a:schemeClr val="dk1"/>
                          </a:solidFill>
                        </a:rPr>
                        <a:t>Cooperation in the field of waste management, in support of improved recycling practices</a:t>
                      </a:r>
                      <a:endParaRPr sz="1100" strike="sngStrike" dirty="0">
                        <a:solidFill>
                          <a:srgbClr val="FF0000"/>
                        </a:solidFill>
                      </a:endParaRPr>
                    </a:p>
                  </a:txBody>
                  <a:tcPr marL="91425" marR="91425" marT="91425" marB="91425"/>
                </a:tc>
                <a:tc rowSpan="2">
                  <a:txBody>
                    <a:bodyPr/>
                    <a:lstStyle/>
                    <a:p>
                      <a:pPr marL="0" lvl="0" indent="0" algn="l" rtl="0">
                        <a:spcBef>
                          <a:spcPts val="0"/>
                        </a:spcBef>
                        <a:spcAft>
                          <a:spcPts val="0"/>
                        </a:spcAft>
                        <a:buNone/>
                      </a:pPr>
                      <a:endParaRPr sz="1100" b="1" strike="sngStrike" dirty="0">
                        <a:solidFill>
                          <a:srgbClr val="FF0000"/>
                        </a:solidFill>
                      </a:endParaRPr>
                    </a:p>
                  </a:txBody>
                  <a:tcPr marL="91425" marR="91425" marT="91425" marB="91425"/>
                </a:tc>
                <a:extLst>
                  <a:ext uri="{0D108BD9-81ED-4DB2-BD59-A6C34878D82A}">
                    <a16:rowId xmlns:a16="http://schemas.microsoft.com/office/drawing/2014/main" val="10003"/>
                  </a:ext>
                </a:extLst>
              </a:tr>
              <a:tr h="756150">
                <a:tc>
                  <a:txBody>
                    <a:bodyPr/>
                    <a:lstStyle/>
                    <a:p>
                      <a:pPr marL="0" lvl="0" indent="0" algn="l" rtl="0">
                        <a:lnSpc>
                          <a:spcPct val="115000"/>
                        </a:lnSpc>
                        <a:spcBef>
                          <a:spcPts val="1200"/>
                        </a:spcBef>
                        <a:spcAft>
                          <a:spcPts val="1200"/>
                        </a:spcAft>
                        <a:buNone/>
                      </a:pPr>
                      <a:r>
                        <a:rPr lang="en" sz="1100" dirty="0">
                          <a:solidFill>
                            <a:schemeClr val="dk1"/>
                          </a:solidFill>
                        </a:rPr>
                        <a:t>Valorising and protecting the common natural heritage, through joint actions for reforestation</a:t>
                      </a:r>
                      <a:endParaRPr sz="1100" dirty="0"/>
                    </a:p>
                  </a:txBody>
                  <a:tcPr marL="91425" marR="91425" marT="91425" marB="91425"/>
                </a:tc>
                <a:tc vMerge="1">
                  <a:txBody>
                    <a:bodyPr/>
                    <a:lstStyle/>
                    <a:p>
                      <a:endParaRPr lang="en-US"/>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7"/>
          <p:cNvSpPr txBox="1">
            <a:spLocks noGrp="1"/>
          </p:cNvSpPr>
          <p:nvPr>
            <p:ph type="title"/>
          </p:nvPr>
        </p:nvSpPr>
        <p:spPr>
          <a:xfrm>
            <a:off x="311700" y="826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t>Findings relevant for Policy Objective 3 “A more connected Europe”</a:t>
            </a:r>
            <a:endParaRPr sz="2100"/>
          </a:p>
        </p:txBody>
      </p:sp>
      <p:pic>
        <p:nvPicPr>
          <p:cNvPr id="160" name="Google Shape;160;p27"/>
          <p:cNvPicPr preferRelativeResize="0"/>
          <p:nvPr/>
        </p:nvPicPr>
        <p:blipFill>
          <a:blip r:embed="rId3">
            <a:alphaModFix/>
          </a:blip>
          <a:stretch>
            <a:fillRect/>
          </a:stretch>
        </p:blipFill>
        <p:spPr>
          <a:xfrm>
            <a:off x="0" y="0"/>
            <a:ext cx="9143999" cy="916754"/>
          </a:xfrm>
          <a:prstGeom prst="rect">
            <a:avLst/>
          </a:prstGeom>
          <a:noFill/>
          <a:ln>
            <a:noFill/>
          </a:ln>
        </p:spPr>
      </p:pic>
      <p:graphicFrame>
        <p:nvGraphicFramePr>
          <p:cNvPr id="161" name="Google Shape;161;p27"/>
          <p:cNvGraphicFramePr/>
          <p:nvPr>
            <p:extLst>
              <p:ext uri="{D42A27DB-BD31-4B8C-83A1-F6EECF244321}">
                <p14:modId xmlns:p14="http://schemas.microsoft.com/office/powerpoint/2010/main" val="1276365906"/>
              </p:ext>
            </p:extLst>
          </p:nvPr>
        </p:nvGraphicFramePr>
        <p:xfrm>
          <a:off x="311700" y="1466850"/>
          <a:ext cx="8832300" cy="2971650"/>
        </p:xfrm>
        <a:graphic>
          <a:graphicData uri="http://schemas.openxmlformats.org/drawingml/2006/table">
            <a:tbl>
              <a:tblPr>
                <a:noFill/>
                <a:tableStyleId>{40C5962D-8593-471F-AB99-0AD3BC2B82FA}</a:tableStyleId>
              </a:tblPr>
              <a:tblGrid>
                <a:gridCol w="4125600">
                  <a:extLst>
                    <a:ext uri="{9D8B030D-6E8A-4147-A177-3AD203B41FA5}">
                      <a16:colId xmlns:a16="http://schemas.microsoft.com/office/drawing/2014/main" val="20000"/>
                    </a:ext>
                  </a:extLst>
                </a:gridCol>
                <a:gridCol w="4706700">
                  <a:extLst>
                    <a:ext uri="{9D8B030D-6E8A-4147-A177-3AD203B41FA5}">
                      <a16:colId xmlns:a16="http://schemas.microsoft.com/office/drawing/2014/main" val="20001"/>
                    </a:ext>
                  </a:extLst>
                </a:gridCol>
              </a:tblGrid>
              <a:tr h="211775">
                <a:tc>
                  <a:txBody>
                    <a:bodyPr/>
                    <a:lstStyle/>
                    <a:p>
                      <a:pPr marL="0" lvl="0" indent="0" algn="l" rtl="0">
                        <a:lnSpc>
                          <a:spcPct val="100000"/>
                        </a:lnSpc>
                        <a:spcBef>
                          <a:spcPts val="0"/>
                        </a:spcBef>
                        <a:spcAft>
                          <a:spcPts val="0"/>
                        </a:spcAft>
                        <a:buNone/>
                      </a:pPr>
                      <a:r>
                        <a:rPr lang="en" b="1" dirty="0"/>
                        <a:t>Strengths </a:t>
                      </a:r>
                      <a:endParaRPr b="1" dirty="0"/>
                    </a:p>
                  </a:txBody>
                  <a:tcPr marL="91425" marR="91425" marT="91425" marB="91425"/>
                </a:tc>
                <a:tc>
                  <a:txBody>
                    <a:bodyPr/>
                    <a:lstStyle/>
                    <a:p>
                      <a:pPr marL="0" lvl="0" indent="0" algn="l" rtl="0">
                        <a:lnSpc>
                          <a:spcPct val="100000"/>
                        </a:lnSpc>
                        <a:spcBef>
                          <a:spcPts val="0"/>
                        </a:spcBef>
                        <a:spcAft>
                          <a:spcPts val="0"/>
                        </a:spcAft>
                        <a:buNone/>
                      </a:pPr>
                      <a:r>
                        <a:rPr lang="en" b="1"/>
                        <a:t>Weaknesses</a:t>
                      </a:r>
                      <a:endParaRPr b="1"/>
                    </a:p>
                  </a:txBody>
                  <a:tcPr marL="91425" marR="91425" marT="91425" marB="91425"/>
                </a:tc>
                <a:extLst>
                  <a:ext uri="{0D108BD9-81ED-4DB2-BD59-A6C34878D82A}">
                    <a16:rowId xmlns:a16="http://schemas.microsoft.com/office/drawing/2014/main" val="10000"/>
                  </a:ext>
                </a:extLst>
              </a:tr>
              <a:tr h="540800">
                <a:tc>
                  <a:txBody>
                    <a:bodyPr/>
                    <a:lstStyle/>
                    <a:p>
                      <a:pPr marL="0" lvl="0" indent="0" algn="l" rtl="0">
                        <a:lnSpc>
                          <a:spcPct val="100000"/>
                        </a:lnSpc>
                        <a:spcBef>
                          <a:spcPts val="0"/>
                        </a:spcBef>
                        <a:spcAft>
                          <a:spcPts val="0"/>
                        </a:spcAft>
                        <a:buNone/>
                      </a:pPr>
                      <a:r>
                        <a:rPr lang="en" sz="1100" dirty="0">
                          <a:solidFill>
                            <a:schemeClr val="tx1"/>
                          </a:solidFill>
                        </a:rPr>
                        <a:t>The cross-border region is crossed by TEN-T European corridors</a:t>
                      </a:r>
                      <a:endParaRPr sz="1100" dirty="0">
                        <a:solidFill>
                          <a:schemeClr val="tx1"/>
                        </a:solidFill>
                      </a:endParaRPr>
                    </a:p>
                  </a:txBody>
                  <a:tcPr marL="91425" marR="91425" marT="91425" marB="91425"/>
                </a:tc>
                <a:tc>
                  <a:txBody>
                    <a:bodyPr/>
                    <a:lstStyle/>
                    <a:p>
                      <a:pPr marL="0" lvl="0" indent="0" algn="l" rtl="0">
                        <a:lnSpc>
                          <a:spcPct val="100000"/>
                        </a:lnSpc>
                        <a:spcBef>
                          <a:spcPts val="1200"/>
                        </a:spcBef>
                        <a:spcAft>
                          <a:spcPts val="1200"/>
                        </a:spcAft>
                        <a:buNone/>
                      </a:pPr>
                      <a:r>
                        <a:rPr lang="en" sz="1100" dirty="0">
                          <a:solidFill>
                            <a:schemeClr val="tx1"/>
                          </a:solidFill>
                        </a:rPr>
                        <a:t>Generally lower-than-average transport performance (with the exception of Csongrád) and road accessibility, both at cross-border level and within several counties included in the PA.</a:t>
                      </a:r>
                      <a:endParaRPr sz="1100" dirty="0">
                        <a:solidFill>
                          <a:schemeClr val="tx1"/>
                        </a:solidFill>
                      </a:endParaRPr>
                    </a:p>
                  </a:txBody>
                  <a:tcPr marL="91425" marR="91425" marT="91425" marB="91425"/>
                </a:tc>
                <a:extLst>
                  <a:ext uri="{0D108BD9-81ED-4DB2-BD59-A6C34878D82A}">
                    <a16:rowId xmlns:a16="http://schemas.microsoft.com/office/drawing/2014/main" val="10001"/>
                  </a:ext>
                </a:extLst>
              </a:tr>
              <a:tr h="448275">
                <a:tc>
                  <a:txBody>
                    <a:bodyPr/>
                    <a:lstStyle/>
                    <a:p>
                      <a:pPr marL="0" lvl="0" indent="0" algn="l" rtl="0">
                        <a:lnSpc>
                          <a:spcPct val="100000"/>
                        </a:lnSpc>
                        <a:spcBef>
                          <a:spcPts val="0"/>
                        </a:spcBef>
                        <a:spcAft>
                          <a:spcPts val="0"/>
                        </a:spcAft>
                        <a:buNone/>
                      </a:pPr>
                      <a:r>
                        <a:rPr lang="en" sz="1100" dirty="0">
                          <a:solidFill>
                            <a:schemeClr val="tx1"/>
                          </a:solidFill>
                        </a:rPr>
                        <a:t>The presence of Timișoara Airport as the largest airport in the region and the third-largest in Romania </a:t>
                      </a:r>
                      <a:endParaRPr sz="1100" dirty="0">
                        <a:solidFill>
                          <a:schemeClr val="tx1"/>
                        </a:solidFill>
                      </a:endParaRPr>
                    </a:p>
                  </a:txBody>
                  <a:tcPr marL="91425" marR="91425" marT="91425" marB="91425"/>
                </a:tc>
                <a:tc>
                  <a:txBody>
                    <a:bodyPr/>
                    <a:lstStyle/>
                    <a:p>
                      <a:pPr marL="0" lvl="0" indent="0" algn="l" rtl="0">
                        <a:lnSpc>
                          <a:spcPct val="100000"/>
                        </a:lnSpc>
                        <a:spcBef>
                          <a:spcPts val="1200"/>
                        </a:spcBef>
                        <a:spcAft>
                          <a:spcPts val="1200"/>
                        </a:spcAft>
                        <a:buNone/>
                      </a:pPr>
                      <a:r>
                        <a:rPr lang="en" sz="1100" dirty="0">
                          <a:solidFill>
                            <a:schemeClr val="tx1"/>
                          </a:solidFill>
                        </a:rPr>
                        <a:t>Very low rail connectivity, which makes rail transport unsuitable for cross-border commuting</a:t>
                      </a:r>
                      <a:endParaRPr sz="1100" dirty="0">
                        <a:solidFill>
                          <a:schemeClr val="tx1"/>
                        </a:solidFill>
                      </a:endParaRPr>
                    </a:p>
                  </a:txBody>
                  <a:tcPr marL="91425" marR="91425" marT="91425" marB="91425"/>
                </a:tc>
                <a:extLst>
                  <a:ext uri="{0D108BD9-81ED-4DB2-BD59-A6C34878D82A}">
                    <a16:rowId xmlns:a16="http://schemas.microsoft.com/office/drawing/2014/main" val="10002"/>
                  </a:ext>
                </a:extLst>
              </a:tr>
              <a:tr h="0">
                <a:tc>
                  <a:txBody>
                    <a:bodyPr/>
                    <a:lstStyle/>
                    <a:p>
                      <a:pPr marL="0" lvl="0" indent="0" algn="l" rtl="0">
                        <a:lnSpc>
                          <a:spcPct val="100000"/>
                        </a:lnSpc>
                        <a:spcBef>
                          <a:spcPts val="1200"/>
                        </a:spcBef>
                        <a:spcAft>
                          <a:spcPts val="1200"/>
                        </a:spcAft>
                        <a:buNone/>
                      </a:pPr>
                      <a:r>
                        <a:rPr lang="en" sz="1100">
                          <a:solidFill>
                            <a:schemeClr val="tx1"/>
                          </a:solidFill>
                        </a:rPr>
                        <a:t>The traffic volume at the border crossing points is increasing significantly from both sides (Romania cross-border area has the highest values – for example 12540598 vs 3459676 in 2019).</a:t>
                      </a:r>
                      <a:endParaRPr sz="1100">
                        <a:solidFill>
                          <a:schemeClr val="tx1"/>
                        </a:solidFill>
                      </a:endParaRPr>
                    </a:p>
                  </a:txBody>
                  <a:tcPr marL="91425" marR="91425" marT="91425" marB="91425"/>
                </a:tc>
                <a:tc>
                  <a:txBody>
                    <a:bodyPr/>
                    <a:lstStyle/>
                    <a:p>
                      <a:pPr marL="0" lvl="0" indent="0" algn="l" rtl="0">
                        <a:lnSpc>
                          <a:spcPct val="100000"/>
                        </a:lnSpc>
                        <a:spcBef>
                          <a:spcPts val="1200"/>
                        </a:spcBef>
                        <a:spcAft>
                          <a:spcPts val="1200"/>
                        </a:spcAft>
                        <a:buClr>
                          <a:schemeClr val="dk1"/>
                        </a:buClr>
                        <a:buSzPts val="1100"/>
                        <a:buFont typeface="Arial"/>
                        <a:buNone/>
                      </a:pPr>
                      <a:r>
                        <a:rPr lang="en" sz="1100" dirty="0">
                          <a:solidFill>
                            <a:schemeClr val="tx1"/>
                          </a:solidFill>
                        </a:rPr>
                        <a:t>Public transportation infrastructure between major cities is underdeveloped, with no direct train route between Szeged-Timișoara, Nyíregyháza – Satu Mare</a:t>
                      </a:r>
                      <a:endParaRPr sz="1100" dirty="0">
                        <a:solidFill>
                          <a:schemeClr val="tx1"/>
                        </a:solidFill>
                      </a:endParaRPr>
                    </a:p>
                  </a:txBody>
                  <a:tcPr marL="91425" marR="91425" marT="91425" marB="91425"/>
                </a:tc>
                <a:extLst>
                  <a:ext uri="{0D108BD9-81ED-4DB2-BD59-A6C34878D82A}">
                    <a16:rowId xmlns:a16="http://schemas.microsoft.com/office/drawing/2014/main" val="10003"/>
                  </a:ext>
                </a:extLst>
              </a:tr>
              <a:tr h="0">
                <a:tc>
                  <a:txBody>
                    <a:bodyPr/>
                    <a:lstStyle/>
                    <a:p>
                      <a:pPr marL="0" lvl="0" indent="0" algn="l" rtl="0">
                        <a:lnSpc>
                          <a:spcPct val="100000"/>
                        </a:lnSpc>
                        <a:spcBef>
                          <a:spcPts val="1200"/>
                        </a:spcBef>
                        <a:spcAft>
                          <a:spcPts val="1200"/>
                        </a:spcAft>
                        <a:buNone/>
                      </a:pPr>
                      <a:endParaRPr sz="1100" dirty="0">
                        <a:solidFill>
                          <a:schemeClr val="tx1"/>
                        </a:solidFill>
                      </a:endParaRPr>
                    </a:p>
                  </a:txBody>
                  <a:tcPr marL="91425" marR="91425" marT="91425" marB="91425"/>
                </a:tc>
                <a:tc>
                  <a:txBody>
                    <a:bodyPr/>
                    <a:lstStyle/>
                    <a:p>
                      <a:pPr marL="0" lvl="0" indent="0" algn="l" rtl="0">
                        <a:lnSpc>
                          <a:spcPct val="100000"/>
                        </a:lnSpc>
                        <a:spcBef>
                          <a:spcPts val="1200"/>
                        </a:spcBef>
                        <a:spcAft>
                          <a:spcPts val="1200"/>
                        </a:spcAft>
                        <a:buNone/>
                      </a:pPr>
                      <a:r>
                        <a:rPr lang="en" sz="1100" dirty="0">
                          <a:solidFill>
                            <a:schemeClr val="tx1"/>
                          </a:solidFill>
                        </a:rPr>
                        <a:t>Intra-regional disparities in ICT access, and a significant overall digital divide compared to the EU-27 average</a:t>
                      </a:r>
                      <a:endParaRPr sz="1100" dirty="0">
                        <a:solidFill>
                          <a:schemeClr val="tx1"/>
                        </a:solidFill>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8"/>
          <p:cNvSpPr txBox="1">
            <a:spLocks noGrp="1"/>
          </p:cNvSpPr>
          <p:nvPr>
            <p:ph type="title"/>
          </p:nvPr>
        </p:nvSpPr>
        <p:spPr>
          <a:xfrm>
            <a:off x="311700" y="826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t>Findings relevant for Policy Objective 3 “A more connected Europe”</a:t>
            </a:r>
            <a:endParaRPr sz="2100"/>
          </a:p>
        </p:txBody>
      </p:sp>
      <p:pic>
        <p:nvPicPr>
          <p:cNvPr id="167" name="Google Shape;167;p28"/>
          <p:cNvPicPr preferRelativeResize="0"/>
          <p:nvPr/>
        </p:nvPicPr>
        <p:blipFill>
          <a:blip r:embed="rId3">
            <a:alphaModFix/>
          </a:blip>
          <a:stretch>
            <a:fillRect/>
          </a:stretch>
        </p:blipFill>
        <p:spPr>
          <a:xfrm>
            <a:off x="0" y="0"/>
            <a:ext cx="9143999" cy="916754"/>
          </a:xfrm>
          <a:prstGeom prst="rect">
            <a:avLst/>
          </a:prstGeom>
          <a:noFill/>
          <a:ln>
            <a:noFill/>
          </a:ln>
        </p:spPr>
      </p:pic>
      <p:graphicFrame>
        <p:nvGraphicFramePr>
          <p:cNvPr id="168" name="Google Shape;168;p28"/>
          <p:cNvGraphicFramePr/>
          <p:nvPr>
            <p:extLst>
              <p:ext uri="{D42A27DB-BD31-4B8C-83A1-F6EECF244321}">
                <p14:modId xmlns:p14="http://schemas.microsoft.com/office/powerpoint/2010/main" val="1500550831"/>
              </p:ext>
            </p:extLst>
          </p:nvPr>
        </p:nvGraphicFramePr>
        <p:xfrm>
          <a:off x="146756" y="1466850"/>
          <a:ext cx="8685544" cy="3304900"/>
        </p:xfrm>
        <a:graphic>
          <a:graphicData uri="http://schemas.openxmlformats.org/drawingml/2006/table">
            <a:tbl>
              <a:tblPr>
                <a:noFill/>
                <a:tableStyleId>{40C5962D-8593-471F-AB99-0AD3BC2B82FA}</a:tableStyleId>
              </a:tblPr>
              <a:tblGrid>
                <a:gridCol w="4747594">
                  <a:extLst>
                    <a:ext uri="{9D8B030D-6E8A-4147-A177-3AD203B41FA5}">
                      <a16:colId xmlns:a16="http://schemas.microsoft.com/office/drawing/2014/main" val="20000"/>
                    </a:ext>
                  </a:extLst>
                </a:gridCol>
                <a:gridCol w="3937950">
                  <a:extLst>
                    <a:ext uri="{9D8B030D-6E8A-4147-A177-3AD203B41FA5}">
                      <a16:colId xmlns:a16="http://schemas.microsoft.com/office/drawing/2014/main" val="20001"/>
                    </a:ext>
                  </a:extLst>
                </a:gridCol>
              </a:tblGrid>
              <a:tr h="461650">
                <a:tc>
                  <a:txBody>
                    <a:bodyPr/>
                    <a:lstStyle/>
                    <a:p>
                      <a:pPr marL="0" lvl="0" indent="0" algn="l" rtl="0">
                        <a:spcBef>
                          <a:spcPts val="0"/>
                        </a:spcBef>
                        <a:spcAft>
                          <a:spcPts val="0"/>
                        </a:spcAft>
                        <a:buNone/>
                      </a:pPr>
                      <a:r>
                        <a:rPr lang="en" sz="1100" b="1" dirty="0"/>
                        <a:t>Opportunities </a:t>
                      </a:r>
                      <a:endParaRPr sz="1100" b="1" dirty="0"/>
                    </a:p>
                  </a:txBody>
                  <a:tcPr marL="91425" marR="91425" marT="91425" marB="91425"/>
                </a:tc>
                <a:tc>
                  <a:txBody>
                    <a:bodyPr/>
                    <a:lstStyle/>
                    <a:p>
                      <a:pPr marL="0" lvl="0" indent="0" algn="l" rtl="0">
                        <a:spcBef>
                          <a:spcPts val="0"/>
                        </a:spcBef>
                        <a:spcAft>
                          <a:spcPts val="0"/>
                        </a:spcAft>
                        <a:buNone/>
                      </a:pPr>
                      <a:r>
                        <a:rPr lang="en" sz="1100" b="1"/>
                        <a:t>Threats </a:t>
                      </a:r>
                      <a:endParaRPr sz="1100" b="1"/>
                    </a:p>
                  </a:txBody>
                  <a:tcPr marL="91425" marR="91425" marT="91425" marB="91425"/>
                </a:tc>
                <a:extLst>
                  <a:ext uri="{0D108BD9-81ED-4DB2-BD59-A6C34878D82A}">
                    <a16:rowId xmlns:a16="http://schemas.microsoft.com/office/drawing/2014/main" val="10000"/>
                  </a:ext>
                </a:extLst>
              </a:tr>
              <a:tr h="643025">
                <a:tc>
                  <a:txBody>
                    <a:bodyPr/>
                    <a:lstStyle/>
                    <a:p>
                      <a:pPr marL="0" lvl="0" indent="0" algn="l" rtl="0">
                        <a:spcBef>
                          <a:spcPts val="0"/>
                        </a:spcBef>
                        <a:spcAft>
                          <a:spcPts val="0"/>
                        </a:spcAft>
                        <a:buNone/>
                      </a:pPr>
                      <a:r>
                        <a:rPr lang="en" sz="1100" dirty="0"/>
                        <a:t>Implementation of planned highway projects in Romania (A9, finalisation of A3 Oradea - Cluj-Napoca, Someș Expres) and Hungary (M44 Békéscsaba </a:t>
                      </a:r>
                      <a:r>
                        <a:rPr lang="en" sz="1100" dirty="0">
                          <a:solidFill>
                            <a:schemeClr val="tx1"/>
                          </a:solidFill>
                        </a:rPr>
                        <a:t>-</a:t>
                      </a:r>
                      <a:r>
                        <a:rPr lang="en" sz="1100" dirty="0">
                          <a:solidFill>
                            <a:schemeClr val="tx1"/>
                          </a:solidFill>
                          <a:uFill>
                            <a:noFill/>
                          </a:uFill>
                          <a:hlinkClick r:id="rId4">
                            <a:extLst>
                              <a:ext uri="{A12FA001-AC4F-418D-AE19-62706E023703}">
                                <ahyp:hlinkClr xmlns:ahyp="http://schemas.microsoft.com/office/drawing/2018/hyperlinkcolor" val="tx"/>
                              </a:ext>
                            </a:extLst>
                          </a:hlinkClick>
                        </a:rPr>
                        <a:t> Gyula</a:t>
                      </a:r>
                      <a:r>
                        <a:rPr lang="en" sz="1100" dirty="0">
                          <a:solidFill>
                            <a:schemeClr val="tx1"/>
                          </a:solidFill>
                        </a:rPr>
                        <a:t> /</a:t>
                      </a:r>
                      <a:r>
                        <a:rPr lang="en" sz="1100" dirty="0">
                          <a:solidFill>
                            <a:schemeClr val="tx1"/>
                          </a:solidFill>
                          <a:uFill>
                            <a:noFill/>
                          </a:uFill>
                          <a:hlinkClick r:id="rId5">
                            <a:extLst>
                              <a:ext uri="{A12FA001-AC4F-418D-AE19-62706E023703}">
                                <ahyp:hlinkClr xmlns:ahyp="http://schemas.microsoft.com/office/drawing/2018/hyperlinkcolor" val="tx"/>
                              </a:ext>
                            </a:extLst>
                          </a:hlinkClick>
                        </a:rPr>
                        <a:t> Romani</a:t>
                      </a:r>
                      <a:r>
                        <a:rPr lang="en" sz="1100" dirty="0">
                          <a:solidFill>
                            <a:schemeClr val="tx1"/>
                          </a:solidFill>
                        </a:rPr>
                        <a:t>a, </a:t>
                      </a:r>
                      <a:r>
                        <a:rPr lang="en" sz="1100" dirty="0"/>
                        <a:t>M4, M49)</a:t>
                      </a:r>
                      <a:endParaRPr sz="1100" dirty="0"/>
                    </a:p>
                  </a:txBody>
                  <a:tcPr marL="91425" marR="91425" marT="91425" marB="91425"/>
                </a:tc>
                <a:tc>
                  <a:txBody>
                    <a:bodyPr/>
                    <a:lstStyle/>
                    <a:p>
                      <a:pPr marL="0" lvl="0" indent="0" algn="l" rtl="0">
                        <a:spcBef>
                          <a:spcPts val="0"/>
                        </a:spcBef>
                        <a:spcAft>
                          <a:spcPts val="0"/>
                        </a:spcAft>
                        <a:buNone/>
                      </a:pPr>
                      <a:r>
                        <a:rPr lang="en" sz="1100" dirty="0">
                          <a:solidFill>
                            <a:schemeClr val="tx1"/>
                          </a:solidFill>
                        </a:rPr>
                        <a:t>Lack of comparable data on the state of coverage and performance of urban infrastructures, but also of in what regards cross-border mobility for certain border crossings points</a:t>
                      </a:r>
                      <a:endParaRPr sz="1100" dirty="0">
                        <a:solidFill>
                          <a:schemeClr val="tx1"/>
                        </a:solidFill>
                      </a:endParaRPr>
                    </a:p>
                  </a:txBody>
                  <a:tcPr marL="91425" marR="91425" marT="91425" marB="91425"/>
                </a:tc>
                <a:extLst>
                  <a:ext uri="{0D108BD9-81ED-4DB2-BD59-A6C34878D82A}">
                    <a16:rowId xmlns:a16="http://schemas.microsoft.com/office/drawing/2014/main" val="10001"/>
                  </a:ext>
                </a:extLst>
              </a:tr>
              <a:tr h="1070762">
                <a:tc>
                  <a:txBody>
                    <a:bodyPr/>
                    <a:lstStyle/>
                    <a:p>
                      <a:pPr marL="0" lvl="0" indent="0" algn="l" rtl="0">
                        <a:lnSpc>
                          <a:spcPct val="115000"/>
                        </a:lnSpc>
                        <a:spcBef>
                          <a:spcPts val="1200"/>
                        </a:spcBef>
                        <a:spcAft>
                          <a:spcPts val="1200"/>
                        </a:spcAft>
                        <a:buNone/>
                      </a:pPr>
                      <a:r>
                        <a:rPr lang="en" sz="1100" dirty="0">
                          <a:solidFill>
                            <a:schemeClr val="tx1"/>
                          </a:solidFill>
                        </a:rPr>
                        <a:t>The growing cross-border traffic can potentially sustain</a:t>
                      </a:r>
                      <a:r>
                        <a:rPr lang="en" sz="1100" baseline="0" dirty="0">
                          <a:solidFill>
                            <a:schemeClr val="tx1"/>
                          </a:solidFill>
                        </a:rPr>
                        <a:t> </a:t>
                      </a:r>
                      <a:r>
                        <a:rPr lang="en" sz="1100" dirty="0">
                          <a:solidFill>
                            <a:schemeClr val="tx1"/>
                          </a:solidFill>
                        </a:rPr>
                        <a:t>railroad investment. Recent priority projects on the European Corridors for high-speed rail connecting Budapest with Timișoara</a:t>
                      </a:r>
                      <a:r>
                        <a:rPr lang="en" sz="1100" dirty="0"/>
                        <a:t>, Brașov, Bucharest and Constanța may revive interest in rail transport and provide a viable transport option in the medium term.</a:t>
                      </a:r>
                      <a:endParaRPr sz="1100" dirty="0"/>
                    </a:p>
                  </a:txBody>
                  <a:tcPr marL="91425" marR="91425" marT="91425" marB="91425"/>
                </a:tc>
                <a:tc>
                  <a:txBody>
                    <a:bodyPr/>
                    <a:lstStyle/>
                    <a:p>
                      <a:pPr marL="0" lvl="0" indent="0" algn="l" rtl="0">
                        <a:spcBef>
                          <a:spcPts val="0"/>
                        </a:spcBef>
                        <a:spcAft>
                          <a:spcPts val="0"/>
                        </a:spcAft>
                        <a:buNone/>
                      </a:pPr>
                      <a:r>
                        <a:rPr lang="en" sz="1100" dirty="0"/>
                        <a:t>Underdevelopment of ICT infrastructure specifically in relation to vital services and applications can represent a significant weakness in dealing with threats such as the Covid-19 pandemic (e.g.. from tracking the geographical spread of the pandemic to enabling digital transition in education and healthcare provision with minimal disruption)</a:t>
                      </a:r>
                      <a:endParaRPr sz="1100" dirty="0"/>
                    </a:p>
                  </a:txBody>
                  <a:tcPr marL="91425" marR="91425" marT="91425" marB="91425"/>
                </a:tc>
                <a:extLst>
                  <a:ext uri="{0D108BD9-81ED-4DB2-BD59-A6C34878D82A}">
                    <a16:rowId xmlns:a16="http://schemas.microsoft.com/office/drawing/2014/main" val="10002"/>
                  </a:ext>
                </a:extLst>
              </a:tr>
              <a:tr h="801150">
                <a:tc>
                  <a:txBody>
                    <a:bodyPr/>
                    <a:lstStyle/>
                    <a:p>
                      <a:pPr marL="0" lvl="0" indent="0" algn="l" rtl="0">
                        <a:lnSpc>
                          <a:spcPct val="115000"/>
                        </a:lnSpc>
                        <a:spcBef>
                          <a:spcPts val="1200"/>
                        </a:spcBef>
                        <a:spcAft>
                          <a:spcPts val="1200"/>
                        </a:spcAft>
                        <a:buNone/>
                      </a:pPr>
                      <a:endParaRPr sz="1100" dirty="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100" strike="noStrike" dirty="0">
                          <a:solidFill>
                            <a:schemeClr val="tx1"/>
                          </a:solidFill>
                        </a:rPr>
                        <a:t>B</a:t>
                      </a:r>
                      <a:r>
                        <a:rPr lang="en" sz="1100" dirty="0">
                          <a:solidFill>
                            <a:schemeClr val="tx1"/>
                          </a:solidFill>
                        </a:rPr>
                        <a:t>arriers to effective connection RO-HU and cross-border exchanges,</a:t>
                      </a:r>
                      <a:r>
                        <a:rPr lang="en" sz="1100" baseline="0" dirty="0">
                          <a:solidFill>
                            <a:schemeClr val="tx1"/>
                          </a:solidFill>
                        </a:rPr>
                        <a:t> due to effects of Schengen Agreement </a:t>
                      </a:r>
                      <a:endParaRPr sz="1100" dirty="0">
                        <a:solidFill>
                          <a:schemeClr val="tx1"/>
                        </a:solidFill>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311700" y="826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t>Findings relevant for Policy Objective 4 “A more social Europe”</a:t>
            </a:r>
            <a:endParaRPr sz="2100"/>
          </a:p>
        </p:txBody>
      </p:sp>
      <p:pic>
        <p:nvPicPr>
          <p:cNvPr id="174" name="Google Shape;174;p29"/>
          <p:cNvPicPr preferRelativeResize="0"/>
          <p:nvPr/>
        </p:nvPicPr>
        <p:blipFill>
          <a:blip r:embed="rId3">
            <a:alphaModFix/>
          </a:blip>
          <a:stretch>
            <a:fillRect/>
          </a:stretch>
        </p:blipFill>
        <p:spPr>
          <a:xfrm>
            <a:off x="0" y="0"/>
            <a:ext cx="9143999" cy="916754"/>
          </a:xfrm>
          <a:prstGeom prst="rect">
            <a:avLst/>
          </a:prstGeom>
          <a:noFill/>
          <a:ln>
            <a:noFill/>
          </a:ln>
        </p:spPr>
      </p:pic>
      <p:graphicFrame>
        <p:nvGraphicFramePr>
          <p:cNvPr id="175" name="Google Shape;175;p29"/>
          <p:cNvGraphicFramePr/>
          <p:nvPr>
            <p:extLst>
              <p:ext uri="{D42A27DB-BD31-4B8C-83A1-F6EECF244321}">
                <p14:modId xmlns:p14="http://schemas.microsoft.com/office/powerpoint/2010/main" val="4069107869"/>
              </p:ext>
            </p:extLst>
          </p:nvPr>
        </p:nvGraphicFramePr>
        <p:xfrm>
          <a:off x="80475" y="1314450"/>
          <a:ext cx="9063525" cy="3614285"/>
        </p:xfrm>
        <a:graphic>
          <a:graphicData uri="http://schemas.openxmlformats.org/drawingml/2006/table">
            <a:tbl>
              <a:tblPr>
                <a:noFill/>
                <a:tableStyleId>{40C5962D-8593-471F-AB99-0AD3BC2B82FA}</a:tableStyleId>
              </a:tblPr>
              <a:tblGrid>
                <a:gridCol w="3664925">
                  <a:extLst>
                    <a:ext uri="{9D8B030D-6E8A-4147-A177-3AD203B41FA5}">
                      <a16:colId xmlns:a16="http://schemas.microsoft.com/office/drawing/2014/main" val="20000"/>
                    </a:ext>
                  </a:extLst>
                </a:gridCol>
                <a:gridCol w="5398600">
                  <a:extLst>
                    <a:ext uri="{9D8B030D-6E8A-4147-A177-3AD203B41FA5}">
                      <a16:colId xmlns:a16="http://schemas.microsoft.com/office/drawing/2014/main" val="20001"/>
                    </a:ext>
                  </a:extLst>
                </a:gridCol>
              </a:tblGrid>
              <a:tr h="317884">
                <a:tc>
                  <a:txBody>
                    <a:bodyPr/>
                    <a:lstStyle/>
                    <a:p>
                      <a:pPr marL="0" lvl="0" indent="0" algn="l" rtl="0">
                        <a:spcBef>
                          <a:spcPts val="0"/>
                        </a:spcBef>
                        <a:spcAft>
                          <a:spcPts val="0"/>
                        </a:spcAft>
                        <a:buNone/>
                      </a:pPr>
                      <a:r>
                        <a:rPr lang="en" sz="1100" b="1" dirty="0"/>
                        <a:t>Strengths </a:t>
                      </a:r>
                      <a:endParaRPr sz="1100" b="1" dirty="0"/>
                    </a:p>
                  </a:txBody>
                  <a:tcPr marL="91425" marR="91425" marT="91425" marB="91425"/>
                </a:tc>
                <a:tc>
                  <a:txBody>
                    <a:bodyPr/>
                    <a:lstStyle/>
                    <a:p>
                      <a:pPr marL="0" lvl="0" indent="0" algn="l" rtl="0">
                        <a:spcBef>
                          <a:spcPts val="0"/>
                        </a:spcBef>
                        <a:spcAft>
                          <a:spcPts val="0"/>
                        </a:spcAft>
                        <a:buNone/>
                      </a:pPr>
                      <a:r>
                        <a:rPr lang="en" sz="1100" b="1"/>
                        <a:t>Weaknesses</a:t>
                      </a:r>
                      <a:endParaRPr sz="1100" b="1"/>
                    </a:p>
                  </a:txBody>
                  <a:tcPr marL="91425" marR="91425" marT="91425" marB="91425"/>
                </a:tc>
                <a:extLst>
                  <a:ext uri="{0D108BD9-81ED-4DB2-BD59-A6C34878D82A}">
                    <a16:rowId xmlns:a16="http://schemas.microsoft.com/office/drawing/2014/main" val="10000"/>
                  </a:ext>
                </a:extLst>
              </a:tr>
              <a:tr h="738291">
                <a:tc>
                  <a:txBody>
                    <a:bodyPr/>
                    <a:lstStyle/>
                    <a:p>
                      <a:pPr marL="0" lvl="0" indent="0" algn="l" rtl="0">
                        <a:lnSpc>
                          <a:spcPct val="115000"/>
                        </a:lnSpc>
                        <a:spcBef>
                          <a:spcPts val="0"/>
                        </a:spcBef>
                        <a:spcAft>
                          <a:spcPts val="0"/>
                        </a:spcAft>
                        <a:buClr>
                          <a:schemeClr val="dk1"/>
                        </a:buClr>
                        <a:buSzPts val="1100"/>
                        <a:buFont typeface="Arial"/>
                        <a:buNone/>
                      </a:pPr>
                      <a:r>
                        <a:rPr lang="en" sz="1100" dirty="0">
                          <a:solidFill>
                            <a:schemeClr val="dk1"/>
                          </a:solidFill>
                        </a:rPr>
                        <a:t>Good access to healthcare in the southern part of the programming area – Csongrád-Csanád (</a:t>
                      </a:r>
                      <a:r>
                        <a:rPr lang="en" sz="1100" dirty="0">
                          <a:solidFill>
                            <a:schemeClr val="tx1"/>
                          </a:solidFill>
                        </a:rPr>
                        <a:t>6.3‰ doctor</a:t>
                      </a:r>
                      <a:r>
                        <a:rPr lang="en" sz="1100" baseline="0" dirty="0">
                          <a:solidFill>
                            <a:schemeClr val="tx1"/>
                          </a:solidFill>
                        </a:rPr>
                        <a:t> </a:t>
                      </a:r>
                      <a:r>
                        <a:rPr lang="en" sz="1100" dirty="0">
                          <a:solidFill>
                            <a:schemeClr val="tx1"/>
                          </a:solidFill>
                        </a:rPr>
                        <a:t>per inhabitant) and Timiș (6.2‰ medics per inhabitant).</a:t>
                      </a:r>
                      <a:endParaRPr sz="1100" dirty="0">
                        <a:solidFill>
                          <a:schemeClr val="tx1"/>
                        </a:solidFill>
                      </a:endParaRPr>
                    </a:p>
                  </a:txBody>
                  <a:tcPr marL="91425" marR="91425" marT="91425" marB="91425"/>
                </a:tc>
                <a:tc>
                  <a:txBody>
                    <a:bodyPr/>
                    <a:lstStyle/>
                    <a:p>
                      <a:pPr marL="0" lvl="0" indent="0" algn="l" rtl="0">
                        <a:lnSpc>
                          <a:spcPct val="115000"/>
                        </a:lnSpc>
                        <a:spcBef>
                          <a:spcPts val="1200"/>
                        </a:spcBef>
                        <a:spcAft>
                          <a:spcPts val="1200"/>
                        </a:spcAft>
                        <a:buNone/>
                      </a:pPr>
                      <a:r>
                        <a:rPr lang="en-GB" sz="1100" dirty="0">
                          <a:solidFill>
                            <a:schemeClr val="tx1"/>
                          </a:solidFill>
                        </a:rPr>
                        <a:t>PA is still lagging behind the European level in the performance for several indicators, including life expectancy at birth </a:t>
                      </a:r>
                      <a:r>
                        <a:rPr lang="ro-RO" sz="1100" dirty="0" err="1">
                          <a:solidFill>
                            <a:schemeClr val="tx1"/>
                          </a:solidFill>
                        </a:rPr>
                        <a:t>and</a:t>
                      </a:r>
                      <a:r>
                        <a:rPr lang="ro-RO" sz="1100" dirty="0">
                          <a:solidFill>
                            <a:schemeClr val="tx1"/>
                          </a:solidFill>
                        </a:rPr>
                        <a:t> </a:t>
                      </a:r>
                      <a:r>
                        <a:rPr lang="ro-RO" sz="1100" dirty="0" err="1">
                          <a:solidFill>
                            <a:schemeClr val="tx1"/>
                          </a:solidFill>
                        </a:rPr>
                        <a:t>infant</a:t>
                      </a:r>
                      <a:r>
                        <a:rPr lang="ro-RO" sz="1100" dirty="0">
                          <a:solidFill>
                            <a:schemeClr val="tx1"/>
                          </a:solidFill>
                        </a:rPr>
                        <a:t> </a:t>
                      </a:r>
                      <a:r>
                        <a:rPr lang="ro-RO" sz="1100" dirty="0" err="1">
                          <a:solidFill>
                            <a:schemeClr val="tx1"/>
                          </a:solidFill>
                        </a:rPr>
                        <a:t>mortality</a:t>
                      </a:r>
                      <a:r>
                        <a:rPr lang="ro-RO" sz="1100" dirty="0">
                          <a:solidFill>
                            <a:schemeClr val="tx1"/>
                          </a:solidFill>
                        </a:rPr>
                        <a:t>, </a:t>
                      </a:r>
                      <a:r>
                        <a:rPr lang="ro-RO" sz="1100" dirty="0" err="1">
                          <a:solidFill>
                            <a:schemeClr val="tx1"/>
                          </a:solidFill>
                        </a:rPr>
                        <a:t>recording</a:t>
                      </a:r>
                      <a:r>
                        <a:rPr lang="ro-RO" sz="1100" dirty="0">
                          <a:solidFill>
                            <a:schemeClr val="tx1"/>
                          </a:solidFill>
                        </a:rPr>
                        <a:t> </a:t>
                      </a:r>
                      <a:r>
                        <a:rPr lang="ro-RO" sz="1100" dirty="0" err="1">
                          <a:solidFill>
                            <a:schemeClr val="tx1"/>
                          </a:solidFill>
                        </a:rPr>
                        <a:t>significant</a:t>
                      </a:r>
                      <a:r>
                        <a:rPr lang="ro-RO" sz="1100" dirty="0">
                          <a:solidFill>
                            <a:schemeClr val="tx1"/>
                          </a:solidFill>
                        </a:rPr>
                        <a:t> intra-regional </a:t>
                      </a:r>
                      <a:r>
                        <a:rPr lang="ro-RO" sz="1100" dirty="0" err="1">
                          <a:solidFill>
                            <a:schemeClr val="tx1"/>
                          </a:solidFill>
                        </a:rPr>
                        <a:t>disparities</a:t>
                      </a:r>
                      <a:r>
                        <a:rPr lang="ro-RO" sz="1100" dirty="0">
                          <a:solidFill>
                            <a:schemeClr val="tx1"/>
                          </a:solidFill>
                        </a:rPr>
                        <a:t> as </a:t>
                      </a:r>
                      <a:r>
                        <a:rPr lang="ro-RO" sz="1100" dirty="0" err="1">
                          <a:solidFill>
                            <a:schemeClr val="tx1"/>
                          </a:solidFill>
                        </a:rPr>
                        <a:t>well</a:t>
                      </a:r>
                      <a:r>
                        <a:rPr lang="ro-RO" sz="1100" dirty="0">
                          <a:solidFill>
                            <a:schemeClr val="tx1"/>
                          </a:solidFill>
                        </a:rPr>
                        <a:t> </a:t>
                      </a:r>
                      <a:endParaRPr sz="1100" dirty="0">
                        <a:solidFill>
                          <a:schemeClr val="tx1"/>
                        </a:solidFill>
                      </a:endParaRPr>
                    </a:p>
                  </a:txBody>
                  <a:tcPr marL="91425" marR="91425" marT="91425" marB="91425"/>
                </a:tc>
                <a:extLst>
                  <a:ext uri="{0D108BD9-81ED-4DB2-BD59-A6C34878D82A}">
                    <a16:rowId xmlns:a16="http://schemas.microsoft.com/office/drawing/2014/main" val="10001"/>
                  </a:ext>
                </a:extLst>
              </a:tr>
              <a:tr h="820330">
                <a:tc>
                  <a:txBody>
                    <a:bodyPr/>
                    <a:lstStyle/>
                    <a:p>
                      <a:pPr marL="0" lvl="0" indent="0" algn="l" rtl="0">
                        <a:spcBef>
                          <a:spcPts val="0"/>
                        </a:spcBef>
                        <a:spcAft>
                          <a:spcPts val="0"/>
                        </a:spcAft>
                        <a:buNone/>
                      </a:pPr>
                      <a:r>
                        <a:rPr lang="en" sz="1100" dirty="0">
                          <a:solidFill>
                            <a:schemeClr val="tx1"/>
                          </a:solidFill>
                        </a:rPr>
                        <a:t>The cross-border values for total hospital beds per 100 thousands inhabitants are above the European 27 average (537 European average versus 693 beds per 100000 inhabitants average for the PA, in 2018). </a:t>
                      </a:r>
                      <a:endParaRPr sz="1100" dirty="0">
                        <a:solidFill>
                          <a:schemeClr val="tx1"/>
                        </a:solidFill>
                      </a:endParaRPr>
                    </a:p>
                  </a:txBody>
                  <a:tcPr marL="91425" marR="91425" marT="91425" marB="91425"/>
                </a:tc>
                <a:tc>
                  <a:txBody>
                    <a:bodyPr/>
                    <a:lstStyle/>
                    <a:p>
                      <a:pPr marL="0" lvl="0" indent="0" algn="l" rtl="0">
                        <a:spcBef>
                          <a:spcPts val="0"/>
                        </a:spcBef>
                        <a:spcAft>
                          <a:spcPts val="0"/>
                        </a:spcAft>
                        <a:buNone/>
                      </a:pPr>
                      <a:r>
                        <a:rPr lang="it-IT" sz="1100" dirty="0" err="1">
                          <a:solidFill>
                            <a:schemeClr val="tx1"/>
                          </a:solidFill>
                        </a:rPr>
                        <a:t>Disparities</a:t>
                      </a:r>
                      <a:r>
                        <a:rPr lang="it-IT" sz="1100" dirty="0">
                          <a:solidFill>
                            <a:schemeClr val="tx1"/>
                          </a:solidFill>
                        </a:rPr>
                        <a:t> in the </a:t>
                      </a:r>
                      <a:r>
                        <a:rPr lang="it-IT" sz="1100" dirty="0" err="1">
                          <a:solidFill>
                            <a:schemeClr val="tx1"/>
                          </a:solidFill>
                        </a:rPr>
                        <a:t>distribution</a:t>
                      </a:r>
                      <a:r>
                        <a:rPr lang="it-IT" sz="1100" dirty="0">
                          <a:solidFill>
                            <a:schemeClr val="tx1"/>
                          </a:solidFill>
                        </a:rPr>
                        <a:t> of </a:t>
                      </a:r>
                      <a:r>
                        <a:rPr lang="it-IT" sz="1100" dirty="0" err="1">
                          <a:solidFill>
                            <a:schemeClr val="tx1"/>
                          </a:solidFill>
                        </a:rPr>
                        <a:t>health</a:t>
                      </a:r>
                      <a:r>
                        <a:rPr lang="it-IT" sz="1100" dirty="0">
                          <a:solidFill>
                            <a:schemeClr val="tx1"/>
                          </a:solidFill>
                        </a:rPr>
                        <a:t> </a:t>
                      </a:r>
                      <a:r>
                        <a:rPr lang="it-IT" sz="1100" dirty="0" err="1">
                          <a:solidFill>
                            <a:schemeClr val="tx1"/>
                          </a:solidFill>
                        </a:rPr>
                        <a:t>ambulatories</a:t>
                      </a:r>
                      <a:r>
                        <a:rPr lang="it-IT" sz="1100" dirty="0">
                          <a:solidFill>
                            <a:schemeClr val="tx1"/>
                          </a:solidFill>
                        </a:rPr>
                        <a:t> in the PA, with </a:t>
                      </a:r>
                      <a:r>
                        <a:rPr lang="it-IT" sz="1100" dirty="0" err="1">
                          <a:solidFill>
                            <a:schemeClr val="tx1"/>
                          </a:solidFill>
                        </a:rPr>
                        <a:t>concentration</a:t>
                      </a:r>
                      <a:r>
                        <a:rPr lang="it-IT" sz="1100" dirty="0">
                          <a:solidFill>
                            <a:schemeClr val="tx1"/>
                          </a:solidFill>
                        </a:rPr>
                        <a:t> of services and </a:t>
                      </a:r>
                      <a:r>
                        <a:rPr lang="it-IT" sz="1100" dirty="0" err="1">
                          <a:solidFill>
                            <a:schemeClr val="tx1"/>
                          </a:solidFill>
                        </a:rPr>
                        <a:t>infrastructures</a:t>
                      </a:r>
                      <a:r>
                        <a:rPr lang="it-IT" sz="1100" dirty="0">
                          <a:solidFill>
                            <a:schemeClr val="tx1"/>
                          </a:solidFill>
                        </a:rPr>
                        <a:t> </a:t>
                      </a:r>
                      <a:r>
                        <a:rPr lang="it-IT" sz="1100" dirty="0" err="1">
                          <a:solidFill>
                            <a:schemeClr val="tx1"/>
                          </a:solidFill>
                        </a:rPr>
                        <a:t>near</a:t>
                      </a:r>
                      <a:r>
                        <a:rPr lang="it-IT" sz="1100" dirty="0">
                          <a:solidFill>
                            <a:schemeClr val="tx1"/>
                          </a:solidFill>
                        </a:rPr>
                        <a:t> </a:t>
                      </a:r>
                      <a:r>
                        <a:rPr lang="it-IT" sz="1100" dirty="0" err="1">
                          <a:solidFill>
                            <a:schemeClr val="tx1"/>
                          </a:solidFill>
                        </a:rPr>
                        <a:t>urban</a:t>
                      </a:r>
                      <a:r>
                        <a:rPr lang="it-IT" sz="1100" dirty="0">
                          <a:solidFill>
                            <a:schemeClr val="tx1"/>
                          </a:solidFill>
                        </a:rPr>
                        <a:t> centres, </a:t>
                      </a:r>
                      <a:r>
                        <a:rPr lang="it-IT" sz="1100" dirty="0" err="1">
                          <a:solidFill>
                            <a:schemeClr val="tx1"/>
                          </a:solidFill>
                        </a:rPr>
                        <a:t>especially</a:t>
                      </a:r>
                      <a:r>
                        <a:rPr lang="it-IT" sz="1100" dirty="0">
                          <a:solidFill>
                            <a:schemeClr val="tx1"/>
                          </a:solidFill>
                        </a:rPr>
                        <a:t> on the </a:t>
                      </a:r>
                      <a:r>
                        <a:rPr lang="it-IT" sz="1100" dirty="0" err="1">
                          <a:solidFill>
                            <a:schemeClr val="tx1"/>
                          </a:solidFill>
                        </a:rPr>
                        <a:t>Romanian</a:t>
                      </a:r>
                      <a:r>
                        <a:rPr lang="it-IT" sz="1100" dirty="0">
                          <a:solidFill>
                            <a:schemeClr val="tx1"/>
                          </a:solidFill>
                        </a:rPr>
                        <a:t> side of the </a:t>
                      </a:r>
                      <a:r>
                        <a:rPr lang="it-IT" sz="1100" dirty="0" err="1">
                          <a:solidFill>
                            <a:schemeClr val="tx1"/>
                          </a:solidFill>
                        </a:rPr>
                        <a:t>border</a:t>
                      </a:r>
                      <a:r>
                        <a:rPr lang="it-IT" sz="1100" dirty="0">
                          <a:solidFill>
                            <a:schemeClr val="tx1"/>
                          </a:solidFill>
                        </a:rPr>
                        <a:t>.</a:t>
                      </a:r>
                      <a:endParaRPr sz="1100" dirty="0">
                        <a:solidFill>
                          <a:schemeClr val="tx1"/>
                        </a:solidFill>
                      </a:endParaRPr>
                    </a:p>
                  </a:txBody>
                  <a:tcPr marL="91425" marR="91425" marT="91425" marB="91425"/>
                </a:tc>
                <a:extLst>
                  <a:ext uri="{0D108BD9-81ED-4DB2-BD59-A6C34878D82A}">
                    <a16:rowId xmlns:a16="http://schemas.microsoft.com/office/drawing/2014/main" val="10002"/>
                  </a:ext>
                </a:extLst>
              </a:tr>
              <a:tr h="820330">
                <a:tc>
                  <a:txBody>
                    <a:bodyPr/>
                    <a:lstStyle/>
                    <a:p>
                      <a:pPr marL="0" lvl="0" indent="0" algn="l" rtl="0">
                        <a:spcBef>
                          <a:spcPts val="0"/>
                        </a:spcBef>
                        <a:spcAft>
                          <a:spcPts val="0"/>
                        </a:spcAft>
                        <a:buNone/>
                      </a:pPr>
                      <a:r>
                        <a:rPr lang="en" sz="1100" dirty="0">
                          <a:solidFill>
                            <a:schemeClr val="dk1"/>
                          </a:solidFill>
                        </a:rPr>
                        <a:t>Regarding tertiary education, the PA has a well-developed infrastructure, with Timișoara, Debrecen and Szeged representing established university centres</a:t>
                      </a:r>
                      <a:endParaRPr sz="1100" dirty="0"/>
                    </a:p>
                  </a:txBody>
                  <a:tcPr marL="91425" marR="91425" marT="91425" marB="91425"/>
                </a:tc>
                <a:tc>
                  <a:txBody>
                    <a:bodyPr/>
                    <a:lstStyle/>
                    <a:p>
                      <a:pPr marL="0" lvl="0" indent="0" algn="l" rtl="0">
                        <a:spcBef>
                          <a:spcPts val="0"/>
                        </a:spcBef>
                        <a:spcAft>
                          <a:spcPts val="0"/>
                        </a:spcAft>
                        <a:buNone/>
                      </a:pPr>
                      <a:r>
                        <a:rPr lang="en" sz="1100" dirty="0">
                          <a:solidFill>
                            <a:schemeClr val="dk1"/>
                          </a:solidFill>
                        </a:rPr>
                        <a:t>There is a disparity between Romania and Hungary in what concerns the average number of pupils to a school teacher and a general decrease in the PA in the number of graduates for ISCED 3 and 5 and above. Low skilled workers are much exposed to long term unemployment</a:t>
                      </a:r>
                      <a:endParaRPr sz="1100" dirty="0"/>
                    </a:p>
                  </a:txBody>
                  <a:tcPr marL="91425" marR="91425" marT="91425" marB="91425"/>
                </a:tc>
                <a:extLst>
                  <a:ext uri="{0D108BD9-81ED-4DB2-BD59-A6C34878D82A}">
                    <a16:rowId xmlns:a16="http://schemas.microsoft.com/office/drawing/2014/main" val="10003"/>
                  </a:ext>
                </a:extLst>
              </a:tr>
              <a:tr h="812150">
                <a:tc>
                  <a:txBody>
                    <a:bodyPr/>
                    <a:lstStyle/>
                    <a:p>
                      <a:pPr marL="0" lvl="0" indent="0" algn="l" rtl="0">
                        <a:spcBef>
                          <a:spcPts val="0"/>
                        </a:spcBef>
                        <a:spcAft>
                          <a:spcPts val="0"/>
                        </a:spcAft>
                        <a:buNone/>
                      </a:pPr>
                      <a:r>
                        <a:rPr lang="en" sz="1100" dirty="0">
                          <a:solidFill>
                            <a:schemeClr val="dk1"/>
                          </a:solidFill>
                        </a:rPr>
                        <a:t>The number of people at risk of poverty exclusion has significantly dropped in the last 5 years</a:t>
                      </a:r>
                      <a:endParaRPr sz="1100" dirty="0"/>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chemeClr val="dk1"/>
                          </a:solidFill>
                        </a:rPr>
                        <a:t>Although decreasing, there is still a percentage of 23.3% of people at risk of poverty or social exclusion in Hungary, and 44.3% in Romania. Both rates are still higher than the national averages.</a:t>
                      </a:r>
                      <a:endParaRPr lang="en-US" sz="1100" dirty="0"/>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ctrTitle"/>
          </p:nvPr>
        </p:nvSpPr>
        <p:spPr>
          <a:xfrm>
            <a:off x="311708" y="1125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b="1">
                <a:solidFill>
                  <a:srgbClr val="90C226"/>
                </a:solidFill>
                <a:latin typeface="Trebuchet MS"/>
                <a:ea typeface="Trebuchet MS"/>
                <a:cs typeface="Trebuchet MS"/>
                <a:sym typeface="Trebuchet MS"/>
              </a:rPr>
              <a:t>Introduction on the next programming period 2021-2027 strategic framework </a:t>
            </a:r>
            <a:endParaRPr/>
          </a:p>
        </p:txBody>
      </p:sp>
      <p:pic>
        <p:nvPicPr>
          <p:cNvPr id="71" name="Google Shape;71;p15"/>
          <p:cNvPicPr preferRelativeResize="0"/>
          <p:nvPr/>
        </p:nvPicPr>
        <p:blipFill>
          <a:blip r:embed="rId3">
            <a:alphaModFix/>
          </a:blip>
          <a:stretch>
            <a:fillRect/>
          </a:stretch>
        </p:blipFill>
        <p:spPr>
          <a:xfrm>
            <a:off x="0" y="0"/>
            <a:ext cx="9143999" cy="916754"/>
          </a:xfrm>
          <a:prstGeom prst="rect">
            <a:avLst/>
          </a:prstGeom>
          <a:noFill/>
          <a:ln>
            <a:noFill/>
          </a:ln>
        </p:spPr>
      </p:pic>
      <p:pic>
        <p:nvPicPr>
          <p:cNvPr id="72" name="Google Shape;72;p15"/>
          <p:cNvPicPr preferRelativeResize="0"/>
          <p:nvPr/>
        </p:nvPicPr>
        <p:blipFill>
          <a:blip r:embed="rId4">
            <a:alphaModFix/>
          </a:blip>
          <a:stretch>
            <a:fillRect/>
          </a:stretch>
        </p:blipFill>
        <p:spPr>
          <a:xfrm>
            <a:off x="0" y="4236325"/>
            <a:ext cx="9144000" cy="8991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a:off x="311700" y="826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t>Findings relevant for Policy Objective 4 “A more social Europe”</a:t>
            </a:r>
            <a:endParaRPr sz="2100"/>
          </a:p>
        </p:txBody>
      </p:sp>
      <p:pic>
        <p:nvPicPr>
          <p:cNvPr id="181" name="Google Shape;181;p30"/>
          <p:cNvPicPr preferRelativeResize="0"/>
          <p:nvPr/>
        </p:nvPicPr>
        <p:blipFill>
          <a:blip r:embed="rId3">
            <a:alphaModFix/>
          </a:blip>
          <a:stretch>
            <a:fillRect/>
          </a:stretch>
        </p:blipFill>
        <p:spPr>
          <a:xfrm>
            <a:off x="0" y="0"/>
            <a:ext cx="9143999" cy="916754"/>
          </a:xfrm>
          <a:prstGeom prst="rect">
            <a:avLst/>
          </a:prstGeom>
          <a:noFill/>
          <a:ln>
            <a:noFill/>
          </a:ln>
        </p:spPr>
      </p:pic>
      <p:graphicFrame>
        <p:nvGraphicFramePr>
          <p:cNvPr id="182" name="Google Shape;182;p30"/>
          <p:cNvGraphicFramePr/>
          <p:nvPr>
            <p:extLst>
              <p:ext uri="{D42A27DB-BD31-4B8C-83A1-F6EECF244321}">
                <p14:modId xmlns:p14="http://schemas.microsoft.com/office/powerpoint/2010/main" val="2959302630"/>
              </p:ext>
            </p:extLst>
          </p:nvPr>
        </p:nvGraphicFramePr>
        <p:xfrm>
          <a:off x="311700" y="1466850"/>
          <a:ext cx="8520600" cy="3243630"/>
        </p:xfrm>
        <a:graphic>
          <a:graphicData uri="http://schemas.openxmlformats.org/drawingml/2006/table">
            <a:tbl>
              <a:tblPr>
                <a:noFill/>
                <a:tableStyleId>{40C5962D-8593-471F-AB99-0AD3BC2B82FA}</a:tableStyleId>
              </a:tblPr>
              <a:tblGrid>
                <a:gridCol w="4260300">
                  <a:extLst>
                    <a:ext uri="{9D8B030D-6E8A-4147-A177-3AD203B41FA5}">
                      <a16:colId xmlns:a16="http://schemas.microsoft.com/office/drawing/2014/main" val="20000"/>
                    </a:ext>
                  </a:extLst>
                </a:gridCol>
                <a:gridCol w="4260300">
                  <a:extLst>
                    <a:ext uri="{9D8B030D-6E8A-4147-A177-3AD203B41FA5}">
                      <a16:colId xmlns:a16="http://schemas.microsoft.com/office/drawing/2014/main" val="20001"/>
                    </a:ext>
                  </a:extLst>
                </a:gridCol>
              </a:tblGrid>
              <a:tr h="500550">
                <a:tc>
                  <a:txBody>
                    <a:bodyPr/>
                    <a:lstStyle/>
                    <a:p>
                      <a:pPr marL="0" lvl="0" indent="0" algn="l" rtl="0">
                        <a:spcBef>
                          <a:spcPts val="0"/>
                        </a:spcBef>
                        <a:spcAft>
                          <a:spcPts val="0"/>
                        </a:spcAft>
                        <a:buNone/>
                      </a:pPr>
                      <a:r>
                        <a:rPr lang="en" b="1" dirty="0"/>
                        <a:t>Opportunities </a:t>
                      </a:r>
                      <a:endParaRPr b="1" dirty="0"/>
                    </a:p>
                  </a:txBody>
                  <a:tcPr marL="91425" marR="91425" marT="91425" marB="91425"/>
                </a:tc>
                <a:tc>
                  <a:txBody>
                    <a:bodyPr/>
                    <a:lstStyle/>
                    <a:p>
                      <a:pPr marL="0" lvl="0" indent="0" algn="l" rtl="0">
                        <a:spcBef>
                          <a:spcPts val="0"/>
                        </a:spcBef>
                        <a:spcAft>
                          <a:spcPts val="0"/>
                        </a:spcAft>
                        <a:buNone/>
                      </a:pPr>
                      <a:r>
                        <a:rPr lang="en" b="1"/>
                        <a:t>Threats </a:t>
                      </a:r>
                      <a:endParaRPr b="1"/>
                    </a:p>
                  </a:txBody>
                  <a:tcPr marL="91425" marR="91425" marT="91425" marB="91425"/>
                </a:tc>
                <a:extLst>
                  <a:ext uri="{0D108BD9-81ED-4DB2-BD59-A6C34878D82A}">
                    <a16:rowId xmlns:a16="http://schemas.microsoft.com/office/drawing/2014/main" val="10000"/>
                  </a:ext>
                </a:extLst>
              </a:tr>
              <a:tr h="486025">
                <a:tc>
                  <a:txBody>
                    <a:bodyPr/>
                    <a:lstStyle/>
                    <a:p>
                      <a:pPr marL="0" lvl="0" indent="0" algn="l" rtl="0">
                        <a:spcBef>
                          <a:spcPts val="0"/>
                        </a:spcBef>
                        <a:spcAft>
                          <a:spcPts val="0"/>
                        </a:spcAft>
                        <a:buNone/>
                      </a:pPr>
                      <a:r>
                        <a:rPr lang="en" sz="1100" dirty="0"/>
                        <a:t>Developing </a:t>
                      </a:r>
                      <a:r>
                        <a:rPr lang="en" sz="1100" dirty="0">
                          <a:solidFill>
                            <a:schemeClr val="dk1"/>
                          </a:solidFill>
                        </a:rPr>
                        <a:t>health cross-border infrastructure, optimising the distance in cases of emergencies</a:t>
                      </a:r>
                      <a:endParaRPr sz="1100" dirty="0"/>
                    </a:p>
                  </a:txBody>
                  <a:tcPr marL="91425" marR="91425" marT="91425" marB="91425"/>
                </a:tc>
                <a:tc>
                  <a:txBody>
                    <a:bodyPr/>
                    <a:lstStyle/>
                    <a:p>
                      <a:pPr marL="0" lvl="0" indent="0" algn="l" rtl="0">
                        <a:spcBef>
                          <a:spcPts val="0"/>
                        </a:spcBef>
                        <a:spcAft>
                          <a:spcPts val="0"/>
                        </a:spcAft>
                        <a:buNone/>
                      </a:pPr>
                      <a:r>
                        <a:rPr lang="en" sz="1100" dirty="0">
                          <a:solidFill>
                            <a:schemeClr val="dk1"/>
                          </a:solidFill>
                        </a:rPr>
                        <a:t>Unforeseen global events such as the Covid-19 pandemic can have a significantly negative impact on the region’s vulnerable health infrastructure</a:t>
                      </a:r>
                      <a:endParaRPr sz="1100" dirty="0"/>
                    </a:p>
                  </a:txBody>
                  <a:tcPr marL="91425" marR="91425" marT="91425" marB="91425"/>
                </a:tc>
                <a:extLst>
                  <a:ext uri="{0D108BD9-81ED-4DB2-BD59-A6C34878D82A}">
                    <a16:rowId xmlns:a16="http://schemas.microsoft.com/office/drawing/2014/main" val="10001"/>
                  </a:ext>
                </a:extLst>
              </a:tr>
              <a:tr h="486025">
                <a:tc>
                  <a:txBody>
                    <a:bodyPr/>
                    <a:lstStyle/>
                    <a:p>
                      <a:pPr marL="0" lvl="0" indent="0" algn="l" rtl="0">
                        <a:spcBef>
                          <a:spcPts val="0"/>
                        </a:spcBef>
                        <a:spcAft>
                          <a:spcPts val="0"/>
                        </a:spcAft>
                        <a:buClr>
                          <a:schemeClr val="dk1"/>
                        </a:buClr>
                        <a:buSzPts val="1100"/>
                        <a:buFont typeface="Arial"/>
                        <a:buNone/>
                      </a:pPr>
                      <a:r>
                        <a:rPr lang="en" sz="1100" dirty="0">
                          <a:solidFill>
                            <a:schemeClr val="tx1"/>
                          </a:solidFill>
                        </a:rPr>
                        <a:t>The development of joint re-qualification educational programmes (including for the health professionals), transnational </a:t>
                      </a:r>
                      <a:r>
                        <a:rPr lang="en" sz="1100" dirty="0">
                          <a:solidFill>
                            <a:schemeClr val="dk1"/>
                          </a:solidFill>
                        </a:rPr>
                        <a:t>mobility programmes and early leaver mitigation strategies</a:t>
                      </a:r>
                      <a:endParaRPr sz="1100" dirty="0"/>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rPr>
                        <a:t>Sub-regional structural vulnerabilities of the labour market (i.e. in the northern areas of the region) </a:t>
                      </a:r>
                      <a:endParaRPr sz="1100"/>
                    </a:p>
                  </a:txBody>
                  <a:tcPr marL="91425" marR="91425" marT="91425" marB="91425"/>
                </a:tc>
                <a:extLst>
                  <a:ext uri="{0D108BD9-81ED-4DB2-BD59-A6C34878D82A}">
                    <a16:rowId xmlns:a16="http://schemas.microsoft.com/office/drawing/2014/main" val="10002"/>
                  </a:ext>
                </a:extLst>
              </a:tr>
              <a:tr h="486025">
                <a:tc>
                  <a:txBody>
                    <a:bodyPr/>
                    <a:lstStyle/>
                    <a:p>
                      <a:pPr marL="0" lvl="0" indent="0" algn="l" rtl="0">
                        <a:spcBef>
                          <a:spcPts val="0"/>
                        </a:spcBef>
                        <a:spcAft>
                          <a:spcPts val="0"/>
                        </a:spcAft>
                        <a:buNone/>
                      </a:pPr>
                      <a:r>
                        <a:rPr lang="en" sz="1100">
                          <a:solidFill>
                            <a:schemeClr val="dk1"/>
                          </a:solidFill>
                        </a:rPr>
                        <a:t>Promoting socio-sanitary policies (including home care and personalised health services) addressing population aging may contribute to the increase and differentiation of public services </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rPr>
                        <a:t>Limited enrolment rates of students in tertiary education may hinder the capacity of the regional systems to tackle highly qualified skills’ needs in the PA</a:t>
                      </a:r>
                      <a:endParaRPr sz="11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3"/>
                  </a:ext>
                </a:extLst>
              </a:tr>
              <a:tr h="486025">
                <a:tc>
                  <a:txBody>
                    <a:bodyPr/>
                    <a:lstStyle/>
                    <a:p>
                      <a:pPr marL="0" lvl="0" indent="0" algn="l" rtl="0">
                        <a:spcBef>
                          <a:spcPts val="0"/>
                        </a:spcBef>
                        <a:spcAft>
                          <a:spcPts val="0"/>
                        </a:spcAft>
                        <a:buNone/>
                      </a:pPr>
                      <a:r>
                        <a:rPr lang="en" sz="1100" dirty="0">
                          <a:solidFill>
                            <a:schemeClr val="dk1"/>
                          </a:solidFill>
                        </a:rPr>
                        <a:t>Extending cooperation and exchange of knowledge from stronger urban poles towards other cities may support increased quality and the diversification of education and job opportunities </a:t>
                      </a:r>
                      <a:endParaRPr sz="11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100" dirty="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4"/>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a:off x="311700" y="826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t>Findings relevant for Policy Objective 5 “A Europe closer to citizens”</a:t>
            </a:r>
            <a:endParaRPr sz="2100"/>
          </a:p>
        </p:txBody>
      </p:sp>
      <p:pic>
        <p:nvPicPr>
          <p:cNvPr id="188" name="Google Shape;188;p31"/>
          <p:cNvPicPr preferRelativeResize="0"/>
          <p:nvPr/>
        </p:nvPicPr>
        <p:blipFill>
          <a:blip r:embed="rId3">
            <a:alphaModFix/>
          </a:blip>
          <a:stretch>
            <a:fillRect/>
          </a:stretch>
        </p:blipFill>
        <p:spPr>
          <a:xfrm>
            <a:off x="0" y="0"/>
            <a:ext cx="9143999" cy="916754"/>
          </a:xfrm>
          <a:prstGeom prst="rect">
            <a:avLst/>
          </a:prstGeom>
          <a:noFill/>
          <a:ln>
            <a:noFill/>
          </a:ln>
        </p:spPr>
      </p:pic>
      <p:graphicFrame>
        <p:nvGraphicFramePr>
          <p:cNvPr id="189" name="Google Shape;189;p31"/>
          <p:cNvGraphicFramePr/>
          <p:nvPr>
            <p:extLst>
              <p:ext uri="{D42A27DB-BD31-4B8C-83A1-F6EECF244321}">
                <p14:modId xmlns:p14="http://schemas.microsoft.com/office/powerpoint/2010/main" val="971221922"/>
              </p:ext>
            </p:extLst>
          </p:nvPr>
        </p:nvGraphicFramePr>
        <p:xfrm>
          <a:off x="311700" y="1771650"/>
          <a:ext cx="8520600" cy="2476039"/>
        </p:xfrm>
        <a:graphic>
          <a:graphicData uri="http://schemas.openxmlformats.org/drawingml/2006/table">
            <a:tbl>
              <a:tblPr>
                <a:noFill/>
                <a:tableStyleId>{40C5962D-8593-471F-AB99-0AD3BC2B82FA}</a:tableStyleId>
              </a:tblPr>
              <a:tblGrid>
                <a:gridCol w="4260300">
                  <a:extLst>
                    <a:ext uri="{9D8B030D-6E8A-4147-A177-3AD203B41FA5}">
                      <a16:colId xmlns:a16="http://schemas.microsoft.com/office/drawing/2014/main" val="20000"/>
                    </a:ext>
                  </a:extLst>
                </a:gridCol>
                <a:gridCol w="4260300">
                  <a:extLst>
                    <a:ext uri="{9D8B030D-6E8A-4147-A177-3AD203B41FA5}">
                      <a16:colId xmlns:a16="http://schemas.microsoft.com/office/drawing/2014/main" val="20001"/>
                    </a:ext>
                  </a:extLst>
                </a:gridCol>
              </a:tblGrid>
              <a:tr h="500550">
                <a:tc>
                  <a:txBody>
                    <a:bodyPr/>
                    <a:lstStyle/>
                    <a:p>
                      <a:pPr marL="0" lvl="0" indent="0" algn="l" rtl="0">
                        <a:spcBef>
                          <a:spcPts val="0"/>
                        </a:spcBef>
                        <a:spcAft>
                          <a:spcPts val="0"/>
                        </a:spcAft>
                        <a:buNone/>
                      </a:pPr>
                      <a:r>
                        <a:rPr lang="en" sz="1200" b="1" dirty="0"/>
                        <a:t>Strengths </a:t>
                      </a:r>
                      <a:endParaRPr sz="1200" b="1" dirty="0"/>
                    </a:p>
                  </a:txBody>
                  <a:tcPr marL="91425" marR="91425" marT="91425" marB="91425"/>
                </a:tc>
                <a:tc>
                  <a:txBody>
                    <a:bodyPr/>
                    <a:lstStyle/>
                    <a:p>
                      <a:pPr marL="0" lvl="0" indent="0" algn="l" rtl="0">
                        <a:spcBef>
                          <a:spcPts val="0"/>
                        </a:spcBef>
                        <a:spcAft>
                          <a:spcPts val="0"/>
                        </a:spcAft>
                        <a:buNone/>
                      </a:pPr>
                      <a:r>
                        <a:rPr lang="en" sz="1200" b="1"/>
                        <a:t>Weaknesses</a:t>
                      </a:r>
                      <a:endParaRPr sz="1200" b="1"/>
                    </a:p>
                  </a:txBody>
                  <a:tcPr marL="91425" marR="91425" marT="91425" marB="91425"/>
                </a:tc>
                <a:extLst>
                  <a:ext uri="{0D108BD9-81ED-4DB2-BD59-A6C34878D82A}">
                    <a16:rowId xmlns:a16="http://schemas.microsoft.com/office/drawing/2014/main" val="10000"/>
                  </a:ext>
                </a:extLst>
              </a:tr>
              <a:tr h="894250">
                <a:tc>
                  <a:txBody>
                    <a:bodyPr/>
                    <a:lstStyle/>
                    <a:p>
                      <a:pPr marL="0" lvl="0" indent="0" algn="l" rtl="0">
                        <a:lnSpc>
                          <a:spcPct val="115000"/>
                        </a:lnSpc>
                        <a:spcBef>
                          <a:spcPts val="0"/>
                        </a:spcBef>
                        <a:spcAft>
                          <a:spcPts val="1200"/>
                        </a:spcAft>
                        <a:buNone/>
                      </a:pPr>
                      <a:r>
                        <a:rPr lang="en" sz="1200">
                          <a:solidFill>
                            <a:schemeClr val="dk1"/>
                          </a:solidFill>
                        </a:rPr>
                        <a:t>Similarity in the implementation of vertical governance coordination, with the use of public authority associations and federations (such as national associations of municipalities and cities), which are endowed with levers to become involved to a large degree in promoting local development.</a:t>
                      </a:r>
                      <a:endParaRPr sz="1200"/>
                    </a:p>
                  </a:txBody>
                  <a:tcPr marL="91425" marR="91425" marT="91425" marB="91425"/>
                </a:tc>
                <a:tc>
                  <a:txBody>
                    <a:bodyPr/>
                    <a:lstStyle/>
                    <a:p>
                      <a:pPr marL="0" marR="0" lvl="0" indent="0" algn="l" defTabSz="914400" rtl="0" eaLnBrk="1" fontAlgn="auto" latinLnBrk="0" hangingPunct="1">
                        <a:lnSpc>
                          <a:spcPct val="115000"/>
                        </a:lnSpc>
                        <a:spcBef>
                          <a:spcPts val="0"/>
                        </a:spcBef>
                        <a:spcAft>
                          <a:spcPts val="1200"/>
                        </a:spcAft>
                        <a:buClr>
                          <a:srgbClr val="000000"/>
                        </a:buClr>
                        <a:buSzTx/>
                        <a:buFont typeface="Arial"/>
                        <a:buNone/>
                        <a:tabLst/>
                        <a:defRPr/>
                      </a:pPr>
                      <a:r>
                        <a:rPr lang="en-US" sz="1200" dirty="0">
                          <a:solidFill>
                            <a:schemeClr val="tx1"/>
                          </a:solidFill>
                        </a:rPr>
                        <a:t>Relatively low capacity</a:t>
                      </a:r>
                      <a:r>
                        <a:rPr lang="en-US" sz="1200" baseline="0" dirty="0">
                          <a:solidFill>
                            <a:schemeClr val="tx1"/>
                          </a:solidFill>
                        </a:rPr>
                        <a:t> a</a:t>
                      </a:r>
                      <a:r>
                        <a:rPr lang="en-US" sz="1200" dirty="0">
                          <a:solidFill>
                            <a:schemeClr val="tx1"/>
                          </a:solidFill>
                        </a:rPr>
                        <a:t>nd activity of cross-border cooperation structures (</a:t>
                      </a:r>
                      <a:r>
                        <a:rPr lang="en-US" sz="1200" dirty="0" err="1">
                          <a:solidFill>
                            <a:schemeClr val="tx1"/>
                          </a:solidFill>
                        </a:rPr>
                        <a:t>e.g</a:t>
                      </a:r>
                      <a:r>
                        <a:rPr lang="en-US" sz="1200" dirty="0">
                          <a:solidFill>
                            <a:schemeClr val="tx1"/>
                          </a:solidFill>
                        </a:rPr>
                        <a:t> </a:t>
                      </a:r>
                      <a:r>
                        <a:rPr lang="en-US" sz="1200" dirty="0" err="1">
                          <a:solidFill>
                            <a:schemeClr val="tx1"/>
                          </a:solidFill>
                        </a:rPr>
                        <a:t>euroregions</a:t>
                      </a:r>
                      <a:r>
                        <a:rPr lang="en-US" sz="1200" dirty="0">
                          <a:solidFill>
                            <a:schemeClr val="tx1"/>
                          </a:solidFill>
                        </a:rPr>
                        <a:t>): personnel range from 5 to 1 FTE, and average yearly total expenses from 224.500 to 10.300 EUR (2011-2019).</a:t>
                      </a:r>
                    </a:p>
                    <a:p>
                      <a:pPr marL="0" lvl="0" indent="0" algn="l" rtl="0">
                        <a:lnSpc>
                          <a:spcPct val="115000"/>
                        </a:lnSpc>
                        <a:spcBef>
                          <a:spcPts val="0"/>
                        </a:spcBef>
                        <a:spcAft>
                          <a:spcPts val="1200"/>
                        </a:spcAft>
                        <a:buNone/>
                      </a:pPr>
                      <a:endParaRPr sz="1200" strike="sngStrike" dirty="0">
                        <a:solidFill>
                          <a:srgbClr val="FF0000"/>
                        </a:solidFill>
                      </a:endParaRPr>
                    </a:p>
                  </a:txBody>
                  <a:tcPr marL="91425" marR="91425" marT="91425" marB="91425"/>
                </a:tc>
                <a:extLst>
                  <a:ext uri="{0D108BD9-81ED-4DB2-BD59-A6C34878D82A}">
                    <a16:rowId xmlns:a16="http://schemas.microsoft.com/office/drawing/2014/main" val="10001"/>
                  </a:ext>
                </a:extLst>
              </a:tr>
              <a:tr h="486025">
                <a:tc>
                  <a:txBody>
                    <a:bodyPr/>
                    <a:lstStyle/>
                    <a:p>
                      <a:pPr marL="0" lvl="0" indent="0" algn="l" rtl="0">
                        <a:spcBef>
                          <a:spcPts val="0"/>
                        </a:spcBef>
                        <a:spcAft>
                          <a:spcPts val="0"/>
                        </a:spcAft>
                        <a:buNone/>
                      </a:pPr>
                      <a:r>
                        <a:rPr lang="en" sz="1200" dirty="0">
                          <a:solidFill>
                            <a:schemeClr val="dk1"/>
                          </a:solidFill>
                        </a:rPr>
                        <a:t>Long history of informal  cooperation, or expressed willingness for cooperation</a:t>
                      </a:r>
                      <a:endParaRPr sz="1200" strike="sngStrike" dirty="0">
                        <a:solidFill>
                          <a:srgbClr val="FF0000"/>
                        </a:solidFill>
                      </a:endParaRPr>
                    </a:p>
                  </a:txBody>
                  <a:tcPr marL="91425" marR="91425" marT="91425" marB="91425"/>
                </a:tc>
                <a:tc>
                  <a:txBody>
                    <a:bodyPr/>
                    <a:lstStyle/>
                    <a:p>
                      <a:pPr marL="0" lvl="0" indent="0" algn="l" rtl="0">
                        <a:spcBef>
                          <a:spcPts val="0"/>
                        </a:spcBef>
                        <a:spcAft>
                          <a:spcPts val="0"/>
                        </a:spcAft>
                        <a:buNone/>
                      </a:pPr>
                      <a:endParaRPr sz="1200" dirty="0">
                        <a:solidFill>
                          <a:srgbClr val="FF0000"/>
                        </a:solidFill>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2"/>
          <p:cNvSpPr txBox="1">
            <a:spLocks noGrp="1"/>
          </p:cNvSpPr>
          <p:nvPr>
            <p:ph type="title"/>
          </p:nvPr>
        </p:nvSpPr>
        <p:spPr>
          <a:xfrm>
            <a:off x="311700" y="826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t>Findings relevant for Policy Objective 5 “A Europe closer to citizens”</a:t>
            </a:r>
            <a:endParaRPr sz="2100"/>
          </a:p>
        </p:txBody>
      </p:sp>
      <p:pic>
        <p:nvPicPr>
          <p:cNvPr id="195" name="Google Shape;195;p32"/>
          <p:cNvPicPr preferRelativeResize="0"/>
          <p:nvPr/>
        </p:nvPicPr>
        <p:blipFill>
          <a:blip r:embed="rId3">
            <a:alphaModFix/>
          </a:blip>
          <a:stretch>
            <a:fillRect/>
          </a:stretch>
        </p:blipFill>
        <p:spPr>
          <a:xfrm>
            <a:off x="0" y="0"/>
            <a:ext cx="9143999" cy="916754"/>
          </a:xfrm>
          <a:prstGeom prst="rect">
            <a:avLst/>
          </a:prstGeom>
          <a:noFill/>
          <a:ln>
            <a:noFill/>
          </a:ln>
        </p:spPr>
      </p:pic>
      <p:pic>
        <p:nvPicPr>
          <p:cNvPr id="196" name="Google Shape;196;p32"/>
          <p:cNvPicPr preferRelativeResize="0"/>
          <p:nvPr/>
        </p:nvPicPr>
        <p:blipFill>
          <a:blip r:embed="rId4">
            <a:alphaModFix/>
          </a:blip>
          <a:stretch>
            <a:fillRect/>
          </a:stretch>
        </p:blipFill>
        <p:spPr>
          <a:xfrm>
            <a:off x="0" y="4236325"/>
            <a:ext cx="9144000" cy="899175"/>
          </a:xfrm>
          <a:prstGeom prst="rect">
            <a:avLst/>
          </a:prstGeom>
          <a:noFill/>
          <a:ln>
            <a:noFill/>
          </a:ln>
        </p:spPr>
      </p:pic>
      <p:graphicFrame>
        <p:nvGraphicFramePr>
          <p:cNvPr id="197" name="Google Shape;197;p32"/>
          <p:cNvGraphicFramePr/>
          <p:nvPr>
            <p:extLst>
              <p:ext uri="{D42A27DB-BD31-4B8C-83A1-F6EECF244321}">
                <p14:modId xmlns:p14="http://schemas.microsoft.com/office/powerpoint/2010/main" val="2770453731"/>
              </p:ext>
            </p:extLst>
          </p:nvPr>
        </p:nvGraphicFramePr>
        <p:xfrm>
          <a:off x="311700" y="1619250"/>
          <a:ext cx="8520600" cy="2695050"/>
        </p:xfrm>
        <a:graphic>
          <a:graphicData uri="http://schemas.openxmlformats.org/drawingml/2006/table">
            <a:tbl>
              <a:tblPr>
                <a:noFill/>
                <a:tableStyleId>{40C5962D-8593-471F-AB99-0AD3BC2B82FA}</a:tableStyleId>
              </a:tblPr>
              <a:tblGrid>
                <a:gridCol w="4260300">
                  <a:extLst>
                    <a:ext uri="{9D8B030D-6E8A-4147-A177-3AD203B41FA5}">
                      <a16:colId xmlns:a16="http://schemas.microsoft.com/office/drawing/2014/main" val="20000"/>
                    </a:ext>
                  </a:extLst>
                </a:gridCol>
                <a:gridCol w="4260300">
                  <a:extLst>
                    <a:ext uri="{9D8B030D-6E8A-4147-A177-3AD203B41FA5}">
                      <a16:colId xmlns:a16="http://schemas.microsoft.com/office/drawing/2014/main" val="20001"/>
                    </a:ext>
                  </a:extLst>
                </a:gridCol>
              </a:tblGrid>
              <a:tr h="500550">
                <a:tc>
                  <a:txBody>
                    <a:bodyPr/>
                    <a:lstStyle/>
                    <a:p>
                      <a:pPr marL="0" lvl="0" indent="0" algn="l" rtl="0">
                        <a:spcBef>
                          <a:spcPts val="0"/>
                        </a:spcBef>
                        <a:spcAft>
                          <a:spcPts val="0"/>
                        </a:spcAft>
                        <a:buNone/>
                      </a:pPr>
                      <a:r>
                        <a:rPr lang="en" sz="1200" b="1" dirty="0"/>
                        <a:t>Opportunities </a:t>
                      </a:r>
                      <a:endParaRPr sz="1200" b="1" dirty="0"/>
                    </a:p>
                  </a:txBody>
                  <a:tcPr marL="91425" marR="91425" marT="91425" marB="91425"/>
                </a:tc>
                <a:tc>
                  <a:txBody>
                    <a:bodyPr/>
                    <a:lstStyle/>
                    <a:p>
                      <a:pPr marL="0" lvl="0" indent="0" algn="l" rtl="0">
                        <a:spcBef>
                          <a:spcPts val="0"/>
                        </a:spcBef>
                        <a:spcAft>
                          <a:spcPts val="0"/>
                        </a:spcAft>
                        <a:buNone/>
                      </a:pPr>
                      <a:r>
                        <a:rPr lang="en" sz="1200" b="1"/>
                        <a:t>Threats </a:t>
                      </a:r>
                      <a:endParaRPr sz="1200" b="1"/>
                    </a:p>
                  </a:txBody>
                  <a:tcPr marL="91425" marR="91425" marT="91425" marB="91425"/>
                </a:tc>
                <a:extLst>
                  <a:ext uri="{0D108BD9-81ED-4DB2-BD59-A6C34878D82A}">
                    <a16:rowId xmlns:a16="http://schemas.microsoft.com/office/drawing/2014/main" val="10000"/>
                  </a:ext>
                </a:extLst>
              </a:tr>
              <a:tr h="486025">
                <a:tc>
                  <a:txBody>
                    <a:bodyPr/>
                    <a:lstStyle/>
                    <a:p>
                      <a:pPr marL="0" lvl="0" indent="0" algn="l" rtl="0">
                        <a:spcBef>
                          <a:spcPts val="0"/>
                        </a:spcBef>
                        <a:spcAft>
                          <a:spcPts val="0"/>
                        </a:spcAft>
                        <a:buNone/>
                      </a:pPr>
                      <a:r>
                        <a:rPr lang="en" sz="1200" dirty="0">
                          <a:solidFill>
                            <a:schemeClr val="dk1"/>
                          </a:solidFill>
                        </a:rPr>
                        <a:t>Strong policy support on </a:t>
                      </a:r>
                      <a:r>
                        <a:rPr lang="en" sz="1200" dirty="0">
                          <a:solidFill>
                            <a:schemeClr val="tx1"/>
                          </a:solidFill>
                        </a:rPr>
                        <a:t>behalf of the European Commissio to the consolidation of cross-border governance</a:t>
                      </a:r>
                      <a:endParaRPr sz="1200" strike="sngStrike" dirty="0">
                        <a:solidFill>
                          <a:schemeClr val="tx1"/>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200" strike="noStrike" dirty="0">
                          <a:solidFill>
                            <a:schemeClr val="tx1"/>
                          </a:solidFill>
                        </a:rPr>
                        <a:t>Capacity and institutional building of cooperating structures and associations of public and private entities in a cross border context needing long time to consolidate and an adequate legal framework allowing the delegation of power to delivery public services.</a:t>
                      </a:r>
                      <a:endParaRPr sz="1200" strike="noStrike" dirty="0">
                        <a:solidFill>
                          <a:schemeClr val="tx1"/>
                        </a:solidFill>
                      </a:endParaRPr>
                    </a:p>
                    <a:p>
                      <a:pPr marL="0" lvl="0" indent="0" algn="l" rtl="0">
                        <a:spcBef>
                          <a:spcPts val="0"/>
                        </a:spcBef>
                        <a:spcAft>
                          <a:spcPts val="0"/>
                        </a:spcAft>
                        <a:buNone/>
                      </a:pPr>
                      <a:endParaRPr sz="1200" b="1" strike="sngStrike" dirty="0">
                        <a:solidFill>
                          <a:srgbClr val="FF0000"/>
                        </a:solidFill>
                      </a:endParaRPr>
                    </a:p>
                  </a:txBody>
                  <a:tcPr marL="91425" marR="91425" marT="91425" marB="91425"/>
                </a:tc>
                <a:extLst>
                  <a:ext uri="{0D108BD9-81ED-4DB2-BD59-A6C34878D82A}">
                    <a16:rowId xmlns:a16="http://schemas.microsoft.com/office/drawing/2014/main" val="10001"/>
                  </a:ext>
                </a:extLst>
              </a:tr>
              <a:tr h="486025">
                <a:tc>
                  <a:txBody>
                    <a:bodyPr/>
                    <a:lstStyle/>
                    <a:p>
                      <a:pPr marL="0" lvl="0" indent="0" algn="l" rtl="0">
                        <a:spcBef>
                          <a:spcPts val="0"/>
                        </a:spcBef>
                        <a:spcAft>
                          <a:spcPts val="0"/>
                        </a:spcAft>
                        <a:buNone/>
                      </a:pPr>
                      <a:r>
                        <a:rPr lang="en" sz="1200" dirty="0">
                          <a:solidFill>
                            <a:schemeClr val="dk1"/>
                          </a:solidFill>
                        </a:rPr>
                        <a:t>Building on lessons learnt and promoting continuity with the implementation of SUD through Integrated Territorial Programmes and Integrated Urban Development Strategies in all county seats / major urban centres</a:t>
                      </a:r>
                      <a:endParaRPr sz="1200" dirty="0"/>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Administrative and legal barriers (including sector standards and requirements) to plan and delivery joint public services in the PA. </a:t>
                      </a:r>
                      <a:endParaRPr sz="1200" dirty="0">
                        <a:solidFill>
                          <a:schemeClr val="dk1"/>
                        </a:solidFill>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3"/>
          <p:cNvSpPr txBox="1">
            <a:spLocks noGrp="1"/>
          </p:cNvSpPr>
          <p:nvPr>
            <p:ph type="title"/>
          </p:nvPr>
        </p:nvSpPr>
        <p:spPr>
          <a:xfrm>
            <a:off x="311700" y="826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t>Findings relevant for ISO 1 “A better Interreg governance”</a:t>
            </a:r>
            <a:endParaRPr sz="2100"/>
          </a:p>
        </p:txBody>
      </p:sp>
      <p:pic>
        <p:nvPicPr>
          <p:cNvPr id="203" name="Google Shape;203;p33"/>
          <p:cNvPicPr preferRelativeResize="0"/>
          <p:nvPr/>
        </p:nvPicPr>
        <p:blipFill>
          <a:blip r:embed="rId3">
            <a:alphaModFix/>
          </a:blip>
          <a:stretch>
            <a:fillRect/>
          </a:stretch>
        </p:blipFill>
        <p:spPr>
          <a:xfrm>
            <a:off x="0" y="0"/>
            <a:ext cx="9143999" cy="916754"/>
          </a:xfrm>
          <a:prstGeom prst="rect">
            <a:avLst/>
          </a:prstGeom>
          <a:noFill/>
          <a:ln>
            <a:noFill/>
          </a:ln>
        </p:spPr>
      </p:pic>
      <p:graphicFrame>
        <p:nvGraphicFramePr>
          <p:cNvPr id="204" name="Google Shape;204;p33"/>
          <p:cNvGraphicFramePr/>
          <p:nvPr>
            <p:extLst>
              <p:ext uri="{D42A27DB-BD31-4B8C-83A1-F6EECF244321}">
                <p14:modId xmlns:p14="http://schemas.microsoft.com/office/powerpoint/2010/main" val="3591526344"/>
              </p:ext>
            </p:extLst>
          </p:nvPr>
        </p:nvGraphicFramePr>
        <p:xfrm>
          <a:off x="311700" y="1466850"/>
          <a:ext cx="8520600" cy="2868756"/>
        </p:xfrm>
        <a:graphic>
          <a:graphicData uri="http://schemas.openxmlformats.org/drawingml/2006/table">
            <a:tbl>
              <a:tblPr>
                <a:noFill/>
                <a:tableStyleId>{40C5962D-8593-471F-AB99-0AD3BC2B82FA}</a:tableStyleId>
              </a:tblPr>
              <a:tblGrid>
                <a:gridCol w="4260300">
                  <a:extLst>
                    <a:ext uri="{9D8B030D-6E8A-4147-A177-3AD203B41FA5}">
                      <a16:colId xmlns:a16="http://schemas.microsoft.com/office/drawing/2014/main" val="20000"/>
                    </a:ext>
                  </a:extLst>
                </a:gridCol>
                <a:gridCol w="4260300">
                  <a:extLst>
                    <a:ext uri="{9D8B030D-6E8A-4147-A177-3AD203B41FA5}">
                      <a16:colId xmlns:a16="http://schemas.microsoft.com/office/drawing/2014/main" val="20001"/>
                    </a:ext>
                  </a:extLst>
                </a:gridCol>
              </a:tblGrid>
              <a:tr h="500550">
                <a:tc>
                  <a:txBody>
                    <a:bodyPr/>
                    <a:lstStyle/>
                    <a:p>
                      <a:pPr marL="0" lvl="0" indent="0" algn="l" rtl="0">
                        <a:spcBef>
                          <a:spcPts val="0"/>
                        </a:spcBef>
                        <a:spcAft>
                          <a:spcPts val="0"/>
                        </a:spcAft>
                        <a:buNone/>
                      </a:pPr>
                      <a:r>
                        <a:rPr lang="en" sz="1100" b="1" dirty="0"/>
                        <a:t>Strengths </a:t>
                      </a:r>
                      <a:endParaRPr sz="1100" b="1" dirty="0"/>
                    </a:p>
                  </a:txBody>
                  <a:tcPr marL="91425" marR="91425" marT="91425" marB="91425"/>
                </a:tc>
                <a:tc>
                  <a:txBody>
                    <a:bodyPr/>
                    <a:lstStyle/>
                    <a:p>
                      <a:pPr marL="0" lvl="0" indent="0" algn="l" rtl="0">
                        <a:spcBef>
                          <a:spcPts val="0"/>
                        </a:spcBef>
                        <a:spcAft>
                          <a:spcPts val="0"/>
                        </a:spcAft>
                        <a:buNone/>
                      </a:pPr>
                      <a:r>
                        <a:rPr lang="en" sz="1100" b="1"/>
                        <a:t>Weaknesses</a:t>
                      </a:r>
                      <a:endParaRPr sz="1100" b="1"/>
                    </a:p>
                  </a:txBody>
                  <a:tcPr marL="91425" marR="91425" marT="91425" marB="91425"/>
                </a:tc>
                <a:extLst>
                  <a:ext uri="{0D108BD9-81ED-4DB2-BD59-A6C34878D82A}">
                    <a16:rowId xmlns:a16="http://schemas.microsoft.com/office/drawing/2014/main" val="10000"/>
                  </a:ext>
                </a:extLst>
              </a:tr>
              <a:tr h="859000">
                <a:tc>
                  <a:txBody>
                    <a:bodyPr/>
                    <a:lstStyle/>
                    <a:p>
                      <a:pPr marL="0" lvl="0" indent="0" algn="l" rtl="0">
                        <a:lnSpc>
                          <a:spcPct val="115000"/>
                        </a:lnSpc>
                        <a:spcBef>
                          <a:spcPts val="0"/>
                        </a:spcBef>
                        <a:spcAft>
                          <a:spcPts val="1200"/>
                        </a:spcAft>
                        <a:buNone/>
                      </a:pPr>
                      <a:r>
                        <a:rPr lang="en" sz="1100">
                          <a:solidFill>
                            <a:schemeClr val="dk1"/>
                          </a:solidFill>
                        </a:rPr>
                        <a:t>Commonalities in the way the multi-level administrative structure of the two states is organized, where NUTS 3 and LAU 2 levels are the most relevant in terms of competencies for local development.</a:t>
                      </a:r>
                      <a:endParaRPr sz="1100"/>
                    </a:p>
                  </a:txBody>
                  <a:tcPr marL="91425" marR="91425" marT="91425" marB="91425"/>
                </a:tc>
                <a:tc>
                  <a:txBody>
                    <a:bodyPr/>
                    <a:lstStyle/>
                    <a:p>
                      <a:pPr marL="0" lvl="0" indent="0" algn="l" rtl="0">
                        <a:spcBef>
                          <a:spcPts val="0"/>
                        </a:spcBef>
                        <a:spcAft>
                          <a:spcPts val="0"/>
                        </a:spcAft>
                        <a:buNone/>
                      </a:pPr>
                      <a:r>
                        <a:rPr lang="en" sz="1100" dirty="0">
                          <a:solidFill>
                            <a:schemeClr val="dk1"/>
                          </a:solidFill>
                        </a:rPr>
                        <a:t>Generally high level of territorial fragmentation at administrative unit level </a:t>
                      </a:r>
                      <a:endParaRPr sz="1100" dirty="0"/>
                    </a:p>
                  </a:txBody>
                  <a:tcPr marL="91425" marR="91425" marT="91425" marB="91425"/>
                </a:tc>
                <a:extLst>
                  <a:ext uri="{0D108BD9-81ED-4DB2-BD59-A6C34878D82A}">
                    <a16:rowId xmlns:a16="http://schemas.microsoft.com/office/drawing/2014/main" val="10001"/>
                  </a:ext>
                </a:extLst>
              </a:tr>
              <a:tr h="654475">
                <a:tc>
                  <a:txBody>
                    <a:bodyPr/>
                    <a:lstStyle/>
                    <a:p>
                      <a:pPr marL="0" lvl="0" indent="0" algn="l" rtl="0">
                        <a:lnSpc>
                          <a:spcPct val="115000"/>
                        </a:lnSpc>
                        <a:spcBef>
                          <a:spcPts val="0"/>
                        </a:spcBef>
                        <a:spcAft>
                          <a:spcPts val="1200"/>
                        </a:spcAft>
                        <a:buNone/>
                      </a:pPr>
                      <a:r>
                        <a:rPr lang="en" sz="1100">
                          <a:solidFill>
                            <a:schemeClr val="dk1"/>
                          </a:solidFill>
                        </a:rPr>
                        <a:t>Both Hungary and Romania rank in the Very High EGDI Group (UN, 2020), while Romania ranks very high for e-Participation, and Hungary ranks high for the year 2019.</a:t>
                      </a:r>
                      <a:endParaRPr sz="1100"/>
                    </a:p>
                  </a:txBody>
                  <a:tcPr marL="91425" marR="91425" marT="91425" marB="91425"/>
                </a:tc>
                <a:tc>
                  <a:txBody>
                    <a:bodyPr/>
                    <a:lstStyle/>
                    <a:p>
                      <a:pPr marL="0" lvl="0" indent="0" algn="l" rtl="0">
                        <a:spcBef>
                          <a:spcPts val="0"/>
                        </a:spcBef>
                        <a:spcAft>
                          <a:spcPts val="0"/>
                        </a:spcAft>
                        <a:buNone/>
                      </a:pPr>
                      <a:r>
                        <a:rPr lang="en" sz="1100">
                          <a:solidFill>
                            <a:schemeClr val="dk1"/>
                          </a:solidFill>
                        </a:rPr>
                        <a:t>Quality of Government Index performance on the lower comparative scale with the rest of Europe, for all NUTS 2 regions involved </a:t>
                      </a:r>
                      <a:endParaRPr sz="1100"/>
                    </a:p>
                  </a:txBody>
                  <a:tcPr marL="91425" marR="91425" marT="91425" marB="91425"/>
                </a:tc>
                <a:extLst>
                  <a:ext uri="{0D108BD9-81ED-4DB2-BD59-A6C34878D82A}">
                    <a16:rowId xmlns:a16="http://schemas.microsoft.com/office/drawing/2014/main" val="10002"/>
                  </a:ext>
                </a:extLst>
              </a:tr>
              <a:tr h="486025">
                <a:tc>
                  <a:txBody>
                    <a:bodyPr/>
                    <a:lstStyle/>
                    <a:p>
                      <a:pPr marL="0" lvl="0" indent="0" algn="l" rtl="0">
                        <a:spcBef>
                          <a:spcPts val="0"/>
                        </a:spcBef>
                        <a:spcAft>
                          <a:spcPts val="0"/>
                        </a:spcAft>
                        <a:buClr>
                          <a:schemeClr val="dk1"/>
                        </a:buClr>
                        <a:buSzPts val="1100"/>
                        <a:buFont typeface="Arial"/>
                        <a:buNone/>
                      </a:pPr>
                      <a:r>
                        <a:rPr lang="en" sz="1100" dirty="0">
                          <a:solidFill>
                            <a:schemeClr val="dk1"/>
                          </a:solidFill>
                        </a:rPr>
                        <a:t>Long history of informal  cooperation, or expressed willingness for cooperation</a:t>
                      </a:r>
                      <a:endParaRPr sz="1100" strike="sngStrike" dirty="0">
                        <a:solidFill>
                          <a:srgbClr val="FF0000"/>
                        </a:solidFill>
                      </a:endParaRPr>
                    </a:p>
                  </a:txBody>
                  <a:tcPr marL="91425" marR="91425" marT="91425" marB="91425"/>
                </a:tc>
                <a:tc>
                  <a:txBody>
                    <a:bodyPr/>
                    <a:lstStyle/>
                    <a:p>
                      <a:pPr marL="0" lvl="0" indent="0" algn="l" rtl="0">
                        <a:spcBef>
                          <a:spcPts val="0"/>
                        </a:spcBef>
                        <a:spcAft>
                          <a:spcPts val="0"/>
                        </a:spcAft>
                        <a:buNone/>
                      </a:pPr>
                      <a:r>
                        <a:rPr lang="en" sz="1100" dirty="0">
                          <a:solidFill>
                            <a:schemeClr val="dk1"/>
                          </a:solidFill>
                        </a:rPr>
                        <a:t>Larger rural areas (such as parts of Arad, Bihor, Hajdu-Bihar counties) may face reduced administrative capacity and/or resources for implementing cooperation</a:t>
                      </a:r>
                      <a:endParaRPr sz="1100" dirty="0"/>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4"/>
          <p:cNvSpPr txBox="1">
            <a:spLocks noGrp="1"/>
          </p:cNvSpPr>
          <p:nvPr>
            <p:ph type="title"/>
          </p:nvPr>
        </p:nvSpPr>
        <p:spPr>
          <a:xfrm>
            <a:off x="311700" y="826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t>Findings relevant for ISO 1 “A better Interreg governance”</a:t>
            </a:r>
            <a:endParaRPr sz="2100"/>
          </a:p>
        </p:txBody>
      </p:sp>
      <p:pic>
        <p:nvPicPr>
          <p:cNvPr id="210" name="Google Shape;210;p34"/>
          <p:cNvPicPr preferRelativeResize="0"/>
          <p:nvPr/>
        </p:nvPicPr>
        <p:blipFill>
          <a:blip r:embed="rId3">
            <a:alphaModFix/>
          </a:blip>
          <a:stretch>
            <a:fillRect/>
          </a:stretch>
        </p:blipFill>
        <p:spPr>
          <a:xfrm>
            <a:off x="0" y="0"/>
            <a:ext cx="9143999" cy="916754"/>
          </a:xfrm>
          <a:prstGeom prst="rect">
            <a:avLst/>
          </a:prstGeom>
          <a:noFill/>
          <a:ln>
            <a:noFill/>
          </a:ln>
        </p:spPr>
      </p:pic>
      <p:graphicFrame>
        <p:nvGraphicFramePr>
          <p:cNvPr id="211" name="Google Shape;211;p34"/>
          <p:cNvGraphicFramePr/>
          <p:nvPr/>
        </p:nvGraphicFramePr>
        <p:xfrm>
          <a:off x="311700" y="1466850"/>
          <a:ext cx="8520600" cy="3546515"/>
        </p:xfrm>
        <a:graphic>
          <a:graphicData uri="http://schemas.openxmlformats.org/drawingml/2006/table">
            <a:tbl>
              <a:tblPr>
                <a:noFill/>
                <a:tableStyleId>{40C5962D-8593-471F-AB99-0AD3BC2B82FA}</a:tableStyleId>
              </a:tblPr>
              <a:tblGrid>
                <a:gridCol w="4694750">
                  <a:extLst>
                    <a:ext uri="{9D8B030D-6E8A-4147-A177-3AD203B41FA5}">
                      <a16:colId xmlns:a16="http://schemas.microsoft.com/office/drawing/2014/main" val="20000"/>
                    </a:ext>
                  </a:extLst>
                </a:gridCol>
                <a:gridCol w="3825850">
                  <a:extLst>
                    <a:ext uri="{9D8B030D-6E8A-4147-A177-3AD203B41FA5}">
                      <a16:colId xmlns:a16="http://schemas.microsoft.com/office/drawing/2014/main" val="20001"/>
                    </a:ext>
                  </a:extLst>
                </a:gridCol>
              </a:tblGrid>
              <a:tr h="325175">
                <a:tc>
                  <a:txBody>
                    <a:bodyPr/>
                    <a:lstStyle/>
                    <a:p>
                      <a:pPr marL="0" lvl="0" indent="0" algn="l" rtl="0">
                        <a:spcBef>
                          <a:spcPts val="0"/>
                        </a:spcBef>
                        <a:spcAft>
                          <a:spcPts val="0"/>
                        </a:spcAft>
                        <a:buNone/>
                      </a:pPr>
                      <a:r>
                        <a:rPr lang="en" sz="1100" b="1"/>
                        <a:t>Opportunities </a:t>
                      </a:r>
                      <a:endParaRPr sz="1100" b="1"/>
                    </a:p>
                  </a:txBody>
                  <a:tcPr marL="91425" marR="91425" marT="91425" marB="91425"/>
                </a:tc>
                <a:tc>
                  <a:txBody>
                    <a:bodyPr/>
                    <a:lstStyle/>
                    <a:p>
                      <a:pPr marL="0" lvl="0" indent="0" algn="l" rtl="0">
                        <a:spcBef>
                          <a:spcPts val="0"/>
                        </a:spcBef>
                        <a:spcAft>
                          <a:spcPts val="0"/>
                        </a:spcAft>
                        <a:buNone/>
                      </a:pPr>
                      <a:r>
                        <a:rPr lang="en" sz="1100" b="1"/>
                        <a:t>Threats </a:t>
                      </a:r>
                      <a:endParaRPr sz="1100" b="1"/>
                    </a:p>
                  </a:txBody>
                  <a:tcPr marL="91425" marR="91425" marT="91425" marB="91425"/>
                </a:tc>
                <a:extLst>
                  <a:ext uri="{0D108BD9-81ED-4DB2-BD59-A6C34878D82A}">
                    <a16:rowId xmlns:a16="http://schemas.microsoft.com/office/drawing/2014/main" val="10000"/>
                  </a:ext>
                </a:extLst>
              </a:tr>
              <a:tr h="1181900">
                <a:tc>
                  <a:txBody>
                    <a:bodyPr/>
                    <a:lstStyle/>
                    <a:p>
                      <a:pPr marL="0" lvl="0" indent="0" algn="l" rtl="0">
                        <a:lnSpc>
                          <a:spcPct val="115000"/>
                        </a:lnSpc>
                        <a:spcBef>
                          <a:spcPts val="0"/>
                        </a:spcBef>
                        <a:spcAft>
                          <a:spcPts val="1200"/>
                        </a:spcAft>
                        <a:buNone/>
                      </a:pPr>
                      <a:r>
                        <a:rPr lang="en" sz="1100">
                          <a:solidFill>
                            <a:schemeClr val="dk1"/>
                          </a:solidFill>
                        </a:rPr>
                        <a:t>Create synergy in the region between the future Programme and other neighbour areas or EU MRS (ex: Strategy for the Danube Region), as well as with other EU funds and programmes addressing administrative capacities of local public administrations, including as regards e-government services.</a:t>
                      </a:r>
                      <a:endParaRPr sz="1100"/>
                    </a:p>
                  </a:txBody>
                  <a:tcPr marL="91425" marR="91425" marT="91425" marB="91425"/>
                </a:tc>
                <a:tc>
                  <a:txBody>
                    <a:bodyPr/>
                    <a:lstStyle/>
                    <a:p>
                      <a:pPr marL="0" lvl="0" indent="0" algn="l" rtl="0">
                        <a:spcBef>
                          <a:spcPts val="0"/>
                        </a:spcBef>
                        <a:spcAft>
                          <a:spcPts val="0"/>
                        </a:spcAft>
                        <a:buNone/>
                      </a:pPr>
                      <a:r>
                        <a:rPr lang="en" sz="1100">
                          <a:solidFill>
                            <a:schemeClr val="dk1"/>
                          </a:solidFill>
                        </a:rPr>
                        <a:t>Delays in the implementation of the national Digital agenda in both PA countries </a:t>
                      </a: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endParaRPr sz="1100">
                        <a:solidFill>
                          <a:schemeClr val="dk1"/>
                        </a:solidFill>
                      </a:endParaRPr>
                    </a:p>
                  </a:txBody>
                  <a:tcPr marL="91425" marR="91425" marT="91425" marB="91425"/>
                </a:tc>
                <a:extLst>
                  <a:ext uri="{0D108BD9-81ED-4DB2-BD59-A6C34878D82A}">
                    <a16:rowId xmlns:a16="http://schemas.microsoft.com/office/drawing/2014/main" val="10001"/>
                  </a:ext>
                </a:extLst>
              </a:tr>
              <a:tr h="832225">
                <a:tc>
                  <a:txBody>
                    <a:bodyPr/>
                    <a:lstStyle/>
                    <a:p>
                      <a:pPr marL="0" lvl="0" indent="0" algn="l" rtl="0">
                        <a:lnSpc>
                          <a:spcPct val="115000"/>
                        </a:lnSpc>
                        <a:spcBef>
                          <a:spcPts val="0"/>
                        </a:spcBef>
                        <a:spcAft>
                          <a:spcPts val="1200"/>
                        </a:spcAft>
                        <a:buNone/>
                      </a:pPr>
                      <a:r>
                        <a:rPr lang="en" sz="1100">
                          <a:solidFill>
                            <a:schemeClr val="dk1"/>
                          </a:solidFill>
                        </a:rPr>
                        <a:t>Apply good practices from other CBCs, in the context of the administrative framework of the Romania-Hungary, as innovative mechanisms to reduce barriers to cooperation</a:t>
                      </a:r>
                      <a:endParaRPr sz="1100"/>
                    </a:p>
                  </a:txBody>
                  <a:tcPr marL="91425" marR="91425" marT="91425" marB="91425"/>
                </a:tc>
                <a:tc>
                  <a:txBody>
                    <a:bodyPr/>
                    <a:lstStyle/>
                    <a:p>
                      <a:pPr marL="0" lvl="0" indent="0" algn="l" rtl="0">
                        <a:lnSpc>
                          <a:spcPct val="115000"/>
                        </a:lnSpc>
                        <a:spcBef>
                          <a:spcPts val="0"/>
                        </a:spcBef>
                        <a:spcAft>
                          <a:spcPts val="1200"/>
                        </a:spcAft>
                        <a:buNone/>
                      </a:pPr>
                      <a:r>
                        <a:rPr lang="en" sz="1100">
                          <a:solidFill>
                            <a:schemeClr val="dk1"/>
                          </a:solidFill>
                        </a:rPr>
                        <a:t>Administrative and legal barriers (including sector standards and requirements) to plan and delivery joint public services in the PA. </a:t>
                      </a:r>
                      <a:endParaRPr sz="1100"/>
                    </a:p>
                  </a:txBody>
                  <a:tcPr marL="91425" marR="91425" marT="91425" marB="91425"/>
                </a:tc>
                <a:extLst>
                  <a:ext uri="{0D108BD9-81ED-4DB2-BD59-A6C34878D82A}">
                    <a16:rowId xmlns:a16="http://schemas.microsoft.com/office/drawing/2014/main" val="10002"/>
                  </a:ext>
                </a:extLst>
              </a:tr>
              <a:tr h="1181900">
                <a:tc>
                  <a:txBody>
                    <a:bodyPr/>
                    <a:lstStyle/>
                    <a:p>
                      <a:pPr marL="0" lvl="0" indent="0" algn="l" rtl="0">
                        <a:lnSpc>
                          <a:spcPct val="115000"/>
                        </a:lnSpc>
                        <a:spcBef>
                          <a:spcPts val="0"/>
                        </a:spcBef>
                        <a:spcAft>
                          <a:spcPts val="1200"/>
                        </a:spcAft>
                        <a:buNone/>
                      </a:pPr>
                      <a:r>
                        <a:rPr lang="en" sz="1100">
                          <a:solidFill>
                            <a:schemeClr val="dk1"/>
                          </a:solidFill>
                        </a:rPr>
                        <a:t>Existence of dedicated Covid-19 information portals, e-services, tools put in place by the EC which can be used by the national and local governments in the programming area for accelerating digital transition of eGovernment services for health, education, social protection, participation, and other relevant topics.</a:t>
                      </a:r>
                      <a:endParaRPr sz="1100"/>
                    </a:p>
                  </a:txBody>
                  <a:tcPr marL="91425" marR="91425" marT="91425" marB="91425"/>
                </a:tc>
                <a:tc>
                  <a:txBody>
                    <a:bodyPr/>
                    <a:lstStyle/>
                    <a:p>
                      <a:pPr marL="0" lvl="0" indent="0" algn="l" rtl="0">
                        <a:spcBef>
                          <a:spcPts val="0"/>
                        </a:spcBef>
                        <a:spcAft>
                          <a:spcPts val="0"/>
                        </a:spcAft>
                        <a:buNone/>
                      </a:pPr>
                      <a:r>
                        <a:rPr lang="en" sz="1100">
                          <a:solidFill>
                            <a:schemeClr val="dk1"/>
                          </a:solidFill>
                        </a:rPr>
                        <a:t>Further waves of pandemic decreasing the volume of cross-border interactions and hindering the operation of innovative cross-border cooperation models</a:t>
                      </a:r>
                      <a:endParaRPr sz="1100"/>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826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EU strategic framework for 2021-2027</a:t>
            </a:r>
            <a:endParaRPr dirty="0"/>
          </a:p>
        </p:txBody>
      </p:sp>
      <p:sp>
        <p:nvSpPr>
          <p:cNvPr id="78" name="Google Shape;78;p16"/>
          <p:cNvSpPr txBox="1">
            <a:spLocks noGrp="1"/>
          </p:cNvSpPr>
          <p:nvPr>
            <p:ph type="body" idx="1"/>
          </p:nvPr>
        </p:nvSpPr>
        <p:spPr>
          <a:xfrm>
            <a:off x="311700" y="1446425"/>
            <a:ext cx="8520600" cy="30804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600">
                <a:solidFill>
                  <a:schemeClr val="dk1"/>
                </a:solidFill>
              </a:rPr>
              <a:t>5 Policy Objectives (POs)</a:t>
            </a:r>
            <a:endParaRPr sz="1600">
              <a:solidFill>
                <a:schemeClr val="dk1"/>
              </a:solidFill>
            </a:endParaRPr>
          </a:p>
          <a:p>
            <a:pPr marL="457200" lvl="0" indent="-330200" algn="l" rtl="0">
              <a:spcBef>
                <a:spcPts val="1200"/>
              </a:spcBef>
              <a:spcAft>
                <a:spcPts val="0"/>
              </a:spcAft>
              <a:buClr>
                <a:schemeClr val="dk1"/>
              </a:buClr>
              <a:buSzPts val="1600"/>
              <a:buAutoNum type="arabicPeriod"/>
            </a:pPr>
            <a:r>
              <a:rPr lang="en" sz="1600">
                <a:solidFill>
                  <a:schemeClr val="dk1"/>
                </a:solidFill>
              </a:rPr>
              <a:t>A smarter Europe - innovative and smart economic transformation.</a:t>
            </a:r>
            <a:endParaRPr sz="1600">
              <a:solidFill>
                <a:schemeClr val="dk1"/>
              </a:solidFill>
            </a:endParaRPr>
          </a:p>
          <a:p>
            <a:pPr marL="457200" lvl="0" indent="-330200" algn="l" rtl="0">
              <a:spcBef>
                <a:spcPts val="0"/>
              </a:spcBef>
              <a:spcAft>
                <a:spcPts val="0"/>
              </a:spcAft>
              <a:buClr>
                <a:schemeClr val="dk1"/>
              </a:buClr>
              <a:buSzPts val="1600"/>
              <a:buAutoNum type="arabicPeriod"/>
            </a:pPr>
            <a:r>
              <a:rPr lang="en" sz="1600">
                <a:solidFill>
                  <a:schemeClr val="dk1"/>
                </a:solidFill>
              </a:rPr>
              <a:t>A greener, low-carbon Europe.</a:t>
            </a:r>
            <a:endParaRPr sz="1600">
              <a:solidFill>
                <a:schemeClr val="dk1"/>
              </a:solidFill>
            </a:endParaRPr>
          </a:p>
          <a:p>
            <a:pPr marL="457200" lvl="0" indent="-330200" algn="l" rtl="0">
              <a:spcBef>
                <a:spcPts val="0"/>
              </a:spcBef>
              <a:spcAft>
                <a:spcPts val="0"/>
              </a:spcAft>
              <a:buClr>
                <a:schemeClr val="dk1"/>
              </a:buClr>
              <a:buSzPts val="1600"/>
              <a:buAutoNum type="arabicPeriod"/>
            </a:pPr>
            <a:r>
              <a:rPr lang="en" sz="1600">
                <a:solidFill>
                  <a:schemeClr val="dk1"/>
                </a:solidFill>
              </a:rPr>
              <a:t>A more connected Europe - mobility and regional ICT connectivity.</a:t>
            </a:r>
            <a:endParaRPr sz="1600">
              <a:solidFill>
                <a:schemeClr val="dk1"/>
              </a:solidFill>
            </a:endParaRPr>
          </a:p>
          <a:p>
            <a:pPr marL="457200" lvl="0" indent="-330200" algn="l" rtl="0">
              <a:spcBef>
                <a:spcPts val="0"/>
              </a:spcBef>
              <a:spcAft>
                <a:spcPts val="0"/>
              </a:spcAft>
              <a:buClr>
                <a:schemeClr val="dk1"/>
              </a:buClr>
              <a:buSzPts val="1600"/>
              <a:buAutoNum type="arabicPeriod"/>
            </a:pPr>
            <a:r>
              <a:rPr lang="en" sz="1600">
                <a:solidFill>
                  <a:schemeClr val="dk1"/>
                </a:solidFill>
              </a:rPr>
              <a:t>A more social Europe - implementing the European Pillar of Social Rights.</a:t>
            </a:r>
            <a:endParaRPr sz="1600">
              <a:solidFill>
                <a:schemeClr val="dk1"/>
              </a:solidFill>
            </a:endParaRPr>
          </a:p>
          <a:p>
            <a:pPr marL="457200" lvl="0" indent="-330200" algn="l" rtl="0">
              <a:spcBef>
                <a:spcPts val="0"/>
              </a:spcBef>
              <a:spcAft>
                <a:spcPts val="0"/>
              </a:spcAft>
              <a:buClr>
                <a:schemeClr val="dk1"/>
              </a:buClr>
              <a:buSzPts val="1600"/>
              <a:buAutoNum type="arabicPeriod"/>
            </a:pPr>
            <a:r>
              <a:rPr lang="en" sz="1600">
                <a:solidFill>
                  <a:schemeClr val="dk1"/>
                </a:solidFill>
              </a:rPr>
              <a:t>Europe closer to citizens – sustainable and integrated development of urban, rural and coastal areas through local initiatives.</a:t>
            </a:r>
            <a:endParaRPr sz="1600">
              <a:solidFill>
                <a:schemeClr val="dk1"/>
              </a:solidFill>
            </a:endParaRPr>
          </a:p>
          <a:p>
            <a:pPr marL="457200" lvl="0" indent="0" algn="l" rtl="0">
              <a:spcBef>
                <a:spcPts val="1200"/>
              </a:spcBef>
              <a:spcAft>
                <a:spcPts val="0"/>
              </a:spcAft>
              <a:buNone/>
            </a:pPr>
            <a:endParaRPr sz="1600"/>
          </a:p>
        </p:txBody>
      </p:sp>
      <p:pic>
        <p:nvPicPr>
          <p:cNvPr id="79" name="Google Shape;79;p16"/>
          <p:cNvPicPr preferRelativeResize="0"/>
          <p:nvPr/>
        </p:nvPicPr>
        <p:blipFill>
          <a:blip r:embed="rId3">
            <a:alphaModFix/>
          </a:blip>
          <a:stretch>
            <a:fillRect/>
          </a:stretch>
        </p:blipFill>
        <p:spPr>
          <a:xfrm>
            <a:off x="0" y="0"/>
            <a:ext cx="9143999" cy="916754"/>
          </a:xfrm>
          <a:prstGeom prst="rect">
            <a:avLst/>
          </a:prstGeom>
          <a:noFill/>
          <a:ln>
            <a:noFill/>
          </a:ln>
        </p:spPr>
      </p:pic>
      <p:pic>
        <p:nvPicPr>
          <p:cNvPr id="80" name="Google Shape;80;p16"/>
          <p:cNvPicPr preferRelativeResize="0"/>
          <p:nvPr/>
        </p:nvPicPr>
        <p:blipFill>
          <a:blip r:embed="rId4">
            <a:alphaModFix/>
          </a:blip>
          <a:stretch>
            <a:fillRect/>
          </a:stretch>
        </p:blipFill>
        <p:spPr>
          <a:xfrm>
            <a:off x="0" y="4236325"/>
            <a:ext cx="9144000" cy="899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311700" y="747002"/>
            <a:ext cx="8520600" cy="572700"/>
          </a:xfrm>
          <a:prstGeom prst="rect">
            <a:avLst/>
          </a:prstGeom>
        </p:spPr>
        <p:txBody>
          <a:bodyPr spcFirstLastPara="1" wrap="square" lIns="91425" tIns="91425" rIns="91425" bIns="91425" anchor="t" anchorCtr="0">
            <a:noAutofit/>
          </a:bodyPr>
          <a:lstStyle/>
          <a:p>
            <a:pPr lvl="0"/>
            <a:r>
              <a:rPr lang="en" dirty="0"/>
              <a:t>The EU strategic framework for 2021-2027</a:t>
            </a:r>
            <a:endParaRPr dirty="0"/>
          </a:p>
        </p:txBody>
      </p:sp>
      <p:sp>
        <p:nvSpPr>
          <p:cNvPr id="86" name="Google Shape;86;p17"/>
          <p:cNvSpPr txBox="1">
            <a:spLocks noGrp="1"/>
          </p:cNvSpPr>
          <p:nvPr>
            <p:ph type="body" idx="1"/>
          </p:nvPr>
        </p:nvSpPr>
        <p:spPr>
          <a:xfrm>
            <a:off x="311700" y="1056955"/>
            <a:ext cx="8520600" cy="3424272"/>
          </a:xfrm>
          <a:prstGeom prst="rect">
            <a:avLst/>
          </a:prstGeom>
        </p:spPr>
        <p:txBody>
          <a:bodyPr spcFirstLastPara="1" wrap="square" lIns="91425" tIns="91425" rIns="91425" bIns="91425" anchor="t" anchorCtr="0">
            <a:noAutofit/>
          </a:bodyPr>
          <a:lstStyle/>
          <a:p>
            <a:pPr marL="0" lvl="0" indent="0">
              <a:spcBef>
                <a:spcPts val="1200"/>
              </a:spcBef>
              <a:buNone/>
            </a:pPr>
            <a:r>
              <a:rPr lang="en-US" sz="1300" dirty="0">
                <a:solidFill>
                  <a:schemeClr val="dk1"/>
                </a:solidFill>
              </a:rPr>
              <a:t>Important: the legal framework is still in the draft phase and will be finalized after a trialogue.</a:t>
            </a:r>
            <a:endParaRPr lang="hu-HU" sz="1300" dirty="0">
              <a:solidFill>
                <a:schemeClr val="dk1"/>
              </a:solidFill>
            </a:endParaRPr>
          </a:p>
          <a:p>
            <a:pPr marL="0" lvl="0" indent="0">
              <a:spcBef>
                <a:spcPts val="1200"/>
              </a:spcBef>
              <a:buNone/>
            </a:pPr>
            <a:r>
              <a:rPr lang="en-US" sz="1300" dirty="0">
                <a:solidFill>
                  <a:schemeClr val="dk1"/>
                </a:solidFill>
              </a:rPr>
              <a:t>In this current situation:</a:t>
            </a:r>
          </a:p>
          <a:p>
            <a:pPr marL="285750" indent="-285750">
              <a:spcBef>
                <a:spcPts val="1200"/>
              </a:spcBef>
            </a:pPr>
            <a:r>
              <a:rPr lang="en-US" sz="1300" dirty="0">
                <a:solidFill>
                  <a:schemeClr val="dk1"/>
                </a:solidFill>
              </a:rPr>
              <a:t>60% of the </a:t>
            </a:r>
            <a:r>
              <a:rPr lang="en-US" sz="1300" dirty="0" err="1">
                <a:solidFill>
                  <a:schemeClr val="dk1"/>
                </a:solidFill>
              </a:rPr>
              <a:t>programme</a:t>
            </a:r>
            <a:r>
              <a:rPr lang="en-US" sz="1300" dirty="0">
                <a:solidFill>
                  <a:schemeClr val="dk1"/>
                </a:solidFill>
              </a:rPr>
              <a:t> resources should be allocated on a maximum of 3 policy objectives. (Pending whether PO2 and PO4 will be mandatory.)</a:t>
            </a:r>
          </a:p>
          <a:p>
            <a:pPr marL="285750" indent="-285750">
              <a:spcBef>
                <a:spcPts val="1200"/>
              </a:spcBef>
            </a:pPr>
            <a:r>
              <a:rPr lang="en-US" sz="1300" dirty="0">
                <a:solidFill>
                  <a:schemeClr val="dk1"/>
                </a:solidFill>
              </a:rPr>
              <a:t>Part of the resources should / can be allocated on the two Interreg-specific objectives up to 10% or 15% of the resources.</a:t>
            </a:r>
          </a:p>
          <a:p>
            <a:pPr marL="0" lvl="0" indent="0">
              <a:spcBef>
                <a:spcPts val="1200"/>
              </a:spcBef>
              <a:buNone/>
            </a:pPr>
            <a:r>
              <a:rPr lang="en-US" sz="1300" dirty="0">
                <a:solidFill>
                  <a:schemeClr val="dk1"/>
                </a:solidFill>
              </a:rPr>
              <a:t>The two Interreg specific objectives (ISO) are:</a:t>
            </a:r>
          </a:p>
          <a:p>
            <a:pPr marL="541338" indent="-269875">
              <a:spcBef>
                <a:spcPts val="1200"/>
              </a:spcBef>
              <a:buFont typeface="Courier New" panose="02070309020205020404" pitchFamily="49" charset="0"/>
              <a:buChar char="o"/>
            </a:pPr>
            <a:r>
              <a:rPr lang="en-US" sz="1300" dirty="0">
                <a:solidFill>
                  <a:schemeClr val="dk1"/>
                </a:solidFill>
              </a:rPr>
              <a:t>ISO 1. “Better Interreg / Cooperation Governance” and</a:t>
            </a:r>
          </a:p>
          <a:p>
            <a:pPr marL="541338" indent="-269875">
              <a:spcBef>
                <a:spcPts val="1200"/>
              </a:spcBef>
              <a:buFont typeface="Courier New" panose="02070309020205020404" pitchFamily="49" charset="0"/>
              <a:buChar char="o"/>
            </a:pPr>
            <a:r>
              <a:rPr lang="en-US" sz="1300" dirty="0">
                <a:solidFill>
                  <a:schemeClr val="dk1"/>
                </a:solidFill>
              </a:rPr>
              <a:t>ISO 2. "A safer Europe".</a:t>
            </a:r>
            <a:endParaRPr sz="1200" dirty="0">
              <a:solidFill>
                <a:schemeClr val="dk1"/>
              </a:solidFill>
            </a:endParaRPr>
          </a:p>
        </p:txBody>
      </p:sp>
      <p:pic>
        <p:nvPicPr>
          <p:cNvPr id="87" name="Google Shape;87;p17"/>
          <p:cNvPicPr preferRelativeResize="0"/>
          <p:nvPr/>
        </p:nvPicPr>
        <p:blipFill>
          <a:blip r:embed="rId3">
            <a:alphaModFix/>
          </a:blip>
          <a:stretch>
            <a:fillRect/>
          </a:stretch>
        </p:blipFill>
        <p:spPr>
          <a:xfrm>
            <a:off x="0" y="0"/>
            <a:ext cx="9143999" cy="916754"/>
          </a:xfrm>
          <a:prstGeom prst="rect">
            <a:avLst/>
          </a:prstGeom>
          <a:noFill/>
          <a:ln>
            <a:noFill/>
          </a:ln>
        </p:spPr>
      </p:pic>
      <p:pic>
        <p:nvPicPr>
          <p:cNvPr id="88" name="Google Shape;88;p17"/>
          <p:cNvPicPr preferRelativeResize="0"/>
          <p:nvPr/>
        </p:nvPicPr>
        <p:blipFill>
          <a:blip r:embed="rId4">
            <a:alphaModFix/>
          </a:blip>
          <a:stretch>
            <a:fillRect/>
          </a:stretch>
        </p:blipFill>
        <p:spPr>
          <a:xfrm>
            <a:off x="0" y="4236325"/>
            <a:ext cx="9144000" cy="899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11700" y="826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EU strategic framework for 2021-2027</a:t>
            </a:r>
            <a:endParaRPr/>
          </a:p>
        </p:txBody>
      </p:sp>
      <p:sp>
        <p:nvSpPr>
          <p:cNvPr id="94" name="Google Shape;94;p18"/>
          <p:cNvSpPr txBox="1">
            <a:spLocks noGrp="1"/>
          </p:cNvSpPr>
          <p:nvPr>
            <p:ph type="body" idx="1"/>
          </p:nvPr>
        </p:nvSpPr>
        <p:spPr>
          <a:xfrm>
            <a:off x="311700" y="1522625"/>
            <a:ext cx="8520600" cy="3080400"/>
          </a:xfrm>
          <a:prstGeom prst="rect">
            <a:avLst/>
          </a:prstGeom>
        </p:spPr>
        <p:txBody>
          <a:bodyPr spcFirstLastPara="1" wrap="square" lIns="91425" tIns="91425" rIns="91425" bIns="91425" anchor="t" anchorCtr="0">
            <a:noAutofit/>
          </a:bodyPr>
          <a:lstStyle/>
          <a:p>
            <a:pPr marL="457200" lvl="0" indent="-323850" algn="l" rtl="0">
              <a:spcBef>
                <a:spcPts val="1200"/>
              </a:spcBef>
              <a:spcAft>
                <a:spcPts val="0"/>
              </a:spcAft>
              <a:buClr>
                <a:schemeClr val="dk1"/>
              </a:buClr>
              <a:buSzPts val="1500"/>
              <a:buChar char="●"/>
            </a:pPr>
            <a:r>
              <a:rPr lang="en" sz="1500" dirty="0">
                <a:solidFill>
                  <a:schemeClr val="dk1"/>
                </a:solidFill>
              </a:rPr>
              <a:t>Increased importance of </a:t>
            </a:r>
            <a:r>
              <a:rPr lang="en" sz="1500" b="1" dirty="0">
                <a:solidFill>
                  <a:schemeClr val="dk1"/>
                </a:solidFill>
              </a:rPr>
              <a:t>complementarities and synergy</a:t>
            </a:r>
            <a:r>
              <a:rPr lang="en" sz="1500" dirty="0">
                <a:solidFill>
                  <a:schemeClr val="dk1"/>
                </a:solidFill>
              </a:rPr>
              <a:t> between different EU programmes and funds, as well as a growing accent on the contribution of the ETC to macro-region strategies;</a:t>
            </a:r>
            <a:endParaRPr sz="1500"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Possibility to allocate funds to the </a:t>
            </a:r>
            <a:r>
              <a:rPr lang="en" sz="1500" b="1" dirty="0">
                <a:solidFill>
                  <a:schemeClr val="dk1"/>
                </a:solidFill>
              </a:rPr>
              <a:t>specific ETC objective </a:t>
            </a:r>
            <a:r>
              <a:rPr lang="en" sz="1500" dirty="0">
                <a:solidFill>
                  <a:schemeClr val="dk1"/>
                </a:solidFill>
              </a:rPr>
              <a:t>to strengthen the institutionalisation of cross-border cooperation;</a:t>
            </a:r>
            <a:endParaRPr sz="1500"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Possibility to explore </a:t>
            </a:r>
            <a:r>
              <a:rPr lang="en" sz="1500" b="1" dirty="0">
                <a:solidFill>
                  <a:schemeClr val="dk1"/>
                </a:solidFill>
              </a:rPr>
              <a:t>new cooperation solutions.</a:t>
            </a:r>
            <a:endParaRPr sz="1500" dirty="0">
              <a:solidFill>
                <a:schemeClr val="dk1"/>
              </a:solidFill>
            </a:endParaRPr>
          </a:p>
          <a:p>
            <a:pPr marL="0" lvl="0" indent="0" algn="l" rtl="0">
              <a:spcBef>
                <a:spcPts val="1200"/>
              </a:spcBef>
              <a:spcAft>
                <a:spcPts val="0"/>
              </a:spcAft>
              <a:buNone/>
            </a:pPr>
            <a:endParaRPr sz="1600" dirty="0">
              <a:solidFill>
                <a:schemeClr val="dk1"/>
              </a:solidFill>
            </a:endParaRPr>
          </a:p>
        </p:txBody>
      </p:sp>
      <p:pic>
        <p:nvPicPr>
          <p:cNvPr id="95" name="Google Shape;95;p18"/>
          <p:cNvPicPr preferRelativeResize="0"/>
          <p:nvPr/>
        </p:nvPicPr>
        <p:blipFill>
          <a:blip r:embed="rId3">
            <a:alphaModFix/>
          </a:blip>
          <a:stretch>
            <a:fillRect/>
          </a:stretch>
        </p:blipFill>
        <p:spPr>
          <a:xfrm>
            <a:off x="0" y="0"/>
            <a:ext cx="9143999" cy="916754"/>
          </a:xfrm>
          <a:prstGeom prst="rect">
            <a:avLst/>
          </a:prstGeom>
          <a:noFill/>
          <a:ln>
            <a:noFill/>
          </a:ln>
        </p:spPr>
      </p:pic>
      <p:pic>
        <p:nvPicPr>
          <p:cNvPr id="96" name="Google Shape;96;p18"/>
          <p:cNvPicPr preferRelativeResize="0"/>
          <p:nvPr/>
        </p:nvPicPr>
        <p:blipFill>
          <a:blip r:embed="rId4">
            <a:alphaModFix/>
          </a:blip>
          <a:stretch>
            <a:fillRect/>
          </a:stretch>
        </p:blipFill>
        <p:spPr>
          <a:xfrm>
            <a:off x="0" y="4236325"/>
            <a:ext cx="9144000" cy="899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311700" y="826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EU strategic framework for 2021-2027</a:t>
            </a:r>
            <a:endParaRPr/>
          </a:p>
        </p:txBody>
      </p:sp>
      <p:sp>
        <p:nvSpPr>
          <p:cNvPr id="102" name="Google Shape;102;p19"/>
          <p:cNvSpPr txBox="1">
            <a:spLocks noGrp="1"/>
          </p:cNvSpPr>
          <p:nvPr>
            <p:ph type="body" idx="1"/>
          </p:nvPr>
        </p:nvSpPr>
        <p:spPr>
          <a:xfrm>
            <a:off x="311700" y="1522625"/>
            <a:ext cx="8520600" cy="3080400"/>
          </a:xfrm>
          <a:prstGeom prst="rect">
            <a:avLst/>
          </a:prstGeom>
        </p:spPr>
        <p:txBody>
          <a:bodyPr spcFirstLastPara="1" wrap="square" lIns="91425" tIns="91425" rIns="91425" bIns="91425" anchor="t" anchorCtr="0">
            <a:noAutofit/>
          </a:bodyPr>
          <a:lstStyle/>
          <a:p>
            <a:pPr marL="457200" lvl="0" indent="-342900" algn="l" rtl="0">
              <a:spcBef>
                <a:spcPts val="1200"/>
              </a:spcBef>
              <a:spcAft>
                <a:spcPts val="0"/>
              </a:spcAft>
              <a:buClr>
                <a:schemeClr val="dk1"/>
              </a:buClr>
              <a:buSzPts val="1800"/>
              <a:buChar char="●"/>
            </a:pPr>
            <a:r>
              <a:rPr lang="en" dirty="0">
                <a:solidFill>
                  <a:schemeClr val="dk1"/>
                </a:solidFill>
              </a:rPr>
              <a:t>accent on the need to analyse </a:t>
            </a:r>
            <a:r>
              <a:rPr lang="en" dirty="0">
                <a:solidFill>
                  <a:schemeClr val="tx1"/>
                </a:solidFill>
              </a:rPr>
              <a:t>and prepare recommendations regarding legal </a:t>
            </a:r>
            <a:r>
              <a:rPr lang="en" b="1" dirty="0">
                <a:solidFill>
                  <a:schemeClr val="dk1"/>
                </a:solidFill>
              </a:rPr>
              <a:t>barriers to cross-border cooperation</a:t>
            </a:r>
            <a:r>
              <a:rPr lang="en" dirty="0">
                <a:solidFill>
                  <a:schemeClr val="dk1"/>
                </a:solidFill>
              </a:rPr>
              <a:t>, as well as other transversal issues (also making full use of existing studies and tools created under ESPON and other research activities dealing with territorial analysis).</a:t>
            </a:r>
            <a:endParaRPr dirty="0">
              <a:solidFill>
                <a:schemeClr val="dk1"/>
              </a:solidFill>
            </a:endParaRPr>
          </a:p>
        </p:txBody>
      </p:sp>
      <p:pic>
        <p:nvPicPr>
          <p:cNvPr id="103" name="Google Shape;103;p19"/>
          <p:cNvPicPr preferRelativeResize="0"/>
          <p:nvPr/>
        </p:nvPicPr>
        <p:blipFill>
          <a:blip r:embed="rId3">
            <a:alphaModFix/>
          </a:blip>
          <a:stretch>
            <a:fillRect/>
          </a:stretch>
        </p:blipFill>
        <p:spPr>
          <a:xfrm>
            <a:off x="0" y="0"/>
            <a:ext cx="9143999" cy="916754"/>
          </a:xfrm>
          <a:prstGeom prst="rect">
            <a:avLst/>
          </a:prstGeom>
          <a:noFill/>
          <a:ln>
            <a:noFill/>
          </a:ln>
        </p:spPr>
      </p:pic>
      <p:pic>
        <p:nvPicPr>
          <p:cNvPr id="104" name="Google Shape;104;p19"/>
          <p:cNvPicPr preferRelativeResize="0"/>
          <p:nvPr/>
        </p:nvPicPr>
        <p:blipFill>
          <a:blip r:embed="rId4">
            <a:alphaModFix/>
          </a:blip>
          <a:stretch>
            <a:fillRect/>
          </a:stretch>
        </p:blipFill>
        <p:spPr>
          <a:xfrm>
            <a:off x="0" y="4236325"/>
            <a:ext cx="9144000" cy="899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ctrTitle"/>
          </p:nvPr>
        </p:nvSpPr>
        <p:spPr>
          <a:xfrm>
            <a:off x="311708" y="6683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b="1">
                <a:solidFill>
                  <a:srgbClr val="90C226"/>
                </a:solidFill>
                <a:latin typeface="Trebuchet MS"/>
                <a:ea typeface="Trebuchet MS"/>
                <a:cs typeface="Trebuchet MS"/>
                <a:sym typeface="Trebuchet MS"/>
              </a:rPr>
              <a:t>Territorial Analysis in a nutshell </a:t>
            </a:r>
            <a:endParaRPr/>
          </a:p>
        </p:txBody>
      </p:sp>
      <p:pic>
        <p:nvPicPr>
          <p:cNvPr id="110" name="Google Shape;110;p20"/>
          <p:cNvPicPr preferRelativeResize="0"/>
          <p:nvPr/>
        </p:nvPicPr>
        <p:blipFill>
          <a:blip r:embed="rId3">
            <a:alphaModFix/>
          </a:blip>
          <a:stretch>
            <a:fillRect/>
          </a:stretch>
        </p:blipFill>
        <p:spPr>
          <a:xfrm>
            <a:off x="0" y="0"/>
            <a:ext cx="9143999" cy="916754"/>
          </a:xfrm>
          <a:prstGeom prst="rect">
            <a:avLst/>
          </a:prstGeom>
          <a:noFill/>
          <a:ln>
            <a:noFill/>
          </a:ln>
        </p:spPr>
      </p:pic>
      <p:pic>
        <p:nvPicPr>
          <p:cNvPr id="111" name="Google Shape;111;p20"/>
          <p:cNvPicPr preferRelativeResize="0"/>
          <p:nvPr/>
        </p:nvPicPr>
        <p:blipFill>
          <a:blip r:embed="rId4">
            <a:alphaModFix/>
          </a:blip>
          <a:stretch>
            <a:fillRect/>
          </a:stretch>
        </p:blipFill>
        <p:spPr>
          <a:xfrm>
            <a:off x="0" y="4236325"/>
            <a:ext cx="9144000" cy="899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7"/>
          <p:cNvSpPr txBox="1">
            <a:spLocks noGrp="1"/>
          </p:cNvSpPr>
          <p:nvPr>
            <p:ph type="title"/>
          </p:nvPr>
        </p:nvSpPr>
        <p:spPr>
          <a:xfrm>
            <a:off x="311700" y="826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o-RO" sz="2600" dirty="0" err="1">
                <a:solidFill>
                  <a:schemeClr val="tx1"/>
                </a:solidFill>
              </a:rPr>
              <a:t>Approach</a:t>
            </a:r>
            <a:r>
              <a:rPr lang="ro-RO" sz="2600" dirty="0">
                <a:solidFill>
                  <a:schemeClr val="tx1"/>
                </a:solidFill>
              </a:rPr>
              <a:t> for </a:t>
            </a:r>
            <a:r>
              <a:rPr lang="ro-RO" sz="2600" dirty="0" err="1">
                <a:solidFill>
                  <a:schemeClr val="tx1"/>
                </a:solidFill>
              </a:rPr>
              <a:t>the</a:t>
            </a:r>
            <a:r>
              <a:rPr lang="ro-RO" sz="2600" dirty="0">
                <a:solidFill>
                  <a:schemeClr val="tx1"/>
                </a:solidFill>
              </a:rPr>
              <a:t> </a:t>
            </a:r>
            <a:r>
              <a:rPr lang="ro-RO" sz="2600" dirty="0" err="1">
                <a:solidFill>
                  <a:schemeClr val="tx1"/>
                </a:solidFill>
              </a:rPr>
              <a:t>Territorial</a:t>
            </a:r>
            <a:r>
              <a:rPr lang="ro-RO" sz="2600" dirty="0">
                <a:solidFill>
                  <a:schemeClr val="tx1"/>
                </a:solidFill>
              </a:rPr>
              <a:t> </a:t>
            </a:r>
            <a:r>
              <a:rPr lang="ro-RO" sz="2600" dirty="0" err="1">
                <a:solidFill>
                  <a:schemeClr val="tx1"/>
                </a:solidFill>
              </a:rPr>
              <a:t>Analysis</a:t>
            </a:r>
            <a:r>
              <a:rPr lang="ro-RO" sz="2600" dirty="0">
                <a:solidFill>
                  <a:schemeClr val="tx1"/>
                </a:solidFill>
              </a:rPr>
              <a:t> </a:t>
            </a:r>
            <a:endParaRPr sz="2600" dirty="0">
              <a:solidFill>
                <a:schemeClr val="tx1"/>
              </a:solidFill>
            </a:endParaRPr>
          </a:p>
        </p:txBody>
      </p:sp>
      <p:sp>
        <p:nvSpPr>
          <p:cNvPr id="233" name="Google Shape;233;p37"/>
          <p:cNvSpPr txBox="1">
            <a:spLocks noGrp="1"/>
          </p:cNvSpPr>
          <p:nvPr>
            <p:ph type="body" idx="1"/>
          </p:nvPr>
        </p:nvSpPr>
        <p:spPr>
          <a:xfrm>
            <a:off x="311700" y="1446425"/>
            <a:ext cx="8520600" cy="27885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Font typeface="Times New Roman"/>
              <a:buChar char="●"/>
            </a:pPr>
            <a:r>
              <a:rPr lang="ro-RO" sz="1700" b="1" dirty="0" err="1">
                <a:solidFill>
                  <a:schemeClr val="tx1"/>
                </a:solidFill>
                <a:latin typeface="+mj-lt"/>
                <a:ea typeface="Times New Roman"/>
                <a:cs typeface="Times New Roman"/>
                <a:sym typeface="Times New Roman"/>
              </a:rPr>
              <a:t>Desk</a:t>
            </a:r>
            <a:r>
              <a:rPr lang="ro-RO" sz="1700" b="1" dirty="0">
                <a:solidFill>
                  <a:schemeClr val="tx1"/>
                </a:solidFill>
                <a:latin typeface="+mj-lt"/>
                <a:ea typeface="Times New Roman"/>
                <a:cs typeface="Times New Roman"/>
                <a:sym typeface="Times New Roman"/>
              </a:rPr>
              <a:t> </a:t>
            </a:r>
            <a:r>
              <a:rPr lang="ro-RO" sz="1700" b="1" dirty="0" err="1">
                <a:solidFill>
                  <a:schemeClr val="tx1"/>
                </a:solidFill>
                <a:latin typeface="+mj-lt"/>
                <a:ea typeface="Times New Roman"/>
                <a:cs typeface="Times New Roman"/>
                <a:sym typeface="Times New Roman"/>
              </a:rPr>
              <a:t>analysis</a:t>
            </a:r>
            <a:r>
              <a:rPr lang="ro-RO" sz="1700" b="1" dirty="0">
                <a:solidFill>
                  <a:schemeClr val="tx1"/>
                </a:solidFill>
                <a:latin typeface="+mj-lt"/>
                <a:ea typeface="Times New Roman"/>
                <a:cs typeface="Times New Roman"/>
                <a:sym typeface="Times New Roman"/>
              </a:rPr>
              <a:t>: </a:t>
            </a:r>
            <a:r>
              <a:rPr lang="ro-RO" sz="1700" dirty="0" err="1">
                <a:solidFill>
                  <a:schemeClr val="tx1"/>
                </a:solidFill>
                <a:latin typeface="+mj-lt"/>
                <a:ea typeface="Times New Roman"/>
                <a:cs typeface="Times New Roman"/>
                <a:sym typeface="Times New Roman"/>
              </a:rPr>
              <a:t>definition</a:t>
            </a:r>
            <a:r>
              <a:rPr lang="ro-RO" sz="1700" dirty="0">
                <a:solidFill>
                  <a:schemeClr val="tx1"/>
                </a:solidFill>
                <a:latin typeface="+mj-lt"/>
                <a:ea typeface="Times New Roman"/>
                <a:cs typeface="Times New Roman"/>
                <a:sym typeface="Times New Roman"/>
              </a:rPr>
              <a:t> of </a:t>
            </a:r>
            <a:r>
              <a:rPr lang="ro-RO" sz="1700" dirty="0" err="1">
                <a:solidFill>
                  <a:schemeClr val="tx1"/>
                </a:solidFill>
                <a:latin typeface="+mj-lt"/>
                <a:ea typeface="Times New Roman"/>
                <a:cs typeface="Times New Roman"/>
                <a:sym typeface="Times New Roman"/>
              </a:rPr>
              <a:t>common</a:t>
            </a:r>
            <a:r>
              <a:rPr lang="ro-RO" sz="1700" dirty="0">
                <a:solidFill>
                  <a:schemeClr val="tx1"/>
                </a:solidFill>
                <a:latin typeface="+mj-lt"/>
                <a:ea typeface="Times New Roman"/>
                <a:cs typeface="Times New Roman"/>
                <a:sym typeface="Times New Roman"/>
              </a:rPr>
              <a:t> indicator </a:t>
            </a:r>
            <a:r>
              <a:rPr lang="ro-RO" sz="1700" dirty="0" err="1">
                <a:solidFill>
                  <a:schemeClr val="tx1"/>
                </a:solidFill>
                <a:latin typeface="+mj-lt"/>
                <a:ea typeface="Times New Roman"/>
                <a:cs typeface="Times New Roman"/>
                <a:sym typeface="Times New Roman"/>
              </a:rPr>
              <a:t>database</a:t>
            </a:r>
            <a:r>
              <a:rPr lang="ro-RO" sz="1700" dirty="0">
                <a:solidFill>
                  <a:schemeClr val="tx1"/>
                </a:solidFill>
                <a:latin typeface="+mj-lt"/>
                <a:ea typeface="Times New Roman"/>
                <a:cs typeface="Times New Roman"/>
                <a:sym typeface="Times New Roman"/>
              </a:rPr>
              <a:t> for </a:t>
            </a:r>
            <a:r>
              <a:rPr lang="ro-RO" sz="1700" dirty="0" err="1">
                <a:solidFill>
                  <a:schemeClr val="tx1"/>
                </a:solidFill>
                <a:latin typeface="+mj-lt"/>
                <a:ea typeface="Times New Roman"/>
                <a:cs typeface="Times New Roman"/>
                <a:sym typeface="Times New Roman"/>
              </a:rPr>
              <a:t>the</a:t>
            </a:r>
            <a:r>
              <a:rPr lang="ro-RO" sz="1700" dirty="0">
                <a:solidFill>
                  <a:schemeClr val="tx1"/>
                </a:solidFill>
                <a:latin typeface="+mj-lt"/>
                <a:ea typeface="Times New Roman"/>
                <a:cs typeface="Times New Roman"/>
                <a:sym typeface="Times New Roman"/>
              </a:rPr>
              <a:t> </a:t>
            </a:r>
            <a:r>
              <a:rPr lang="ro-RO" sz="1700" dirty="0" err="1">
                <a:solidFill>
                  <a:schemeClr val="tx1"/>
                </a:solidFill>
                <a:latin typeface="+mj-lt"/>
                <a:ea typeface="Times New Roman"/>
                <a:cs typeface="Times New Roman"/>
                <a:sym typeface="Times New Roman"/>
              </a:rPr>
              <a:t>cooperation</a:t>
            </a:r>
            <a:r>
              <a:rPr lang="ro-RO" sz="1700" dirty="0">
                <a:solidFill>
                  <a:schemeClr val="tx1"/>
                </a:solidFill>
                <a:latin typeface="+mj-lt"/>
                <a:ea typeface="Times New Roman"/>
                <a:cs typeface="Times New Roman"/>
                <a:sym typeface="Times New Roman"/>
              </a:rPr>
              <a:t> </a:t>
            </a:r>
            <a:r>
              <a:rPr lang="ro-RO" sz="1700" dirty="0" err="1">
                <a:solidFill>
                  <a:schemeClr val="tx1"/>
                </a:solidFill>
                <a:latin typeface="+mj-lt"/>
                <a:ea typeface="Times New Roman"/>
                <a:cs typeface="Times New Roman"/>
                <a:sym typeface="Times New Roman"/>
              </a:rPr>
              <a:t>area</a:t>
            </a:r>
            <a:r>
              <a:rPr lang="ro-RO" sz="1700" dirty="0">
                <a:solidFill>
                  <a:schemeClr val="tx1"/>
                </a:solidFill>
                <a:latin typeface="+mj-lt"/>
                <a:ea typeface="Times New Roman"/>
                <a:cs typeface="Times New Roman"/>
                <a:sym typeface="Times New Roman"/>
              </a:rPr>
              <a:t> (120 </a:t>
            </a:r>
            <a:r>
              <a:rPr lang="ro-RO" sz="1700" dirty="0" err="1">
                <a:solidFill>
                  <a:schemeClr val="tx1"/>
                </a:solidFill>
                <a:latin typeface="+mj-lt"/>
                <a:ea typeface="Times New Roman"/>
                <a:cs typeface="Times New Roman"/>
                <a:sym typeface="Times New Roman"/>
              </a:rPr>
              <a:t>primary</a:t>
            </a:r>
            <a:r>
              <a:rPr lang="ro-RO" sz="1700" dirty="0">
                <a:solidFill>
                  <a:schemeClr val="tx1"/>
                </a:solidFill>
                <a:latin typeface="+mj-lt"/>
                <a:ea typeface="Times New Roman"/>
                <a:cs typeface="Times New Roman"/>
                <a:sym typeface="Times New Roman"/>
              </a:rPr>
              <a:t> </a:t>
            </a:r>
            <a:r>
              <a:rPr lang="ro-RO" sz="1700" dirty="0" err="1">
                <a:solidFill>
                  <a:schemeClr val="tx1"/>
                </a:solidFill>
                <a:latin typeface="+mj-lt"/>
                <a:ea typeface="Times New Roman"/>
                <a:cs typeface="Times New Roman"/>
                <a:sym typeface="Times New Roman"/>
              </a:rPr>
              <a:t>indicators</a:t>
            </a:r>
            <a:r>
              <a:rPr lang="ro-RO" sz="1700" dirty="0">
                <a:solidFill>
                  <a:schemeClr val="tx1"/>
                </a:solidFill>
                <a:latin typeface="+mj-lt"/>
                <a:ea typeface="Times New Roman"/>
                <a:cs typeface="Times New Roman"/>
                <a:sym typeface="Times New Roman"/>
              </a:rPr>
              <a:t> </a:t>
            </a:r>
            <a:r>
              <a:rPr lang="ro-RO" sz="1700" dirty="0" err="1">
                <a:solidFill>
                  <a:schemeClr val="tx1"/>
                </a:solidFill>
                <a:latin typeface="+mj-lt"/>
                <a:ea typeface="Times New Roman"/>
                <a:cs typeface="Times New Roman"/>
                <a:sym typeface="Times New Roman"/>
              </a:rPr>
              <a:t>and</a:t>
            </a:r>
            <a:r>
              <a:rPr lang="ro-RO" sz="1700" dirty="0">
                <a:solidFill>
                  <a:schemeClr val="tx1"/>
                </a:solidFill>
                <a:latin typeface="+mj-lt"/>
                <a:ea typeface="Times New Roman"/>
                <a:cs typeface="Times New Roman"/>
                <a:sym typeface="Times New Roman"/>
              </a:rPr>
              <a:t> </a:t>
            </a:r>
            <a:r>
              <a:rPr lang="ro-RO" sz="1700" dirty="0" err="1">
                <a:solidFill>
                  <a:schemeClr val="tx1"/>
                </a:solidFill>
                <a:latin typeface="+mj-lt"/>
                <a:ea typeface="Times New Roman"/>
                <a:cs typeface="Times New Roman"/>
                <a:sym typeface="Times New Roman"/>
              </a:rPr>
              <a:t>datasets</a:t>
            </a:r>
            <a:r>
              <a:rPr lang="ro-RO" sz="1700" dirty="0">
                <a:solidFill>
                  <a:schemeClr val="tx1"/>
                </a:solidFill>
                <a:latin typeface="+mj-lt"/>
                <a:ea typeface="Times New Roman"/>
                <a:cs typeface="Times New Roman"/>
                <a:sym typeface="Times New Roman"/>
              </a:rPr>
              <a:t> at NUTS 3 </a:t>
            </a:r>
            <a:r>
              <a:rPr lang="ro-RO" sz="1700" dirty="0" err="1">
                <a:solidFill>
                  <a:schemeClr val="tx1"/>
                </a:solidFill>
                <a:latin typeface="+mj-lt"/>
                <a:ea typeface="Times New Roman"/>
                <a:cs typeface="Times New Roman"/>
                <a:sym typeface="Times New Roman"/>
              </a:rPr>
              <a:t>and</a:t>
            </a:r>
            <a:r>
              <a:rPr lang="ro-RO" sz="1700" dirty="0">
                <a:solidFill>
                  <a:schemeClr val="tx1"/>
                </a:solidFill>
                <a:latin typeface="+mj-lt"/>
                <a:ea typeface="Times New Roman"/>
                <a:cs typeface="Times New Roman"/>
                <a:sym typeface="Times New Roman"/>
              </a:rPr>
              <a:t> LAU 2 </a:t>
            </a:r>
            <a:r>
              <a:rPr lang="ro-RO" sz="1700" dirty="0" err="1">
                <a:solidFill>
                  <a:schemeClr val="tx1"/>
                </a:solidFill>
                <a:latin typeface="+mj-lt"/>
                <a:ea typeface="Times New Roman"/>
                <a:cs typeface="Times New Roman"/>
                <a:sym typeface="Times New Roman"/>
              </a:rPr>
              <a:t>level</a:t>
            </a:r>
            <a:r>
              <a:rPr lang="ro-RO" sz="1700" dirty="0">
                <a:solidFill>
                  <a:schemeClr val="tx1"/>
                </a:solidFill>
                <a:latin typeface="+mj-lt"/>
                <a:ea typeface="Times New Roman"/>
                <a:cs typeface="Times New Roman"/>
                <a:sym typeface="Times New Roman"/>
              </a:rPr>
              <a:t>) </a:t>
            </a:r>
          </a:p>
          <a:p>
            <a:pPr marL="457200" lvl="0" indent="-336550" algn="l" rtl="0">
              <a:spcBef>
                <a:spcPts val="0"/>
              </a:spcBef>
              <a:spcAft>
                <a:spcPts val="0"/>
              </a:spcAft>
              <a:buClr>
                <a:schemeClr val="dk1"/>
              </a:buClr>
              <a:buSzPts val="1700"/>
              <a:buFont typeface="Times New Roman"/>
              <a:buChar char="●"/>
            </a:pPr>
            <a:r>
              <a:rPr lang="ro-RO" sz="1700" b="1" dirty="0">
                <a:solidFill>
                  <a:schemeClr val="tx1"/>
                </a:solidFill>
                <a:latin typeface="+mj-lt"/>
                <a:ea typeface="Times New Roman"/>
                <a:cs typeface="Times New Roman"/>
                <a:sym typeface="Times New Roman"/>
              </a:rPr>
              <a:t>Data </a:t>
            </a:r>
            <a:r>
              <a:rPr lang="ro-RO" sz="1700" b="1" dirty="0" err="1">
                <a:solidFill>
                  <a:schemeClr val="tx1"/>
                </a:solidFill>
                <a:latin typeface="+mj-lt"/>
                <a:ea typeface="Times New Roman"/>
                <a:cs typeface="Times New Roman"/>
                <a:sym typeface="Times New Roman"/>
              </a:rPr>
              <a:t>sources</a:t>
            </a:r>
            <a:r>
              <a:rPr lang="ro-RO" sz="1700" b="1" dirty="0">
                <a:solidFill>
                  <a:schemeClr val="tx1"/>
                </a:solidFill>
                <a:latin typeface="+mj-lt"/>
                <a:ea typeface="Times New Roman"/>
                <a:cs typeface="Times New Roman"/>
                <a:sym typeface="Times New Roman"/>
              </a:rPr>
              <a:t> </a:t>
            </a:r>
            <a:r>
              <a:rPr lang="ro-RO" sz="1700" dirty="0">
                <a:solidFill>
                  <a:schemeClr val="tx1"/>
                </a:solidFill>
                <a:latin typeface="+mj-lt"/>
                <a:ea typeface="Times New Roman"/>
                <a:cs typeface="Times New Roman"/>
                <a:sym typeface="Times New Roman"/>
              </a:rPr>
              <a:t>for </a:t>
            </a:r>
            <a:r>
              <a:rPr lang="ro-RO" sz="1700" dirty="0" err="1">
                <a:solidFill>
                  <a:schemeClr val="tx1"/>
                </a:solidFill>
                <a:latin typeface="+mj-lt"/>
                <a:ea typeface="Times New Roman"/>
                <a:cs typeface="Times New Roman"/>
                <a:sym typeface="Times New Roman"/>
              </a:rPr>
              <a:t>quantitative</a:t>
            </a:r>
            <a:r>
              <a:rPr lang="ro-RO" sz="1700" dirty="0">
                <a:solidFill>
                  <a:schemeClr val="tx1"/>
                </a:solidFill>
                <a:latin typeface="+mj-lt"/>
                <a:ea typeface="Times New Roman"/>
                <a:cs typeface="Times New Roman"/>
                <a:sym typeface="Times New Roman"/>
              </a:rPr>
              <a:t> </a:t>
            </a:r>
            <a:r>
              <a:rPr lang="ro-RO" sz="1700" dirty="0" err="1">
                <a:solidFill>
                  <a:schemeClr val="tx1"/>
                </a:solidFill>
                <a:latin typeface="+mj-lt"/>
                <a:ea typeface="Times New Roman"/>
                <a:cs typeface="Times New Roman"/>
                <a:sym typeface="Times New Roman"/>
              </a:rPr>
              <a:t>analysis</a:t>
            </a:r>
            <a:r>
              <a:rPr lang="ro-RO" sz="1700" dirty="0">
                <a:solidFill>
                  <a:schemeClr val="tx1"/>
                </a:solidFill>
                <a:latin typeface="+mj-lt"/>
                <a:ea typeface="Times New Roman"/>
                <a:cs typeface="Times New Roman"/>
                <a:sym typeface="Times New Roman"/>
              </a:rPr>
              <a:t>: European (</a:t>
            </a:r>
            <a:r>
              <a:rPr lang="ro-RO" sz="1700" dirty="0" err="1">
                <a:solidFill>
                  <a:schemeClr val="tx1"/>
                </a:solidFill>
                <a:latin typeface="+mj-lt"/>
                <a:ea typeface="Times New Roman"/>
                <a:cs typeface="Times New Roman"/>
                <a:sym typeface="Times New Roman"/>
              </a:rPr>
              <a:t>Eurostat</a:t>
            </a:r>
            <a:r>
              <a:rPr lang="ro-RO" sz="1700" dirty="0">
                <a:solidFill>
                  <a:schemeClr val="tx1"/>
                </a:solidFill>
                <a:latin typeface="+mj-lt"/>
                <a:ea typeface="Times New Roman"/>
                <a:cs typeface="Times New Roman"/>
                <a:sym typeface="Times New Roman"/>
              </a:rPr>
              <a:t>, </a:t>
            </a:r>
            <a:r>
              <a:rPr lang="ro-RO" sz="1700" dirty="0" err="1">
                <a:solidFill>
                  <a:schemeClr val="tx1"/>
                </a:solidFill>
                <a:latin typeface="+mj-lt"/>
                <a:ea typeface="Times New Roman"/>
                <a:cs typeface="Times New Roman"/>
                <a:sym typeface="Times New Roman"/>
              </a:rPr>
              <a:t>Copernicus</a:t>
            </a:r>
            <a:r>
              <a:rPr lang="ro-RO" sz="1700" dirty="0">
                <a:solidFill>
                  <a:schemeClr val="tx1"/>
                </a:solidFill>
                <a:latin typeface="+mj-lt"/>
                <a:ea typeface="Times New Roman"/>
                <a:cs typeface="Times New Roman"/>
                <a:sym typeface="Times New Roman"/>
              </a:rPr>
              <a:t>, EEA, etc.) </a:t>
            </a:r>
            <a:r>
              <a:rPr lang="ro-RO" sz="1700" dirty="0" err="1">
                <a:solidFill>
                  <a:schemeClr val="tx1"/>
                </a:solidFill>
                <a:latin typeface="+mj-lt"/>
                <a:ea typeface="Times New Roman"/>
                <a:cs typeface="Times New Roman"/>
                <a:sym typeface="Times New Roman"/>
              </a:rPr>
              <a:t>and</a:t>
            </a:r>
            <a:r>
              <a:rPr lang="ro-RO" sz="1700" dirty="0">
                <a:solidFill>
                  <a:schemeClr val="tx1"/>
                </a:solidFill>
                <a:latin typeface="+mj-lt"/>
                <a:ea typeface="Times New Roman"/>
                <a:cs typeface="Times New Roman"/>
                <a:sym typeface="Times New Roman"/>
              </a:rPr>
              <a:t> </a:t>
            </a:r>
            <a:r>
              <a:rPr lang="ro-RO" sz="1700" dirty="0" err="1">
                <a:solidFill>
                  <a:schemeClr val="tx1"/>
                </a:solidFill>
                <a:latin typeface="+mj-lt"/>
                <a:ea typeface="Times New Roman"/>
                <a:cs typeface="Times New Roman"/>
                <a:sym typeface="Times New Roman"/>
              </a:rPr>
              <a:t>national</a:t>
            </a:r>
            <a:r>
              <a:rPr lang="ro-RO" sz="1700" dirty="0">
                <a:solidFill>
                  <a:schemeClr val="tx1"/>
                </a:solidFill>
                <a:latin typeface="+mj-lt"/>
                <a:ea typeface="Times New Roman"/>
                <a:cs typeface="Times New Roman"/>
                <a:sym typeface="Times New Roman"/>
              </a:rPr>
              <a:t> </a:t>
            </a:r>
            <a:r>
              <a:rPr lang="ro-RO" sz="1700" dirty="0" err="1">
                <a:solidFill>
                  <a:schemeClr val="tx1"/>
                </a:solidFill>
                <a:latin typeface="+mj-lt"/>
                <a:ea typeface="Times New Roman"/>
                <a:cs typeface="Times New Roman"/>
                <a:sym typeface="Times New Roman"/>
              </a:rPr>
              <a:t>official</a:t>
            </a:r>
            <a:r>
              <a:rPr lang="ro-RO" sz="1700" dirty="0">
                <a:solidFill>
                  <a:schemeClr val="tx1"/>
                </a:solidFill>
                <a:latin typeface="+mj-lt"/>
                <a:ea typeface="Times New Roman"/>
                <a:cs typeface="Times New Roman"/>
                <a:sym typeface="Times New Roman"/>
              </a:rPr>
              <a:t> </a:t>
            </a:r>
            <a:r>
              <a:rPr lang="ro-RO" sz="1700" dirty="0" err="1">
                <a:solidFill>
                  <a:schemeClr val="tx1"/>
                </a:solidFill>
                <a:latin typeface="+mj-lt"/>
                <a:ea typeface="Times New Roman"/>
                <a:cs typeface="Times New Roman"/>
                <a:sym typeface="Times New Roman"/>
              </a:rPr>
              <a:t>sources</a:t>
            </a:r>
            <a:r>
              <a:rPr lang="ro-RO" sz="1700" dirty="0">
                <a:solidFill>
                  <a:schemeClr val="tx1"/>
                </a:solidFill>
                <a:latin typeface="+mj-lt"/>
                <a:ea typeface="Times New Roman"/>
                <a:cs typeface="Times New Roman"/>
                <a:sym typeface="Times New Roman"/>
              </a:rPr>
              <a:t> (INS, TEIR </a:t>
            </a:r>
            <a:r>
              <a:rPr lang="ro-RO" sz="1700" dirty="0" err="1">
                <a:solidFill>
                  <a:schemeClr val="tx1"/>
                </a:solidFill>
                <a:latin typeface="+mj-lt"/>
                <a:ea typeface="Times New Roman"/>
                <a:cs typeface="Times New Roman"/>
                <a:sym typeface="Times New Roman"/>
              </a:rPr>
              <a:t>and</a:t>
            </a:r>
            <a:r>
              <a:rPr lang="ro-RO" sz="1700" dirty="0">
                <a:solidFill>
                  <a:schemeClr val="tx1"/>
                </a:solidFill>
                <a:latin typeface="+mj-lt"/>
                <a:ea typeface="Times New Roman"/>
                <a:cs typeface="Times New Roman"/>
                <a:sym typeface="Times New Roman"/>
              </a:rPr>
              <a:t> KSH). </a:t>
            </a:r>
          </a:p>
          <a:p>
            <a:pPr marL="457200" lvl="0" indent="-336550" algn="l" rtl="0">
              <a:spcBef>
                <a:spcPts val="0"/>
              </a:spcBef>
              <a:spcAft>
                <a:spcPts val="0"/>
              </a:spcAft>
              <a:buClr>
                <a:schemeClr val="dk1"/>
              </a:buClr>
              <a:buSzPts val="1700"/>
              <a:buFont typeface="Times New Roman"/>
              <a:buChar char="●"/>
            </a:pPr>
            <a:r>
              <a:rPr lang="ro-RO" sz="1700" b="1" dirty="0" err="1">
                <a:solidFill>
                  <a:schemeClr val="tx1"/>
                </a:solidFill>
                <a:latin typeface="+mj-lt"/>
                <a:ea typeface="Times New Roman"/>
                <a:cs typeface="Times New Roman"/>
                <a:sym typeface="Times New Roman"/>
              </a:rPr>
              <a:t>Additional</a:t>
            </a:r>
            <a:r>
              <a:rPr lang="ro-RO" sz="1700" b="1" dirty="0">
                <a:solidFill>
                  <a:schemeClr val="tx1"/>
                </a:solidFill>
                <a:latin typeface="+mj-lt"/>
                <a:ea typeface="Times New Roman"/>
                <a:cs typeface="Times New Roman"/>
                <a:sym typeface="Times New Roman"/>
              </a:rPr>
              <a:t> data: </a:t>
            </a:r>
            <a:r>
              <a:rPr lang="ro-RO" sz="1700" dirty="0" err="1">
                <a:solidFill>
                  <a:schemeClr val="tx1"/>
                </a:solidFill>
                <a:latin typeface="+mj-lt"/>
                <a:ea typeface="Times New Roman"/>
                <a:cs typeface="Times New Roman"/>
                <a:sym typeface="Times New Roman"/>
              </a:rPr>
              <a:t>qualitative</a:t>
            </a:r>
            <a:r>
              <a:rPr lang="ro-RO" sz="1700" dirty="0">
                <a:solidFill>
                  <a:schemeClr val="tx1"/>
                </a:solidFill>
                <a:latin typeface="+mj-lt"/>
                <a:ea typeface="Times New Roman"/>
                <a:cs typeface="Times New Roman"/>
                <a:sym typeface="Times New Roman"/>
              </a:rPr>
              <a:t> </a:t>
            </a:r>
            <a:r>
              <a:rPr lang="ro-RO" sz="1700" dirty="0" err="1">
                <a:solidFill>
                  <a:schemeClr val="tx1"/>
                </a:solidFill>
                <a:latin typeface="+mj-lt"/>
                <a:ea typeface="Times New Roman"/>
                <a:cs typeface="Times New Roman"/>
                <a:sym typeface="Times New Roman"/>
              </a:rPr>
              <a:t>and</a:t>
            </a:r>
            <a:r>
              <a:rPr lang="ro-RO" sz="1700" dirty="0">
                <a:solidFill>
                  <a:schemeClr val="tx1"/>
                </a:solidFill>
                <a:latin typeface="+mj-lt"/>
                <a:ea typeface="Times New Roman"/>
                <a:cs typeface="Times New Roman"/>
                <a:sym typeface="Times New Roman"/>
              </a:rPr>
              <a:t> </a:t>
            </a:r>
            <a:r>
              <a:rPr lang="ro-RO" sz="1700" dirty="0" err="1">
                <a:solidFill>
                  <a:schemeClr val="tx1"/>
                </a:solidFill>
                <a:latin typeface="+mj-lt"/>
                <a:ea typeface="Times New Roman"/>
                <a:cs typeface="Times New Roman"/>
                <a:sym typeface="Times New Roman"/>
              </a:rPr>
              <a:t>quantitative</a:t>
            </a:r>
            <a:r>
              <a:rPr lang="ro-RO" sz="1700" dirty="0">
                <a:solidFill>
                  <a:schemeClr val="tx1"/>
                </a:solidFill>
                <a:latin typeface="+mj-lt"/>
                <a:ea typeface="Times New Roman"/>
                <a:cs typeface="Times New Roman"/>
                <a:sym typeface="Times New Roman"/>
              </a:rPr>
              <a:t> </a:t>
            </a:r>
            <a:r>
              <a:rPr lang="ro-RO" sz="1700" dirty="0" err="1">
                <a:solidFill>
                  <a:schemeClr val="tx1"/>
                </a:solidFill>
                <a:latin typeface="+mj-lt"/>
                <a:ea typeface="Times New Roman"/>
                <a:cs typeface="Times New Roman"/>
                <a:sym typeface="Times New Roman"/>
              </a:rPr>
              <a:t>information</a:t>
            </a:r>
            <a:r>
              <a:rPr lang="ro-RO" sz="1700" dirty="0">
                <a:solidFill>
                  <a:schemeClr val="tx1"/>
                </a:solidFill>
                <a:latin typeface="+mj-lt"/>
                <a:ea typeface="Times New Roman"/>
                <a:cs typeface="Times New Roman"/>
                <a:sym typeface="Times New Roman"/>
              </a:rPr>
              <a:t> at </a:t>
            </a:r>
            <a:r>
              <a:rPr lang="ro-RO" sz="1700" dirty="0" err="1">
                <a:solidFill>
                  <a:schemeClr val="tx1"/>
                </a:solidFill>
                <a:latin typeface="+mj-lt"/>
                <a:ea typeface="Times New Roman"/>
                <a:cs typeface="Times New Roman"/>
                <a:sym typeface="Times New Roman"/>
              </a:rPr>
              <a:t>higher</a:t>
            </a:r>
            <a:r>
              <a:rPr lang="ro-RO" sz="1700" dirty="0">
                <a:solidFill>
                  <a:schemeClr val="tx1"/>
                </a:solidFill>
                <a:latin typeface="+mj-lt"/>
                <a:ea typeface="Times New Roman"/>
                <a:cs typeface="Times New Roman"/>
                <a:sym typeface="Times New Roman"/>
              </a:rPr>
              <a:t> </a:t>
            </a:r>
            <a:r>
              <a:rPr lang="ro-RO" sz="1700" dirty="0" err="1">
                <a:solidFill>
                  <a:schemeClr val="tx1"/>
                </a:solidFill>
                <a:latin typeface="+mj-lt"/>
                <a:ea typeface="Times New Roman"/>
                <a:cs typeface="Times New Roman"/>
                <a:sym typeface="Times New Roman"/>
              </a:rPr>
              <a:t>territorial</a:t>
            </a:r>
            <a:r>
              <a:rPr lang="ro-RO" sz="1700" dirty="0">
                <a:solidFill>
                  <a:schemeClr val="tx1"/>
                </a:solidFill>
                <a:latin typeface="+mj-lt"/>
                <a:ea typeface="Times New Roman"/>
                <a:cs typeface="Times New Roman"/>
                <a:sym typeface="Times New Roman"/>
              </a:rPr>
              <a:t> </a:t>
            </a:r>
            <a:r>
              <a:rPr lang="ro-RO" sz="1700" dirty="0" err="1">
                <a:solidFill>
                  <a:schemeClr val="tx1"/>
                </a:solidFill>
                <a:latin typeface="+mj-lt"/>
                <a:ea typeface="Times New Roman"/>
                <a:cs typeface="Times New Roman"/>
                <a:sym typeface="Times New Roman"/>
              </a:rPr>
              <a:t>scales</a:t>
            </a:r>
            <a:r>
              <a:rPr lang="ro-RO" sz="1700" dirty="0">
                <a:solidFill>
                  <a:schemeClr val="tx1"/>
                </a:solidFill>
                <a:latin typeface="+mj-lt"/>
                <a:ea typeface="Times New Roman"/>
                <a:cs typeface="Times New Roman"/>
                <a:sym typeface="Times New Roman"/>
              </a:rPr>
              <a:t>, </a:t>
            </a:r>
            <a:r>
              <a:rPr lang="ro-RO" sz="1700" dirty="0" err="1">
                <a:solidFill>
                  <a:schemeClr val="tx1"/>
                </a:solidFill>
                <a:latin typeface="+mj-lt"/>
                <a:ea typeface="Times New Roman"/>
                <a:cs typeface="Times New Roman"/>
                <a:sym typeface="Times New Roman"/>
              </a:rPr>
              <a:t>national</a:t>
            </a:r>
            <a:r>
              <a:rPr lang="ro-RO" sz="1700" dirty="0">
                <a:solidFill>
                  <a:schemeClr val="tx1"/>
                </a:solidFill>
                <a:latin typeface="+mj-lt"/>
                <a:ea typeface="Times New Roman"/>
                <a:cs typeface="Times New Roman"/>
                <a:sym typeface="Times New Roman"/>
              </a:rPr>
              <a:t> </a:t>
            </a:r>
            <a:r>
              <a:rPr lang="ro-RO" sz="1700" dirty="0" err="1">
                <a:solidFill>
                  <a:schemeClr val="tx1"/>
                </a:solidFill>
                <a:latin typeface="+mj-lt"/>
                <a:ea typeface="Times New Roman"/>
                <a:cs typeface="Times New Roman"/>
                <a:sym typeface="Times New Roman"/>
              </a:rPr>
              <a:t>strategies</a:t>
            </a:r>
            <a:r>
              <a:rPr lang="ro-RO" sz="1700" dirty="0">
                <a:solidFill>
                  <a:schemeClr val="tx1"/>
                </a:solidFill>
                <a:latin typeface="+mj-lt"/>
                <a:ea typeface="Times New Roman"/>
                <a:cs typeface="Times New Roman"/>
                <a:sym typeface="Times New Roman"/>
              </a:rPr>
              <a:t>, regional </a:t>
            </a:r>
            <a:r>
              <a:rPr lang="ro-RO" sz="1700" dirty="0" err="1">
                <a:solidFill>
                  <a:schemeClr val="tx1"/>
                </a:solidFill>
                <a:latin typeface="+mj-lt"/>
                <a:ea typeface="Times New Roman"/>
                <a:cs typeface="Times New Roman"/>
                <a:sym typeface="Times New Roman"/>
              </a:rPr>
              <a:t>development</a:t>
            </a:r>
            <a:r>
              <a:rPr lang="ro-RO" sz="1700" dirty="0">
                <a:solidFill>
                  <a:schemeClr val="tx1"/>
                </a:solidFill>
                <a:latin typeface="+mj-lt"/>
                <a:ea typeface="Times New Roman"/>
                <a:cs typeface="Times New Roman"/>
                <a:sym typeface="Times New Roman"/>
              </a:rPr>
              <a:t> </a:t>
            </a:r>
            <a:r>
              <a:rPr lang="ro-RO" sz="1700" dirty="0" err="1">
                <a:solidFill>
                  <a:schemeClr val="tx1"/>
                </a:solidFill>
                <a:latin typeface="+mj-lt"/>
                <a:ea typeface="Times New Roman"/>
                <a:cs typeface="Times New Roman"/>
                <a:sym typeface="Times New Roman"/>
              </a:rPr>
              <a:t>plans</a:t>
            </a:r>
            <a:r>
              <a:rPr lang="ro-RO" sz="1700" dirty="0">
                <a:solidFill>
                  <a:schemeClr val="tx1"/>
                </a:solidFill>
                <a:latin typeface="+mj-lt"/>
                <a:ea typeface="Times New Roman"/>
                <a:cs typeface="Times New Roman"/>
                <a:sym typeface="Times New Roman"/>
              </a:rPr>
              <a:t>, ESPON </a:t>
            </a:r>
            <a:r>
              <a:rPr lang="ro-RO" sz="1700" dirty="0" err="1">
                <a:solidFill>
                  <a:schemeClr val="tx1"/>
                </a:solidFill>
                <a:latin typeface="+mj-lt"/>
                <a:ea typeface="Times New Roman"/>
                <a:cs typeface="Times New Roman"/>
                <a:sym typeface="Times New Roman"/>
              </a:rPr>
              <a:t>studies</a:t>
            </a:r>
            <a:endParaRPr lang="ro-RO" sz="1700" dirty="0">
              <a:solidFill>
                <a:schemeClr val="tx1"/>
              </a:solidFill>
              <a:latin typeface="+mj-lt"/>
              <a:ea typeface="Times New Roman"/>
              <a:cs typeface="Times New Roman"/>
              <a:sym typeface="Times New Roman"/>
            </a:endParaRPr>
          </a:p>
          <a:p>
            <a:pPr marL="457200" lvl="0" indent="-336550" algn="l" rtl="0">
              <a:spcBef>
                <a:spcPts val="0"/>
              </a:spcBef>
              <a:spcAft>
                <a:spcPts val="0"/>
              </a:spcAft>
              <a:buClr>
                <a:schemeClr val="dk1"/>
              </a:buClr>
              <a:buSzPts val="1700"/>
              <a:buFont typeface="Times New Roman"/>
              <a:buChar char="●"/>
            </a:pPr>
            <a:endParaRPr lang="ro-RO" sz="1700" dirty="0">
              <a:solidFill>
                <a:schemeClr val="tx1"/>
              </a:solidFill>
              <a:latin typeface="+mj-lt"/>
              <a:ea typeface="Times New Roman"/>
              <a:cs typeface="Times New Roman"/>
              <a:sym typeface="Times New Roman"/>
            </a:endParaRPr>
          </a:p>
          <a:p>
            <a:pPr marL="120650" lvl="0" indent="0" algn="l" rtl="0">
              <a:spcBef>
                <a:spcPts val="0"/>
              </a:spcBef>
              <a:spcAft>
                <a:spcPts val="0"/>
              </a:spcAft>
              <a:buClr>
                <a:schemeClr val="dk1"/>
              </a:buClr>
              <a:buSzPts val="1700"/>
              <a:buNone/>
            </a:pPr>
            <a:r>
              <a:rPr lang="ro-RO" sz="1700" b="1" dirty="0" err="1">
                <a:solidFill>
                  <a:schemeClr val="tx1"/>
                </a:solidFill>
                <a:latin typeface="+mj-lt"/>
                <a:ea typeface="Times New Roman"/>
                <a:cs typeface="Times New Roman"/>
                <a:sym typeface="Times New Roman"/>
              </a:rPr>
              <a:t>Critical</a:t>
            </a:r>
            <a:r>
              <a:rPr lang="ro-RO" sz="1700" b="1" dirty="0">
                <a:solidFill>
                  <a:schemeClr val="tx1"/>
                </a:solidFill>
                <a:latin typeface="+mj-lt"/>
                <a:ea typeface="Times New Roman"/>
                <a:cs typeface="Times New Roman"/>
                <a:sym typeface="Times New Roman"/>
              </a:rPr>
              <a:t>: </a:t>
            </a:r>
            <a:r>
              <a:rPr lang="en-GB" sz="1700" b="1" dirty="0">
                <a:solidFill>
                  <a:schemeClr val="tx1"/>
                </a:solidFill>
                <a:latin typeface="+mj-lt"/>
                <a:ea typeface="Times New Roman"/>
                <a:cs typeface="Times New Roman"/>
                <a:sym typeface="Times New Roman"/>
              </a:rPr>
              <a:t>enriching the findings of the TA by exchanges and consultations with the key institutional stakeholders in the region</a:t>
            </a:r>
            <a:endParaRPr sz="1700" b="1" dirty="0">
              <a:solidFill>
                <a:schemeClr val="tx1"/>
              </a:solidFill>
              <a:latin typeface="+mj-lt"/>
              <a:ea typeface="Times New Roman"/>
              <a:cs typeface="Times New Roman"/>
              <a:sym typeface="Times New Roman"/>
            </a:endParaRPr>
          </a:p>
        </p:txBody>
      </p:sp>
      <p:pic>
        <p:nvPicPr>
          <p:cNvPr id="234" name="Google Shape;234;p37"/>
          <p:cNvPicPr preferRelativeResize="0"/>
          <p:nvPr/>
        </p:nvPicPr>
        <p:blipFill>
          <a:blip r:embed="rId3">
            <a:alphaModFix/>
          </a:blip>
          <a:stretch>
            <a:fillRect/>
          </a:stretch>
        </p:blipFill>
        <p:spPr>
          <a:xfrm>
            <a:off x="0" y="0"/>
            <a:ext cx="9143999" cy="916754"/>
          </a:xfrm>
          <a:prstGeom prst="rect">
            <a:avLst/>
          </a:prstGeom>
          <a:noFill/>
          <a:ln>
            <a:noFill/>
          </a:ln>
        </p:spPr>
      </p:pic>
      <p:pic>
        <p:nvPicPr>
          <p:cNvPr id="235" name="Google Shape;235;p37"/>
          <p:cNvPicPr preferRelativeResize="0"/>
          <p:nvPr/>
        </p:nvPicPr>
        <p:blipFill>
          <a:blip r:embed="rId4">
            <a:alphaModFix/>
          </a:blip>
          <a:stretch>
            <a:fillRect/>
          </a:stretch>
        </p:blipFill>
        <p:spPr>
          <a:xfrm>
            <a:off x="0" y="4236325"/>
            <a:ext cx="9144000" cy="899175"/>
          </a:xfrm>
          <a:prstGeom prst="rect">
            <a:avLst/>
          </a:prstGeom>
          <a:noFill/>
          <a:ln>
            <a:noFill/>
          </a:ln>
        </p:spPr>
      </p:pic>
    </p:spTree>
    <p:extLst>
      <p:ext uri="{BB962C8B-B14F-4D97-AF65-F5344CB8AC3E}">
        <p14:creationId xmlns:p14="http://schemas.microsoft.com/office/powerpoint/2010/main" val="399261453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3148</TotalTime>
  <Words>3042</Words>
  <Application>Microsoft Office PowerPoint</Application>
  <PresentationFormat>Presentazione su schermo (16:9)</PresentationFormat>
  <Paragraphs>175</Paragraphs>
  <Slides>34</Slides>
  <Notes>34</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34</vt:i4>
      </vt:variant>
    </vt:vector>
  </HeadingPairs>
  <TitlesOfParts>
    <vt:vector size="39" baseType="lpstr">
      <vt:lpstr>Arial</vt:lpstr>
      <vt:lpstr>Courier New</vt:lpstr>
      <vt:lpstr>Times New Roman</vt:lpstr>
      <vt:lpstr>Trebuchet MS</vt:lpstr>
      <vt:lpstr>Simple Light</vt:lpstr>
      <vt:lpstr>Technical assistance for the elaboration of the future Interreg Programme Romania-Hungary 2021-2027 (including the realisation of SEA)</vt:lpstr>
      <vt:lpstr>Event programme </vt:lpstr>
      <vt:lpstr>Introduction on the next programming period 2021-2027 strategic framework </vt:lpstr>
      <vt:lpstr>The EU strategic framework for 2021-2027</vt:lpstr>
      <vt:lpstr>The EU strategic framework for 2021-2027</vt:lpstr>
      <vt:lpstr>The EU strategic framework for 2021-2027</vt:lpstr>
      <vt:lpstr>The EU strategic framework for 2021-2027</vt:lpstr>
      <vt:lpstr>Territorial Analysis in a nutshell </vt:lpstr>
      <vt:lpstr>Approach for the Territorial Analysis </vt:lpstr>
      <vt:lpstr>Missing or not comparable data at NUTS 3 or city level:</vt:lpstr>
      <vt:lpstr>Cross-cutting findings (demography and human settlements)</vt:lpstr>
      <vt:lpstr>Cross-cutting findings (demography and human settlements)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Findings relevant for Policy Objective 1 “A smarter Europe”</vt:lpstr>
      <vt:lpstr>Findings relevant for Policy Objective 1 “A smarter Europe”</vt:lpstr>
      <vt:lpstr>Findings relevant for Policy Objective 2 “A greener Europe”</vt:lpstr>
      <vt:lpstr>Findings relevant for Policy Objective 2 “A greener Europe”</vt:lpstr>
      <vt:lpstr>Findings relevant for Policy Objective 3 “A more connected Europe”</vt:lpstr>
      <vt:lpstr>Findings relevant for Policy Objective 3 “A more connected Europe”</vt:lpstr>
      <vt:lpstr>Findings relevant for Policy Objective 4 “A more social Europe”</vt:lpstr>
      <vt:lpstr>Findings relevant for Policy Objective 4 “A more social Europe”</vt:lpstr>
      <vt:lpstr>Findings relevant for Policy Objective 5 “A Europe closer to citizens”</vt:lpstr>
      <vt:lpstr>Findings relevant for Policy Objective 5 “A Europe closer to citizens”</vt:lpstr>
      <vt:lpstr>Findings relevant for ISO 1 “A better Interreg governance”</vt:lpstr>
      <vt:lpstr>Findings relevant for ISO 1 “A better Interreg governance”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assistance for the elaboration of the future Interreg Programme Romania-Hungary 2021-2027 (including the realisation of SEA)</dc:title>
  <dc:creator>Monica</dc:creator>
  <cp:lastModifiedBy>Gloria Zagaglioni</cp:lastModifiedBy>
  <cp:revision>64</cp:revision>
  <dcterms:modified xsi:type="dcterms:W3CDTF">2020-10-26T10:31:05Z</dcterms:modified>
</cp:coreProperties>
</file>