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4" r:id="rId14"/>
    <p:sldId id="295" r:id="rId15"/>
    <p:sldId id="296" r:id="rId16"/>
    <p:sldId id="297" r:id="rId17"/>
    <p:sldId id="298" r:id="rId18"/>
    <p:sldId id="303" r:id="rId19"/>
    <p:sldId id="299" r:id="rId20"/>
    <p:sldId id="300" r:id="rId21"/>
    <p:sldId id="301" r:id="rId22"/>
    <p:sldId id="302"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91" r:id="rId38"/>
    <p:sldId id="308" r:id="rId39"/>
    <p:sldId id="309" r:id="rId40"/>
    <p:sldId id="310" r:id="rId41"/>
    <p:sldId id="311" r:id="rId42"/>
    <p:sldId id="304" r:id="rId43"/>
    <p:sldId id="305" r:id="rId44"/>
    <p:sldId id="306" r:id="rId45"/>
    <p:sldId id="307" r:id="rId46"/>
    <p:sldId id="290" r:id="rId47"/>
    <p:sldId id="282" r:id="rId48"/>
    <p:sldId id="283" r:id="rId49"/>
    <p:sldId id="284" r:id="rId50"/>
    <p:sldId id="285" r:id="rId51"/>
    <p:sldId id="287" r:id="rId52"/>
    <p:sldId id="288" r:id="rId53"/>
    <p:sldId id="289"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E8F6C2-3D12-441B-B7F4-22B5E0E9CB66}">
  <a:tblStyle styleId="{42E8F6C2-3D12-441B-B7F4-22B5E0E9CB6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82"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39335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0638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2223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5043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1472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6816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35360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2723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83699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31466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228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57735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90499" y="1080163"/>
            <a:ext cx="87630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600" b="1">
                <a:solidFill>
                  <a:srgbClr val="90C226"/>
                </a:solidFill>
                <a:latin typeface="Trebuchet MS"/>
                <a:ea typeface="Trebuchet MS"/>
                <a:cs typeface="Trebuchet MS"/>
                <a:sym typeface="Trebuchet MS"/>
              </a:rPr>
              <a:t>Asistență tehnică entru elaborarea viitorului Programul Interreg dintre România și Ungaria,</a:t>
            </a:r>
            <a:br>
              <a:rPr lang="en" sz="2600" b="1">
                <a:solidFill>
                  <a:srgbClr val="90C226"/>
                </a:solidFill>
                <a:latin typeface="Trebuchet MS"/>
                <a:ea typeface="Trebuchet MS"/>
                <a:cs typeface="Trebuchet MS"/>
                <a:sym typeface="Trebuchet MS"/>
              </a:rPr>
            </a:br>
            <a:r>
              <a:rPr lang="en" sz="2600" b="1">
                <a:solidFill>
                  <a:srgbClr val="90C226"/>
                </a:solidFill>
                <a:latin typeface="Trebuchet MS"/>
                <a:ea typeface="Trebuchet MS"/>
                <a:cs typeface="Trebuchet MS"/>
                <a:sym typeface="Trebuchet MS"/>
              </a:rPr>
              <a:t>pentru perioada 2021-2027       </a:t>
            </a:r>
            <a:br>
              <a:rPr lang="en" sz="2600" b="1">
                <a:solidFill>
                  <a:srgbClr val="90C226"/>
                </a:solidFill>
                <a:latin typeface="Trebuchet MS"/>
                <a:ea typeface="Trebuchet MS"/>
                <a:cs typeface="Trebuchet MS"/>
                <a:sym typeface="Trebuchet MS"/>
              </a:rPr>
            </a:br>
            <a:r>
              <a:rPr lang="en" sz="2600" b="1">
                <a:solidFill>
                  <a:srgbClr val="90C226"/>
                </a:solidFill>
                <a:latin typeface="Trebuchet MS"/>
                <a:ea typeface="Trebuchet MS"/>
                <a:cs typeface="Trebuchet MS"/>
                <a:sym typeface="Trebuchet MS"/>
              </a:rPr>
              <a:t>(inclusiv realizarea analizei strategice de mediu – SEA ) </a:t>
            </a:r>
            <a:endParaRPr sz="2600"/>
          </a:p>
        </p:txBody>
      </p:sp>
      <p:sp>
        <p:nvSpPr>
          <p:cNvPr id="55" name="Google Shape;55;p13"/>
          <p:cNvSpPr txBox="1">
            <a:spLocks noGrp="1"/>
          </p:cNvSpPr>
          <p:nvPr>
            <p:ph type="subTitle" idx="1"/>
          </p:nvPr>
        </p:nvSpPr>
        <p:spPr>
          <a:xfrm>
            <a:off x="311699" y="3280316"/>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300">
                <a:solidFill>
                  <a:srgbClr val="90C226"/>
                </a:solidFill>
                <a:latin typeface="Trebuchet MS"/>
                <a:ea typeface="Trebuchet MS"/>
                <a:cs typeface="Trebuchet MS"/>
                <a:sym typeface="Trebuchet MS"/>
              </a:rPr>
              <a:t>Atelier de consultare în vederea elaborării Analizei Teritoriale a zonei transfrontaliere</a:t>
            </a:r>
            <a:endParaRPr sz="2300">
              <a:solidFill>
                <a:srgbClr val="90C226"/>
              </a:solidFill>
              <a:latin typeface="Trebuchet MS"/>
              <a:ea typeface="Trebuchet MS"/>
              <a:cs typeface="Trebuchet MS"/>
              <a:sym typeface="Trebuchet MS"/>
            </a:endParaRPr>
          </a:p>
        </p:txBody>
      </p:sp>
      <p:pic>
        <p:nvPicPr>
          <p:cNvPr id="56" name="Google Shape;56;p13"/>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57" name="Google Shape;57;p13"/>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1" y="949599"/>
            <a:ext cx="883229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200" dirty="0"/>
              <a:t>Lipsă date sau date necomparabile la nivelul NUTS 3 sau al orașelor:</a:t>
            </a:r>
            <a:endParaRPr sz="2200" dirty="0"/>
          </a:p>
        </p:txBody>
      </p:sp>
      <p:sp>
        <p:nvSpPr>
          <p:cNvPr id="125" name="Google Shape;125;p22"/>
          <p:cNvSpPr txBox="1">
            <a:spLocks noGrp="1"/>
          </p:cNvSpPr>
          <p:nvPr>
            <p:ph type="body" idx="1"/>
          </p:nvPr>
        </p:nvSpPr>
        <p:spPr>
          <a:xfrm>
            <a:off x="311699" y="1575965"/>
            <a:ext cx="8520600" cy="2788500"/>
          </a:xfrm>
          <a:prstGeom prst="rect">
            <a:avLst/>
          </a:prstGeom>
          <a:noFill/>
          <a:ln>
            <a:noFill/>
          </a:ln>
        </p:spPr>
        <p:txBody>
          <a:bodyPr spcFirstLastPara="1" wrap="square" lIns="91425" tIns="91425" rIns="91425" bIns="91425" anchor="t" anchorCtr="0">
            <a:noAutofit/>
          </a:bodyPr>
          <a:lstStyle/>
          <a:p>
            <a:pPr marL="457200" lvl="0" indent="-336550" algn="just" rtl="0">
              <a:lnSpc>
                <a:spcPct val="115000"/>
              </a:lnSpc>
              <a:spcBef>
                <a:spcPts val="0"/>
              </a:spcBef>
              <a:spcAft>
                <a:spcPts val="0"/>
              </a:spcAft>
              <a:buClr>
                <a:schemeClr val="dk1"/>
              </a:buClr>
              <a:buSzPts val="1700"/>
              <a:buFont typeface="Times New Roman"/>
              <a:buChar char="●"/>
            </a:pPr>
            <a:r>
              <a:rPr lang="en" sz="1700" dirty="0">
                <a:solidFill>
                  <a:schemeClr val="dk1"/>
                </a:solidFill>
                <a:latin typeface="+mj-lt"/>
                <a:ea typeface="Times New Roman"/>
                <a:cs typeface="Times New Roman"/>
                <a:sym typeface="Times New Roman"/>
              </a:rPr>
              <a:t>Indicatorii sociali (de exemplu, navetism, NEET-urile, comunitățile marginalizate și altele);</a:t>
            </a:r>
            <a:endParaRPr sz="1700" dirty="0">
              <a:solidFill>
                <a:schemeClr val="dk1"/>
              </a:solidFill>
              <a:latin typeface="+mj-lt"/>
              <a:ea typeface="Times New Roman"/>
              <a:cs typeface="Times New Roman"/>
              <a:sym typeface="Times New Roman"/>
            </a:endParaRPr>
          </a:p>
          <a:p>
            <a:pPr marL="457200" lvl="0" indent="-336550" algn="just" rtl="0">
              <a:lnSpc>
                <a:spcPct val="115000"/>
              </a:lnSpc>
              <a:spcBef>
                <a:spcPts val="0"/>
              </a:spcBef>
              <a:spcAft>
                <a:spcPts val="0"/>
              </a:spcAft>
              <a:buClr>
                <a:schemeClr val="dk1"/>
              </a:buClr>
              <a:buSzPts val="1700"/>
              <a:buFont typeface="Times New Roman"/>
              <a:buChar char="●"/>
            </a:pPr>
            <a:r>
              <a:rPr lang="en" sz="1700" dirty="0">
                <a:solidFill>
                  <a:schemeClr val="dk1"/>
                </a:solidFill>
                <a:latin typeface="+mj-lt"/>
                <a:ea typeface="Times New Roman"/>
                <a:cs typeface="Times New Roman"/>
                <a:sym typeface="Times New Roman"/>
              </a:rPr>
              <a:t>Infrastructurile energetice și de mediu (de exemplu, consumul de energie pe cap de locuitor, deșeurile municipale, densitatea utilizării energiei regenerabile, potențialul de producere a energiei regenerabile și altele);</a:t>
            </a:r>
            <a:endParaRPr sz="1700" dirty="0">
              <a:solidFill>
                <a:schemeClr val="dk1"/>
              </a:solidFill>
              <a:latin typeface="+mj-lt"/>
              <a:ea typeface="Times New Roman"/>
              <a:cs typeface="Times New Roman"/>
              <a:sym typeface="Times New Roman"/>
            </a:endParaRPr>
          </a:p>
          <a:p>
            <a:pPr marL="457200" lvl="0" indent="-336550" algn="just" rtl="0">
              <a:lnSpc>
                <a:spcPct val="115000"/>
              </a:lnSpc>
              <a:spcBef>
                <a:spcPts val="0"/>
              </a:spcBef>
              <a:spcAft>
                <a:spcPts val="0"/>
              </a:spcAft>
              <a:buClr>
                <a:schemeClr val="dk1"/>
              </a:buClr>
              <a:buSzPts val="1700"/>
              <a:buFont typeface="Times New Roman"/>
              <a:buChar char="●"/>
            </a:pPr>
            <a:r>
              <a:rPr lang="en" sz="1700" dirty="0">
                <a:solidFill>
                  <a:schemeClr val="dk1"/>
                </a:solidFill>
                <a:latin typeface="+mj-lt"/>
                <a:ea typeface="Times New Roman"/>
                <a:cs typeface="Times New Roman"/>
                <a:sym typeface="Times New Roman"/>
              </a:rPr>
              <a:t>Mediul urban (ex. dinamica spațiilor construite, spațiul de locuit pe persoană/rata supraaglomerării, locuințele sociale și altele).</a:t>
            </a:r>
            <a:endParaRPr sz="1700" dirty="0">
              <a:solidFill>
                <a:schemeClr val="dk1"/>
              </a:solidFill>
              <a:latin typeface="+mj-lt"/>
              <a:ea typeface="Times New Roman"/>
              <a:cs typeface="Times New Roman"/>
              <a:sym typeface="Times New Roman"/>
            </a:endParaRPr>
          </a:p>
        </p:txBody>
      </p:sp>
      <p:pic>
        <p:nvPicPr>
          <p:cNvPr id="126" name="Google Shape;126;p22"/>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127" name="Google Shape;127;p22"/>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2400"/>
              <a:t>Constatări transversale (demografie și așezări umane)</a:t>
            </a:r>
            <a:endParaRPr sz="2400"/>
          </a:p>
        </p:txBody>
      </p:sp>
      <p:pic>
        <p:nvPicPr>
          <p:cNvPr id="133" name="Google Shape;133;p23"/>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34" name="Google Shape;134;p23"/>
          <p:cNvGraphicFramePr/>
          <p:nvPr>
            <p:extLst>
              <p:ext uri="{D42A27DB-BD31-4B8C-83A1-F6EECF244321}">
                <p14:modId xmlns:p14="http://schemas.microsoft.com/office/powerpoint/2010/main" val="2737505857"/>
              </p:ext>
            </p:extLst>
          </p:nvPr>
        </p:nvGraphicFramePr>
        <p:xfrm>
          <a:off x="426650" y="1322500"/>
          <a:ext cx="8183750" cy="3736340"/>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Puncte tari</a:t>
                      </a: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Puncte slabe</a:t>
                      </a:r>
                      <a:endParaRPr/>
                    </a:p>
                  </a:txBody>
                  <a:tcPr marL="91425" marR="91425" marT="91425" marB="91425"/>
                </a:tc>
                <a:extLst>
                  <a:ext uri="{0D108BD9-81ED-4DB2-BD59-A6C34878D82A}">
                    <a16:rowId xmlns:a16="http://schemas.microsoft.com/office/drawing/2014/main" val="10000"/>
                  </a:ext>
                </a:extLst>
              </a:tr>
              <a:tr h="62750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În contextul european, zona transfrontalieră are o populație relativ tânără</a:t>
                      </a: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Cu excepția județului Timiș, populația a scăzut în zona transfrontalieră</a:t>
                      </a:r>
                      <a:endParaRPr/>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200"/>
                        <a:buFont typeface="Arial"/>
                        <a:buNone/>
                      </a:pPr>
                      <a:r>
                        <a:rPr lang="en" sz="1200" dirty="0"/>
                        <a:t>Tendințe în general pozitive în dezvoltarea capitalului uman, cu creșterea speranței de viață, scăderea ratelor de excluziune socială și șomaj și o rețea de învățământ </a:t>
                      </a:r>
                      <a:r>
                        <a:rPr lang="ro-RO" sz="1200" dirty="0"/>
                        <a:t>terțiar</a:t>
                      </a:r>
                      <a:r>
                        <a:rPr lang="en" sz="1200" dirty="0"/>
                        <a:t> bine dezvoltată</a:t>
                      </a:r>
                      <a:endParaRPr sz="12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Există un proces general de îmbătrânire a populației în zona transfrontalieră, după cum rezultă din tendința de creștere a ratei de dependență demografică</a:t>
                      </a:r>
                      <a:endParaRPr/>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Orașe mari precum Arad, Oradea, Satu Mare, Debrecen, </a:t>
                      </a:r>
                      <a:r>
                        <a:rPr lang="en" sz="1200" u="none" strike="noStrike" cap="none">
                          <a:solidFill>
                            <a:schemeClr val="dk1"/>
                          </a:solidFill>
                        </a:rPr>
                        <a:t>Békéscsaba, Szeged </a:t>
                      </a:r>
                      <a:r>
                        <a:rPr lang="en" sz="1200" u="none" strike="noStrike" cap="none"/>
                        <a:t>sunt foarte aproape de graniță ( 20-40km)</a:t>
                      </a: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Regiunile din România au o pondere mai mare a așezărilor rurale, în timp ce regiunile din Ungaria au un număr mai mare de așezări, ceea ce implică, în ambele cazuri, o anumită fragmentare a structurii așezămintelor umane</a:t>
                      </a:r>
                      <a:endParaRPr/>
                    </a:p>
                  </a:txBody>
                  <a:tcPr marL="91425" marR="91425" marT="91425" marB="91425"/>
                </a:tc>
                <a:extLst>
                  <a:ext uri="{0D108BD9-81ED-4DB2-BD59-A6C34878D82A}">
                    <a16:rowId xmlns:a16="http://schemas.microsoft.com/office/drawing/2014/main" val="10003"/>
                  </a:ext>
                </a:extLst>
              </a:tr>
              <a:tr h="62750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Timișoara și Debrecen sunt două centre majore importante  pentru fiecare parte a zonei transfrontaliere, cu funcții complexe și o mare varietate de funcții publice</a:t>
                      </a: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dirty="0"/>
                        <a:t>Diferite grade de distribuție a funcțiilor publice (în special sănătate, educație, infrastructură turistică) cu excepția marilor centre urbane</a:t>
                      </a:r>
                      <a:endParaRPr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11700" y="749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t>Constatări transversale (demografie și așezări umane)</a:t>
            </a:r>
            <a:endParaRPr sz="2400"/>
          </a:p>
        </p:txBody>
      </p:sp>
      <p:pic>
        <p:nvPicPr>
          <p:cNvPr id="140" name="Google Shape;140;p24"/>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41" name="Google Shape;141;p24"/>
          <p:cNvGraphicFramePr/>
          <p:nvPr/>
        </p:nvGraphicFramePr>
        <p:xfrm>
          <a:off x="426650" y="1322500"/>
          <a:ext cx="8183750" cy="3511965"/>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Oportunități</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Amenințări</a:t>
                      </a:r>
                      <a:endParaRPr sz="1100" u="none" strike="noStrike" cap="none"/>
                    </a:p>
                  </a:txBody>
                  <a:tcPr marL="91425" marR="91425" marT="91425" marB="91425"/>
                </a:tc>
                <a:extLst>
                  <a:ext uri="{0D108BD9-81ED-4DB2-BD59-A6C34878D82A}">
                    <a16:rowId xmlns:a16="http://schemas.microsoft.com/office/drawing/2014/main" val="10000"/>
                  </a:ext>
                </a:extLst>
              </a:tr>
              <a:tr h="8854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dk1"/>
                          </a:solidFill>
                        </a:rPr>
                        <a:t>Densitatea centrelor urbane și a rețelei centrelor mici oferă servicii publice multiple care pot deveni un sistem funcțional transfrontalier</a:t>
                      </a:r>
                      <a:endParaRPr sz="1100" u="none" strike="noStrike" cap="none">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Având în vedere densitatea ridicată a funcțiilor publice și a facilităților pe care le au principalele centre urbane, situația punctelor reci/zonelor defavorizate se poate înrăutăți în timp (din cauza migrației externe, a migrației către proximitatea orașelor)</a:t>
                      </a:r>
                      <a:endParaRPr sz="11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highlight>
                            <a:srgbClr val="FFFFFF"/>
                          </a:highlight>
                        </a:rPr>
                        <a:t>Tendințele pozitive de creștere a populației ( creștere de până la 20% între 2009-2018) sunt distribuite în mod spațial de-a lungul frontierei dintre Ungaria și România, ceea ce reprezintă un indicator pozitiv pentru integrarea funcțională transfrontalieră</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Continuarea tendinței negative a migrației nete, din cauza atractivității scăzute (din punct de vedere al salariilor și al oportunităților economice) a zonei transfrontaliere în context european</a:t>
                      </a:r>
                      <a:endParaRPr sz="1100" u="none" strike="noStrike" cap="none"/>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Creșterea investițiilor în serviciile sociale și de sănătate adaptate la nevoile populației</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Capacități limitate de investiții ale administrațiilor publice mici</a:t>
                      </a:r>
                      <a:endParaRPr sz="1100" u="none" strike="noStrike" cap="none"/>
                    </a:p>
                  </a:txBody>
                  <a:tcPr marL="91425" marR="91425" marT="91425" marB="91425"/>
                </a:tc>
                <a:extLst>
                  <a:ext uri="{0D108BD9-81ED-4DB2-BD59-A6C34878D82A}">
                    <a16:rowId xmlns:a16="http://schemas.microsoft.com/office/drawing/2014/main" val="10003"/>
                  </a:ext>
                </a:extLst>
              </a:tr>
              <a:tr h="627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Creșterea investițiilor în oferta educațională în vederea sprijinirii și reținerii tinerilor în zona transfrontalieră </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Lipsa informațiilor referitoare la nevoile de competențe pe piața muncii transfrontaliere </a:t>
                      </a:r>
                      <a:endParaRPr sz="1100" u="none" strike="noStrike" cap="none"/>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BE9F15DB-6239-4DBB-8A2D-2A35CDB36E82}"/>
              </a:ext>
            </a:extLst>
          </p:cNvPr>
          <p:cNvPicPr>
            <a:picLocks noChangeAspect="1"/>
          </p:cNvPicPr>
          <p:nvPr/>
        </p:nvPicPr>
        <p:blipFill>
          <a:blip r:embed="rId3"/>
          <a:stretch>
            <a:fillRect/>
          </a:stretch>
        </p:blipFill>
        <p:spPr>
          <a:xfrm>
            <a:off x="438947" y="0"/>
            <a:ext cx="3974523" cy="5143500"/>
          </a:xfrm>
          <a:prstGeom prst="rect">
            <a:avLst/>
          </a:prstGeom>
        </p:spPr>
      </p:pic>
      <p:pic>
        <p:nvPicPr>
          <p:cNvPr id="9" name="Picture 8" descr="Map&#10;&#10;Description automatically generated">
            <a:extLst>
              <a:ext uri="{FF2B5EF4-FFF2-40B4-BE49-F238E27FC236}">
                <a16:creationId xmlns:a16="http://schemas.microsoft.com/office/drawing/2014/main" id="{B112E489-F01A-4A00-98F3-5A66735A5E6C}"/>
              </a:ext>
            </a:extLst>
          </p:cNvPr>
          <p:cNvPicPr>
            <a:picLocks noChangeAspect="1"/>
          </p:cNvPicPr>
          <p:nvPr/>
        </p:nvPicPr>
        <p:blipFill>
          <a:blip r:embed="rId4"/>
          <a:stretch>
            <a:fillRect/>
          </a:stretch>
        </p:blipFill>
        <p:spPr>
          <a:xfrm>
            <a:off x="4572000" y="0"/>
            <a:ext cx="3974523" cy="5143500"/>
          </a:xfrm>
          <a:prstGeom prst="rect">
            <a:avLst/>
          </a:prstGeom>
        </p:spPr>
      </p:pic>
    </p:spTree>
    <p:extLst>
      <p:ext uri="{BB962C8B-B14F-4D97-AF65-F5344CB8AC3E}">
        <p14:creationId xmlns:p14="http://schemas.microsoft.com/office/powerpoint/2010/main" val="2777838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C98BB9E-DC38-46C2-AA32-E8A0133A0F98}"/>
              </a:ext>
            </a:extLst>
          </p:cNvPr>
          <p:cNvPicPr>
            <a:picLocks noChangeAspect="1"/>
          </p:cNvPicPr>
          <p:nvPr/>
        </p:nvPicPr>
        <p:blipFill>
          <a:blip r:embed="rId3"/>
          <a:stretch>
            <a:fillRect/>
          </a:stretch>
        </p:blipFill>
        <p:spPr>
          <a:xfrm>
            <a:off x="317837" y="0"/>
            <a:ext cx="3974523" cy="5143500"/>
          </a:xfrm>
          <a:prstGeom prst="rect">
            <a:avLst/>
          </a:prstGeom>
        </p:spPr>
      </p:pic>
      <p:pic>
        <p:nvPicPr>
          <p:cNvPr id="5" name="Picture 4" descr="Map&#10;&#10;Description automatically generated">
            <a:extLst>
              <a:ext uri="{FF2B5EF4-FFF2-40B4-BE49-F238E27FC236}">
                <a16:creationId xmlns:a16="http://schemas.microsoft.com/office/drawing/2014/main" id="{67ADBA1D-7AFE-42C1-9820-7585147F277F}"/>
              </a:ext>
            </a:extLst>
          </p:cNvPr>
          <p:cNvPicPr>
            <a:picLocks noChangeAspect="1"/>
          </p:cNvPicPr>
          <p:nvPr/>
        </p:nvPicPr>
        <p:blipFill>
          <a:blip r:embed="rId4"/>
          <a:stretch>
            <a:fillRect/>
          </a:stretch>
        </p:blipFill>
        <p:spPr>
          <a:xfrm>
            <a:off x="4462309" y="0"/>
            <a:ext cx="3949326" cy="5143500"/>
          </a:xfrm>
          <a:prstGeom prst="rect">
            <a:avLst/>
          </a:prstGeom>
        </p:spPr>
      </p:pic>
    </p:spTree>
    <p:extLst>
      <p:ext uri="{BB962C8B-B14F-4D97-AF65-F5344CB8AC3E}">
        <p14:creationId xmlns:p14="http://schemas.microsoft.com/office/powerpoint/2010/main" val="2299980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95D0300-DB0A-4426-8CC9-5BFB1FE17F14}"/>
              </a:ext>
            </a:extLst>
          </p:cNvPr>
          <p:cNvPicPr>
            <a:picLocks noChangeAspect="1"/>
          </p:cNvPicPr>
          <p:nvPr/>
        </p:nvPicPr>
        <p:blipFill>
          <a:blip r:embed="rId3"/>
          <a:stretch>
            <a:fillRect/>
          </a:stretch>
        </p:blipFill>
        <p:spPr>
          <a:xfrm>
            <a:off x="138296" y="0"/>
            <a:ext cx="8550415" cy="5143500"/>
          </a:xfrm>
          <a:prstGeom prst="rect">
            <a:avLst/>
          </a:prstGeom>
        </p:spPr>
      </p:pic>
    </p:spTree>
    <p:extLst>
      <p:ext uri="{BB962C8B-B14F-4D97-AF65-F5344CB8AC3E}">
        <p14:creationId xmlns:p14="http://schemas.microsoft.com/office/powerpoint/2010/main" val="878630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D816B25-6E7A-444E-BB98-366CA00DF0C3}"/>
              </a:ext>
            </a:extLst>
          </p:cNvPr>
          <p:cNvPicPr>
            <a:picLocks noChangeAspect="1"/>
          </p:cNvPicPr>
          <p:nvPr/>
        </p:nvPicPr>
        <p:blipFill>
          <a:blip r:embed="rId3"/>
          <a:stretch>
            <a:fillRect/>
          </a:stretch>
        </p:blipFill>
        <p:spPr>
          <a:xfrm>
            <a:off x="536889" y="0"/>
            <a:ext cx="3949326" cy="5143500"/>
          </a:xfrm>
          <a:prstGeom prst="rect">
            <a:avLst/>
          </a:prstGeom>
        </p:spPr>
      </p:pic>
      <p:pic>
        <p:nvPicPr>
          <p:cNvPr id="6" name="Picture 5" descr="Map&#10;&#10;Description automatically generated">
            <a:extLst>
              <a:ext uri="{FF2B5EF4-FFF2-40B4-BE49-F238E27FC236}">
                <a16:creationId xmlns:a16="http://schemas.microsoft.com/office/drawing/2014/main" id="{A0057F5D-BCAC-4CEB-8753-F886E1E823CA}"/>
              </a:ext>
            </a:extLst>
          </p:cNvPr>
          <p:cNvPicPr>
            <a:picLocks noChangeAspect="1"/>
          </p:cNvPicPr>
          <p:nvPr/>
        </p:nvPicPr>
        <p:blipFill>
          <a:blip r:embed="rId4"/>
          <a:stretch>
            <a:fillRect/>
          </a:stretch>
        </p:blipFill>
        <p:spPr>
          <a:xfrm>
            <a:off x="4657787" y="0"/>
            <a:ext cx="3989135" cy="5143500"/>
          </a:xfrm>
          <a:prstGeom prst="rect">
            <a:avLst/>
          </a:prstGeom>
        </p:spPr>
      </p:pic>
    </p:spTree>
    <p:extLst>
      <p:ext uri="{BB962C8B-B14F-4D97-AF65-F5344CB8AC3E}">
        <p14:creationId xmlns:p14="http://schemas.microsoft.com/office/powerpoint/2010/main" val="1802339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5B00183-1634-4B12-8F90-3ED4D471C998}"/>
              </a:ext>
            </a:extLst>
          </p:cNvPr>
          <p:cNvPicPr>
            <a:picLocks noChangeAspect="1"/>
          </p:cNvPicPr>
          <p:nvPr/>
        </p:nvPicPr>
        <p:blipFill>
          <a:blip r:embed="rId3"/>
          <a:stretch>
            <a:fillRect/>
          </a:stretch>
        </p:blipFill>
        <p:spPr>
          <a:xfrm>
            <a:off x="354009" y="0"/>
            <a:ext cx="3949326" cy="5143500"/>
          </a:xfrm>
          <a:prstGeom prst="rect">
            <a:avLst/>
          </a:prstGeom>
        </p:spPr>
      </p:pic>
      <p:pic>
        <p:nvPicPr>
          <p:cNvPr id="7" name="Picture 6" descr="Map&#10;&#10;Description automatically generated">
            <a:extLst>
              <a:ext uri="{FF2B5EF4-FFF2-40B4-BE49-F238E27FC236}">
                <a16:creationId xmlns:a16="http://schemas.microsoft.com/office/drawing/2014/main" id="{ED0DDF48-7465-4317-91D9-2A39106E1B3E}"/>
              </a:ext>
            </a:extLst>
          </p:cNvPr>
          <p:cNvPicPr>
            <a:picLocks noChangeAspect="1"/>
          </p:cNvPicPr>
          <p:nvPr/>
        </p:nvPicPr>
        <p:blipFill>
          <a:blip r:embed="rId4"/>
          <a:stretch>
            <a:fillRect/>
          </a:stretch>
        </p:blipFill>
        <p:spPr>
          <a:xfrm>
            <a:off x="4572000" y="0"/>
            <a:ext cx="3949326" cy="5143500"/>
          </a:xfrm>
          <a:prstGeom prst="rect">
            <a:avLst/>
          </a:prstGeom>
        </p:spPr>
      </p:pic>
    </p:spTree>
    <p:extLst>
      <p:ext uri="{BB962C8B-B14F-4D97-AF65-F5344CB8AC3E}">
        <p14:creationId xmlns:p14="http://schemas.microsoft.com/office/powerpoint/2010/main" val="930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CB7BF3E-E2E6-4CC2-8C78-D08B164FAE6C}"/>
              </a:ext>
            </a:extLst>
          </p:cNvPr>
          <p:cNvPicPr>
            <a:picLocks noChangeAspect="1"/>
          </p:cNvPicPr>
          <p:nvPr/>
        </p:nvPicPr>
        <p:blipFill>
          <a:blip r:embed="rId3"/>
          <a:stretch>
            <a:fillRect/>
          </a:stretch>
        </p:blipFill>
        <p:spPr>
          <a:xfrm>
            <a:off x="2597337" y="0"/>
            <a:ext cx="3949326" cy="5143500"/>
          </a:xfrm>
          <a:prstGeom prst="rect">
            <a:avLst/>
          </a:prstGeom>
        </p:spPr>
      </p:pic>
    </p:spTree>
    <p:extLst>
      <p:ext uri="{BB962C8B-B14F-4D97-AF65-F5344CB8AC3E}">
        <p14:creationId xmlns:p14="http://schemas.microsoft.com/office/powerpoint/2010/main" val="103265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336314C-CF04-4EE0-8586-9CA4A9CFFA9C}"/>
              </a:ext>
            </a:extLst>
          </p:cNvPr>
          <p:cNvPicPr>
            <a:picLocks noChangeAspect="1"/>
          </p:cNvPicPr>
          <p:nvPr/>
        </p:nvPicPr>
        <p:blipFill>
          <a:blip r:embed="rId3"/>
          <a:stretch>
            <a:fillRect/>
          </a:stretch>
        </p:blipFill>
        <p:spPr>
          <a:xfrm>
            <a:off x="292642" y="0"/>
            <a:ext cx="3974523" cy="5143500"/>
          </a:xfrm>
          <a:prstGeom prst="rect">
            <a:avLst/>
          </a:prstGeom>
        </p:spPr>
      </p:pic>
      <p:pic>
        <p:nvPicPr>
          <p:cNvPr id="6" name="Picture 5" descr="Map&#10;&#10;Description automatically generated">
            <a:extLst>
              <a:ext uri="{FF2B5EF4-FFF2-40B4-BE49-F238E27FC236}">
                <a16:creationId xmlns:a16="http://schemas.microsoft.com/office/drawing/2014/main" id="{49576F73-EA5C-47AA-A16E-60317AD84D9E}"/>
              </a:ext>
            </a:extLst>
          </p:cNvPr>
          <p:cNvPicPr>
            <a:picLocks noChangeAspect="1"/>
          </p:cNvPicPr>
          <p:nvPr/>
        </p:nvPicPr>
        <p:blipFill>
          <a:blip r:embed="rId4"/>
          <a:stretch>
            <a:fillRect/>
          </a:stretch>
        </p:blipFill>
        <p:spPr>
          <a:xfrm>
            <a:off x="4913410" y="0"/>
            <a:ext cx="3974523" cy="5143500"/>
          </a:xfrm>
          <a:prstGeom prst="rect">
            <a:avLst/>
          </a:prstGeom>
        </p:spPr>
      </p:pic>
    </p:spTree>
    <p:extLst>
      <p:ext uri="{BB962C8B-B14F-4D97-AF65-F5344CB8AC3E}">
        <p14:creationId xmlns:p14="http://schemas.microsoft.com/office/powerpoint/2010/main" val="4071456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2800"/>
              <a:buNone/>
            </a:pPr>
            <a:r>
              <a:rPr lang="en"/>
              <a:t>Programul evenimentului</a:t>
            </a:r>
            <a:endParaRPr/>
          </a:p>
          <a:p>
            <a:pPr marL="0" lvl="0" indent="0" algn="l" rtl="0">
              <a:lnSpc>
                <a:spcPct val="100000"/>
              </a:lnSpc>
              <a:spcBef>
                <a:spcPts val="0"/>
              </a:spcBef>
              <a:spcAft>
                <a:spcPts val="0"/>
              </a:spcAft>
              <a:buSzPts val="2800"/>
              <a:buNone/>
            </a:pPr>
            <a:endParaRPr/>
          </a:p>
        </p:txBody>
      </p:sp>
      <p:sp>
        <p:nvSpPr>
          <p:cNvPr id="63" name="Google Shape;63;p14"/>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457200" lvl="0" indent="-355600" algn="just" rtl="0">
              <a:lnSpc>
                <a:spcPct val="115000"/>
              </a:lnSpc>
              <a:spcBef>
                <a:spcPts val="0"/>
              </a:spcBef>
              <a:spcAft>
                <a:spcPts val="0"/>
              </a:spcAft>
              <a:buSzPts val="2000"/>
              <a:buChar char="●"/>
            </a:pPr>
            <a:r>
              <a:rPr lang="en" sz="2000"/>
              <a:t>Deschidere;</a:t>
            </a:r>
            <a:endParaRPr sz="2000"/>
          </a:p>
          <a:p>
            <a:pPr marL="457200" lvl="0" indent="-355600" algn="just" rtl="0">
              <a:lnSpc>
                <a:spcPct val="115000"/>
              </a:lnSpc>
              <a:spcBef>
                <a:spcPts val="0"/>
              </a:spcBef>
              <a:spcAft>
                <a:spcPts val="0"/>
              </a:spcAft>
              <a:buSzPts val="2000"/>
              <a:buChar char="●"/>
            </a:pPr>
            <a:r>
              <a:rPr lang="en" sz="2000"/>
              <a:t>Prezentare general;</a:t>
            </a:r>
            <a:endParaRPr sz="2000"/>
          </a:p>
          <a:p>
            <a:pPr marL="457200" lvl="0" indent="-355600" algn="just" rtl="0">
              <a:lnSpc>
                <a:spcPct val="115000"/>
              </a:lnSpc>
              <a:spcBef>
                <a:spcPts val="0"/>
              </a:spcBef>
              <a:spcAft>
                <a:spcPts val="0"/>
              </a:spcAft>
              <a:buSzPts val="2000"/>
              <a:buChar char="●"/>
            </a:pPr>
            <a:r>
              <a:rPr lang="en" sz="2000"/>
              <a:t>Analiza teritorială: rezultate, întrebări și răspunsuri;</a:t>
            </a:r>
            <a:endParaRPr sz="2000"/>
          </a:p>
          <a:p>
            <a:pPr marL="457200" lvl="0" indent="-355600" algn="just" rtl="0">
              <a:lnSpc>
                <a:spcPct val="115000"/>
              </a:lnSpc>
              <a:spcBef>
                <a:spcPts val="0"/>
              </a:spcBef>
              <a:spcAft>
                <a:spcPts val="0"/>
              </a:spcAft>
              <a:buSzPts val="2000"/>
              <a:buChar char="●"/>
            </a:pPr>
            <a:r>
              <a:rPr lang="en" sz="2000"/>
              <a:t>Analiza politicilor și lecțiile învățate;</a:t>
            </a:r>
            <a:endParaRPr sz="2000"/>
          </a:p>
          <a:p>
            <a:pPr marL="457200" lvl="0" indent="-355600" algn="just" rtl="0">
              <a:lnSpc>
                <a:spcPct val="115000"/>
              </a:lnSpc>
              <a:spcBef>
                <a:spcPts val="0"/>
              </a:spcBef>
              <a:spcAft>
                <a:spcPts val="0"/>
              </a:spcAft>
              <a:buSzPts val="2000"/>
              <a:buChar char="●"/>
            </a:pPr>
            <a:r>
              <a:rPr lang="en" sz="2000"/>
              <a:t>Concluzii și căi de urmat.</a:t>
            </a:r>
            <a:endParaRPr sz="2000"/>
          </a:p>
          <a:p>
            <a:pPr marL="457200" lvl="0" indent="0" algn="l" rtl="0">
              <a:lnSpc>
                <a:spcPct val="115000"/>
              </a:lnSpc>
              <a:spcBef>
                <a:spcPts val="0"/>
              </a:spcBef>
              <a:spcAft>
                <a:spcPts val="0"/>
              </a:spcAft>
              <a:buSzPts val="1800"/>
              <a:buNone/>
            </a:pPr>
            <a:endParaRPr sz="2000"/>
          </a:p>
        </p:txBody>
      </p:sp>
      <p:pic>
        <p:nvPicPr>
          <p:cNvPr id="64" name="Google Shape;64;p14"/>
          <p:cNvPicPr preferRelativeResize="0"/>
          <p:nvPr/>
        </p:nvPicPr>
        <p:blipFill rotWithShape="1">
          <a:blip r:embed="rId3">
            <a:alphaModFix/>
          </a:blip>
          <a:srcRect/>
          <a:stretch/>
        </p:blipFill>
        <p:spPr>
          <a:xfrm>
            <a:off x="0" y="-34290"/>
            <a:ext cx="9143999" cy="916754"/>
          </a:xfrm>
          <a:prstGeom prst="rect">
            <a:avLst/>
          </a:prstGeom>
          <a:noFill/>
          <a:ln>
            <a:noFill/>
          </a:ln>
        </p:spPr>
      </p:pic>
      <p:pic>
        <p:nvPicPr>
          <p:cNvPr id="65" name="Google Shape;65;p14"/>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descr="Graphical user interface, table&#10;&#10;Description automatically generated">
            <a:extLst>
              <a:ext uri="{FF2B5EF4-FFF2-40B4-BE49-F238E27FC236}">
                <a16:creationId xmlns:a16="http://schemas.microsoft.com/office/drawing/2014/main" id="{88977C2C-8077-428E-98F2-4D7D95955668}"/>
              </a:ext>
            </a:extLst>
          </p:cNvPr>
          <p:cNvPicPr>
            <a:picLocks noChangeAspect="1"/>
          </p:cNvPicPr>
          <p:nvPr/>
        </p:nvPicPr>
        <p:blipFill>
          <a:blip r:embed="rId3"/>
          <a:stretch>
            <a:fillRect/>
          </a:stretch>
        </p:blipFill>
        <p:spPr>
          <a:xfrm>
            <a:off x="1704575" y="123483"/>
            <a:ext cx="5734850" cy="4896533"/>
          </a:xfrm>
          <a:prstGeom prst="rect">
            <a:avLst/>
          </a:prstGeom>
        </p:spPr>
      </p:pic>
    </p:spTree>
    <p:extLst>
      <p:ext uri="{BB962C8B-B14F-4D97-AF65-F5344CB8AC3E}">
        <p14:creationId xmlns:p14="http://schemas.microsoft.com/office/powerpoint/2010/main" val="811287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1E95B2B-3651-4324-9CFC-EA6EB0DF8A7D}"/>
              </a:ext>
            </a:extLst>
          </p:cNvPr>
          <p:cNvPicPr>
            <a:picLocks noChangeAspect="1"/>
          </p:cNvPicPr>
          <p:nvPr/>
        </p:nvPicPr>
        <p:blipFill>
          <a:blip r:embed="rId3"/>
          <a:stretch>
            <a:fillRect/>
          </a:stretch>
        </p:blipFill>
        <p:spPr>
          <a:xfrm>
            <a:off x="316623" y="511123"/>
            <a:ext cx="8510754" cy="4121253"/>
          </a:xfrm>
          <a:prstGeom prst="rect">
            <a:avLst/>
          </a:prstGeom>
        </p:spPr>
      </p:pic>
    </p:spTree>
    <p:extLst>
      <p:ext uri="{BB962C8B-B14F-4D97-AF65-F5344CB8AC3E}">
        <p14:creationId xmlns:p14="http://schemas.microsoft.com/office/powerpoint/2010/main" val="537328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F31F881-56A1-4779-B39C-66A1F9F99847}"/>
              </a:ext>
            </a:extLst>
          </p:cNvPr>
          <p:cNvPicPr>
            <a:picLocks noChangeAspect="1"/>
          </p:cNvPicPr>
          <p:nvPr/>
        </p:nvPicPr>
        <p:blipFill>
          <a:blip r:embed="rId3"/>
          <a:stretch>
            <a:fillRect/>
          </a:stretch>
        </p:blipFill>
        <p:spPr>
          <a:xfrm>
            <a:off x="427183" y="0"/>
            <a:ext cx="3900514" cy="5143500"/>
          </a:xfrm>
          <a:prstGeom prst="rect">
            <a:avLst/>
          </a:prstGeom>
        </p:spPr>
      </p:pic>
      <p:pic>
        <p:nvPicPr>
          <p:cNvPr id="6" name="Picture 5" descr="Map&#10;&#10;Description automatically generated">
            <a:extLst>
              <a:ext uri="{FF2B5EF4-FFF2-40B4-BE49-F238E27FC236}">
                <a16:creationId xmlns:a16="http://schemas.microsoft.com/office/drawing/2014/main" id="{B0CCF9BB-9AEA-4FC6-B24E-0E6FDEEB4844}"/>
              </a:ext>
            </a:extLst>
          </p:cNvPr>
          <p:cNvPicPr>
            <a:picLocks noChangeAspect="1"/>
          </p:cNvPicPr>
          <p:nvPr/>
        </p:nvPicPr>
        <p:blipFill>
          <a:blip r:embed="rId4"/>
          <a:stretch>
            <a:fillRect/>
          </a:stretch>
        </p:blipFill>
        <p:spPr>
          <a:xfrm>
            <a:off x="4732713" y="0"/>
            <a:ext cx="3984104" cy="5143500"/>
          </a:xfrm>
          <a:prstGeom prst="rect">
            <a:avLst/>
          </a:prstGeom>
        </p:spPr>
      </p:pic>
    </p:spTree>
    <p:extLst>
      <p:ext uri="{BB962C8B-B14F-4D97-AF65-F5344CB8AC3E}">
        <p14:creationId xmlns:p14="http://schemas.microsoft.com/office/powerpoint/2010/main" val="3009211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900"/>
              <a:t>Constatări relevante pentru obiectivul de politică 1 „O Europă mai inteligentă”</a:t>
            </a:r>
            <a:endParaRPr sz="1900"/>
          </a:p>
        </p:txBody>
      </p:sp>
      <p:pic>
        <p:nvPicPr>
          <p:cNvPr id="147" name="Google Shape;147;p25"/>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48" name="Google Shape;148;p25"/>
          <p:cNvGraphicFramePr/>
          <p:nvPr>
            <p:extLst>
              <p:ext uri="{D42A27DB-BD31-4B8C-83A1-F6EECF244321}">
                <p14:modId xmlns:p14="http://schemas.microsoft.com/office/powerpoint/2010/main" val="426007100"/>
              </p:ext>
            </p:extLst>
          </p:nvPr>
        </p:nvGraphicFramePr>
        <p:xfrm>
          <a:off x="426650" y="1322500"/>
          <a:ext cx="8183750" cy="3754350"/>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Puncte tari</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Puncte slabe</a:t>
                      </a:r>
                      <a:endParaRPr sz="1000" u="none" strike="noStrike" cap="none"/>
                    </a:p>
                  </a:txBody>
                  <a:tcPr marL="91425" marR="91425" marT="91425" marB="91425"/>
                </a:tc>
                <a:extLst>
                  <a:ext uri="{0D108BD9-81ED-4DB2-BD59-A6C34878D82A}">
                    <a16:rowId xmlns:a16="http://schemas.microsoft.com/office/drawing/2014/main" val="10000"/>
                  </a:ext>
                </a:extLst>
              </a:tr>
              <a:tr h="8854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Zona transfrontalieră a reușit să se redreseze după criza economică globală, având un nivel de creștere mult peste media europeană</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Migrarea capitalului uman în alte țări ale UE afectează dezvoltarea economică – chiar dacă există o scădere a valorii migrației, numărul emigranților este mai mare decât numărul imigranților,în special în partea românească</a:t>
                      </a:r>
                      <a:endParaRPr sz="10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Cele mai dezvoltate două teritorii ale zonei transfrontaliere sunt: Timiș, cu o pondere importantă în PIB-ul zonei transfrontaliere din România – 46.4%; respectiv </a:t>
                      </a:r>
                      <a:r>
                        <a:rPr lang="en" sz="1000" u="none" strike="noStrike" cap="none">
                          <a:solidFill>
                            <a:schemeClr val="dk1"/>
                          </a:solidFill>
                        </a:rPr>
                        <a:t>Hajdú-Bihar</a:t>
                      </a:r>
                      <a:r>
                        <a:rPr lang="en" sz="1000" u="none" strike="noStrike" cap="none"/>
                        <a:t>, cu o pondere importantă din PIB-ul zonei transfrontaliere din Ungaria – 31.95%</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t>Sectoarele economice sunt lipsite de competitivitate, inclusiv din cauza nivelului scăzut al inovării</a:t>
                      </a:r>
                      <a:r>
                        <a:rPr lang="en" sz="1000" dirty="0"/>
                        <a:t>.</a:t>
                      </a:r>
                      <a:r>
                        <a:rPr lang="ro-RO" sz="1000" dirty="0"/>
                        <a:t> </a:t>
                      </a:r>
                      <a:r>
                        <a:rPr lang="en" sz="1000" dirty="0">
                          <a:solidFill>
                            <a:schemeClr val="dk1"/>
                          </a:solidFill>
                          <a:highlight>
                            <a:srgbClr val="FFFFFF"/>
                          </a:highlight>
                        </a:rPr>
                        <a:t>Dezechilibru al performanței economice în regiune: O pondere a PIB-ului național mai mică decât în 2009</a:t>
                      </a:r>
                      <a:endParaRPr sz="1000" u="none" strike="noStrike" cap="none" dirty="0"/>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Creșterea semnificativă a productivității în sectorul TIC în zona transfrontalieră ( creștere de 41.5% între 2009 și 2017)</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Deși există o creștere a nivelului de productivitate (euro/persoană) în ambele țări pentru agricultură, industrie, comerț și sectorul comerțului cu amănuntul, productivitatea muncii în zona transfrontalieră este cu mult în urma mediei europene</a:t>
                      </a:r>
                      <a:endParaRPr sz="1000" u="none" strike="noStrike" cap="none"/>
                    </a:p>
                  </a:txBody>
                  <a:tcPr marL="91425" marR="91425" marT="91425" marB="91425"/>
                </a:tc>
                <a:extLst>
                  <a:ext uri="{0D108BD9-81ED-4DB2-BD59-A6C34878D82A}">
                    <a16:rowId xmlns:a16="http://schemas.microsoft.com/office/drawing/2014/main" val="10003"/>
                  </a:ext>
                </a:extLst>
              </a:tr>
              <a:tr h="6275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Datorită volumului mare de investiții din fondurile UE, regiunile de frontieră au dezvoltat capacități de producție și de furnizare a serviciilor, ceea ce a dus la o mai bună integrare în lanțurile de producție ale UE</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t>În ciuda existenței unor clustere emergente în industrie și TIC, regiunea este dominată de un nivel tehnologic scăzut aflat la capătul inferior al lanțurilor de producție, care generează un grad scăzut de inovare înceea ce privește mediul de afaceri.</a:t>
                      </a:r>
                      <a:endParaRPr sz="1000" u="none" strike="noStrike" cap="none"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1900"/>
              <a:t>Constatări relevante pentru obiectivul de politică 1 „O Europă mai inteligentă”</a:t>
            </a:r>
            <a:endParaRPr sz="1900"/>
          </a:p>
          <a:p>
            <a:pPr marL="0" lvl="0" indent="0" algn="l" rtl="0">
              <a:lnSpc>
                <a:spcPct val="100000"/>
              </a:lnSpc>
              <a:spcBef>
                <a:spcPts val="0"/>
              </a:spcBef>
              <a:spcAft>
                <a:spcPts val="0"/>
              </a:spcAft>
              <a:buSzPts val="2800"/>
              <a:buNone/>
            </a:pPr>
            <a:endParaRPr sz="2400"/>
          </a:p>
        </p:txBody>
      </p:sp>
      <p:pic>
        <p:nvPicPr>
          <p:cNvPr id="154" name="Google Shape;154;p26"/>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55" name="Google Shape;155;p26"/>
          <p:cNvGraphicFramePr/>
          <p:nvPr/>
        </p:nvGraphicFramePr>
        <p:xfrm>
          <a:off x="426650" y="1322500"/>
          <a:ext cx="8183750" cy="3226740"/>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Oportunități</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Amenințări</a:t>
                      </a:r>
                      <a:endParaRPr sz="1100" u="none" strike="noStrike" cap="none"/>
                    </a:p>
                  </a:txBody>
                  <a:tcPr marL="91425" marR="91425" marT="91425" marB="91425"/>
                </a:tc>
                <a:extLst>
                  <a:ext uri="{0D108BD9-81ED-4DB2-BD59-A6C34878D82A}">
                    <a16:rowId xmlns:a16="http://schemas.microsoft.com/office/drawing/2014/main" val="10000"/>
                  </a:ext>
                </a:extLst>
              </a:tr>
              <a:tr h="6513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Investiții în CDI și alte investiții prin intermediul  FEDR și al altor programe la nivelul UE și la nivel național</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Pandemia Covid-19</a:t>
                      </a:r>
                      <a:endParaRPr sz="11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Creșterea atractivității pentru investițiile străine directe (ISD)</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Scăderea capacității sistemului de învățământ și creșterea exodului personalului înalt calificat poate să aibă drept consecință reducerea capacității sistemuui economic de a dezvolta activități economice bazate pe un nivel ridicat de cunoaștere</a:t>
                      </a:r>
                      <a:endParaRPr sz="1100" u="none" strike="noStrike" cap="none"/>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Există noi clustere economice (TIC) comune ambelor părți ale frontierei (în special în </a:t>
                      </a:r>
                      <a:r>
                        <a:rPr lang="en" sz="1100" u="none" strike="noStrike" cap="none">
                          <a:solidFill>
                            <a:schemeClr val="dk1"/>
                          </a:solidFill>
                        </a:rPr>
                        <a:t>Nyíregyháza</a:t>
                      </a:r>
                      <a:r>
                        <a:rPr lang="en" sz="1100" u="none" strike="noStrike" cap="none"/>
                        <a:t>, Debrecen și Oradea)</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Disparități interne tot mai mari în ceea ce privește capacitatea de a atrage ISD și alte fonduri, în vederea sprijinirii redresării economice</a:t>
                      </a:r>
                      <a:endParaRPr sz="1100" u="none" strike="noStrike" cap="none"/>
                    </a:p>
                  </a:txBody>
                  <a:tcPr marL="91425" marR="91425" marT="91425" marB="91425"/>
                </a:tc>
                <a:extLst>
                  <a:ext uri="{0D108BD9-81ED-4DB2-BD59-A6C34878D82A}">
                    <a16:rowId xmlns:a16="http://schemas.microsoft.com/office/drawing/2014/main" val="10003"/>
                  </a:ext>
                </a:extLst>
              </a:tr>
              <a:tr h="627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Concentrarea intervențiilor transfrontaliere comune în domeniul economiei inteligente și în zonele economice de interes comun, de ambele părți ale frontierei</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Creșterea disparităților interne și pierderea potențialului de a investi în activități de CDI</a:t>
                      </a:r>
                      <a:endParaRPr sz="1100" u="none" strike="noStrike" cap="none"/>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a:t>Constatări relevante pentru obiectivul de politică 2 „O Europă mai verde”</a:t>
            </a:r>
            <a:endParaRPr sz="2000"/>
          </a:p>
        </p:txBody>
      </p:sp>
      <p:pic>
        <p:nvPicPr>
          <p:cNvPr id="161" name="Google Shape;161;p27"/>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62" name="Google Shape;162;p27"/>
          <p:cNvGraphicFramePr/>
          <p:nvPr>
            <p:extLst>
              <p:ext uri="{D42A27DB-BD31-4B8C-83A1-F6EECF244321}">
                <p14:modId xmlns:p14="http://schemas.microsoft.com/office/powerpoint/2010/main" val="2709488088"/>
              </p:ext>
            </p:extLst>
          </p:nvPr>
        </p:nvGraphicFramePr>
        <p:xfrm>
          <a:off x="426650" y="1322500"/>
          <a:ext cx="8183750" cy="3790485"/>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Puncte tari</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Puncte slabe</a:t>
                      </a:r>
                      <a:endParaRPr sz="1100" u="none" strike="noStrike" cap="none"/>
                    </a:p>
                  </a:txBody>
                  <a:tcPr marL="91425" marR="91425" marT="91425" marB="91425"/>
                </a:tc>
                <a:extLst>
                  <a:ext uri="{0D108BD9-81ED-4DB2-BD59-A6C34878D82A}">
                    <a16:rowId xmlns:a16="http://schemas.microsoft.com/office/drawing/2014/main" val="10000"/>
                  </a:ext>
                </a:extLst>
              </a:tr>
              <a:tr h="5862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dirty="0"/>
                        <a:t>O topografie favorabilă legăturilor transfrontaliere, lipsită de bariere naturale (frontiera verde),dotată cu un patrimoniu natural bogat (40-60%</a:t>
                      </a:r>
                      <a:r>
                        <a:rPr lang="ro-RO" sz="1100" u="none" strike="noStrike" cap="none" dirty="0"/>
                        <a:t> din suprafața </a:t>
                      </a:r>
                      <a:r>
                        <a:rPr lang="en" sz="1100" u="none" strike="noStrike" cap="none" dirty="0"/>
                        <a:t>județeleor din zona </a:t>
                      </a:r>
                      <a:r>
                        <a:rPr lang="ro-RO" sz="1100" u="none" strike="noStrike" cap="none" dirty="0"/>
                        <a:t>transfrontalieră</a:t>
                      </a:r>
                      <a:r>
                        <a:rPr lang="en" sz="1100" u="none" strike="noStrike" cap="none" dirty="0"/>
                        <a:t> </a:t>
                      </a:r>
                      <a:r>
                        <a:rPr lang="ro-RO" sz="1100" u="none" strike="noStrike" cap="none" dirty="0"/>
                        <a:t>este acoperită </a:t>
                      </a:r>
                      <a:r>
                        <a:rPr lang="en" sz="1100" u="none" strike="noStrike" cap="none" dirty="0"/>
                        <a:t>cu situri Natura 2000)</a:t>
                      </a:r>
                      <a:endParaRPr sz="11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Abandonarea terenurilor, despădurirea și gestionarea ineficientă a resurselor naturale</a:t>
                      </a:r>
                      <a:endParaRPr sz="11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Elemente hidrografice bogate în regiune pe direcția est-vest, care asigură unele zone riverane transfrontaliere comune cu ecosisteme diversificate și valoroase</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Risc semnificativ de inundații și alte riscuri naturale ( cutremure, schimbări climatice) în zona transfrontalieră, în special pe râurile Mureș, Crișul Alb și Someș</a:t>
                      </a:r>
                      <a:endParaRPr sz="1100" u="none" strike="noStrike" cap="none"/>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Întreaga zonă transfrontalieră are o distribuție densă de băi termale și facilități balneare și, în general, resurse geotermale ușor de exploatat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Utilizarea redusă a energiilor regenerabile și lipsa datelor statistice oficiale privind utilizarea energiei solare, a energiei eoliene etc</a:t>
                      </a:r>
                      <a:endParaRPr sz="1100" u="none" strike="noStrike" cap="none"/>
                    </a:p>
                  </a:txBody>
                  <a:tcPr marL="91425" marR="91425" marT="91425" marB="91425"/>
                </a:tc>
                <a:extLst>
                  <a:ext uri="{0D108BD9-81ED-4DB2-BD59-A6C34878D82A}">
                    <a16:rowId xmlns:a16="http://schemas.microsoft.com/office/drawing/2014/main" val="10003"/>
                  </a:ext>
                </a:extLst>
              </a:tr>
              <a:tr h="627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Potențial ridicat pentru energii regenerabile: energie hidroelectrică și energie solară într-o anumită măsură, dar și energie geotermală, toate cele patru județe maghiare și teritoriul românesc transfrontalier fiind acoperite de acvifere sedimentare fierbinți</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dirty="0"/>
                        <a:t>Existența unor stații de epurare a apelor urbane reziduale doar cu tratament secundar, în special în regiunea românească</a:t>
                      </a:r>
                      <a:endParaRPr sz="1100" u="none" strike="noStrike" cap="none"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2000"/>
              <a:t>Constatări relevante pentru obiectivul de politică 2 „O Europă mai verde”</a:t>
            </a:r>
            <a:endParaRPr sz="2400"/>
          </a:p>
        </p:txBody>
      </p:sp>
      <p:pic>
        <p:nvPicPr>
          <p:cNvPr id="168" name="Google Shape;168;p28"/>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69" name="Google Shape;169;p28"/>
          <p:cNvGraphicFramePr/>
          <p:nvPr/>
        </p:nvGraphicFramePr>
        <p:xfrm>
          <a:off x="426650" y="1322500"/>
          <a:ext cx="8183750" cy="3479950"/>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Oportunități</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Amenințări</a:t>
                      </a:r>
                      <a:endParaRPr sz="1100" u="none" strike="noStrike" cap="none"/>
                    </a:p>
                  </a:txBody>
                  <a:tcPr marL="91425" marR="91425" marT="91425" marB="91425"/>
                </a:tc>
                <a:extLst>
                  <a:ext uri="{0D108BD9-81ED-4DB2-BD59-A6C34878D82A}">
                    <a16:rowId xmlns:a16="http://schemas.microsoft.com/office/drawing/2014/main" val="10000"/>
                  </a:ext>
                </a:extLst>
              </a:tr>
              <a:tr h="6513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Posibilitatea de a obține energie din biomasă, produse forestiere și reziduuri forestiere, culturi și deșeuri organice, regiunile </a:t>
                      </a:r>
                      <a:r>
                        <a:rPr lang="en" sz="1100" u="none" strike="noStrike" cap="none">
                          <a:solidFill>
                            <a:schemeClr val="dk1"/>
                          </a:solidFill>
                        </a:rPr>
                        <a:t>Hajdú-Bihar</a:t>
                      </a:r>
                      <a:r>
                        <a:rPr lang="en" sz="1100" u="none" strike="noStrike" cap="none"/>
                        <a:t>, Bihor și Arad având cel mai mare potențial. Posibilitatea de a introduce noi tehnologii și soluții bazate pe natură.</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Fragmentarea și diferențele de legislație și cadrul instituțional care reglementează gestionarea ariilor protejate; lipsa armonizării la nivelul zonei transfrontaliere în ceea ce privește prelucrarea datelor și lacune semnificative în materie de date statistice.</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Potențial de cooperare transfrontalieră în subregiunile </a:t>
                      </a:r>
                      <a:r>
                        <a:rPr lang="en" sz="1100" u="none" strike="noStrike" cap="none">
                          <a:solidFill>
                            <a:schemeClr val="dk1"/>
                          </a:solidFill>
                        </a:rPr>
                        <a:t>Timiș – Csongrád-Csanád and  Bihor – Hajdu-Bihar - Szabolcs-Szatmár-Bereg </a:t>
                      </a:r>
                      <a:r>
                        <a:rPr lang="en" sz="1100" u="none" strike="noStrike" cap="none"/>
                        <a:t>pe baza unor profiluri similare cu potențial ridicat de resurse regenerabile</a:t>
                      </a:r>
                      <a:endParaRPr sz="1100" u="none" strike="noStrike" cap="none"/>
                    </a:p>
                  </a:txBody>
                  <a:tcPr marL="91425" marR="91425" marT="91425" marB="91425"/>
                </a:tc>
                <a:tc rowSpan="3">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Riscul apariției inundațiilor în cursul râurilor principale și al altor riscuri naturale (cutremure, schimbări climatice) implică o expunere potențială la dezastre ecologice, din cauza proximității zonelor de risc</a:t>
                      </a:r>
                      <a:endParaRPr sz="1100" u="none" strike="noStrike" cap="none"/>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Cooperarea în domeniul gestionării deșeurilor, în sprijinul îmbunătățirii practicilor de reciclare</a:t>
                      </a:r>
                      <a:endParaRPr sz="1100" u="none" strike="noStrike" cap="none"/>
                    </a:p>
                  </a:txBody>
                  <a:tcPr marL="91425" marR="91425" marT="91425" marB="91425"/>
                </a:tc>
                <a:tc vMerge="1">
                  <a:txBody>
                    <a:bodyPr/>
                    <a:lstStyle/>
                    <a:p>
                      <a:endParaRPr lang="it-IT"/>
                    </a:p>
                  </a:txBody>
                  <a:tcPr/>
                </a:tc>
                <a:extLst>
                  <a:ext uri="{0D108BD9-81ED-4DB2-BD59-A6C34878D82A}">
                    <a16:rowId xmlns:a16="http://schemas.microsoft.com/office/drawing/2014/main" val="10003"/>
                  </a:ext>
                </a:extLst>
              </a:tr>
              <a:tr h="627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Valorificarea și protecția patrimoniului natural comun, prin acțiuni comune de reîmpădurire</a:t>
                      </a:r>
                      <a:endParaRPr sz="1100" u="none" strike="noStrike" cap="none"/>
                    </a:p>
                  </a:txBody>
                  <a:tcPr marL="91425" marR="91425" marT="91425" marB="91425"/>
                </a:tc>
                <a:tc vMerge="1">
                  <a:txBody>
                    <a:bodyPr/>
                    <a:lstStyle/>
                    <a:p>
                      <a:endParaRPr lang="it-IT"/>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800"/>
              <a:t>Constatări relevante pentru obiectivul de politică 3 „O Europă mai conectată”</a:t>
            </a:r>
            <a:endParaRPr sz="1800"/>
          </a:p>
        </p:txBody>
      </p:sp>
      <p:pic>
        <p:nvPicPr>
          <p:cNvPr id="175" name="Google Shape;175;p29"/>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76" name="Google Shape;176;p29"/>
          <p:cNvGraphicFramePr/>
          <p:nvPr/>
        </p:nvGraphicFramePr>
        <p:xfrm>
          <a:off x="487680" y="1322500"/>
          <a:ext cx="8122725" cy="3274995"/>
        </p:xfrm>
        <a:graphic>
          <a:graphicData uri="http://schemas.openxmlformats.org/drawingml/2006/table">
            <a:tbl>
              <a:tblPr>
                <a:noFill/>
                <a:tableStyleId>{42E8F6C2-3D12-441B-B7F4-22B5E0E9CB66}</a:tableStyleId>
              </a:tblPr>
              <a:tblGrid>
                <a:gridCol w="3742525">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Puncte tari</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Puncte slabe</a:t>
                      </a:r>
                      <a:endParaRPr sz="1100" u="none" strike="noStrike" cap="none"/>
                    </a:p>
                  </a:txBody>
                  <a:tcPr marL="91425" marR="91425" marT="91425" marB="91425"/>
                </a:tc>
                <a:extLst>
                  <a:ext uri="{0D108BD9-81ED-4DB2-BD59-A6C34878D82A}">
                    <a16:rowId xmlns:a16="http://schemas.microsoft.com/office/drawing/2014/main" val="10000"/>
                  </a:ext>
                </a:extLst>
              </a:tr>
              <a:tr h="5862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dk1"/>
                          </a:solidFill>
                        </a:rPr>
                        <a:t>Regiunea transfrontalieră este traversată de coridoarede transport pan-europene</a:t>
                      </a:r>
                      <a:endParaRPr sz="11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În general, performanța transportului mai scăzută decât media (cu excepția </a:t>
                      </a:r>
                      <a:r>
                        <a:rPr lang="en" sz="1100" u="none" strike="noStrike" cap="none">
                          <a:solidFill>
                            <a:schemeClr val="dk1"/>
                          </a:solidFill>
                        </a:rPr>
                        <a:t>Csongrád-Csanád</a:t>
                      </a:r>
                      <a:r>
                        <a:rPr lang="en" sz="1100" u="none" strike="noStrike" cap="none"/>
                        <a:t>) și accesibilitatea drumurilor mai scăzută, atât la nivel transfrontalier, cât și la nivelul mai multor județe cuprinse în zona transfrontalieră.</a:t>
                      </a:r>
                      <a:endParaRPr sz="1100" u="none" strike="noStrike" cap="none"/>
                    </a:p>
                  </a:txBody>
                  <a:tcPr marL="91425" marR="91425" marT="91425" marB="91425"/>
                </a:tc>
                <a:extLst>
                  <a:ext uri="{0D108BD9-81ED-4DB2-BD59-A6C34878D82A}">
                    <a16:rowId xmlns:a16="http://schemas.microsoft.com/office/drawing/2014/main" val="10001"/>
                  </a:ext>
                </a:extLst>
              </a:tr>
              <a:tr h="7578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Prezența aeroportului Timișoara, cel mai mare aeroport din regiune și al treilea ca mărime din România</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Conectivitate feroviară foarte redusă, ceea ce face ca transportul feroviar să nu fie adecvat pentru deplasările transfrontaliere legate de mobilitatea muncii (navetă)</a:t>
                      </a:r>
                      <a:endParaRPr sz="1100" u="none" strike="noStrike" cap="none"/>
                    </a:p>
                  </a:txBody>
                  <a:tcPr marL="91425" marR="91425" marT="91425" marB="91425"/>
                </a:tc>
                <a:extLst>
                  <a:ext uri="{0D108BD9-81ED-4DB2-BD59-A6C34878D82A}">
                    <a16:rowId xmlns:a16="http://schemas.microsoft.com/office/drawing/2014/main" val="10002"/>
                  </a:ext>
                </a:extLst>
              </a:tr>
              <a:tr h="627500">
                <a:tc rowSpan="2">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Volumul traficului la punctele de trecere a frontierei este în creștere semnificativă din ambele părți (zona transfrontalieră a României are cele mai mari valori – de exemplu 1250589 vs 3459676 în 2019).</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Infrastructura de transport public între marile orașe este subdezvoltată, fără nici o rută directă între </a:t>
                      </a:r>
                      <a:r>
                        <a:rPr lang="en" sz="1100" u="none" strike="noStrike" cap="none">
                          <a:solidFill>
                            <a:schemeClr val="dk1"/>
                          </a:solidFill>
                        </a:rPr>
                        <a:t>Szeged-Timiș</a:t>
                      </a:r>
                      <a:r>
                        <a:rPr lang="en" sz="1100" u="none" strike="noStrike" cap="none"/>
                        <a:t>oara, </a:t>
                      </a:r>
                      <a:r>
                        <a:rPr lang="en" sz="1100" u="none" strike="noStrike" cap="none">
                          <a:solidFill>
                            <a:schemeClr val="dk1"/>
                          </a:solidFill>
                        </a:rPr>
                        <a:t>Nyíregyháza - </a:t>
                      </a:r>
                      <a:r>
                        <a:rPr lang="en" sz="1100" u="none" strike="noStrike" cap="none"/>
                        <a:t>Satu Mare</a:t>
                      </a:r>
                      <a:endParaRPr sz="1100" u="none" strike="noStrike" cap="none"/>
                    </a:p>
                  </a:txBody>
                  <a:tcPr marL="91425" marR="91425" marT="91425" marB="91425"/>
                </a:tc>
                <a:extLst>
                  <a:ext uri="{0D108BD9-81ED-4DB2-BD59-A6C34878D82A}">
                    <a16:rowId xmlns:a16="http://schemas.microsoft.com/office/drawing/2014/main" val="10003"/>
                  </a:ext>
                </a:extLst>
              </a:tr>
              <a:tr h="627500">
                <a:tc vMerge="1">
                  <a:txBody>
                    <a:bodyPr/>
                    <a:lstStyle/>
                    <a:p>
                      <a:endParaRPr lang="it-IT"/>
                    </a:p>
                  </a:txBody>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Disparități intraregionale în ceea ce privește accesul la TIC și un decalaj digital global semnificativ în comparație cu media UE-27</a:t>
                      </a:r>
                      <a:endParaRPr sz="1100" u="none" strike="noStrike" cap="none"/>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1800"/>
              <a:t>Constatări relevante pentru obiectivul de politică 3 „O Europă mai conectată”</a:t>
            </a:r>
            <a:endParaRPr sz="1800"/>
          </a:p>
          <a:p>
            <a:pPr marL="0" lvl="0" indent="0" algn="l" rtl="0">
              <a:lnSpc>
                <a:spcPct val="100000"/>
              </a:lnSpc>
              <a:spcBef>
                <a:spcPts val="0"/>
              </a:spcBef>
              <a:spcAft>
                <a:spcPts val="0"/>
              </a:spcAft>
              <a:buSzPts val="2800"/>
              <a:buNone/>
            </a:pPr>
            <a:endParaRPr sz="2100"/>
          </a:p>
        </p:txBody>
      </p:sp>
      <p:pic>
        <p:nvPicPr>
          <p:cNvPr id="182" name="Google Shape;182;p30"/>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83" name="Google Shape;183;p30"/>
          <p:cNvGraphicFramePr/>
          <p:nvPr>
            <p:extLst>
              <p:ext uri="{D42A27DB-BD31-4B8C-83A1-F6EECF244321}">
                <p14:modId xmlns:p14="http://schemas.microsoft.com/office/powerpoint/2010/main" val="3912591910"/>
              </p:ext>
            </p:extLst>
          </p:nvPr>
        </p:nvGraphicFramePr>
        <p:xfrm>
          <a:off x="426650" y="1322500"/>
          <a:ext cx="8183750" cy="3020090"/>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Oportunități</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Amenințări</a:t>
                      </a:r>
                      <a:endParaRPr sz="1100" u="none" strike="noStrike" cap="none"/>
                    </a:p>
                  </a:txBody>
                  <a:tcPr marL="91425" marR="91425" marT="91425" marB="91425"/>
                </a:tc>
                <a:extLst>
                  <a:ext uri="{0D108BD9-81ED-4DB2-BD59-A6C34878D82A}">
                    <a16:rowId xmlns:a16="http://schemas.microsoft.com/office/drawing/2014/main" val="10000"/>
                  </a:ext>
                </a:extLst>
              </a:tr>
              <a:tr h="6513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dk1"/>
                          </a:solidFill>
                        </a:rPr>
                        <a:t>Implementarea proiectelor de autostrăzi planificate în România (A9, finalizarea A3 Oradea-Cluj-Napoca, Somes expres) și Ungaria (M44 Bekescsaba Gyula/România,M4,M49)</a:t>
                      </a:r>
                      <a:endParaRPr sz="11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Lipsa unor date comparabile privind starea de acoperire și performanța infrastructurilor urbane, dar și în ceea ce privește mobilitatea transfrontalieră pentru anumite puncte de trecere a frontierei</a:t>
                      </a:r>
                      <a:endParaRPr sz="11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Traficul transfrontalier în creștere poate susține investiții de cale ferată. Proiectele prioritare recente privind coridoarele europene pentru calea ferată de mare viteză care leagă Budapesta de Timișoara, Brașov, București și Constanța pot revigora interesul pentru transportul feroviar și pot oferi o opțiune viabilă de transport pe termen mediu.</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Dezvoltarea insuficientă a infrastructurii TIC, în special în ceea ce privește serviciile către cetățeni, iar aplicațiile pot reprezenta un punct slab semnificativ în abordarea amenințărilor precum pandemia COVID-19 ( de la urmărirea răspândirii geografice a pandemiei la facilitarea tranziției digitale în educație și în furnizarea de asistență medicală cu un nivel minim de întrerupere)</a:t>
                      </a:r>
                      <a:endParaRPr sz="1100" u="none" strike="noStrike" cap="none"/>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dirty="0"/>
                        <a:t>Bariere în calea unei conexiuni eficiente RO-HU și a schimburilor transfrontaliere din cauza efectelor Acordului Schengen</a:t>
                      </a:r>
                      <a:endParaRPr sz="1100" u="none" strike="noStrike" cap="none"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900"/>
              <a:t>Constatări relevante pentru obiectivul de politică 4 „O Europă mai socială”</a:t>
            </a:r>
            <a:endParaRPr sz="1900"/>
          </a:p>
        </p:txBody>
      </p:sp>
      <p:pic>
        <p:nvPicPr>
          <p:cNvPr id="189" name="Google Shape;189;p31"/>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90" name="Google Shape;190;p31"/>
          <p:cNvGraphicFramePr/>
          <p:nvPr>
            <p:extLst>
              <p:ext uri="{D42A27DB-BD31-4B8C-83A1-F6EECF244321}">
                <p14:modId xmlns:p14="http://schemas.microsoft.com/office/powerpoint/2010/main" val="1467110894"/>
              </p:ext>
            </p:extLst>
          </p:nvPr>
        </p:nvGraphicFramePr>
        <p:xfrm>
          <a:off x="426650" y="1322500"/>
          <a:ext cx="8183750" cy="3508975"/>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Puncte tari</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Puncte slabe</a:t>
                      </a:r>
                      <a:endParaRPr sz="1000" u="none" strike="noStrike" cap="none"/>
                    </a:p>
                  </a:txBody>
                  <a:tcPr marL="91425" marR="91425" marT="91425" marB="91425"/>
                </a:tc>
                <a:extLst>
                  <a:ext uri="{0D108BD9-81ED-4DB2-BD59-A6C34878D82A}">
                    <a16:rowId xmlns:a16="http://schemas.microsoft.com/office/drawing/2014/main" val="10000"/>
                  </a:ext>
                </a:extLst>
              </a:tr>
              <a:tr h="5862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rPr>
                        <a:t>Acces bun la asistență medicală în partea de sud a zonei transfrontaliere – Csongrad-Csanad (6.3% medici/locuitor) și Timișoara (6.2% medici/locuitor)</a:t>
                      </a:r>
                      <a:endParaRPr sz="10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dirty="0">
                          <a:solidFill>
                            <a:schemeClr val="dk1"/>
                          </a:solidFill>
                        </a:rPr>
                        <a:t>Zona </a:t>
                      </a:r>
                      <a:r>
                        <a:rPr lang="ro-RO" sz="1000" dirty="0">
                          <a:solidFill>
                            <a:schemeClr val="dk1"/>
                          </a:solidFill>
                        </a:rPr>
                        <a:t>transfrontalieră </a:t>
                      </a:r>
                      <a:r>
                        <a:rPr lang="en" sz="1000" dirty="0">
                          <a:solidFill>
                            <a:schemeClr val="dk1"/>
                          </a:solidFill>
                        </a:rPr>
                        <a:t>încă rămâne în urma nivelului european în ceea ce privește performanța mai mul</a:t>
                      </a:r>
                      <a:r>
                        <a:rPr lang="ro-RO" sz="1000" dirty="0">
                          <a:solidFill>
                            <a:schemeClr val="dk1"/>
                          </a:solidFill>
                        </a:rPr>
                        <a:t>tor</a:t>
                      </a:r>
                      <a:r>
                        <a:rPr lang="en" sz="1000" dirty="0">
                          <a:solidFill>
                            <a:schemeClr val="dk1"/>
                          </a:solidFill>
                        </a:rPr>
                        <a:t> indicatori, inclusiv speranța de viață la naștere și mortalitatea infantilă, înregistrând, de asemenea, disparități</a:t>
                      </a:r>
                      <a:r>
                        <a:rPr lang="ro-RO" sz="1000" dirty="0">
                          <a:solidFill>
                            <a:schemeClr val="dk1"/>
                          </a:solidFill>
                        </a:rPr>
                        <a:t> </a:t>
                      </a:r>
                      <a:r>
                        <a:rPr lang="en" sz="1000" dirty="0">
                          <a:solidFill>
                            <a:schemeClr val="dk1"/>
                          </a:solidFill>
                        </a:rPr>
                        <a:t>intraregionale semnificative</a:t>
                      </a:r>
                      <a:r>
                        <a:rPr lang="ro-RO" sz="1000" dirty="0">
                          <a:solidFill>
                            <a:schemeClr val="dk1"/>
                          </a:solidFill>
                        </a:rPr>
                        <a:t>.</a:t>
                      </a:r>
                      <a:endParaRPr sz="1000" u="none" strike="noStrike" cap="none" dirty="0">
                        <a:solidFill>
                          <a:schemeClr val="dk1"/>
                        </a:solidFill>
                      </a:endParaRPr>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Indicatorii zonei transfrontaliere precum numărul total de paturi în spital/100 mii de locuitori sunt peste media europeană(537 media europeană față de 693 de paturi la o medie de 100.000 de locuitori în zona transfrontalieră, în 2018)</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t>Disparități în distribuția ambulatoriilor în zona transfrontalieră, cu concentrarea serviciilor și infrastructurii în apropierea centrelor urbane, în special în partea românească a frontierei</a:t>
                      </a:r>
                      <a:endParaRPr sz="1000" u="none" strike="noStrike" cap="none" dirty="0"/>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În ceea ce privește învățământul terțiar, zona transfrontalieră are o infrastructură bine dezvoltată, Timișoara, Debrecen și Szeged reprezentând centre universitare prestigioase</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Între România și Ungaria există diferențe în ceea ce privește numărul mediu de elevi la un profesor și se înregistrează o scădere generală în zona transfrontalieră în ceea ce privește numărul de absolvenți pentru ISCED 3 și 5 sau superior. Lucrătorii slab calificați sunt mult expuși șomajului de lungă durată</a:t>
                      </a:r>
                      <a:endParaRPr sz="1000" u="none" strike="noStrike" cap="none"/>
                    </a:p>
                  </a:txBody>
                  <a:tcPr marL="91425" marR="91425" marT="91425" marB="91425"/>
                </a:tc>
                <a:extLst>
                  <a:ext uri="{0D108BD9-81ED-4DB2-BD59-A6C34878D82A}">
                    <a16:rowId xmlns:a16="http://schemas.microsoft.com/office/drawing/2014/main" val="10003"/>
                  </a:ext>
                </a:extLst>
              </a:tr>
              <a:tr h="6275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Numărul persoanelor expuse riscului de excluziune din cauza gradului ridicat de sărăcie a scăzut în mod semnificativ în ultimii 5 ani</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t>Deși este în scădere, în Ungaria există încă un procent de 23.3% de persoane expuse riscului de sărăcie sau excluziune socială, iar în România 44.3%. Ambele rate sunt încă peste media națională</a:t>
                      </a:r>
                      <a:endParaRPr sz="1000" u="none" strike="noStrike" cap="none"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ctrTitle"/>
          </p:nvPr>
        </p:nvSpPr>
        <p:spPr>
          <a:xfrm>
            <a:off x="311708" y="1125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800" b="1">
                <a:solidFill>
                  <a:srgbClr val="90C226"/>
                </a:solidFill>
                <a:latin typeface="Trebuchet MS"/>
                <a:ea typeface="Trebuchet MS"/>
                <a:cs typeface="Trebuchet MS"/>
                <a:sym typeface="Trebuchet MS"/>
              </a:rPr>
              <a:t>Introducere privind cadrul strategic pentru perioada de programare 2021-2027</a:t>
            </a:r>
            <a:endParaRPr/>
          </a:p>
        </p:txBody>
      </p:sp>
      <p:pic>
        <p:nvPicPr>
          <p:cNvPr id="71" name="Google Shape;71;p15"/>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72" name="Google Shape;72;p15"/>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1900"/>
              <a:t>Constatări relevante pentru obiectivul de politică 4 „O Europă mai socială”</a:t>
            </a:r>
            <a:endParaRPr sz="1900"/>
          </a:p>
          <a:p>
            <a:pPr marL="0" lvl="0" indent="0" algn="l" rtl="0">
              <a:lnSpc>
                <a:spcPct val="100000"/>
              </a:lnSpc>
              <a:spcBef>
                <a:spcPts val="0"/>
              </a:spcBef>
              <a:spcAft>
                <a:spcPts val="0"/>
              </a:spcAft>
              <a:buSzPts val="2800"/>
              <a:buNone/>
            </a:pPr>
            <a:endParaRPr sz="2100"/>
          </a:p>
        </p:txBody>
      </p:sp>
      <p:pic>
        <p:nvPicPr>
          <p:cNvPr id="196" name="Google Shape;196;p32"/>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197" name="Google Shape;197;p32"/>
          <p:cNvGraphicFramePr/>
          <p:nvPr/>
        </p:nvGraphicFramePr>
        <p:xfrm>
          <a:off x="426650" y="1322500"/>
          <a:ext cx="8183750" cy="3367825"/>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Oportunități</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Amenințări</a:t>
                      </a:r>
                      <a:endParaRPr sz="1000" u="none" strike="noStrike" cap="none"/>
                    </a:p>
                  </a:txBody>
                  <a:tcPr marL="91425" marR="91425" marT="91425" marB="91425"/>
                </a:tc>
                <a:extLst>
                  <a:ext uri="{0D108BD9-81ED-4DB2-BD59-A6C34878D82A}">
                    <a16:rowId xmlns:a16="http://schemas.microsoft.com/office/drawing/2014/main" val="10000"/>
                  </a:ext>
                </a:extLst>
              </a:tr>
              <a:tr h="6513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Dezvoltarea infrastructurii transfrontaliere de sănătate, optimizarea distanței în caz de urgență</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Evenimente globale neprevăzute, cum ar fi pandemia Covid-19, pot avea un impact negativ semnificativ asupra infrastructurii de sănătate deja vulnerabile din regiune</a:t>
                      </a:r>
                      <a:endParaRPr sz="10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Dezvoltarea unor programe educaționale comune de recalificare (inclusiv pentru profesioniștii din domeniul sănătății), a unor programe de mobilitate transnațională și a unor strategii de atenuare a părăsirii timpurii a școlii </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rPr>
                        <a:t>Vulnerabilități structurale subregionale ale pieței forței de muncă (în zonele de nord ale regiunii)</a:t>
                      </a:r>
                      <a:endParaRPr sz="1000" u="none" strike="noStrike" cap="none">
                        <a:solidFill>
                          <a:schemeClr val="dk1"/>
                        </a:solidFill>
                      </a:endParaRPr>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Promovarea politicilor socio-sanitare (inclusiv îngrijirea la domiciliu și servicii medicale personalizate), care să abordeze problema îmbătrânirii populației poate contribui la creșterea și diferențierea serviciilor publice</a:t>
                      </a:r>
                      <a:endParaRPr sz="1000" u="none" strike="noStrike" cap="none"/>
                    </a:p>
                  </a:txBody>
                  <a:tcPr marL="91425" marR="91425" marT="91425" marB="914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rPr>
                        <a:t>O rată relativ scăzută a studenților înscriși la educație terțiară poate limita capacitatea sistemelor regionale de a  asigura nevoia de competențe înalt calificate în zona transfrontalieră </a:t>
                      </a:r>
                      <a:endParaRPr/>
                    </a:p>
                  </a:txBody>
                  <a:tcPr marL="91425" marR="91425" marT="91425" marB="91425"/>
                </a:tc>
                <a:extLst>
                  <a:ext uri="{0D108BD9-81ED-4DB2-BD59-A6C34878D82A}">
                    <a16:rowId xmlns:a16="http://schemas.microsoft.com/office/drawing/2014/main" val="10003"/>
                  </a:ext>
                </a:extLst>
              </a:tr>
              <a:tr h="6275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Extinderea cooperării și a schimbului de cunoștințe de la poli urbani mai puternici spre alte orașe, poate sprijini creșterea calității, diversificarea educației și creșterea numărului de oportunități de angajare</a:t>
                      </a:r>
                      <a:endParaRPr sz="1000" u="none" strike="noStrike" cap="none"/>
                    </a:p>
                  </a:txBody>
                  <a:tcPr marL="91425" marR="91425" marT="91425" marB="91425"/>
                </a:tc>
                <a:tc vMerge="1">
                  <a:txBody>
                    <a:bodyPr/>
                    <a:lstStyle/>
                    <a:p>
                      <a:endParaRPr lang="it-IT"/>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800"/>
              <a:t>Constatări relevante pentru obiectivul de politică 5 „O Europă mai apropiată de cetățeni”</a:t>
            </a:r>
            <a:endParaRPr sz="1800"/>
          </a:p>
        </p:txBody>
      </p:sp>
      <p:pic>
        <p:nvPicPr>
          <p:cNvPr id="203" name="Google Shape;203;p33"/>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204" name="Google Shape;204;p33"/>
          <p:cNvGraphicFramePr/>
          <p:nvPr/>
        </p:nvGraphicFramePr>
        <p:xfrm>
          <a:off x="426650" y="1510068"/>
          <a:ext cx="8183750" cy="2239990"/>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Puncte tari</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Puncte slabe</a:t>
                      </a:r>
                      <a:endParaRPr sz="1000" u="none" strike="noStrike" cap="none"/>
                    </a:p>
                  </a:txBody>
                  <a:tcPr marL="91425" marR="91425" marT="91425" marB="91425"/>
                </a:tc>
                <a:extLst>
                  <a:ext uri="{0D108BD9-81ED-4DB2-BD59-A6C34878D82A}">
                    <a16:rowId xmlns:a16="http://schemas.microsoft.com/office/drawing/2014/main" val="10000"/>
                  </a:ext>
                </a:extLst>
              </a:tr>
              <a:tr h="5862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dk1"/>
                          </a:solidFill>
                        </a:rPr>
                        <a:t>Similaritatea implementării coordonării guvernanței verticale, prin intermediul asociaților și federațiilor autorităților publice (cum ar fi asociațiile naționale ale orașelor și municipiilor) care dețin elementele necesare pentru a se implica tot mai mult în promovarea dezvoltării locale </a:t>
                      </a:r>
                      <a:endParaRPr/>
                    </a:p>
                  </a:txBody>
                  <a:tcPr marL="91425" marR="91425" marT="91425" marB="914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Capacitate relativ scăzută a structurilor de cooperare transfrontalieră (euroregiuni): personalul variază între 1 și 5 angajați full time, iar cheltuielile totale anuale medii între 10.300 EUR și 224.500 EUR (2011-2019)</a:t>
                      </a:r>
                      <a:endParaRPr sz="10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Lunga istorie a cooperării informale sau exprimarea dorinței de cooperare</a:t>
                      </a:r>
                      <a:endParaRPr sz="1000" u="none" strike="noStrike" cap="none"/>
                    </a:p>
                  </a:txBody>
                  <a:tcPr marL="91425" marR="91425" marT="91425" marB="91425"/>
                </a:tc>
                <a:tc vMerge="1">
                  <a:txBody>
                    <a:bodyPr/>
                    <a:lstStyle/>
                    <a:p>
                      <a:endParaRPr lang="it-IT"/>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sz="1800"/>
              <a:t>Constatări relevante pentru obiectivul de politică 5 „O Europă mai apropiată de cetățeni”</a:t>
            </a:r>
            <a:endParaRPr sz="1800"/>
          </a:p>
          <a:p>
            <a:pPr marL="0" lvl="0" indent="0" algn="l" rtl="0">
              <a:lnSpc>
                <a:spcPct val="100000"/>
              </a:lnSpc>
              <a:spcBef>
                <a:spcPts val="0"/>
              </a:spcBef>
              <a:spcAft>
                <a:spcPts val="0"/>
              </a:spcAft>
              <a:buSzPts val="2800"/>
              <a:buNone/>
            </a:pPr>
            <a:endParaRPr sz="1800"/>
          </a:p>
        </p:txBody>
      </p:sp>
      <p:pic>
        <p:nvPicPr>
          <p:cNvPr id="210" name="Google Shape;210;p34"/>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211" name="Google Shape;211;p34"/>
          <p:cNvGraphicFramePr/>
          <p:nvPr/>
        </p:nvGraphicFramePr>
        <p:xfrm>
          <a:off x="426650" y="1603852"/>
          <a:ext cx="8183750" cy="2560230"/>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Oportunități</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Amenințări</a:t>
                      </a:r>
                      <a:endParaRPr sz="1200" u="none" strike="noStrike" cap="none"/>
                    </a:p>
                  </a:txBody>
                  <a:tcPr marL="91425" marR="91425" marT="91425" marB="91425"/>
                </a:tc>
                <a:extLst>
                  <a:ext uri="{0D108BD9-81ED-4DB2-BD59-A6C34878D82A}">
                    <a16:rowId xmlns:a16="http://schemas.microsoft.com/office/drawing/2014/main" val="10000"/>
                  </a:ext>
                </a:extLst>
              </a:tr>
              <a:tr h="65130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Sprijin politic puternic din partea Comisiei Europene la procesele de consolidare a guvernanței transfrontaliere</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solidFill>
                            <a:schemeClr val="dk1"/>
                          </a:solidFill>
                        </a:rPr>
                        <a:t>Construcția instituțională și a capacității structurilor de cooperare și asociațiile entităților publice și private în contextul transfrontalier necesită de un timp lung de consolidare și de un cadru legal adecvat care să permită delegarea competențelor de a livra serviciile publice</a:t>
                      </a:r>
                      <a:endParaRPr sz="1200" u="none" strike="noStrike" cap="none">
                        <a:solidFill>
                          <a:schemeClr val="dk1"/>
                        </a:solidFill>
                      </a:endParaRPr>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solidFill>
                            <a:schemeClr val="dk1"/>
                          </a:solidFill>
                        </a:rPr>
                        <a:t>Valorizarea lecțiilor învățate și promovarea continuității cu implementarea strategiilor de dezvoltare urbană prin programele și strategiile integrate de dezvoltare integrată în toate orașele reședință de județ / centrele urbane majore</a:t>
                      </a:r>
                      <a:endParaRPr sz="12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Bariere administrative și juridice (inclusiv standarde și reglementări sectoriale) pentru planificarea furnizării de servicii publice comune în zona transfrontalieră</a:t>
                      </a:r>
                      <a:endParaRPr sz="12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311700" y="76741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a:t>Constatări relevante pentru obiectivul specific 1 „O mai bună guvernanță Interreg”</a:t>
            </a:r>
            <a:endParaRPr sz="2000"/>
          </a:p>
        </p:txBody>
      </p:sp>
      <p:pic>
        <p:nvPicPr>
          <p:cNvPr id="217" name="Google Shape;217;p35"/>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218" name="Google Shape;218;p35"/>
          <p:cNvGraphicFramePr/>
          <p:nvPr/>
        </p:nvGraphicFramePr>
        <p:xfrm>
          <a:off x="426650" y="1463176"/>
          <a:ext cx="8183750" cy="3291720"/>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Puncte tari</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Puncte slabe</a:t>
                      </a:r>
                      <a:endParaRPr sz="1200" u="none" strike="noStrike" cap="none"/>
                    </a:p>
                  </a:txBody>
                  <a:tcPr marL="91425" marR="91425" marT="91425" marB="91425"/>
                </a:tc>
                <a:extLst>
                  <a:ext uri="{0D108BD9-81ED-4DB2-BD59-A6C34878D82A}">
                    <a16:rowId xmlns:a16="http://schemas.microsoft.com/office/drawing/2014/main" val="10000"/>
                  </a:ext>
                </a:extLst>
              </a:tr>
              <a:tr h="58627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solidFill>
                            <a:schemeClr val="dk1"/>
                          </a:solidFill>
                        </a:rPr>
                        <a:t>Similaritatea celor două țări în ceea ce privește modul de organizare a structurii administrative pe mai multe nivele, unde nivelele NUTS3 și LAU2 sunt cele mai relevante în termen de competențe pentru dezvoltare locală</a:t>
                      </a:r>
                      <a:endParaRPr sz="12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În general, nivel ridicat de fragmentare teritorială la nivelul unităților administrative</a:t>
                      </a:r>
                      <a:endParaRPr sz="12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solidFill>
                            <a:schemeClr val="dk1"/>
                          </a:solidFill>
                        </a:rPr>
                        <a:t>Atât Ungaria, cât și România se află în topul  Grupului EDGI (ONU,2020). În timp ce România ocupă un loc foarte înalt pentru e-participare, Ungaria ocupă un loc important pentru anul 2019</a:t>
                      </a:r>
                      <a:endParaRPr sz="12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solidFill>
                            <a:schemeClr val="dk1"/>
                          </a:solidFill>
                        </a:rPr>
                        <a:t>Performanța Indexului privind Calitatea guvernării se poziționează la scară comparativă ceea mai scăzută față de restul Europei, pentru toate regiunile NUTS2 implicate</a:t>
                      </a:r>
                      <a:endParaRPr sz="1200" u="none" strike="noStrike" cap="none">
                        <a:solidFill>
                          <a:schemeClr val="dk1"/>
                        </a:solidFill>
                      </a:endParaRPr>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Lunga istorie a cooperării informale sau exprimarea dorinței de cooperare</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Zonele rurale mai mari (cum ar fi zone din județele Arad, Bihor, Hajdu-Bihar) se pot confrunta cu o capacitate administrativă și/sau resurse administrative reduse pentru implementarea cooperării</a:t>
                      </a:r>
                      <a:endParaRPr sz="1200" u="none" strike="noStrike" cap="none"/>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800"/>
              <a:t>Constatări relevante pentru obiectivul specific  1 „O mai bună guvernanță Interreg”</a:t>
            </a:r>
            <a:endParaRPr sz="1800"/>
          </a:p>
        </p:txBody>
      </p:sp>
      <p:pic>
        <p:nvPicPr>
          <p:cNvPr id="224" name="Google Shape;224;p36"/>
          <p:cNvPicPr preferRelativeResize="0"/>
          <p:nvPr/>
        </p:nvPicPr>
        <p:blipFill rotWithShape="1">
          <a:blip r:embed="rId3">
            <a:alphaModFix/>
          </a:blip>
          <a:srcRect/>
          <a:stretch/>
        </p:blipFill>
        <p:spPr>
          <a:xfrm>
            <a:off x="0" y="0"/>
            <a:ext cx="9143999" cy="916754"/>
          </a:xfrm>
          <a:prstGeom prst="rect">
            <a:avLst/>
          </a:prstGeom>
          <a:noFill/>
          <a:ln>
            <a:noFill/>
          </a:ln>
        </p:spPr>
      </p:pic>
      <p:graphicFrame>
        <p:nvGraphicFramePr>
          <p:cNvPr id="225" name="Google Shape;225;p36"/>
          <p:cNvGraphicFramePr/>
          <p:nvPr/>
        </p:nvGraphicFramePr>
        <p:xfrm>
          <a:off x="426650" y="1322500"/>
          <a:ext cx="8183750" cy="3326125"/>
        </p:xfrm>
        <a:graphic>
          <a:graphicData uri="http://schemas.openxmlformats.org/drawingml/2006/table">
            <a:tbl>
              <a:tblPr>
                <a:noFill/>
                <a:tableStyleId>{42E8F6C2-3D12-441B-B7F4-22B5E0E9CB66}</a:tableStyleId>
              </a:tblPr>
              <a:tblGrid>
                <a:gridCol w="3803550">
                  <a:extLst>
                    <a:ext uri="{9D8B030D-6E8A-4147-A177-3AD203B41FA5}">
                      <a16:colId xmlns:a16="http://schemas.microsoft.com/office/drawing/2014/main" val="20000"/>
                    </a:ext>
                  </a:extLst>
                </a:gridCol>
                <a:gridCol w="4380200">
                  <a:extLst>
                    <a:ext uri="{9D8B030D-6E8A-4147-A177-3AD203B41FA5}">
                      <a16:colId xmlns:a16="http://schemas.microsoft.com/office/drawing/2014/main" val="20001"/>
                    </a:ext>
                  </a:extLst>
                </a:gridCol>
              </a:tblGrid>
              <a:tr h="3391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Oportunități</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Amenințări</a:t>
                      </a:r>
                      <a:endParaRPr sz="1000" u="none" strike="noStrike" cap="none"/>
                    </a:p>
                  </a:txBody>
                  <a:tcPr marL="91425" marR="91425" marT="91425" marB="91425"/>
                </a:tc>
                <a:extLst>
                  <a:ext uri="{0D108BD9-81ED-4DB2-BD59-A6C34878D82A}">
                    <a16:rowId xmlns:a16="http://schemas.microsoft.com/office/drawing/2014/main" val="10000"/>
                  </a:ext>
                </a:extLst>
              </a:tr>
              <a:tr h="6513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rPr>
                        <a:t>Crearea unei sinergii în regiune între viitorul program și alte zone învecinate sau strategiile europene pentru macroregiunile (Strategia pentru regiunea Dunării), precum și cu alte fonduri și programe ale UE care abordează capacitățile administrative ale administrației publice locale, inclusiv în ceea ce privește serviciile de e-guvernare</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Întârzieri în punerea în aplicare a agendei digitale naționale în ambele țări ale zonei transfrontaliere. Bariere administrative și juridice (inclusiv standarde și cerințe sectoriale) pentru planificarea și furnizarea de servicii publice comune în zona transfrontalieră.</a:t>
                      </a:r>
                      <a:endParaRPr sz="1000" u="none" strike="noStrike" cap="none"/>
                    </a:p>
                  </a:txBody>
                  <a:tcPr marL="91425" marR="91425" marT="91425" marB="91425"/>
                </a:tc>
                <a:extLst>
                  <a:ext uri="{0D108BD9-81ED-4DB2-BD59-A6C34878D82A}">
                    <a16:rowId xmlns:a16="http://schemas.microsoft.com/office/drawing/2014/main" val="10001"/>
                  </a:ext>
                </a:extLst>
              </a:tr>
              <a:tr h="71212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rPr>
                        <a:t>Aplicarea bunelor practici din alte programe de cooperare transfrontalieră în contextul cadrului administrativ dintre România și Ungaria, cum ar fi mecanismele inovatoare pentru reducerea barierelor pe calea cooperării</a:t>
                      </a:r>
                      <a:endParaRPr sz="10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Bariere administrative și juridice (inclusiv standarde și reglementări sectoriale) pentru planificarea și furnizarea de servicii publice comune în zona transfrontalieră.</a:t>
                      </a:r>
                      <a:endParaRPr sz="1000" u="none" strike="noStrike" cap="none"/>
                    </a:p>
                  </a:txBody>
                  <a:tcPr marL="91425" marR="91425" marT="91425" marB="91425"/>
                </a:tc>
                <a:extLst>
                  <a:ext uri="{0D108BD9-81ED-4DB2-BD59-A6C34878D82A}">
                    <a16:rowId xmlns:a16="http://schemas.microsoft.com/office/drawing/2014/main" val="10002"/>
                  </a:ext>
                </a:extLst>
              </a:tr>
              <a:tr h="627500">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Existența portalurilor de informare dedicate Covid-19, a serviciilor electronice, a instrumentelor puse în aplicare de CE care pot fi utilizate de autoritățile naționale și locale din zona transfrontalieră pentru accelerarea tranziției digitale a serviciilor de guvernare electronică pentru sănătate, educație, protecție socială, participarea civică și alte subiecte relevante</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chemeClr val="dk1"/>
                          </a:solidFill>
                        </a:rPr>
                        <a:t>Valuri ulterioare ale pandemiei care reduc volumul interacțiunilor transfrontaliere și împiedică funcționarea unor modele inovatoare de cooperare transfrontalieră.</a:t>
                      </a:r>
                      <a:endParaRPr sz="1000" u="none" strike="noStrike" cap="none">
                        <a:solidFill>
                          <a:schemeClr val="dk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t>Observații din partea participanților </a:t>
            </a:r>
            <a:endParaRPr sz="2400"/>
          </a:p>
        </p:txBody>
      </p:sp>
      <p:pic>
        <p:nvPicPr>
          <p:cNvPr id="231" name="Google Shape;231;p37"/>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32" name="Google Shape;232;p37"/>
          <p:cNvPicPr preferRelativeResize="0"/>
          <p:nvPr/>
        </p:nvPicPr>
        <p:blipFill rotWithShape="1">
          <a:blip r:embed="rId4">
            <a:alphaModFix/>
          </a:blip>
          <a:srcRect/>
          <a:stretch/>
        </p:blipFill>
        <p:spPr>
          <a:xfrm>
            <a:off x="0" y="4236325"/>
            <a:ext cx="9144000" cy="899175"/>
          </a:xfrm>
          <a:prstGeom prst="rect">
            <a:avLst/>
          </a:prstGeom>
          <a:noFill/>
          <a:ln>
            <a:noFill/>
          </a:ln>
        </p:spPr>
      </p:pic>
      <p:graphicFrame>
        <p:nvGraphicFramePr>
          <p:cNvPr id="233" name="Google Shape;233;p37"/>
          <p:cNvGraphicFramePr/>
          <p:nvPr/>
        </p:nvGraphicFramePr>
        <p:xfrm>
          <a:off x="311700" y="1466850"/>
          <a:ext cx="8520600" cy="2930675"/>
        </p:xfrm>
        <a:graphic>
          <a:graphicData uri="http://schemas.openxmlformats.org/drawingml/2006/table">
            <a:tbl>
              <a:tblPr>
                <a:noFill/>
                <a:tableStyleId>{42E8F6C2-3D12-441B-B7F4-22B5E0E9CB66}</a:tableStyleId>
              </a:tblPr>
              <a:tblGrid>
                <a:gridCol w="4260300">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50055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Puncte tari</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Puncte slabe</a:t>
                      </a:r>
                      <a:endParaRPr sz="1400" b="1" u="none" strike="noStrike" cap="none"/>
                    </a:p>
                  </a:txBody>
                  <a:tcPr marL="91425" marR="91425" marT="91425" marB="91425"/>
                </a:tc>
                <a:extLst>
                  <a:ext uri="{0D108BD9-81ED-4DB2-BD59-A6C34878D82A}">
                    <a16:rowId xmlns:a16="http://schemas.microsoft.com/office/drawing/2014/main" val="10000"/>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t>Observații din partea participanților </a:t>
            </a:r>
            <a:endParaRPr sz="2400"/>
          </a:p>
        </p:txBody>
      </p:sp>
      <p:pic>
        <p:nvPicPr>
          <p:cNvPr id="239" name="Google Shape;239;p38"/>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40" name="Google Shape;240;p38"/>
          <p:cNvPicPr preferRelativeResize="0"/>
          <p:nvPr/>
        </p:nvPicPr>
        <p:blipFill rotWithShape="1">
          <a:blip r:embed="rId4">
            <a:alphaModFix/>
          </a:blip>
          <a:srcRect/>
          <a:stretch/>
        </p:blipFill>
        <p:spPr>
          <a:xfrm>
            <a:off x="0" y="4236325"/>
            <a:ext cx="9144000" cy="899175"/>
          </a:xfrm>
          <a:prstGeom prst="rect">
            <a:avLst/>
          </a:prstGeom>
          <a:noFill/>
          <a:ln>
            <a:noFill/>
          </a:ln>
        </p:spPr>
      </p:pic>
      <p:graphicFrame>
        <p:nvGraphicFramePr>
          <p:cNvPr id="241" name="Google Shape;241;p38"/>
          <p:cNvGraphicFramePr/>
          <p:nvPr/>
        </p:nvGraphicFramePr>
        <p:xfrm>
          <a:off x="311700" y="1466850"/>
          <a:ext cx="8520600" cy="2930675"/>
        </p:xfrm>
        <a:graphic>
          <a:graphicData uri="http://schemas.openxmlformats.org/drawingml/2006/table">
            <a:tbl>
              <a:tblPr>
                <a:noFill/>
                <a:tableStyleId>{42E8F6C2-3D12-441B-B7F4-22B5E0E9CB66}</a:tableStyleId>
              </a:tblPr>
              <a:tblGrid>
                <a:gridCol w="4260300">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50055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Oportunități</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Amenințări</a:t>
                      </a:r>
                      <a:endParaRPr sz="1400" b="1" u="none" strike="noStrike" cap="none"/>
                    </a:p>
                  </a:txBody>
                  <a:tcPr marL="91425" marR="91425" marT="91425" marB="91425"/>
                </a:tc>
                <a:extLst>
                  <a:ext uri="{0D108BD9-81ED-4DB2-BD59-A6C34878D82A}">
                    <a16:rowId xmlns:a16="http://schemas.microsoft.com/office/drawing/2014/main" val="10000"/>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486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39"/>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1600"/>
              </a:spcAft>
              <a:buSzPts val="1800"/>
              <a:buNone/>
            </a:pPr>
            <a:r>
              <a:rPr lang="en" sz="3200" dirty="0"/>
              <a:t>Întrebări suplimentare </a:t>
            </a:r>
            <a:r>
              <a:rPr lang="ro-RO" sz="3200" dirty="0"/>
              <a:t>pentru nivelul local de guvernanță și politică</a:t>
            </a:r>
            <a:endParaRPr sz="2000" dirty="0"/>
          </a:p>
        </p:txBody>
      </p:sp>
      <p:pic>
        <p:nvPicPr>
          <p:cNvPr id="248" name="Google Shape;248;p39"/>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49" name="Google Shape;249;p39"/>
          <p:cNvPicPr preferRelativeResize="0"/>
          <p:nvPr/>
        </p:nvPicPr>
        <p:blipFill rotWithShape="1">
          <a:blip r:embed="rId4">
            <a:alphaModFix/>
          </a:blip>
          <a:srcRect/>
          <a:stretch/>
        </p:blipFill>
        <p:spPr>
          <a:xfrm>
            <a:off x="0" y="4236325"/>
            <a:ext cx="9144000" cy="899175"/>
          </a:xfrm>
          <a:prstGeom prst="rect">
            <a:avLst/>
          </a:prstGeom>
          <a:noFill/>
          <a:ln>
            <a:noFill/>
          </a:ln>
        </p:spPr>
      </p:pic>
    </p:spTree>
    <p:extLst>
      <p:ext uri="{BB962C8B-B14F-4D97-AF65-F5344CB8AC3E}">
        <p14:creationId xmlns:p14="http://schemas.microsoft.com/office/powerpoint/2010/main" val="2592270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6"/>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Întrebări suplimentare</a:t>
            </a:r>
            <a:r>
              <a:rPr lang="ro-RO" dirty="0"/>
              <a:t>:</a:t>
            </a:r>
            <a:endParaRPr dirty="0"/>
          </a:p>
        </p:txBody>
      </p:sp>
      <p:sp>
        <p:nvSpPr>
          <p:cNvPr id="239" name="Google Shape;239;p26"/>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1800"/>
              <a:buNone/>
            </a:pPr>
            <a:r>
              <a:rPr lang="en" sz="1500" dirty="0">
                <a:solidFill>
                  <a:schemeClr val="dk1"/>
                </a:solidFill>
                <a:latin typeface="Times New Roman"/>
                <a:ea typeface="Times New Roman"/>
                <a:cs typeface="Times New Roman"/>
                <a:sym typeface="Times New Roman"/>
              </a:rPr>
              <a:t>Există anumite aspecte de adăugat în raport </a:t>
            </a:r>
            <a:r>
              <a:rPr lang="ro-RO" sz="1500" dirty="0">
                <a:solidFill>
                  <a:schemeClr val="dk1"/>
                </a:solidFill>
                <a:latin typeface="Times New Roman"/>
                <a:ea typeface="Times New Roman"/>
                <a:cs typeface="Times New Roman"/>
                <a:sym typeface="Times New Roman"/>
              </a:rPr>
              <a:t>referitoare la</a:t>
            </a:r>
            <a:r>
              <a:rPr lang="en" sz="1500" dirty="0">
                <a:solidFill>
                  <a:schemeClr val="dk1"/>
                </a:solidFill>
                <a:latin typeface="Times New Roman"/>
                <a:ea typeface="Times New Roman"/>
                <a:cs typeface="Times New Roman"/>
                <a:sym typeface="Times New Roman"/>
              </a:rPr>
              <a:t> rezultatele analizei teritoriale, în special în ceea ce privește factorii interni (ex. specific local) și externi (context global) care ar fi putut influența tendințele observate? Există aspecte calitative care trebuie luate în considerare în raport cu tendințele observate care nu pot fi descrise de statistici (de ex. din cauza lipsei statisticilor transfrontaliere în unele cazuri sau a complexității interacțiunii factorilor transversali)</a:t>
            </a:r>
            <a:r>
              <a:rPr lang="ro-RO" sz="1500" dirty="0">
                <a:solidFill>
                  <a:schemeClr val="dk1"/>
                </a:solidFill>
                <a:latin typeface="Times New Roman"/>
                <a:ea typeface="Times New Roman"/>
                <a:cs typeface="Times New Roman"/>
                <a:sym typeface="Times New Roman"/>
              </a:rPr>
              <a:t>?</a:t>
            </a: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240" name="Google Shape;240;p26"/>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41" name="Google Shape;241;p26"/>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7"/>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800"/>
              <a:buNone/>
            </a:pPr>
            <a:r>
              <a:rPr lang="en"/>
              <a:t>Întrebări suplimentare (2):</a:t>
            </a:r>
            <a:endParaRPr/>
          </a:p>
        </p:txBody>
      </p:sp>
      <p:sp>
        <p:nvSpPr>
          <p:cNvPr id="247" name="Google Shape;247;p27"/>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 sz="1500">
                <a:solidFill>
                  <a:schemeClr val="dk1"/>
                </a:solidFill>
                <a:latin typeface="Times New Roman"/>
                <a:ea typeface="Times New Roman"/>
                <a:cs typeface="Times New Roman"/>
                <a:sym typeface="Times New Roman"/>
              </a:rPr>
              <a:t>Pe lângă ceea ce reiese în mod clar din analiza de birou, considerați că există și alte provocări/nevoi/potențiale care pot fi comune atât țărilor, cât și comunităților locale, care ar putea fi abordate mai eficient prin cooperare transfrontalieră?</a:t>
            </a:r>
            <a:endParaRPr sz="150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a:p>
        </p:txBody>
      </p:sp>
      <p:pic>
        <p:nvPicPr>
          <p:cNvPr id="248" name="Google Shape;248;p27"/>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49" name="Google Shape;249;p27"/>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Cadrul strategic al UE pentru 2021-2027</a:t>
            </a:r>
            <a:endParaRPr/>
          </a:p>
        </p:txBody>
      </p:sp>
      <p:sp>
        <p:nvSpPr>
          <p:cNvPr id="78" name="Google Shape;78;p16"/>
          <p:cNvSpPr txBox="1">
            <a:spLocks noGrp="1"/>
          </p:cNvSpPr>
          <p:nvPr>
            <p:ph type="body" idx="1"/>
          </p:nvPr>
        </p:nvSpPr>
        <p:spPr>
          <a:xfrm>
            <a:off x="311700" y="1446425"/>
            <a:ext cx="8520600" cy="308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800"/>
              <a:buNone/>
            </a:pPr>
            <a:r>
              <a:rPr lang="en" sz="1600">
                <a:solidFill>
                  <a:schemeClr val="dk1"/>
                </a:solidFill>
              </a:rPr>
              <a:t>5 Obiective de Politică (OP):</a:t>
            </a:r>
            <a:endParaRPr sz="1600">
              <a:solidFill>
                <a:schemeClr val="dk1"/>
              </a:solidFill>
            </a:endParaRPr>
          </a:p>
          <a:p>
            <a:pPr marL="0" lvl="0" indent="0" algn="l" rtl="0">
              <a:lnSpc>
                <a:spcPct val="115000"/>
              </a:lnSpc>
              <a:spcBef>
                <a:spcPts val="1200"/>
              </a:spcBef>
              <a:spcAft>
                <a:spcPts val="0"/>
              </a:spcAft>
              <a:buSzPts val="1800"/>
              <a:buNone/>
            </a:pPr>
            <a:endParaRPr sz="1600">
              <a:solidFill>
                <a:schemeClr val="dk1"/>
              </a:solidFill>
            </a:endParaRPr>
          </a:p>
          <a:p>
            <a:pPr marL="457200" lvl="0" indent="-330200" algn="just" rtl="0">
              <a:lnSpc>
                <a:spcPct val="115000"/>
              </a:lnSpc>
              <a:spcBef>
                <a:spcPts val="0"/>
              </a:spcBef>
              <a:spcAft>
                <a:spcPts val="0"/>
              </a:spcAft>
              <a:buClr>
                <a:schemeClr val="dk1"/>
              </a:buClr>
              <a:buSzPts val="1600"/>
              <a:buAutoNum type="arabicPeriod"/>
            </a:pPr>
            <a:r>
              <a:rPr lang="en" sz="1600">
                <a:solidFill>
                  <a:schemeClr val="dk1"/>
                </a:solidFill>
              </a:rPr>
              <a:t>O Europă mai inteligentă</a:t>
            </a:r>
            <a:endParaRPr sz="1600">
              <a:solidFill>
                <a:schemeClr val="dk1"/>
              </a:solidFill>
            </a:endParaRPr>
          </a:p>
          <a:p>
            <a:pPr marL="457200" lvl="0" indent="-330200" algn="just" rtl="0">
              <a:lnSpc>
                <a:spcPct val="115000"/>
              </a:lnSpc>
              <a:spcBef>
                <a:spcPts val="0"/>
              </a:spcBef>
              <a:spcAft>
                <a:spcPts val="0"/>
              </a:spcAft>
              <a:buClr>
                <a:schemeClr val="dk1"/>
              </a:buClr>
              <a:buSzPts val="1600"/>
              <a:buAutoNum type="arabicPeriod"/>
            </a:pPr>
            <a:r>
              <a:rPr lang="en" sz="1600">
                <a:solidFill>
                  <a:schemeClr val="dk1"/>
                </a:solidFill>
              </a:rPr>
              <a:t>O Europă mai verde</a:t>
            </a:r>
            <a:endParaRPr sz="1600">
              <a:solidFill>
                <a:schemeClr val="dk1"/>
              </a:solidFill>
            </a:endParaRPr>
          </a:p>
          <a:p>
            <a:pPr marL="457200" lvl="0" indent="-330200" algn="just" rtl="0">
              <a:lnSpc>
                <a:spcPct val="115000"/>
              </a:lnSpc>
              <a:spcBef>
                <a:spcPts val="0"/>
              </a:spcBef>
              <a:spcAft>
                <a:spcPts val="0"/>
              </a:spcAft>
              <a:buClr>
                <a:schemeClr val="dk1"/>
              </a:buClr>
              <a:buSzPts val="1600"/>
              <a:buAutoNum type="arabicPeriod"/>
            </a:pPr>
            <a:r>
              <a:rPr lang="en" sz="1600">
                <a:solidFill>
                  <a:schemeClr val="dk1"/>
                </a:solidFill>
              </a:rPr>
              <a:t>O Europă mai conectată</a:t>
            </a:r>
            <a:endParaRPr sz="1600">
              <a:solidFill>
                <a:schemeClr val="dk1"/>
              </a:solidFill>
            </a:endParaRPr>
          </a:p>
          <a:p>
            <a:pPr marL="457200" lvl="0" indent="-330200" algn="just" rtl="0">
              <a:lnSpc>
                <a:spcPct val="115000"/>
              </a:lnSpc>
              <a:spcBef>
                <a:spcPts val="0"/>
              </a:spcBef>
              <a:spcAft>
                <a:spcPts val="0"/>
              </a:spcAft>
              <a:buClr>
                <a:schemeClr val="dk1"/>
              </a:buClr>
              <a:buSzPts val="1600"/>
              <a:buAutoNum type="arabicPeriod"/>
            </a:pPr>
            <a:r>
              <a:rPr lang="en" sz="1600">
                <a:solidFill>
                  <a:schemeClr val="dk1"/>
                </a:solidFill>
              </a:rPr>
              <a:t>O Europă mai socială</a:t>
            </a:r>
            <a:endParaRPr sz="1600">
              <a:solidFill>
                <a:schemeClr val="dk1"/>
              </a:solidFill>
            </a:endParaRPr>
          </a:p>
          <a:p>
            <a:pPr marL="457200" lvl="0" indent="-330200" algn="just" rtl="0">
              <a:lnSpc>
                <a:spcPct val="115000"/>
              </a:lnSpc>
              <a:spcBef>
                <a:spcPts val="0"/>
              </a:spcBef>
              <a:spcAft>
                <a:spcPts val="0"/>
              </a:spcAft>
              <a:buClr>
                <a:schemeClr val="dk1"/>
              </a:buClr>
              <a:buSzPts val="1600"/>
              <a:buAutoNum type="arabicPeriod"/>
            </a:pPr>
            <a:r>
              <a:rPr lang="en" sz="1600">
                <a:solidFill>
                  <a:schemeClr val="dk1"/>
                </a:solidFill>
              </a:rPr>
              <a:t>O Europă mai apropiată de cetățenii săi</a:t>
            </a:r>
            <a:endParaRPr sz="1600">
              <a:solidFill>
                <a:schemeClr val="dk1"/>
              </a:solidFill>
            </a:endParaRPr>
          </a:p>
          <a:p>
            <a:pPr marL="457200" lvl="0" indent="0" algn="l" rtl="0">
              <a:lnSpc>
                <a:spcPct val="115000"/>
              </a:lnSpc>
              <a:spcBef>
                <a:spcPts val="0"/>
              </a:spcBef>
              <a:spcAft>
                <a:spcPts val="0"/>
              </a:spcAft>
              <a:buSzPts val="1800"/>
              <a:buNone/>
            </a:pPr>
            <a:endParaRPr sz="1600">
              <a:solidFill>
                <a:schemeClr val="dk1"/>
              </a:solidFill>
            </a:endParaRPr>
          </a:p>
          <a:p>
            <a:pPr marL="457200" lvl="0" indent="0" algn="l" rtl="0">
              <a:lnSpc>
                <a:spcPct val="115000"/>
              </a:lnSpc>
              <a:spcBef>
                <a:spcPts val="1200"/>
              </a:spcBef>
              <a:spcAft>
                <a:spcPts val="0"/>
              </a:spcAft>
              <a:buSzPts val="1800"/>
              <a:buNone/>
            </a:pPr>
            <a:endParaRPr sz="1600"/>
          </a:p>
        </p:txBody>
      </p:sp>
      <p:pic>
        <p:nvPicPr>
          <p:cNvPr id="79" name="Google Shape;79;p16"/>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80" name="Google Shape;80;p16"/>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8"/>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Întrebări suplimentare (3):</a:t>
            </a:r>
            <a:endParaRPr/>
          </a:p>
        </p:txBody>
      </p:sp>
      <p:sp>
        <p:nvSpPr>
          <p:cNvPr id="255" name="Google Shape;255;p28"/>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1800"/>
              <a:buNone/>
            </a:pPr>
            <a:r>
              <a:rPr lang="en" sz="1500" dirty="0">
                <a:solidFill>
                  <a:schemeClr val="dk1"/>
                </a:solidFill>
                <a:latin typeface="Times New Roman"/>
                <a:ea typeface="Times New Roman"/>
                <a:cs typeface="Times New Roman"/>
                <a:sym typeface="Times New Roman"/>
              </a:rPr>
              <a:t>Care sunt, în opinia d</a:t>
            </a:r>
            <a:r>
              <a:rPr lang="ro-RO" sz="1500" dirty="0" err="1">
                <a:solidFill>
                  <a:schemeClr val="dk1"/>
                </a:solidFill>
                <a:latin typeface="Times New Roman"/>
                <a:ea typeface="Times New Roman"/>
                <a:cs typeface="Times New Roman"/>
                <a:sym typeface="Times New Roman"/>
              </a:rPr>
              <a:t>umneavoastră</a:t>
            </a:r>
            <a:r>
              <a:rPr lang="en" sz="1500" dirty="0">
                <a:solidFill>
                  <a:schemeClr val="dk1"/>
                </a:solidFill>
                <a:latin typeface="Times New Roman"/>
                <a:ea typeface="Times New Roman"/>
                <a:cs typeface="Times New Roman"/>
                <a:sym typeface="Times New Roman"/>
              </a:rPr>
              <a:t>, constrângerile/barierele (de exemplu legislative, administrative, altele) care ar putea împiedica sau limita posibilitatea cooperării transfrontaliere în domeniile vizate în perioada de programare 2021-2027 (în special comunitățile inteligente, economia verde, schimbările climatice, transporturile și conectivitatea, mobilitatea forței de muncă, serviciile sociale și de sănătate, intervenții teritoriale integrate)?</a:t>
            </a:r>
            <a:endParaRPr sz="1500" dirty="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256" name="Google Shape;256;p28"/>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57" name="Google Shape;257;p28"/>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9"/>
          <p:cNvSpPr txBox="1">
            <a:spLocks noGrp="1"/>
          </p:cNvSpPr>
          <p:nvPr>
            <p:ph type="title"/>
          </p:nvPr>
        </p:nvSpPr>
        <p:spPr>
          <a:xfrm>
            <a:off x="311700" y="927626"/>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Întrebări suplimentare (4):</a:t>
            </a:r>
            <a:endParaRPr dirty="0"/>
          </a:p>
        </p:txBody>
      </p:sp>
      <p:sp>
        <p:nvSpPr>
          <p:cNvPr id="263" name="Google Shape;263;p29"/>
          <p:cNvSpPr txBox="1">
            <a:spLocks noGrp="1"/>
          </p:cNvSpPr>
          <p:nvPr>
            <p:ph type="body" idx="1"/>
          </p:nvPr>
        </p:nvSpPr>
        <p:spPr>
          <a:xfrm>
            <a:off x="311700" y="1570604"/>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1800"/>
              <a:buNone/>
            </a:pPr>
            <a:r>
              <a:rPr lang="en" sz="1500" dirty="0">
                <a:solidFill>
                  <a:schemeClr val="dk1"/>
                </a:solidFill>
                <a:highlight>
                  <a:srgbClr val="FFFFFF"/>
                </a:highlight>
                <a:latin typeface="Times New Roman"/>
                <a:ea typeface="Times New Roman"/>
                <a:cs typeface="Times New Roman"/>
                <a:sym typeface="Times New Roman"/>
              </a:rPr>
              <a:t>În schimb, care ar putea fi, în opinia dumneavoastră, elementele de valoare adăugată pe care cooperarea transfrontalieră le-ar putea genera pentru a rezolva nevoile existente?</a:t>
            </a:r>
            <a:endParaRPr sz="1500" dirty="0">
              <a:solidFill>
                <a:schemeClr val="dk1"/>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264" name="Google Shape;264;p29"/>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65" name="Google Shape;265;p29"/>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1"/>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Întrebări suplimentare (</a:t>
            </a:r>
            <a:r>
              <a:rPr lang="ro-RO" dirty="0"/>
              <a:t>5</a:t>
            </a:r>
            <a:r>
              <a:rPr lang="en" dirty="0"/>
              <a:t>):</a:t>
            </a:r>
            <a:endParaRPr dirty="0"/>
          </a:p>
        </p:txBody>
      </p:sp>
      <p:sp>
        <p:nvSpPr>
          <p:cNvPr id="278" name="Google Shape;278;p31"/>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700">
                <a:solidFill>
                  <a:srgbClr val="222222"/>
                </a:solidFill>
                <a:highlight>
                  <a:srgbClr val="FFFFFF"/>
                </a:highlight>
                <a:latin typeface="Times New Roman"/>
                <a:ea typeface="Times New Roman"/>
                <a:cs typeface="Times New Roman"/>
                <a:sym typeface="Times New Roman"/>
              </a:rPr>
              <a:t>Considerați că, pentru viitor, prioritățile strategice instituționale/locale/județene vor fi orientate spre valorificarea oportunităților legate de cooperarea transfrontalieră?</a:t>
            </a:r>
            <a:endParaRPr sz="1700">
              <a:solidFill>
                <a:srgbClr val="222222"/>
              </a:solidFill>
              <a:highlight>
                <a:srgbClr val="FFFFFF"/>
              </a:highlight>
              <a:latin typeface="Times New Roman"/>
              <a:ea typeface="Times New Roman"/>
              <a:cs typeface="Times New Roman"/>
              <a:sym typeface="Times New Roman"/>
            </a:endParaRPr>
          </a:p>
          <a:p>
            <a:pPr marL="0" lvl="0" indent="0" algn="just" rtl="0">
              <a:spcBef>
                <a:spcPts val="0"/>
              </a:spcBef>
              <a:spcAft>
                <a:spcPts val="0"/>
              </a:spcAft>
              <a:buNone/>
            </a:pPr>
            <a:endParaRPr sz="1700">
              <a:solidFill>
                <a:srgbClr val="222222"/>
              </a:solidFill>
              <a:highlight>
                <a:srgbClr val="FFFFFF"/>
              </a:highlight>
              <a:latin typeface="Times New Roman"/>
              <a:ea typeface="Times New Roman"/>
              <a:cs typeface="Times New Roman"/>
              <a:sym typeface="Times New Roman"/>
            </a:endParaRPr>
          </a:p>
          <a:p>
            <a:pPr marL="0" lvl="0" indent="0" algn="just" rtl="0">
              <a:spcBef>
                <a:spcPts val="0"/>
              </a:spcBef>
              <a:spcAft>
                <a:spcPts val="0"/>
              </a:spcAft>
              <a:buNone/>
            </a:pPr>
            <a:r>
              <a:rPr lang="en" sz="1700">
                <a:solidFill>
                  <a:srgbClr val="222222"/>
                </a:solidFill>
                <a:highlight>
                  <a:srgbClr val="FFFFFF"/>
                </a:highlight>
                <a:latin typeface="Times New Roman"/>
                <a:ea typeface="Times New Roman"/>
                <a:cs typeface="Times New Roman"/>
                <a:sym typeface="Times New Roman"/>
              </a:rPr>
              <a:t>Cunoașteți deja calendarul indicativ pentru pregătirea / revizuirea strategiilor dumneavoastră după 2020? Strategia dumneavoastră va fi corelată cu noua perspectivă a priorităților politicii UE și a oportunităților de finanțare pentru perioada de programare 2021-2027? Veți analiza, de asemenea, perspectiva mai amplă a Agendei 2030?</a:t>
            </a:r>
            <a:endParaRPr sz="1700">
              <a:solidFill>
                <a:srgbClr val="222222"/>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700">
              <a:solidFill>
                <a:srgbClr val="222222"/>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1"/>
              </a:buClr>
              <a:buSzPts val="1100"/>
              <a:buFont typeface="Arial"/>
              <a:buNone/>
            </a:pPr>
            <a:endParaRPr>
              <a:solidFill>
                <a:srgbClr val="222222"/>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a:p>
        </p:txBody>
      </p:sp>
      <p:pic>
        <p:nvPicPr>
          <p:cNvPr id="279" name="Google Shape;279;p31"/>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2"/>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Întrebări suplimentare (</a:t>
            </a:r>
            <a:r>
              <a:rPr lang="ro-RO" dirty="0"/>
              <a:t>6</a:t>
            </a:r>
            <a:r>
              <a:rPr lang="en" dirty="0"/>
              <a:t>):</a:t>
            </a:r>
            <a:endParaRPr dirty="0"/>
          </a:p>
        </p:txBody>
      </p:sp>
      <p:sp>
        <p:nvSpPr>
          <p:cNvPr id="286" name="Google Shape;286;p32"/>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500">
                <a:solidFill>
                  <a:schemeClr val="dk1"/>
                </a:solidFill>
                <a:latin typeface="Times New Roman"/>
                <a:ea typeface="Times New Roman"/>
                <a:cs typeface="Times New Roman"/>
                <a:sym typeface="Times New Roman"/>
              </a:rPr>
              <a:t>Din experiența dumneavoastră în cadrul implementării proiectelor, cum sunt abordate în practică principiul parteneriatului/cooperării, provocările teritoriale, motivația către cooperare și managementul comun al riscurilor în cadrul proiectelor? Cum ar trebui să fie mai bine abordate în viitoarele proiecte transfrontaliere?</a:t>
            </a:r>
            <a:endParaRPr sz="15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15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15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r>
              <a:rPr lang="en" sz="1500">
                <a:solidFill>
                  <a:schemeClr val="dk1"/>
                </a:solidFill>
                <a:latin typeface="Times New Roman"/>
                <a:ea typeface="Times New Roman"/>
                <a:cs typeface="Times New Roman"/>
                <a:sym typeface="Times New Roman"/>
              </a:rPr>
              <a:t>Intenționați să pregătiți un proiect de investiții transfrontaliere în viitor? Dacă da, în ce domenii prioritare? Dacă nu, de ce?</a:t>
            </a:r>
            <a:endParaRPr sz="150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a:solidFill>
                <a:srgbClr val="222222"/>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a:solidFill>
                <a:srgbClr val="222222"/>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a:p>
        </p:txBody>
      </p:sp>
      <p:pic>
        <p:nvPicPr>
          <p:cNvPr id="287" name="Google Shape;287;p32"/>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88" name="Google Shape;288;p32"/>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3"/>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Întrebări suplimentare (</a:t>
            </a:r>
            <a:r>
              <a:rPr lang="ro-RO" dirty="0"/>
              <a:t>7</a:t>
            </a:r>
            <a:r>
              <a:rPr lang="en" dirty="0"/>
              <a:t>):</a:t>
            </a:r>
            <a:endParaRPr dirty="0"/>
          </a:p>
        </p:txBody>
      </p:sp>
      <p:sp>
        <p:nvSpPr>
          <p:cNvPr id="294" name="Google Shape;294;p33"/>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500" dirty="0">
                <a:solidFill>
                  <a:schemeClr val="dk1"/>
                </a:solidFill>
                <a:latin typeface="Times New Roman"/>
                <a:ea typeface="Times New Roman"/>
                <a:cs typeface="Times New Roman"/>
                <a:sym typeface="Times New Roman"/>
              </a:rPr>
              <a:t>Aveți vreo propunere (ca măsură </a:t>
            </a:r>
            <a:r>
              <a:rPr lang="ro-RO" sz="1500" dirty="0">
                <a:solidFill>
                  <a:schemeClr val="dk1"/>
                </a:solidFill>
                <a:latin typeface="Times New Roman"/>
                <a:ea typeface="Times New Roman"/>
                <a:cs typeface="Times New Roman"/>
                <a:sym typeface="Times New Roman"/>
              </a:rPr>
              <a:t>imediată și rapidă</a:t>
            </a:r>
            <a:r>
              <a:rPr lang="en" sz="1500" dirty="0">
                <a:solidFill>
                  <a:schemeClr val="dk1"/>
                </a:solidFill>
                <a:latin typeface="Times New Roman"/>
                <a:ea typeface="Times New Roman"/>
                <a:cs typeface="Times New Roman"/>
                <a:sym typeface="Times New Roman"/>
              </a:rPr>
              <a:t>) de îmbunătățire a calității proiectelor, încă pornind de la faza de planificare a acestora, prin construirea unui parteneriat transfrontalier mai puternic și a unor structuri de coordonare a proiectelor în următoarea perioadă de programare?</a:t>
            </a:r>
            <a:endParaRPr sz="1500" dirty="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1500" dirty="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r>
              <a:rPr lang="en" sz="1500" dirty="0">
                <a:solidFill>
                  <a:schemeClr val="dk1"/>
                </a:solidFill>
                <a:latin typeface="Times New Roman"/>
                <a:ea typeface="Times New Roman"/>
                <a:cs typeface="Times New Roman"/>
                <a:sym typeface="Times New Roman"/>
              </a:rPr>
              <a:t>Ați realizat vreodată o analiză de impact ex ante sau ex post a proiectelor pe care le-ați promovat până în prezent în cadrul oricărui program Interreg? Dacă nu, de ce nu? Dacă da, ce fel de date au fost cele mai greu de găsit și ce soluție ați găsit? Ce metode ați adoptat? Din ce surse ați finanțat studiile?</a:t>
            </a:r>
            <a:endParaRPr sz="1500" dirty="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295" name="Google Shape;295;p33"/>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96" name="Google Shape;296;p33"/>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4"/>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Întrebări suplimentare (</a:t>
            </a:r>
            <a:r>
              <a:rPr lang="ro-RO" dirty="0"/>
              <a:t>8</a:t>
            </a:r>
            <a:r>
              <a:rPr lang="en" dirty="0"/>
              <a:t>):</a:t>
            </a:r>
            <a:endParaRPr dirty="0"/>
          </a:p>
        </p:txBody>
      </p:sp>
      <p:sp>
        <p:nvSpPr>
          <p:cNvPr id="302" name="Google Shape;302;p34"/>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07000"/>
              </a:lnSpc>
              <a:spcBef>
                <a:spcPts val="0"/>
              </a:spcBef>
              <a:spcAft>
                <a:spcPts val="0"/>
              </a:spcAft>
              <a:buClr>
                <a:schemeClr val="dk1"/>
              </a:buClr>
              <a:buSzPts val="1100"/>
              <a:buFont typeface="Arial"/>
              <a:buNone/>
            </a:pPr>
            <a:r>
              <a:rPr lang="en" sz="1500" dirty="0">
                <a:solidFill>
                  <a:schemeClr val="dk1"/>
                </a:solidFill>
                <a:latin typeface="Times New Roman"/>
                <a:ea typeface="Times New Roman"/>
                <a:cs typeface="Times New Roman"/>
                <a:sym typeface="Times New Roman"/>
              </a:rPr>
              <a:t>Considerați că ar putea fi promovată vreo altă măsură </a:t>
            </a:r>
            <a:r>
              <a:rPr lang="ro-RO" sz="1500" dirty="0">
                <a:solidFill>
                  <a:schemeClr val="dk1"/>
                </a:solidFill>
                <a:latin typeface="Times New Roman"/>
                <a:ea typeface="Times New Roman"/>
                <a:cs typeface="Times New Roman"/>
                <a:sym typeface="Times New Roman"/>
              </a:rPr>
              <a:t>imediată și rapidă </a:t>
            </a:r>
            <a:r>
              <a:rPr lang="en" sz="1500" dirty="0">
                <a:solidFill>
                  <a:schemeClr val="dk1"/>
                </a:solidFill>
                <a:latin typeface="Times New Roman"/>
                <a:ea typeface="Times New Roman"/>
                <a:cs typeface="Times New Roman"/>
                <a:sym typeface="Times New Roman"/>
              </a:rPr>
              <a:t>pentru a fundamenta proiectele viitoare și pentru a defini mai bine impactul preconizat asupra grupurilor țintă și a zonei transfrontaliere în ansamblu ei?</a:t>
            </a:r>
            <a:endParaRPr sz="1500" dirty="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1600"/>
              </a:spcAft>
              <a:buSzPts val="1800"/>
              <a:buNone/>
            </a:pPr>
            <a:endParaRPr sz="2000" dirty="0"/>
          </a:p>
        </p:txBody>
      </p:sp>
      <p:pic>
        <p:nvPicPr>
          <p:cNvPr id="303" name="Google Shape;303;p34"/>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304" name="Google Shape;304;p34"/>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39"/>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1600"/>
              </a:spcAft>
              <a:buSzPts val="1800"/>
              <a:buNone/>
            </a:pPr>
            <a:r>
              <a:rPr lang="en" sz="3200" dirty="0"/>
              <a:t>Întrebări suplimentare </a:t>
            </a:r>
            <a:r>
              <a:rPr lang="ro-RO" sz="3200" dirty="0"/>
              <a:t>pentru nivelul central de guvernanță și politică</a:t>
            </a:r>
            <a:endParaRPr sz="2000" dirty="0"/>
          </a:p>
        </p:txBody>
      </p:sp>
      <p:pic>
        <p:nvPicPr>
          <p:cNvPr id="248" name="Google Shape;248;p39"/>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49" name="Google Shape;249;p39"/>
          <p:cNvPicPr preferRelativeResize="0"/>
          <p:nvPr/>
        </p:nvPicPr>
        <p:blipFill rotWithShape="1">
          <a:blip r:embed="rId4">
            <a:alphaModFix/>
          </a:blip>
          <a:srcRect/>
          <a:stretch/>
        </p:blipFill>
        <p:spPr>
          <a:xfrm>
            <a:off x="0" y="4236325"/>
            <a:ext cx="9144000" cy="899175"/>
          </a:xfrm>
          <a:prstGeom prst="rect">
            <a:avLst/>
          </a:prstGeom>
          <a:noFill/>
          <a:ln>
            <a:noFill/>
          </a:ln>
        </p:spPr>
      </p:pic>
    </p:spTree>
    <p:extLst>
      <p:ext uri="{BB962C8B-B14F-4D97-AF65-F5344CB8AC3E}">
        <p14:creationId xmlns:p14="http://schemas.microsoft.com/office/powerpoint/2010/main" val="2987796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Întrebări suplimentare:</a:t>
            </a:r>
            <a:endParaRPr/>
          </a:p>
        </p:txBody>
      </p:sp>
      <p:sp>
        <p:nvSpPr>
          <p:cNvPr id="247" name="Google Shape;247;p39"/>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1800"/>
              <a:buNone/>
            </a:pPr>
            <a:r>
              <a:rPr lang="en" sz="1500" dirty="0">
                <a:solidFill>
                  <a:schemeClr val="dk1"/>
                </a:solidFill>
                <a:latin typeface="Times New Roman"/>
                <a:ea typeface="Times New Roman"/>
                <a:cs typeface="Times New Roman"/>
                <a:sym typeface="Times New Roman"/>
              </a:rPr>
              <a:t>Există anumite aspecte de adăugat în raport referitoare la rezultatele analizei teritoriale, în special în ceea ce privește factorii interni (ex. specific </a:t>
            </a:r>
            <a:r>
              <a:rPr lang="en" sz="1500" dirty="0">
                <a:solidFill>
                  <a:schemeClr val="tx1"/>
                </a:solidFill>
                <a:latin typeface="Times New Roman"/>
                <a:ea typeface="Times New Roman"/>
                <a:cs typeface="Times New Roman"/>
                <a:sym typeface="Times New Roman"/>
              </a:rPr>
              <a:t>regional și național) și externi (context global) care ar fi putut influența tendințele observate? Există aspecte calitative care trebuie </a:t>
            </a:r>
            <a:r>
              <a:rPr lang="en" sz="1500" dirty="0">
                <a:solidFill>
                  <a:schemeClr val="dk1"/>
                </a:solidFill>
                <a:latin typeface="Times New Roman"/>
                <a:ea typeface="Times New Roman"/>
                <a:cs typeface="Times New Roman"/>
                <a:sym typeface="Times New Roman"/>
              </a:rPr>
              <a:t>luate în considerare în raport cu tendințele observate care nu pot fi descrise de statistici (de ex. din cauza lipsei statisticilor transfrontaliere în unele cazuri sau a complexității interacțiunii factorilor transversali)?</a:t>
            </a: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248" name="Google Shape;248;p39"/>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49" name="Google Shape;249;p39"/>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0"/>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Întrebări suplimentare (2):</a:t>
            </a:r>
            <a:endParaRPr/>
          </a:p>
        </p:txBody>
      </p:sp>
      <p:sp>
        <p:nvSpPr>
          <p:cNvPr id="255" name="Google Shape;255;p40"/>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 sz="1500" dirty="0">
                <a:solidFill>
                  <a:schemeClr val="dk1"/>
                </a:solidFill>
                <a:latin typeface="Times New Roman"/>
                <a:ea typeface="Times New Roman"/>
                <a:cs typeface="Times New Roman"/>
                <a:sym typeface="Times New Roman"/>
              </a:rPr>
              <a:t>Pe lângă ceea ce reiese în mod clar din analiza de birou, considerați că există și alte provocări/nevoi/potențiale care pot fi </a:t>
            </a:r>
            <a:r>
              <a:rPr lang="en" sz="1500" dirty="0">
                <a:solidFill>
                  <a:schemeClr val="tx1"/>
                </a:solidFill>
                <a:latin typeface="Times New Roman"/>
                <a:ea typeface="Times New Roman"/>
                <a:cs typeface="Times New Roman"/>
                <a:sym typeface="Times New Roman"/>
              </a:rPr>
              <a:t>comune atât țărilor, cât și comunităților locale, care ar putea fi abordate mai eficient prin cooperare transfrontalieră, în linie cu abordarea strategică a politicilor și priorităților naționale pe perioada 2021-2027?</a:t>
            </a:r>
            <a:endParaRPr sz="1500" dirty="0">
              <a:solidFill>
                <a:schemeClr val="tx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256" name="Google Shape;256;p40"/>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57" name="Google Shape;257;p40"/>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Întrebări suplimentare (3):</a:t>
            </a:r>
            <a:endParaRPr/>
          </a:p>
        </p:txBody>
      </p:sp>
      <p:sp>
        <p:nvSpPr>
          <p:cNvPr id="263" name="Google Shape;263;p41"/>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1800"/>
              <a:buNone/>
            </a:pPr>
            <a:r>
              <a:rPr lang="en" sz="1500">
                <a:solidFill>
                  <a:schemeClr val="dk1"/>
                </a:solidFill>
                <a:latin typeface="Times New Roman"/>
                <a:ea typeface="Times New Roman"/>
                <a:cs typeface="Times New Roman"/>
                <a:sym typeface="Times New Roman"/>
              </a:rPr>
              <a:t>Care sunt, în opinia dumneavoastră, constrângerile/barierele (de exemplu legislative, administrative, altele) care ar putea împiedica sau limita posibilitatea cooperării transfrontaliere în domeniile vizate în perioada de programare 2021-2027 (în special comunitățile inteligente, economia verde, schimbările climatice, transporturile și conectivitatea, mobilitatea forței de muncă, serviciile sociale și de sănătate, intervenții teritoriale integrate)?</a:t>
            </a:r>
            <a:endParaRPr sz="150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a:p>
        </p:txBody>
      </p:sp>
      <p:pic>
        <p:nvPicPr>
          <p:cNvPr id="264" name="Google Shape;264;p41"/>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65" name="Google Shape;265;p41"/>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Cadrul strategic al UE pentru 2021-2027</a:t>
            </a:r>
            <a:endParaRPr/>
          </a:p>
        </p:txBody>
      </p:sp>
      <p:sp>
        <p:nvSpPr>
          <p:cNvPr id="86" name="Google Shape;86;p17"/>
          <p:cNvSpPr txBox="1">
            <a:spLocks noGrp="1"/>
          </p:cNvSpPr>
          <p:nvPr>
            <p:ph type="body" idx="1"/>
          </p:nvPr>
        </p:nvSpPr>
        <p:spPr>
          <a:xfrm>
            <a:off x="311700" y="1248304"/>
            <a:ext cx="8729430" cy="342427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800"/>
              <a:buNone/>
            </a:pPr>
            <a:r>
              <a:rPr lang="en" sz="1400">
                <a:solidFill>
                  <a:schemeClr val="dk1"/>
                </a:solidFill>
              </a:rPr>
              <a:t>Important: Cadrul de reglementare se află încă în versiune draft și va fi finalizat în urma derulării Trialogului </a:t>
            </a:r>
            <a:endParaRPr/>
          </a:p>
          <a:p>
            <a:pPr marL="0" lvl="0" indent="0" algn="l" rtl="0">
              <a:lnSpc>
                <a:spcPct val="115000"/>
              </a:lnSpc>
              <a:spcBef>
                <a:spcPts val="1200"/>
              </a:spcBef>
              <a:spcAft>
                <a:spcPts val="0"/>
              </a:spcAft>
              <a:buSzPts val="1800"/>
              <a:buNone/>
            </a:pPr>
            <a:r>
              <a:rPr lang="en" sz="1400">
                <a:solidFill>
                  <a:schemeClr val="dk1"/>
                </a:solidFill>
              </a:rPr>
              <a:t>În variantă actuală a propunerilor de regulamente:</a:t>
            </a:r>
            <a:endParaRPr/>
          </a:p>
          <a:p>
            <a:pPr marL="285750" lvl="0" indent="-285750" algn="l" rtl="0">
              <a:lnSpc>
                <a:spcPct val="115000"/>
              </a:lnSpc>
              <a:spcBef>
                <a:spcPts val="1200"/>
              </a:spcBef>
              <a:spcAft>
                <a:spcPts val="0"/>
              </a:spcAft>
              <a:buSzPts val="1800"/>
              <a:buChar char="●"/>
            </a:pPr>
            <a:r>
              <a:rPr lang="en" sz="1400">
                <a:solidFill>
                  <a:schemeClr val="dk1"/>
                </a:solidFill>
              </a:rPr>
              <a:t>60% din resursele FEDR trebuie să fie alocate la maxim trei Obiective de Politică (fiind încă obiect de discuție daca OP 2 și OP 4 vor fi obligatorii)</a:t>
            </a:r>
            <a:endParaRPr/>
          </a:p>
          <a:p>
            <a:pPr marL="285750" lvl="0" indent="-285750" algn="l" rtl="0">
              <a:lnSpc>
                <a:spcPct val="115000"/>
              </a:lnSpc>
              <a:spcBef>
                <a:spcPts val="1200"/>
              </a:spcBef>
              <a:spcAft>
                <a:spcPts val="0"/>
              </a:spcAft>
              <a:buSzPts val="1800"/>
              <a:buChar char="●"/>
            </a:pPr>
            <a:r>
              <a:rPr lang="en" sz="1400">
                <a:solidFill>
                  <a:schemeClr val="dk1"/>
                </a:solidFill>
              </a:rPr>
              <a:t>O parte din resurse (respectiv dintre 10 și 15%) va putea fi alocată obiectivelor specifice interreg (OSI).</a:t>
            </a:r>
            <a:endParaRPr/>
          </a:p>
          <a:p>
            <a:pPr marL="0" marR="0" lvl="0" indent="0" algn="l" rtl="0">
              <a:lnSpc>
                <a:spcPct val="115000"/>
              </a:lnSpc>
              <a:spcBef>
                <a:spcPts val="1200"/>
              </a:spcBef>
              <a:spcAft>
                <a:spcPts val="0"/>
              </a:spcAft>
              <a:buSzPts val="1800"/>
              <a:buNone/>
            </a:pPr>
            <a:r>
              <a:rPr lang="en" sz="1400">
                <a:solidFill>
                  <a:schemeClr val="dk1"/>
                </a:solidFill>
              </a:rPr>
              <a:t>Cele două obiective specifice interreg sunt:</a:t>
            </a:r>
            <a:endParaRPr sz="1400">
              <a:solidFill>
                <a:schemeClr val="dk1"/>
              </a:solidFill>
            </a:endParaRPr>
          </a:p>
          <a:p>
            <a:pPr marL="457200" lvl="0" indent="-330200" algn="just" rtl="0">
              <a:lnSpc>
                <a:spcPct val="115000"/>
              </a:lnSpc>
              <a:spcBef>
                <a:spcPts val="0"/>
              </a:spcBef>
              <a:spcAft>
                <a:spcPts val="0"/>
              </a:spcAft>
              <a:buClr>
                <a:schemeClr val="dk1"/>
              </a:buClr>
              <a:buSzPts val="1600"/>
              <a:buChar char="●"/>
            </a:pPr>
            <a:r>
              <a:rPr lang="en" sz="1400">
                <a:solidFill>
                  <a:schemeClr val="dk1"/>
                </a:solidFill>
              </a:rPr>
              <a:t>OSI1. “ O mai bună guvernanță Interreg ” și </a:t>
            </a:r>
            <a:endParaRPr sz="1400">
              <a:solidFill>
                <a:schemeClr val="dk1"/>
              </a:solidFill>
            </a:endParaRPr>
          </a:p>
          <a:p>
            <a:pPr marL="457200" lvl="0" indent="-330200" algn="just" rtl="0">
              <a:lnSpc>
                <a:spcPct val="115000"/>
              </a:lnSpc>
              <a:spcBef>
                <a:spcPts val="0"/>
              </a:spcBef>
              <a:spcAft>
                <a:spcPts val="0"/>
              </a:spcAft>
              <a:buClr>
                <a:schemeClr val="dk1"/>
              </a:buClr>
              <a:buSzPts val="1600"/>
              <a:buChar char="●"/>
            </a:pPr>
            <a:r>
              <a:rPr lang="en" sz="1400">
                <a:solidFill>
                  <a:schemeClr val="dk1"/>
                </a:solidFill>
              </a:rPr>
              <a:t>OSI2. “O Europă mai sigură”.</a:t>
            </a:r>
            <a:endParaRPr sz="1400">
              <a:solidFill>
                <a:schemeClr val="dk1"/>
              </a:solidFill>
            </a:endParaRPr>
          </a:p>
        </p:txBody>
      </p:sp>
      <p:pic>
        <p:nvPicPr>
          <p:cNvPr id="87" name="Google Shape;87;p17"/>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88" name="Google Shape;88;p17"/>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Întrebări suplimentare (4):</a:t>
            </a:r>
            <a:endParaRPr/>
          </a:p>
        </p:txBody>
      </p:sp>
      <p:sp>
        <p:nvSpPr>
          <p:cNvPr id="271" name="Google Shape;271;p42"/>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1800"/>
              <a:buNone/>
            </a:pPr>
            <a:r>
              <a:rPr lang="en" sz="1500" dirty="0">
                <a:solidFill>
                  <a:schemeClr val="dk1"/>
                </a:solidFill>
                <a:highlight>
                  <a:srgbClr val="FFFFFF"/>
                </a:highlight>
                <a:latin typeface="Times New Roman"/>
                <a:ea typeface="Times New Roman"/>
                <a:cs typeface="Times New Roman"/>
                <a:sym typeface="Times New Roman"/>
              </a:rPr>
              <a:t>În schimb, care ar putea fi, în opinia dumneavoastră, elementele de valoare adăugată pe care cooperarea transfrontalieră le-ar putea genera pentru a rezolva nevoile </a:t>
            </a:r>
            <a:r>
              <a:rPr lang="en" sz="1500" dirty="0">
                <a:solidFill>
                  <a:schemeClr val="tx1"/>
                </a:solidFill>
                <a:highlight>
                  <a:srgbClr val="FFFFFF"/>
                </a:highlight>
                <a:latin typeface="Times New Roman"/>
                <a:ea typeface="Times New Roman"/>
                <a:cs typeface="Times New Roman"/>
                <a:sym typeface="Times New Roman"/>
              </a:rPr>
              <a:t>existente, având în vedere contextul mai amplu al politicilor naționale și a viitoarelor programelor operaționale regionale și naționale</a:t>
            </a:r>
            <a:r>
              <a:rPr lang="en" sz="1500" dirty="0">
                <a:solidFill>
                  <a:schemeClr val="dk1"/>
                </a:solidFill>
                <a:highlight>
                  <a:srgbClr val="FFFFFF"/>
                </a:highlight>
                <a:latin typeface="Times New Roman"/>
                <a:ea typeface="Times New Roman"/>
                <a:cs typeface="Times New Roman"/>
                <a:sym typeface="Times New Roman"/>
              </a:rPr>
              <a:t>?</a:t>
            </a:r>
            <a:endParaRPr sz="1500" dirty="0">
              <a:solidFill>
                <a:schemeClr val="dk1"/>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272" name="Google Shape;272;p42"/>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73" name="Google Shape;273;p42"/>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4"/>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Întrebări suplimentare (</a:t>
            </a:r>
            <a:r>
              <a:rPr lang="ro-RO" dirty="0"/>
              <a:t>5</a:t>
            </a:r>
            <a:r>
              <a:rPr lang="en" dirty="0"/>
              <a:t>):</a:t>
            </a:r>
            <a:endParaRPr dirty="0"/>
          </a:p>
        </p:txBody>
      </p:sp>
      <p:sp>
        <p:nvSpPr>
          <p:cNvPr id="286" name="Google Shape;286;p44"/>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800"/>
              <a:buNone/>
            </a:pPr>
            <a:r>
              <a:rPr lang="en" sz="1700" dirty="0">
                <a:solidFill>
                  <a:schemeClr val="tx1"/>
                </a:solidFill>
                <a:highlight>
                  <a:srgbClr val="FFFFFF"/>
                </a:highlight>
                <a:latin typeface="Times New Roman"/>
                <a:ea typeface="Times New Roman"/>
                <a:cs typeface="Times New Roman"/>
                <a:sym typeface="Times New Roman"/>
              </a:rPr>
              <a:t>Considerați că, pentru viitor, prioritățile strategice instituționale / sectoriale / naționale / regionale vor fi orientate spre valorificarea oportunităților legate de cooperarea transfrontalieră?</a:t>
            </a:r>
            <a:endParaRPr sz="1700" dirty="0">
              <a:solidFill>
                <a:schemeClr val="tx1"/>
              </a:solidFill>
              <a:highlight>
                <a:srgbClr val="FFFFFF"/>
              </a:highlight>
              <a:latin typeface="Times New Roman"/>
              <a:ea typeface="Times New Roman"/>
              <a:cs typeface="Times New Roman"/>
              <a:sym typeface="Times New Roman"/>
            </a:endParaRPr>
          </a:p>
          <a:p>
            <a:pPr marL="0" lvl="0" indent="0" algn="just" rtl="0">
              <a:lnSpc>
                <a:spcPct val="115000"/>
              </a:lnSpc>
              <a:spcBef>
                <a:spcPts val="0"/>
              </a:spcBef>
              <a:spcAft>
                <a:spcPts val="0"/>
              </a:spcAft>
              <a:buSzPts val="1800"/>
              <a:buNone/>
            </a:pPr>
            <a:endParaRPr sz="1700" dirty="0">
              <a:solidFill>
                <a:schemeClr val="tx1"/>
              </a:solidFill>
              <a:highlight>
                <a:srgbClr val="FFFFFF"/>
              </a:highlight>
              <a:latin typeface="Times New Roman"/>
              <a:ea typeface="Times New Roman"/>
              <a:cs typeface="Times New Roman"/>
              <a:sym typeface="Times New Roman"/>
            </a:endParaRPr>
          </a:p>
          <a:p>
            <a:pPr marL="0" lvl="0" indent="0" algn="just" rtl="0">
              <a:lnSpc>
                <a:spcPct val="115000"/>
              </a:lnSpc>
              <a:spcBef>
                <a:spcPts val="0"/>
              </a:spcBef>
              <a:spcAft>
                <a:spcPts val="0"/>
              </a:spcAft>
              <a:buSzPts val="1800"/>
              <a:buNone/>
            </a:pPr>
            <a:r>
              <a:rPr lang="en" sz="1700" dirty="0">
                <a:solidFill>
                  <a:schemeClr val="tx1"/>
                </a:solidFill>
                <a:highlight>
                  <a:srgbClr val="FFFFFF"/>
                </a:highlight>
                <a:latin typeface="Times New Roman"/>
                <a:ea typeface="Times New Roman"/>
                <a:cs typeface="Times New Roman"/>
                <a:sym typeface="Times New Roman"/>
              </a:rPr>
              <a:t>Cunoașteți deja calendarul indicativ pentru pregătirea / revizuirea strategiilor dumneavoastră după 2020? În întocmirea strategiilor naționale și regionale, veți analiza, de asemenea, perspectiva mai amplă a Agendei 2030?</a:t>
            </a:r>
            <a:endParaRPr sz="1700" dirty="0">
              <a:solidFill>
                <a:schemeClr val="tx1"/>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700" dirty="0">
              <a:solidFill>
                <a:srgbClr val="222222"/>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1"/>
              </a:buClr>
              <a:buSzPts val="1100"/>
              <a:buFont typeface="Arial"/>
              <a:buNone/>
            </a:pPr>
            <a:endParaRPr dirty="0">
              <a:solidFill>
                <a:srgbClr val="222222"/>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287" name="Google Shape;287;p44"/>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88" name="Google Shape;288;p44"/>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5"/>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Întrebări suplimentare (</a:t>
            </a:r>
            <a:r>
              <a:rPr lang="ro-RO" dirty="0"/>
              <a:t>6</a:t>
            </a:r>
            <a:r>
              <a:rPr lang="en" dirty="0"/>
              <a:t>):</a:t>
            </a:r>
            <a:endParaRPr dirty="0"/>
          </a:p>
        </p:txBody>
      </p:sp>
      <p:sp>
        <p:nvSpPr>
          <p:cNvPr id="294" name="Google Shape;294;p45"/>
          <p:cNvSpPr txBox="1">
            <a:spLocks noGrp="1"/>
          </p:cNvSpPr>
          <p:nvPr>
            <p:ph type="body" idx="1"/>
          </p:nvPr>
        </p:nvSpPr>
        <p:spPr>
          <a:xfrm>
            <a:off x="311700" y="1446425"/>
            <a:ext cx="8520600" cy="2788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800"/>
              <a:buNone/>
            </a:pPr>
            <a:r>
              <a:rPr lang="en" sz="1500" dirty="0">
                <a:solidFill>
                  <a:schemeClr val="dk1"/>
                </a:solidFill>
                <a:latin typeface="Times New Roman"/>
                <a:ea typeface="Times New Roman"/>
                <a:cs typeface="Times New Roman"/>
                <a:sym typeface="Times New Roman"/>
              </a:rPr>
              <a:t>Intenționați să pregătiți un proiect de investiții transfrontaliere în viitor? Dacă da, în ce domenii prioritare? Dacă nu, de ce?</a:t>
            </a:r>
            <a:endParaRPr dirty="0"/>
          </a:p>
          <a:p>
            <a:pPr marL="0" lvl="0" indent="0" algn="just" rtl="0">
              <a:lnSpc>
                <a:spcPct val="115000"/>
              </a:lnSpc>
              <a:spcBef>
                <a:spcPts val="1200"/>
              </a:spcBef>
              <a:spcAft>
                <a:spcPts val="0"/>
              </a:spcAft>
              <a:buSzPts val="1800"/>
              <a:buNone/>
            </a:pPr>
            <a:endParaRPr sz="1500" dirty="0">
              <a:solidFill>
                <a:srgbClr val="222222"/>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r>
              <a:rPr lang="en" sz="1500" dirty="0">
                <a:solidFill>
                  <a:schemeClr val="dk1"/>
                </a:solidFill>
                <a:latin typeface="Times New Roman"/>
                <a:ea typeface="Times New Roman"/>
                <a:cs typeface="Times New Roman"/>
                <a:sym typeface="Times New Roman"/>
              </a:rPr>
              <a:t>Aveți vreo propunere (ca măsură </a:t>
            </a:r>
            <a:r>
              <a:rPr lang="en" sz="1500" dirty="0">
                <a:solidFill>
                  <a:schemeClr val="tx1"/>
                </a:solidFill>
                <a:latin typeface="Times New Roman"/>
                <a:ea typeface="Times New Roman"/>
                <a:cs typeface="Times New Roman"/>
                <a:sym typeface="Times New Roman"/>
              </a:rPr>
              <a:t>timpurie) de îmbunătățire a calității proiectelor, încă pornind de la faza de planificare a acestora, prin construirea unui parteneriat transfrontalier mai puternic (spre exemplu, cu implicarea unui nivelului de decizie de politică mai ridicat, respectiv, nivelul național, de coordonare a politicilor sectoriale) și a unor structuri de coordonare a proiectelor în următoarea perioadă de programare?</a:t>
            </a:r>
            <a:endParaRPr dirty="0">
              <a:solidFill>
                <a:schemeClr val="tx1"/>
              </a:solidFill>
            </a:endParaRPr>
          </a:p>
          <a:p>
            <a:pPr marL="0" lvl="0" indent="0" algn="just" rtl="0">
              <a:lnSpc>
                <a:spcPct val="115000"/>
              </a:lnSpc>
              <a:spcBef>
                <a:spcPts val="1200"/>
              </a:spcBef>
              <a:spcAft>
                <a:spcPts val="0"/>
              </a:spcAft>
              <a:buSzPts val="1800"/>
              <a:buNone/>
            </a:pPr>
            <a:endParaRPr sz="1500" dirty="0">
              <a:solidFill>
                <a:schemeClr val="tx1"/>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dirty="0">
              <a:solidFill>
                <a:srgbClr val="222222"/>
              </a:solidFill>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295" name="Google Shape;295;p45"/>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296" name="Google Shape;296;p45"/>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Întrebări suplimentare (</a:t>
            </a:r>
            <a:r>
              <a:rPr lang="ro-RO" dirty="0"/>
              <a:t>7</a:t>
            </a:r>
            <a:r>
              <a:rPr lang="en" dirty="0"/>
              <a:t>):</a:t>
            </a:r>
            <a:endParaRPr dirty="0"/>
          </a:p>
        </p:txBody>
      </p:sp>
      <p:sp>
        <p:nvSpPr>
          <p:cNvPr id="302" name="Google Shape;302;p46"/>
          <p:cNvSpPr txBox="1">
            <a:spLocks noGrp="1"/>
          </p:cNvSpPr>
          <p:nvPr>
            <p:ph type="body" idx="1"/>
          </p:nvPr>
        </p:nvSpPr>
        <p:spPr>
          <a:xfrm>
            <a:off x="311700" y="1446424"/>
            <a:ext cx="8520600" cy="3022705"/>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800"/>
              <a:buNone/>
            </a:pPr>
            <a:r>
              <a:rPr lang="en" sz="1500" dirty="0">
                <a:solidFill>
                  <a:schemeClr val="dk1"/>
                </a:solidFill>
                <a:latin typeface="Times New Roman"/>
                <a:ea typeface="Times New Roman"/>
                <a:cs typeface="Times New Roman"/>
                <a:sym typeface="Times New Roman"/>
              </a:rPr>
              <a:t>Ați realizat vreodată o analiză de impact ex ante sau ex post a proiectelor pe care le-ați promovat până în prezent în cadrul oricărui </a:t>
            </a:r>
            <a:r>
              <a:rPr lang="en" sz="1500" dirty="0">
                <a:solidFill>
                  <a:schemeClr val="tx1"/>
                </a:solidFill>
                <a:latin typeface="Times New Roman"/>
                <a:ea typeface="Times New Roman"/>
                <a:cs typeface="Times New Roman"/>
                <a:sym typeface="Times New Roman"/>
              </a:rPr>
              <a:t>program cu finanțare națională / europeană? Dacă nu, de ce nu? Dacă da, ce fel de date au fost cele mai greu de găsit și ce soluție ați găsit? Ce metode ați adoptat? Din ce surse ați finanțat studiile?</a:t>
            </a:r>
            <a:endParaRPr sz="1500" dirty="0">
              <a:solidFill>
                <a:schemeClr val="tx1"/>
              </a:solidFill>
              <a:latin typeface="Times New Roman"/>
              <a:ea typeface="Times New Roman"/>
              <a:cs typeface="Times New Roman"/>
              <a:sym typeface="Times New Roman"/>
            </a:endParaRPr>
          </a:p>
          <a:p>
            <a:pPr marL="0" lvl="0" indent="0" algn="just" rtl="0">
              <a:lnSpc>
                <a:spcPct val="115000"/>
              </a:lnSpc>
              <a:spcBef>
                <a:spcPts val="0"/>
              </a:spcBef>
              <a:spcAft>
                <a:spcPts val="0"/>
              </a:spcAft>
              <a:buSzPts val="1800"/>
              <a:buNone/>
            </a:pPr>
            <a:endParaRPr sz="1500" dirty="0">
              <a:solidFill>
                <a:schemeClr val="tx1"/>
              </a:solidFill>
              <a:latin typeface="Times New Roman"/>
              <a:ea typeface="Times New Roman"/>
              <a:cs typeface="Times New Roman"/>
              <a:sym typeface="Times New Roman"/>
            </a:endParaRPr>
          </a:p>
          <a:p>
            <a:pPr marL="0" lvl="0" indent="0" algn="just" rtl="0">
              <a:lnSpc>
                <a:spcPct val="115000"/>
              </a:lnSpc>
              <a:spcBef>
                <a:spcPts val="0"/>
              </a:spcBef>
              <a:spcAft>
                <a:spcPts val="0"/>
              </a:spcAft>
              <a:buSzPts val="1800"/>
              <a:buNone/>
            </a:pPr>
            <a:r>
              <a:rPr lang="en" sz="1500" dirty="0">
                <a:solidFill>
                  <a:schemeClr val="tx1"/>
                </a:solidFill>
                <a:latin typeface="Times New Roman"/>
                <a:ea typeface="Times New Roman"/>
                <a:cs typeface="Times New Roman"/>
                <a:sym typeface="Times New Roman"/>
              </a:rPr>
              <a:t>Considerați că ar putea fi promovată vreo altă măsură imediată și rapidă pentru a fundamenta proiectele viitoare și pentru a defini mai bine impactul preconizat asupra grupurilor țintă și a zonei transfrontaliere în ansamblu ei, cu sprijinul instituțiilor și autorităților publice competente în ambele țări pentru domeniile vizate de intervenții? În aceasta privință, există acorduri naționale dintre România și Ungaria, în domeniul dvs. de intervenție, care ar putea facilita acest demers?</a:t>
            </a:r>
            <a:endParaRPr sz="1500" dirty="0">
              <a:solidFill>
                <a:schemeClr val="tx1"/>
              </a:solidFill>
              <a:latin typeface="Times New Roman"/>
              <a:ea typeface="Times New Roman"/>
              <a:cs typeface="Times New Roman"/>
              <a:sym typeface="Times New Roman"/>
            </a:endParaRPr>
          </a:p>
          <a:p>
            <a:pPr marL="0" lvl="0" indent="0" algn="just" rtl="0">
              <a:lnSpc>
                <a:spcPct val="115000"/>
              </a:lnSpc>
              <a:spcBef>
                <a:spcPts val="0"/>
              </a:spcBef>
              <a:spcAft>
                <a:spcPts val="0"/>
              </a:spcAft>
              <a:buSzPts val="1800"/>
              <a:buNone/>
            </a:pPr>
            <a:endParaRPr sz="1500" dirty="0">
              <a:solidFill>
                <a:schemeClr val="tx1"/>
              </a:solidFill>
              <a:latin typeface="Times New Roman"/>
              <a:ea typeface="Times New Roman"/>
              <a:cs typeface="Times New Roman"/>
              <a:sym typeface="Times New Roman"/>
            </a:endParaRPr>
          </a:p>
          <a:p>
            <a:pPr marL="0" lvl="0" indent="0" algn="just" rtl="0">
              <a:lnSpc>
                <a:spcPct val="115000"/>
              </a:lnSpc>
              <a:spcBef>
                <a:spcPts val="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SzPts val="1800"/>
              <a:buNone/>
            </a:pPr>
            <a:endParaRPr sz="15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600"/>
              </a:spcAft>
              <a:buSzPts val="1800"/>
              <a:buNone/>
            </a:pPr>
            <a:endParaRPr sz="2000" dirty="0"/>
          </a:p>
        </p:txBody>
      </p:sp>
      <p:pic>
        <p:nvPicPr>
          <p:cNvPr id="303" name="Google Shape;303;p46"/>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304" name="Google Shape;304;p46"/>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Cadrul strategic al UE pentru 2021-2027</a:t>
            </a:r>
            <a:endParaRPr/>
          </a:p>
        </p:txBody>
      </p:sp>
      <p:sp>
        <p:nvSpPr>
          <p:cNvPr id="94" name="Google Shape;94;p18"/>
          <p:cNvSpPr txBox="1">
            <a:spLocks noGrp="1"/>
          </p:cNvSpPr>
          <p:nvPr>
            <p:ph type="body" idx="1"/>
          </p:nvPr>
        </p:nvSpPr>
        <p:spPr>
          <a:xfrm>
            <a:off x="311700" y="1522625"/>
            <a:ext cx="8520600" cy="3080400"/>
          </a:xfrm>
          <a:prstGeom prst="rect">
            <a:avLst/>
          </a:prstGeom>
          <a:noFill/>
          <a:ln>
            <a:noFill/>
          </a:ln>
        </p:spPr>
        <p:txBody>
          <a:bodyPr spcFirstLastPara="1" wrap="square" lIns="91425" tIns="91425" rIns="91425" bIns="91425" anchor="t" anchorCtr="0">
            <a:noAutofit/>
          </a:bodyPr>
          <a:lstStyle/>
          <a:p>
            <a:pPr marL="457200" lvl="0" indent="0" algn="just" rtl="0">
              <a:lnSpc>
                <a:spcPct val="115000"/>
              </a:lnSpc>
              <a:spcBef>
                <a:spcPts val="0"/>
              </a:spcBef>
              <a:spcAft>
                <a:spcPts val="0"/>
              </a:spcAft>
              <a:buSzPts val="1800"/>
              <a:buNone/>
            </a:pPr>
            <a:endParaRPr sz="1600">
              <a:solidFill>
                <a:srgbClr val="000000"/>
              </a:solidFill>
            </a:endParaRPr>
          </a:p>
          <a:p>
            <a:pPr marL="457200" lvl="0" indent="-330200" algn="just" rtl="0">
              <a:lnSpc>
                <a:spcPct val="115000"/>
              </a:lnSpc>
              <a:spcBef>
                <a:spcPts val="0"/>
              </a:spcBef>
              <a:spcAft>
                <a:spcPts val="0"/>
              </a:spcAft>
              <a:buClr>
                <a:schemeClr val="dk1"/>
              </a:buClr>
              <a:buSzPts val="1600"/>
              <a:buChar char="●"/>
            </a:pPr>
            <a:r>
              <a:rPr lang="en" sz="1600">
                <a:solidFill>
                  <a:srgbClr val="000000"/>
                </a:solidFill>
              </a:rPr>
              <a:t>Importanța sporită a </a:t>
            </a:r>
            <a:r>
              <a:rPr lang="en" sz="1600" b="1">
                <a:solidFill>
                  <a:srgbClr val="000000"/>
                </a:solidFill>
              </a:rPr>
              <a:t>complementarității și a sinergiei </a:t>
            </a:r>
            <a:r>
              <a:rPr lang="en" sz="1600">
                <a:solidFill>
                  <a:srgbClr val="000000"/>
                </a:solidFill>
              </a:rPr>
              <a:t>între diferitele programe și fonduri ale UE, precum și accentul tot mai mare pe contribuția CTE la strategiile macroregionale;</a:t>
            </a:r>
            <a:endParaRPr sz="1600">
              <a:solidFill>
                <a:srgbClr val="000000"/>
              </a:solidFill>
            </a:endParaRPr>
          </a:p>
          <a:p>
            <a:pPr marL="457200" lvl="0" indent="-330200" algn="just" rtl="0">
              <a:lnSpc>
                <a:spcPct val="115000"/>
              </a:lnSpc>
              <a:spcBef>
                <a:spcPts val="0"/>
              </a:spcBef>
              <a:spcAft>
                <a:spcPts val="0"/>
              </a:spcAft>
              <a:buClr>
                <a:schemeClr val="dk1"/>
              </a:buClr>
              <a:buSzPts val="1600"/>
              <a:buChar char="●"/>
            </a:pPr>
            <a:r>
              <a:rPr lang="en" sz="1600">
                <a:solidFill>
                  <a:srgbClr val="000000"/>
                </a:solidFill>
              </a:rPr>
              <a:t>Posibilitatea de a aloca fonduri pentru </a:t>
            </a:r>
            <a:r>
              <a:rPr lang="en" sz="1600" b="1">
                <a:solidFill>
                  <a:srgbClr val="000000"/>
                </a:solidFill>
              </a:rPr>
              <a:t>obiectivul specific al Cooperării Teritoriale Europene</a:t>
            </a:r>
            <a:r>
              <a:rPr lang="en" sz="1600">
                <a:solidFill>
                  <a:srgbClr val="000000"/>
                </a:solidFill>
              </a:rPr>
              <a:t> în vederea consolidării nivelului de instituționalizare a cooperării transfrontaliere;</a:t>
            </a:r>
            <a:endParaRPr sz="1600">
              <a:solidFill>
                <a:srgbClr val="000000"/>
              </a:solidFill>
            </a:endParaRPr>
          </a:p>
          <a:p>
            <a:pPr marL="457200" lvl="0" indent="-330200" algn="just" rtl="0">
              <a:lnSpc>
                <a:spcPct val="115000"/>
              </a:lnSpc>
              <a:spcBef>
                <a:spcPts val="0"/>
              </a:spcBef>
              <a:spcAft>
                <a:spcPts val="0"/>
              </a:spcAft>
              <a:buClr>
                <a:schemeClr val="dk1"/>
              </a:buClr>
              <a:buSzPts val="1600"/>
              <a:buChar char="●"/>
            </a:pPr>
            <a:r>
              <a:rPr lang="en" sz="1600">
                <a:solidFill>
                  <a:srgbClr val="000000"/>
                </a:solidFill>
              </a:rPr>
              <a:t>Posibilitatea de a explora </a:t>
            </a:r>
            <a:r>
              <a:rPr lang="en" sz="1600" b="1">
                <a:solidFill>
                  <a:srgbClr val="000000"/>
                </a:solidFill>
              </a:rPr>
              <a:t>noi soluții de cooperare</a:t>
            </a:r>
            <a:r>
              <a:rPr lang="en" sz="1600">
                <a:solidFill>
                  <a:srgbClr val="000000"/>
                </a:solidFill>
              </a:rPr>
              <a:t>.</a:t>
            </a:r>
            <a:endParaRPr sz="1600">
              <a:solidFill>
                <a:srgbClr val="000000"/>
              </a:solidFill>
            </a:endParaRPr>
          </a:p>
          <a:p>
            <a:pPr marL="457200" lvl="0" indent="0" algn="l" rtl="0">
              <a:lnSpc>
                <a:spcPct val="115000"/>
              </a:lnSpc>
              <a:spcBef>
                <a:spcPts val="0"/>
              </a:spcBef>
              <a:spcAft>
                <a:spcPts val="0"/>
              </a:spcAft>
              <a:buSzPts val="1800"/>
              <a:buNone/>
            </a:pPr>
            <a:endParaRPr sz="1500">
              <a:solidFill>
                <a:schemeClr val="dk1"/>
              </a:solidFill>
            </a:endParaRPr>
          </a:p>
          <a:p>
            <a:pPr marL="0" lvl="0" indent="0" algn="l" rtl="0">
              <a:lnSpc>
                <a:spcPct val="115000"/>
              </a:lnSpc>
              <a:spcBef>
                <a:spcPts val="1200"/>
              </a:spcBef>
              <a:spcAft>
                <a:spcPts val="0"/>
              </a:spcAft>
              <a:buSzPts val="1800"/>
              <a:buNone/>
            </a:pPr>
            <a:endParaRPr sz="1600">
              <a:solidFill>
                <a:schemeClr val="dk1"/>
              </a:solidFill>
            </a:endParaRPr>
          </a:p>
        </p:txBody>
      </p:sp>
      <p:pic>
        <p:nvPicPr>
          <p:cNvPr id="95" name="Google Shape;95;p18"/>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96" name="Google Shape;96;p18"/>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
              <a:t>Cadrul strategic al UE pentru 2021-2027</a:t>
            </a:r>
            <a:endParaRPr/>
          </a:p>
        </p:txBody>
      </p:sp>
      <p:sp>
        <p:nvSpPr>
          <p:cNvPr id="102" name="Google Shape;102;p19"/>
          <p:cNvSpPr txBox="1">
            <a:spLocks noGrp="1"/>
          </p:cNvSpPr>
          <p:nvPr>
            <p:ph type="body" idx="1"/>
          </p:nvPr>
        </p:nvSpPr>
        <p:spPr>
          <a:xfrm>
            <a:off x="311700" y="1522625"/>
            <a:ext cx="8520600" cy="3080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chemeClr val="dk1"/>
              </a:buClr>
              <a:buSzPts val="1800"/>
              <a:buChar char="●"/>
            </a:pPr>
            <a:r>
              <a:rPr lang="en" b="1" dirty="0">
                <a:solidFill>
                  <a:schemeClr val="dk1"/>
                </a:solidFill>
              </a:rPr>
              <a:t>Accentuarea  necesității de a analiza și de a pregăti recomandări privind barierele juridice în calea cooperării transfrontaliere</a:t>
            </a:r>
            <a:r>
              <a:rPr lang="en" dirty="0">
                <a:solidFill>
                  <a:schemeClr val="dk1"/>
                </a:solidFill>
              </a:rPr>
              <a:t>, precum și alte aspecte transversale (cum ar fi, utilizarea pe deplin a studiilor și instrumentelor existente create în cadrul ESPON și a altor activități de cercetare care se ocupă de analiza teritorială).</a:t>
            </a:r>
            <a:endParaRPr dirty="0">
              <a:solidFill>
                <a:schemeClr val="dk1"/>
              </a:solidFill>
            </a:endParaRPr>
          </a:p>
        </p:txBody>
      </p:sp>
      <p:pic>
        <p:nvPicPr>
          <p:cNvPr id="103" name="Google Shape;103;p19"/>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104" name="Google Shape;104;p19"/>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a:off x="311708" y="6683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800" b="1">
                <a:solidFill>
                  <a:srgbClr val="90C226"/>
                </a:solidFill>
                <a:latin typeface="Trebuchet MS"/>
                <a:ea typeface="Trebuchet MS"/>
                <a:cs typeface="Trebuchet MS"/>
                <a:sym typeface="Trebuchet MS"/>
              </a:rPr>
              <a:t>Analiza Teritorială – Sinteza aspectelor principale</a:t>
            </a:r>
            <a:endParaRPr/>
          </a:p>
        </p:txBody>
      </p:sp>
      <p:pic>
        <p:nvPicPr>
          <p:cNvPr id="110" name="Google Shape;110;p20"/>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111" name="Google Shape;111;p20"/>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600">
                <a:solidFill>
                  <a:schemeClr val="dk1"/>
                </a:solidFill>
              </a:rPr>
              <a:t>Abordarea Analizei Teritoriale</a:t>
            </a:r>
            <a:endParaRPr sz="2600">
              <a:solidFill>
                <a:schemeClr val="dk1"/>
              </a:solidFill>
            </a:endParaRPr>
          </a:p>
        </p:txBody>
      </p:sp>
      <p:sp>
        <p:nvSpPr>
          <p:cNvPr id="117" name="Google Shape;117;p21"/>
          <p:cNvSpPr txBox="1">
            <a:spLocks noGrp="1"/>
          </p:cNvSpPr>
          <p:nvPr>
            <p:ph type="body" idx="1"/>
          </p:nvPr>
        </p:nvSpPr>
        <p:spPr>
          <a:xfrm>
            <a:off x="311700" y="1320694"/>
            <a:ext cx="8520600" cy="3271871"/>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Font typeface="Times New Roman"/>
              <a:buChar char="●"/>
            </a:pPr>
            <a:r>
              <a:rPr lang="it-IT" sz="1600" b="1" dirty="0" err="1">
                <a:solidFill>
                  <a:schemeClr val="dk1"/>
                </a:solidFill>
                <a:latin typeface="+mj-lt"/>
                <a:ea typeface="Times New Roman"/>
                <a:cs typeface="Times New Roman"/>
                <a:sym typeface="Times New Roman"/>
              </a:rPr>
              <a:t>Analiza</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documentară</a:t>
            </a:r>
            <a:r>
              <a:rPr lang="it-IT" sz="1600" b="1"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definiția</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unei</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baze</a:t>
            </a:r>
            <a:r>
              <a:rPr lang="it-IT" sz="1600" dirty="0">
                <a:solidFill>
                  <a:schemeClr val="dk1"/>
                </a:solidFill>
                <a:latin typeface="+mj-lt"/>
                <a:ea typeface="Times New Roman"/>
                <a:cs typeface="Times New Roman"/>
                <a:sym typeface="Times New Roman"/>
              </a:rPr>
              <a:t> de date cu indicatori comuni pentru zona </a:t>
            </a:r>
            <a:r>
              <a:rPr lang="it-IT" sz="1600" dirty="0" err="1">
                <a:solidFill>
                  <a:schemeClr val="dk1"/>
                </a:solidFill>
                <a:latin typeface="+mj-lt"/>
                <a:ea typeface="Times New Roman"/>
                <a:cs typeface="Times New Roman"/>
                <a:sym typeface="Times New Roman"/>
              </a:rPr>
              <a:t>transfrontalieră</a:t>
            </a:r>
            <a:r>
              <a:rPr lang="it-IT" sz="1600" b="1" dirty="0">
                <a:solidFill>
                  <a:schemeClr val="dk1"/>
                </a:solidFill>
                <a:latin typeface="+mj-lt"/>
                <a:ea typeface="Times New Roman"/>
                <a:cs typeface="Times New Roman"/>
                <a:sym typeface="Times New Roman"/>
              </a:rPr>
              <a:t> </a:t>
            </a:r>
            <a:r>
              <a:rPr lang="it-IT" sz="1600" dirty="0">
                <a:solidFill>
                  <a:schemeClr val="dk1"/>
                </a:solidFill>
                <a:latin typeface="+mj-lt"/>
                <a:ea typeface="Times New Roman"/>
                <a:cs typeface="Times New Roman"/>
                <a:sym typeface="Times New Roman"/>
              </a:rPr>
              <a:t>(120 indicatori primari </a:t>
            </a:r>
            <a:r>
              <a:rPr lang="it-IT" sz="1600" dirty="0" err="1">
                <a:solidFill>
                  <a:schemeClr val="dk1"/>
                </a:solidFill>
                <a:latin typeface="+mj-lt"/>
                <a:ea typeface="Times New Roman"/>
                <a:cs typeface="Times New Roman"/>
                <a:sym typeface="Times New Roman"/>
              </a:rPr>
              <a:t>și</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seturi</a:t>
            </a:r>
            <a:r>
              <a:rPr lang="it-IT" sz="1600" dirty="0">
                <a:solidFill>
                  <a:schemeClr val="dk1"/>
                </a:solidFill>
                <a:latin typeface="+mj-lt"/>
                <a:ea typeface="Times New Roman"/>
                <a:cs typeface="Times New Roman"/>
                <a:sym typeface="Times New Roman"/>
              </a:rPr>
              <a:t> de date la </a:t>
            </a:r>
            <a:r>
              <a:rPr lang="it-IT" sz="1600" dirty="0" err="1">
                <a:solidFill>
                  <a:schemeClr val="dk1"/>
                </a:solidFill>
                <a:latin typeface="+mj-lt"/>
                <a:ea typeface="Times New Roman"/>
                <a:cs typeface="Times New Roman"/>
                <a:sym typeface="Times New Roman"/>
              </a:rPr>
              <a:t>nivel</a:t>
            </a:r>
            <a:r>
              <a:rPr lang="it-IT" sz="1600" dirty="0">
                <a:solidFill>
                  <a:schemeClr val="dk1"/>
                </a:solidFill>
                <a:latin typeface="+mj-lt"/>
                <a:ea typeface="Times New Roman"/>
                <a:cs typeface="Times New Roman"/>
                <a:sym typeface="Times New Roman"/>
              </a:rPr>
              <a:t> NUTS 3 </a:t>
            </a:r>
            <a:r>
              <a:rPr lang="it-IT" sz="1600" dirty="0" err="1">
                <a:solidFill>
                  <a:schemeClr val="dk1"/>
                </a:solidFill>
                <a:latin typeface="+mj-lt"/>
                <a:ea typeface="Times New Roman"/>
                <a:cs typeface="Times New Roman"/>
                <a:sym typeface="Times New Roman"/>
              </a:rPr>
              <a:t>și</a:t>
            </a:r>
            <a:r>
              <a:rPr lang="it-IT" sz="1600" dirty="0">
                <a:solidFill>
                  <a:schemeClr val="dk1"/>
                </a:solidFill>
                <a:latin typeface="+mj-lt"/>
                <a:ea typeface="Times New Roman"/>
                <a:cs typeface="Times New Roman"/>
                <a:sym typeface="Times New Roman"/>
              </a:rPr>
              <a:t> LAU 2)</a:t>
            </a:r>
            <a:endParaRPr lang="it-IT" sz="1600" dirty="0">
              <a:latin typeface="+mj-lt"/>
            </a:endParaRPr>
          </a:p>
          <a:p>
            <a:pPr marL="457200" lvl="0" indent="-336550" algn="l" rtl="0">
              <a:lnSpc>
                <a:spcPct val="115000"/>
              </a:lnSpc>
              <a:spcBef>
                <a:spcPts val="0"/>
              </a:spcBef>
              <a:spcAft>
                <a:spcPts val="0"/>
              </a:spcAft>
              <a:buClr>
                <a:schemeClr val="dk1"/>
              </a:buClr>
              <a:buSzPts val="1700"/>
              <a:buFont typeface="Times New Roman"/>
              <a:buChar char="●"/>
            </a:pPr>
            <a:r>
              <a:rPr lang="it-IT" sz="1600" b="1" dirty="0">
                <a:solidFill>
                  <a:schemeClr val="dk1"/>
                </a:solidFill>
                <a:latin typeface="+mj-lt"/>
                <a:ea typeface="Times New Roman"/>
                <a:cs typeface="Times New Roman"/>
                <a:sym typeface="Times New Roman"/>
              </a:rPr>
              <a:t>Surse de date pentru </a:t>
            </a:r>
            <a:r>
              <a:rPr lang="it-IT" sz="1600" b="1" dirty="0" err="1">
                <a:solidFill>
                  <a:schemeClr val="dk1"/>
                </a:solidFill>
                <a:latin typeface="+mj-lt"/>
                <a:ea typeface="Times New Roman"/>
                <a:cs typeface="Times New Roman"/>
                <a:sym typeface="Times New Roman"/>
              </a:rPr>
              <a:t>analiza</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cantitativă</a:t>
            </a:r>
            <a:r>
              <a:rPr lang="it-IT" sz="1600" dirty="0">
                <a:solidFill>
                  <a:schemeClr val="dk1"/>
                </a:solidFill>
                <a:latin typeface="+mj-lt"/>
                <a:ea typeface="Times New Roman"/>
                <a:cs typeface="Times New Roman"/>
                <a:sym typeface="Times New Roman"/>
              </a:rPr>
              <a:t>: Surse de date la </a:t>
            </a:r>
            <a:r>
              <a:rPr lang="it-IT" sz="1600" dirty="0" err="1">
                <a:solidFill>
                  <a:schemeClr val="dk1"/>
                </a:solidFill>
                <a:latin typeface="+mj-lt"/>
                <a:ea typeface="Times New Roman"/>
                <a:cs typeface="Times New Roman"/>
                <a:sym typeface="Times New Roman"/>
              </a:rPr>
              <a:t>nivel</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european</a:t>
            </a:r>
            <a:r>
              <a:rPr lang="it-IT" sz="1600" dirty="0">
                <a:solidFill>
                  <a:schemeClr val="dk1"/>
                </a:solidFill>
                <a:latin typeface="+mj-lt"/>
                <a:ea typeface="Times New Roman"/>
                <a:cs typeface="Times New Roman"/>
                <a:sym typeface="Times New Roman"/>
              </a:rPr>
              <a:t> (Eurostat, </a:t>
            </a:r>
            <a:r>
              <a:rPr lang="it-IT" sz="1600" dirty="0" err="1">
                <a:solidFill>
                  <a:schemeClr val="dk1"/>
                </a:solidFill>
                <a:latin typeface="+mj-lt"/>
                <a:ea typeface="Times New Roman"/>
                <a:cs typeface="Times New Roman"/>
                <a:sym typeface="Times New Roman"/>
              </a:rPr>
              <a:t>Copernicus</a:t>
            </a:r>
            <a:r>
              <a:rPr lang="it-IT" sz="1600" dirty="0">
                <a:solidFill>
                  <a:schemeClr val="dk1"/>
                </a:solidFill>
                <a:latin typeface="+mj-lt"/>
                <a:ea typeface="Times New Roman"/>
                <a:cs typeface="Times New Roman"/>
                <a:sym typeface="Times New Roman"/>
              </a:rPr>
              <a:t>, EEA, </a:t>
            </a:r>
            <a:r>
              <a:rPr lang="it-IT" sz="1600" dirty="0" err="1">
                <a:solidFill>
                  <a:schemeClr val="dk1"/>
                </a:solidFill>
                <a:latin typeface="+mj-lt"/>
                <a:ea typeface="Times New Roman"/>
                <a:cs typeface="Times New Roman"/>
                <a:sym typeface="Times New Roman"/>
              </a:rPr>
              <a:t>ș.a.m.d</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și</a:t>
            </a:r>
            <a:r>
              <a:rPr lang="it-IT" sz="1600" dirty="0">
                <a:solidFill>
                  <a:schemeClr val="dk1"/>
                </a:solidFill>
                <a:latin typeface="+mj-lt"/>
                <a:ea typeface="Times New Roman"/>
                <a:cs typeface="Times New Roman"/>
                <a:sym typeface="Times New Roman"/>
              </a:rPr>
              <a:t> surse </a:t>
            </a:r>
            <a:r>
              <a:rPr lang="it-IT" sz="1600" dirty="0" err="1">
                <a:solidFill>
                  <a:schemeClr val="dk1"/>
                </a:solidFill>
                <a:latin typeface="+mj-lt"/>
                <a:ea typeface="Times New Roman"/>
                <a:cs typeface="Times New Roman"/>
                <a:sym typeface="Times New Roman"/>
              </a:rPr>
              <a:t>oficiale</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naționale</a:t>
            </a:r>
            <a:r>
              <a:rPr lang="it-IT" sz="1600" dirty="0">
                <a:solidFill>
                  <a:schemeClr val="dk1"/>
                </a:solidFill>
                <a:latin typeface="+mj-lt"/>
                <a:ea typeface="Times New Roman"/>
                <a:cs typeface="Times New Roman"/>
                <a:sym typeface="Times New Roman"/>
              </a:rPr>
              <a:t> (INS, TEIR </a:t>
            </a:r>
            <a:r>
              <a:rPr lang="it-IT" sz="1600" dirty="0" err="1">
                <a:solidFill>
                  <a:schemeClr val="dk1"/>
                </a:solidFill>
                <a:latin typeface="+mj-lt"/>
                <a:ea typeface="Times New Roman"/>
                <a:cs typeface="Times New Roman"/>
                <a:sym typeface="Times New Roman"/>
              </a:rPr>
              <a:t>și</a:t>
            </a:r>
            <a:r>
              <a:rPr lang="it-IT" sz="1600" dirty="0">
                <a:solidFill>
                  <a:schemeClr val="dk1"/>
                </a:solidFill>
                <a:latin typeface="+mj-lt"/>
                <a:ea typeface="Times New Roman"/>
                <a:cs typeface="Times New Roman"/>
                <a:sym typeface="Times New Roman"/>
              </a:rPr>
              <a:t> KSH). </a:t>
            </a:r>
            <a:endParaRPr lang="it-IT" sz="1600" dirty="0">
              <a:latin typeface="+mj-lt"/>
            </a:endParaRPr>
          </a:p>
          <a:p>
            <a:pPr marL="457200" lvl="0" indent="-336550" algn="l" rtl="0">
              <a:lnSpc>
                <a:spcPct val="115000"/>
              </a:lnSpc>
              <a:spcBef>
                <a:spcPts val="0"/>
              </a:spcBef>
              <a:spcAft>
                <a:spcPts val="0"/>
              </a:spcAft>
              <a:buClr>
                <a:schemeClr val="dk1"/>
              </a:buClr>
              <a:buSzPts val="1700"/>
              <a:buFont typeface="Times New Roman"/>
              <a:buChar char="●"/>
            </a:pPr>
            <a:r>
              <a:rPr lang="it-IT" sz="1600" b="1" dirty="0">
                <a:solidFill>
                  <a:schemeClr val="dk1"/>
                </a:solidFill>
                <a:latin typeface="+mj-lt"/>
                <a:ea typeface="Times New Roman"/>
                <a:cs typeface="Times New Roman"/>
                <a:sym typeface="Times New Roman"/>
              </a:rPr>
              <a:t>Date </a:t>
            </a:r>
            <a:r>
              <a:rPr lang="it-IT" sz="1600" b="1" dirty="0" err="1">
                <a:solidFill>
                  <a:schemeClr val="dk1"/>
                </a:solidFill>
                <a:latin typeface="+mj-lt"/>
                <a:ea typeface="Times New Roman"/>
                <a:cs typeface="Times New Roman"/>
                <a:sym typeface="Times New Roman"/>
              </a:rPr>
              <a:t>adiționale</a:t>
            </a:r>
            <a:r>
              <a:rPr lang="it-IT" sz="1600" b="1"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informații</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calitative</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și</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cantitative</a:t>
            </a:r>
            <a:r>
              <a:rPr lang="it-IT" sz="1600" dirty="0">
                <a:solidFill>
                  <a:schemeClr val="dk1"/>
                </a:solidFill>
                <a:latin typeface="+mj-lt"/>
                <a:ea typeface="Times New Roman"/>
                <a:cs typeface="Times New Roman"/>
                <a:sym typeface="Times New Roman"/>
              </a:rPr>
              <a:t> la un </a:t>
            </a:r>
            <a:r>
              <a:rPr lang="it-IT" sz="1600" dirty="0" err="1">
                <a:solidFill>
                  <a:schemeClr val="dk1"/>
                </a:solidFill>
                <a:latin typeface="+mj-lt"/>
                <a:ea typeface="Times New Roman"/>
                <a:cs typeface="Times New Roman"/>
                <a:sym typeface="Times New Roman"/>
              </a:rPr>
              <a:t>nivel</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teritorial</a:t>
            </a:r>
            <a:r>
              <a:rPr lang="it-IT" sz="1600" dirty="0">
                <a:solidFill>
                  <a:schemeClr val="dk1"/>
                </a:solidFill>
                <a:latin typeface="+mj-lt"/>
                <a:ea typeface="Times New Roman"/>
                <a:cs typeface="Times New Roman"/>
                <a:sym typeface="Times New Roman"/>
              </a:rPr>
              <a:t> mai </a:t>
            </a:r>
            <a:r>
              <a:rPr lang="it-IT" sz="1600" dirty="0" err="1">
                <a:solidFill>
                  <a:schemeClr val="dk1"/>
                </a:solidFill>
                <a:latin typeface="+mj-lt"/>
                <a:ea typeface="Times New Roman"/>
                <a:cs typeface="Times New Roman"/>
                <a:sym typeface="Times New Roman"/>
              </a:rPr>
              <a:t>înalt</a:t>
            </a:r>
            <a:r>
              <a:rPr lang="it-IT" sz="1600" dirty="0">
                <a:solidFill>
                  <a:schemeClr val="dk1"/>
                </a:solidFill>
                <a:latin typeface="+mj-lt"/>
                <a:ea typeface="Times New Roman"/>
                <a:cs typeface="Times New Roman"/>
                <a:sym typeface="Times New Roman"/>
              </a:rPr>
              <a:t>, cum </a:t>
            </a:r>
            <a:r>
              <a:rPr lang="it-IT" sz="1600" dirty="0" err="1">
                <a:solidFill>
                  <a:schemeClr val="dk1"/>
                </a:solidFill>
                <a:latin typeface="+mj-lt"/>
                <a:ea typeface="Times New Roman"/>
                <a:cs typeface="Times New Roman"/>
                <a:sym typeface="Times New Roman"/>
              </a:rPr>
              <a:t>ar</a:t>
            </a:r>
            <a:r>
              <a:rPr lang="it-IT" sz="1600" dirty="0">
                <a:solidFill>
                  <a:schemeClr val="dk1"/>
                </a:solidFill>
                <a:latin typeface="+mj-lt"/>
                <a:ea typeface="Times New Roman"/>
                <a:cs typeface="Times New Roman"/>
                <a:sym typeface="Times New Roman"/>
              </a:rPr>
              <a:t> fi </a:t>
            </a:r>
            <a:r>
              <a:rPr lang="it-IT" sz="1600" dirty="0" err="1">
                <a:solidFill>
                  <a:schemeClr val="dk1"/>
                </a:solidFill>
                <a:latin typeface="+mj-lt"/>
                <a:ea typeface="Times New Roman"/>
                <a:cs typeface="Times New Roman"/>
                <a:sym typeface="Times New Roman"/>
              </a:rPr>
              <a:t>strategiile</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naționale</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planurile</a:t>
            </a:r>
            <a:r>
              <a:rPr lang="it-IT" sz="1600" dirty="0">
                <a:solidFill>
                  <a:schemeClr val="dk1"/>
                </a:solidFill>
                <a:latin typeface="+mj-lt"/>
                <a:ea typeface="Times New Roman"/>
                <a:cs typeface="Times New Roman"/>
                <a:sym typeface="Times New Roman"/>
              </a:rPr>
              <a:t> de </a:t>
            </a:r>
            <a:r>
              <a:rPr lang="it-IT" sz="1600" dirty="0" err="1">
                <a:solidFill>
                  <a:schemeClr val="dk1"/>
                </a:solidFill>
                <a:latin typeface="+mj-lt"/>
                <a:ea typeface="Times New Roman"/>
                <a:cs typeface="Times New Roman"/>
                <a:sym typeface="Times New Roman"/>
              </a:rPr>
              <a:t>dezvoltare</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regională</a:t>
            </a:r>
            <a:r>
              <a:rPr lang="it-IT" sz="1600" dirty="0">
                <a:solidFill>
                  <a:schemeClr val="dk1"/>
                </a:solidFill>
                <a:latin typeface="+mj-lt"/>
                <a:ea typeface="Times New Roman"/>
                <a:cs typeface="Times New Roman"/>
                <a:sym typeface="Times New Roman"/>
              </a:rPr>
              <a:t>, </a:t>
            </a:r>
            <a:r>
              <a:rPr lang="it-IT" sz="1600" dirty="0" err="1">
                <a:solidFill>
                  <a:schemeClr val="dk1"/>
                </a:solidFill>
                <a:latin typeface="+mj-lt"/>
                <a:ea typeface="Times New Roman"/>
                <a:cs typeface="Times New Roman"/>
                <a:sym typeface="Times New Roman"/>
              </a:rPr>
              <a:t>studiile</a:t>
            </a:r>
            <a:r>
              <a:rPr lang="it-IT" sz="1600" dirty="0">
                <a:solidFill>
                  <a:schemeClr val="dk1"/>
                </a:solidFill>
                <a:latin typeface="+mj-lt"/>
                <a:ea typeface="Times New Roman"/>
                <a:cs typeface="Times New Roman"/>
                <a:sym typeface="Times New Roman"/>
              </a:rPr>
              <a:t> ESPON</a:t>
            </a:r>
          </a:p>
          <a:p>
            <a:pPr marL="120650" lvl="0" indent="0" algn="l" rtl="0">
              <a:lnSpc>
                <a:spcPct val="115000"/>
              </a:lnSpc>
              <a:spcBef>
                <a:spcPts val="0"/>
              </a:spcBef>
              <a:spcAft>
                <a:spcPts val="0"/>
              </a:spcAft>
              <a:buClr>
                <a:schemeClr val="dk1"/>
              </a:buClr>
              <a:buSzPts val="1700"/>
              <a:buNone/>
            </a:pPr>
            <a:endParaRPr lang="ro-RO" sz="1600" b="1" dirty="0">
              <a:solidFill>
                <a:schemeClr val="dk1"/>
              </a:solidFill>
              <a:latin typeface="+mj-lt"/>
              <a:ea typeface="Times New Roman"/>
              <a:cs typeface="Times New Roman"/>
              <a:sym typeface="Times New Roman"/>
            </a:endParaRPr>
          </a:p>
          <a:p>
            <a:pPr marL="120650" lvl="0" indent="0" algn="l" rtl="0">
              <a:lnSpc>
                <a:spcPct val="115000"/>
              </a:lnSpc>
              <a:spcBef>
                <a:spcPts val="0"/>
              </a:spcBef>
              <a:spcAft>
                <a:spcPts val="0"/>
              </a:spcAft>
              <a:buClr>
                <a:schemeClr val="dk1"/>
              </a:buClr>
              <a:buSzPts val="1700"/>
              <a:buNone/>
            </a:pPr>
            <a:r>
              <a:rPr lang="it-IT" sz="1600" b="1" dirty="0" err="1">
                <a:solidFill>
                  <a:schemeClr val="dk1"/>
                </a:solidFill>
                <a:latin typeface="+mj-lt"/>
                <a:ea typeface="Times New Roman"/>
                <a:cs typeface="Times New Roman"/>
                <a:sym typeface="Times New Roman"/>
              </a:rPr>
              <a:t>Important</a:t>
            </a:r>
            <a:r>
              <a:rPr lang="it-IT" sz="1600" b="1" dirty="0">
                <a:solidFill>
                  <a:schemeClr val="dk1"/>
                </a:solidFill>
                <a:latin typeface="+mj-lt"/>
                <a:ea typeface="Times New Roman"/>
                <a:cs typeface="Times New Roman"/>
                <a:sym typeface="Times New Roman"/>
              </a:rPr>
              <a:t>: este </a:t>
            </a:r>
            <a:r>
              <a:rPr lang="it-IT" sz="1600" b="1" dirty="0" err="1">
                <a:solidFill>
                  <a:schemeClr val="dk1"/>
                </a:solidFill>
                <a:latin typeface="+mj-lt"/>
                <a:ea typeface="Times New Roman"/>
                <a:cs typeface="Times New Roman"/>
                <a:sym typeface="Times New Roman"/>
              </a:rPr>
              <a:t>necesar</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să</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îmbogățim</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concluziile</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Analizei</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Teritoriale</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printr</a:t>
            </a:r>
            <a:r>
              <a:rPr lang="it-IT" sz="1600" b="1" dirty="0">
                <a:solidFill>
                  <a:schemeClr val="dk1"/>
                </a:solidFill>
                <a:latin typeface="+mj-lt"/>
                <a:ea typeface="Times New Roman"/>
                <a:cs typeface="Times New Roman"/>
                <a:sym typeface="Times New Roman"/>
              </a:rPr>
              <a:t>-un </a:t>
            </a:r>
            <a:r>
              <a:rPr lang="it-IT" sz="1600" b="1" dirty="0" err="1">
                <a:solidFill>
                  <a:schemeClr val="dk1"/>
                </a:solidFill>
                <a:latin typeface="+mj-lt"/>
                <a:ea typeface="Times New Roman"/>
                <a:cs typeface="Times New Roman"/>
                <a:sym typeface="Times New Roman"/>
              </a:rPr>
              <a:t>schimb</a:t>
            </a:r>
            <a:r>
              <a:rPr lang="it-IT" sz="1600" b="1" dirty="0">
                <a:solidFill>
                  <a:schemeClr val="dk1"/>
                </a:solidFill>
                <a:latin typeface="+mj-lt"/>
                <a:ea typeface="Times New Roman"/>
                <a:cs typeface="Times New Roman"/>
                <a:sym typeface="Times New Roman"/>
              </a:rPr>
              <a:t> de </a:t>
            </a:r>
            <a:r>
              <a:rPr lang="it-IT" sz="1600" b="1" dirty="0" err="1">
                <a:solidFill>
                  <a:schemeClr val="dk1"/>
                </a:solidFill>
                <a:latin typeface="+mj-lt"/>
                <a:ea typeface="Times New Roman"/>
                <a:cs typeface="Times New Roman"/>
                <a:sym typeface="Times New Roman"/>
              </a:rPr>
              <a:t>informații</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și</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consultări</a:t>
            </a:r>
            <a:r>
              <a:rPr lang="it-IT" sz="1600" b="1" dirty="0">
                <a:solidFill>
                  <a:schemeClr val="dk1"/>
                </a:solidFill>
                <a:latin typeface="+mj-lt"/>
                <a:ea typeface="Times New Roman"/>
                <a:cs typeface="Times New Roman"/>
                <a:sym typeface="Times New Roman"/>
              </a:rPr>
              <a:t> cu </a:t>
            </a:r>
            <a:r>
              <a:rPr lang="it-IT" sz="1600" b="1" dirty="0" err="1">
                <a:solidFill>
                  <a:schemeClr val="dk1"/>
                </a:solidFill>
                <a:latin typeface="+mj-lt"/>
                <a:ea typeface="Times New Roman"/>
                <a:cs typeface="Times New Roman"/>
                <a:sym typeface="Times New Roman"/>
              </a:rPr>
              <a:t>actorii</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instituționali</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cheie</a:t>
            </a:r>
            <a:r>
              <a:rPr lang="it-IT" sz="1600" b="1" dirty="0">
                <a:solidFill>
                  <a:schemeClr val="dk1"/>
                </a:solidFill>
                <a:latin typeface="+mj-lt"/>
                <a:ea typeface="Times New Roman"/>
                <a:cs typeface="Times New Roman"/>
                <a:sym typeface="Times New Roman"/>
              </a:rPr>
              <a:t> </a:t>
            </a:r>
            <a:r>
              <a:rPr lang="it-IT" sz="1600" b="1" dirty="0" err="1">
                <a:solidFill>
                  <a:schemeClr val="dk1"/>
                </a:solidFill>
                <a:latin typeface="+mj-lt"/>
                <a:ea typeface="Times New Roman"/>
                <a:cs typeface="Times New Roman"/>
                <a:sym typeface="Times New Roman"/>
              </a:rPr>
              <a:t>din</a:t>
            </a:r>
            <a:r>
              <a:rPr lang="it-IT" sz="1600" b="1" dirty="0">
                <a:solidFill>
                  <a:schemeClr val="dk1"/>
                </a:solidFill>
                <a:latin typeface="+mj-lt"/>
                <a:ea typeface="Times New Roman"/>
                <a:cs typeface="Times New Roman"/>
                <a:sym typeface="Times New Roman"/>
              </a:rPr>
              <a:t> zona </a:t>
            </a:r>
            <a:r>
              <a:rPr lang="it-IT" sz="1600" b="1" dirty="0" err="1">
                <a:solidFill>
                  <a:schemeClr val="dk1"/>
                </a:solidFill>
                <a:latin typeface="+mj-lt"/>
                <a:ea typeface="Times New Roman"/>
                <a:cs typeface="Times New Roman"/>
                <a:sym typeface="Times New Roman"/>
              </a:rPr>
              <a:t>transfrontalieră</a:t>
            </a:r>
            <a:endParaRPr lang="it-IT" sz="1600" b="1" dirty="0">
              <a:solidFill>
                <a:schemeClr val="dk1"/>
              </a:solidFill>
              <a:latin typeface="+mj-lt"/>
              <a:ea typeface="Times New Roman"/>
              <a:cs typeface="Times New Roman"/>
              <a:sym typeface="Times New Roman"/>
            </a:endParaRPr>
          </a:p>
        </p:txBody>
      </p:sp>
      <p:pic>
        <p:nvPicPr>
          <p:cNvPr id="118" name="Google Shape;118;p21"/>
          <p:cNvPicPr preferRelativeResize="0"/>
          <p:nvPr/>
        </p:nvPicPr>
        <p:blipFill rotWithShape="1">
          <a:blip r:embed="rId3">
            <a:alphaModFix/>
          </a:blip>
          <a:srcRect/>
          <a:stretch/>
        </p:blipFill>
        <p:spPr>
          <a:xfrm>
            <a:off x="0" y="0"/>
            <a:ext cx="9143999" cy="916754"/>
          </a:xfrm>
          <a:prstGeom prst="rect">
            <a:avLst/>
          </a:prstGeom>
          <a:noFill/>
          <a:ln>
            <a:noFill/>
          </a:ln>
        </p:spPr>
      </p:pic>
      <p:pic>
        <p:nvPicPr>
          <p:cNvPr id="119" name="Google Shape;119;p21"/>
          <p:cNvPicPr preferRelativeResize="0"/>
          <p:nvPr/>
        </p:nvPicPr>
        <p:blipFill rotWithShape="1">
          <a:blip r:embed="rId4">
            <a:alphaModFix/>
          </a:blip>
          <a:srcRect/>
          <a:stretch/>
        </p:blipFill>
        <p:spPr>
          <a:xfrm>
            <a:off x="0" y="4236325"/>
            <a:ext cx="9144000" cy="8991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4408</Words>
  <Application>Microsoft Office PowerPoint</Application>
  <PresentationFormat>Presentazione su schermo (16:9)</PresentationFormat>
  <Paragraphs>242</Paragraphs>
  <Slides>53</Slides>
  <Notes>53</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53</vt:i4>
      </vt:variant>
    </vt:vector>
  </HeadingPairs>
  <TitlesOfParts>
    <vt:vector size="57" baseType="lpstr">
      <vt:lpstr>Arial</vt:lpstr>
      <vt:lpstr>Times New Roman</vt:lpstr>
      <vt:lpstr>Trebuchet MS</vt:lpstr>
      <vt:lpstr>Simple Light</vt:lpstr>
      <vt:lpstr>Asistență tehnică entru elaborarea viitorului Programul Interreg dintre România și Ungaria, pentru perioada 2021-2027        (inclusiv realizarea analizei strategice de mediu – SEA ) </vt:lpstr>
      <vt:lpstr>Programul evenimentului </vt:lpstr>
      <vt:lpstr>Introducere privind cadrul strategic pentru perioada de programare 2021-2027</vt:lpstr>
      <vt:lpstr>Cadrul strategic al UE pentru 2021-2027</vt:lpstr>
      <vt:lpstr>Cadrul strategic al UE pentru 2021-2027</vt:lpstr>
      <vt:lpstr>Cadrul strategic al UE pentru 2021-2027</vt:lpstr>
      <vt:lpstr>Cadrul strategic al UE pentru 2021-2027</vt:lpstr>
      <vt:lpstr>Analiza Teritorială – Sinteza aspectelor principale</vt:lpstr>
      <vt:lpstr>Abordarea Analizei Teritoriale</vt:lpstr>
      <vt:lpstr>Lipsă date sau date necomparabile la nivelul NUTS 3 sau al orașelor:</vt:lpstr>
      <vt:lpstr>Constatări transversale (demografie și așezări umane)</vt:lpstr>
      <vt:lpstr>Constatări transversale (demografie și așezări umane)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Constatări relevante pentru obiectivul de politică 1 „O Europă mai inteligentă”</vt:lpstr>
      <vt:lpstr>Constatări relevante pentru obiectivul de politică 1 „O Europă mai inteligentă” </vt:lpstr>
      <vt:lpstr>Constatări relevante pentru obiectivul de politică 2 „O Europă mai verde”</vt:lpstr>
      <vt:lpstr>Constatări relevante pentru obiectivul de politică 2 „O Europă mai verde”</vt:lpstr>
      <vt:lpstr>Constatări relevante pentru obiectivul de politică 3 „O Europă mai conectată”</vt:lpstr>
      <vt:lpstr>Constatări relevante pentru obiectivul de politică 3 „O Europă mai conectată” </vt:lpstr>
      <vt:lpstr>Constatări relevante pentru obiectivul de politică 4 „O Europă mai socială”</vt:lpstr>
      <vt:lpstr>Constatări relevante pentru obiectivul de politică 4 „O Europă mai socială” </vt:lpstr>
      <vt:lpstr>Constatări relevante pentru obiectivul de politică 5 „O Europă mai apropiată de cetățeni”</vt:lpstr>
      <vt:lpstr>Constatări relevante pentru obiectivul de politică 5 „O Europă mai apropiată de cetățeni” </vt:lpstr>
      <vt:lpstr>Constatări relevante pentru obiectivul specific 1 „O mai bună guvernanță Interreg”</vt:lpstr>
      <vt:lpstr>Constatări relevante pentru obiectivul specific  1 „O mai bună guvernanță Interreg”</vt:lpstr>
      <vt:lpstr>Observații din partea participanților </vt:lpstr>
      <vt:lpstr>Observații din partea participanților </vt:lpstr>
      <vt:lpstr>Presentazione standard di PowerPoint</vt:lpstr>
      <vt:lpstr>Întrebări suplimentare:</vt:lpstr>
      <vt:lpstr>Întrebări suplimentare (2):</vt:lpstr>
      <vt:lpstr>Întrebări suplimentare (3):</vt:lpstr>
      <vt:lpstr>Întrebări suplimentare (4):</vt:lpstr>
      <vt:lpstr>Întrebări suplimentare (5):</vt:lpstr>
      <vt:lpstr>Întrebări suplimentare (6):</vt:lpstr>
      <vt:lpstr>Întrebări suplimentare (7):</vt:lpstr>
      <vt:lpstr>Întrebări suplimentare (8):</vt:lpstr>
      <vt:lpstr>Presentazione standard di PowerPoint</vt:lpstr>
      <vt:lpstr>Întrebări suplimentare:</vt:lpstr>
      <vt:lpstr>Întrebări suplimentare (2):</vt:lpstr>
      <vt:lpstr>Întrebări suplimentare (3):</vt:lpstr>
      <vt:lpstr>Întrebări suplimentare (4):</vt:lpstr>
      <vt:lpstr>Întrebări suplimentare (5):</vt:lpstr>
      <vt:lpstr>Întrebări suplimentare (6):</vt:lpstr>
      <vt:lpstr>Întrebări suplimentare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Asistență tehnică entru elaborarea viitorului Programul Interreg dintre România și Ungaria, pentru perioada 2021-2027        (inclusiv realizarea analizei strategice de mediu – SEA ) </dc:title>
  <dc:creator>Gloria Zagaglioni</dc:creator>
  <cp:lastModifiedBy>Gloria Zagaglioni</cp:lastModifiedBy>
  <cp:revision>4</cp:revision>
  <dcterms:modified xsi:type="dcterms:W3CDTF">2020-10-26T10:27:31Z</dcterms:modified>
</cp:coreProperties>
</file>