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30"/>
  </p:notesMasterIdLst>
  <p:sldIdLst>
    <p:sldId id="263" r:id="rId2"/>
    <p:sldId id="300" r:id="rId3"/>
    <p:sldId id="264" r:id="rId4"/>
    <p:sldId id="307" r:id="rId5"/>
    <p:sldId id="265" r:id="rId6"/>
    <p:sldId id="280" r:id="rId7"/>
    <p:sldId id="261" r:id="rId8"/>
    <p:sldId id="298" r:id="rId9"/>
    <p:sldId id="267" r:id="rId10"/>
    <p:sldId id="268" r:id="rId11"/>
    <p:sldId id="294" r:id="rId12"/>
    <p:sldId id="302" r:id="rId13"/>
    <p:sldId id="299" r:id="rId14"/>
    <p:sldId id="305" r:id="rId15"/>
    <p:sldId id="282" r:id="rId16"/>
    <p:sldId id="304" r:id="rId17"/>
    <p:sldId id="277" r:id="rId18"/>
    <p:sldId id="311" r:id="rId19"/>
    <p:sldId id="283" r:id="rId20"/>
    <p:sldId id="312" r:id="rId21"/>
    <p:sldId id="313" r:id="rId22"/>
    <p:sldId id="314" r:id="rId23"/>
    <p:sldId id="315" r:id="rId24"/>
    <p:sldId id="316" r:id="rId25"/>
    <p:sldId id="318" r:id="rId26"/>
    <p:sldId id="306" r:id="rId27"/>
    <p:sldId id="320" r:id="rId28"/>
    <p:sldId id="260" r:id="rId29"/>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45" autoAdjust="0"/>
  </p:normalViewPr>
  <p:slideViewPr>
    <p:cSldViewPr>
      <p:cViewPr varScale="1">
        <p:scale>
          <a:sx n="47" d="100"/>
          <a:sy n="47" d="100"/>
        </p:scale>
        <p:origin x="874" y="29"/>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AF369-0644-4BB9-80F4-7AC1F36FAC6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B488CDC-6E30-4697-A47F-374C58D35C97}">
      <dgm:prSet/>
      <dgm:spPr/>
      <dgm:t>
        <a:bodyPr/>
        <a:lstStyle/>
        <a:p>
          <a:r>
            <a:rPr lang="ro-RO">
              <a:latin typeface="Montserrat Bold Italics"/>
            </a:rPr>
            <a:t>Procedure: </a:t>
          </a:r>
          <a:r>
            <a:rPr lang="en-US">
              <a:latin typeface="Montserrat Bold Italics"/>
            </a:rPr>
            <a:t>Targeted</a:t>
          </a:r>
          <a:r>
            <a:rPr lang="ro-RO">
              <a:latin typeface="Montserrat Bold Italics"/>
            </a:rPr>
            <a:t> call</a:t>
          </a:r>
          <a:endParaRPr lang="en-GB">
            <a:latin typeface="Montserrat Bold Italics"/>
          </a:endParaRPr>
        </a:p>
      </dgm:t>
    </dgm:pt>
    <dgm:pt modelId="{D099B827-0179-45AB-A8BE-DA632EC6F82B}" type="parTrans" cxnId="{875C38B1-C099-4447-8609-0B0A54A1C148}">
      <dgm:prSet/>
      <dgm:spPr/>
      <dgm:t>
        <a:bodyPr/>
        <a:lstStyle/>
        <a:p>
          <a:endParaRPr lang="en-US" sz="4800">
            <a:latin typeface="Montserrat Bold Italics"/>
          </a:endParaRPr>
        </a:p>
      </dgm:t>
    </dgm:pt>
    <dgm:pt modelId="{56B090B5-B7BB-4170-BAFC-E4C5CF0A8F1B}" type="sibTrans" cxnId="{875C38B1-C099-4447-8609-0B0A54A1C148}">
      <dgm:prSet/>
      <dgm:spPr/>
      <dgm:t>
        <a:bodyPr/>
        <a:lstStyle/>
        <a:p>
          <a:endParaRPr lang="en-US">
            <a:latin typeface="Montserrat Bold Italics"/>
          </a:endParaRPr>
        </a:p>
      </dgm:t>
    </dgm:pt>
    <dgm:pt modelId="{47DF0B87-1318-46BF-A038-2B7DBED64E93}">
      <dgm:prSet/>
      <dgm:spPr/>
      <dgm:t>
        <a:bodyPr/>
        <a:lstStyle/>
        <a:p>
          <a:r>
            <a:rPr lang="ro-RO">
              <a:latin typeface="Montserrat Bold Italics"/>
            </a:rPr>
            <a:t>Submission: Online</a:t>
          </a:r>
          <a:r>
            <a:rPr lang="en-GB">
              <a:latin typeface="Montserrat Bold Italics"/>
            </a:rPr>
            <a:t> via</a:t>
          </a:r>
          <a:r>
            <a:rPr lang="ro-RO">
              <a:latin typeface="Montserrat Bold Italics"/>
            </a:rPr>
            <a:t> </a:t>
          </a:r>
          <a:r>
            <a:rPr lang="en-GB">
              <a:latin typeface="Montserrat Bold Italics"/>
            </a:rPr>
            <a:t>JEMS</a:t>
          </a:r>
        </a:p>
      </dgm:t>
    </dgm:pt>
    <dgm:pt modelId="{32E22CBD-3472-41A7-BD03-A729FBDC2B3C}" type="parTrans" cxnId="{E9D6236A-835E-4BB9-91B0-DB91DCA721D3}">
      <dgm:prSet/>
      <dgm:spPr/>
      <dgm:t>
        <a:bodyPr/>
        <a:lstStyle/>
        <a:p>
          <a:endParaRPr lang="en-US" sz="4800">
            <a:latin typeface="Montserrat Bold Italics"/>
          </a:endParaRPr>
        </a:p>
      </dgm:t>
    </dgm:pt>
    <dgm:pt modelId="{83E19DFD-E6AE-4E4A-B975-9931413D5121}" type="sibTrans" cxnId="{E9D6236A-835E-4BB9-91B0-DB91DCA721D3}">
      <dgm:prSet/>
      <dgm:spPr/>
      <dgm:t>
        <a:bodyPr/>
        <a:lstStyle/>
        <a:p>
          <a:endParaRPr lang="en-US">
            <a:latin typeface="Montserrat Bold Italics"/>
          </a:endParaRPr>
        </a:p>
      </dgm:t>
    </dgm:pt>
    <dgm:pt modelId="{2779D25E-9919-45EA-AF6A-485FCFB633E8}">
      <dgm:prSet/>
      <dgm:spPr/>
      <dgm:t>
        <a:bodyPr/>
        <a:lstStyle/>
        <a:p>
          <a:r>
            <a:rPr lang="en-US">
              <a:latin typeface="Montserrat Bold Italics"/>
            </a:rPr>
            <a:t>Deadline: continuous, until December 2</a:t>
          </a:r>
          <a:r>
            <a:rPr lang="en-US" baseline="30000">
              <a:latin typeface="Montserrat Bold Italics"/>
            </a:rPr>
            <a:t>nd</a:t>
          </a:r>
          <a:r>
            <a:rPr lang="en-US">
              <a:latin typeface="Montserrat Bold Italics"/>
            </a:rPr>
            <a:t>, 2024  </a:t>
          </a:r>
          <a:endParaRPr lang="en-GB">
            <a:latin typeface="Montserrat Bold Italics"/>
          </a:endParaRPr>
        </a:p>
      </dgm:t>
    </dgm:pt>
    <dgm:pt modelId="{E9A9D386-080A-424D-BD4E-2A0E567A91DA}" type="parTrans" cxnId="{526EBA72-7390-4FC1-AB12-61BD5EBA4B96}">
      <dgm:prSet/>
      <dgm:spPr/>
      <dgm:t>
        <a:bodyPr/>
        <a:lstStyle/>
        <a:p>
          <a:endParaRPr lang="en-US" sz="4800">
            <a:latin typeface="Montserrat Bold Italics"/>
          </a:endParaRPr>
        </a:p>
      </dgm:t>
    </dgm:pt>
    <dgm:pt modelId="{D0457CEA-B5B4-490E-816A-51D5527E5924}" type="sibTrans" cxnId="{526EBA72-7390-4FC1-AB12-61BD5EBA4B96}">
      <dgm:prSet/>
      <dgm:spPr/>
      <dgm:t>
        <a:bodyPr/>
        <a:lstStyle/>
        <a:p>
          <a:endParaRPr lang="en-US">
            <a:latin typeface="Montserrat Bold Italics"/>
          </a:endParaRPr>
        </a:p>
      </dgm:t>
    </dgm:pt>
    <dgm:pt modelId="{F55264D0-E3D3-478F-93BF-E0AC201EE062}">
      <dgm:prSet/>
      <dgm:spPr/>
      <dgm:t>
        <a:bodyPr/>
        <a:lstStyle/>
        <a:p>
          <a:r>
            <a:rPr lang="en-US">
              <a:latin typeface="Montserrat Bold Italics"/>
            </a:rPr>
            <a:t>Priorities (Ps): P1, P2 and P3 </a:t>
          </a:r>
          <a:endParaRPr lang="en-GB">
            <a:latin typeface="Montserrat Bold Italics"/>
          </a:endParaRPr>
        </a:p>
      </dgm:t>
    </dgm:pt>
    <dgm:pt modelId="{4A2A687B-8E49-461B-BBFC-D9E091A4BD49}" type="sibTrans" cxnId="{3EDB2A39-6B2F-4C8D-AE56-57CBC54222DC}">
      <dgm:prSet/>
      <dgm:spPr/>
      <dgm:t>
        <a:bodyPr/>
        <a:lstStyle/>
        <a:p>
          <a:endParaRPr lang="en-US">
            <a:latin typeface="Montserrat Bold Italics"/>
          </a:endParaRPr>
        </a:p>
      </dgm:t>
    </dgm:pt>
    <dgm:pt modelId="{A3E0759D-19FD-4835-9F35-2BADF6DD30D4}" type="parTrans" cxnId="{3EDB2A39-6B2F-4C8D-AE56-57CBC54222DC}">
      <dgm:prSet/>
      <dgm:spPr/>
      <dgm:t>
        <a:bodyPr/>
        <a:lstStyle/>
        <a:p>
          <a:endParaRPr lang="en-US" sz="4800">
            <a:latin typeface="Montserrat Bold Italics"/>
          </a:endParaRPr>
        </a:p>
      </dgm:t>
    </dgm:pt>
    <dgm:pt modelId="{A7BC8B57-8C84-4E13-9AF6-BC49ADAD6052}">
      <dgm:prSet/>
      <dgm:spPr/>
      <dgm:t>
        <a:bodyPr/>
        <a:lstStyle/>
        <a:p>
          <a:r>
            <a:rPr lang="en-US">
              <a:latin typeface="Montserrat Bold Italics"/>
            </a:rPr>
            <a:t>ERDF allocation for the Call €</a:t>
          </a:r>
          <a:r>
            <a:rPr lang="ro-RO">
              <a:latin typeface="Montserrat Bold Italics"/>
            </a:rPr>
            <a:t> </a:t>
          </a:r>
          <a:r>
            <a:rPr lang="en-US">
              <a:latin typeface="Montserrat Bold Italics"/>
            </a:rPr>
            <a:t>70,376,010</a:t>
          </a:r>
          <a:r>
            <a:rPr lang="ro-RO">
              <a:latin typeface="Montserrat Bold Italics"/>
            </a:rPr>
            <a:t> </a:t>
          </a:r>
          <a:endParaRPr lang="en-GB">
            <a:latin typeface="Montserrat Bold Italics"/>
          </a:endParaRPr>
        </a:p>
      </dgm:t>
    </dgm:pt>
    <dgm:pt modelId="{B074349C-9C5F-4ED3-BA7A-24D953CCBCD7}" type="sibTrans" cxnId="{6DD02E14-2004-4B40-826C-3DC174D0A28F}">
      <dgm:prSet/>
      <dgm:spPr/>
      <dgm:t>
        <a:bodyPr/>
        <a:lstStyle/>
        <a:p>
          <a:endParaRPr lang="en-US">
            <a:latin typeface="Montserrat Bold Italics"/>
          </a:endParaRPr>
        </a:p>
      </dgm:t>
    </dgm:pt>
    <dgm:pt modelId="{296104B2-6D4C-4A05-BD9A-9BD12E303A9A}" type="parTrans" cxnId="{6DD02E14-2004-4B40-826C-3DC174D0A28F}">
      <dgm:prSet/>
      <dgm:spPr/>
      <dgm:t>
        <a:bodyPr/>
        <a:lstStyle/>
        <a:p>
          <a:endParaRPr lang="en-US" sz="4800">
            <a:latin typeface="Montserrat Bold Italics"/>
          </a:endParaRPr>
        </a:p>
      </dgm:t>
    </dgm:pt>
    <dgm:pt modelId="{A262528F-1CA5-485D-8587-0F6902E7D7AF}" type="pres">
      <dgm:prSet presAssocID="{0A2AF369-0644-4BB9-80F4-7AC1F36FAC62}" presName="diagram" presStyleCnt="0">
        <dgm:presLayoutVars>
          <dgm:dir/>
          <dgm:resizeHandles val="exact"/>
        </dgm:presLayoutVars>
      </dgm:prSet>
      <dgm:spPr/>
    </dgm:pt>
    <dgm:pt modelId="{31539FBF-3C6A-48BE-847D-CD7F5DD3978A}" type="pres">
      <dgm:prSet presAssocID="{A7BC8B57-8C84-4E13-9AF6-BC49ADAD6052}" presName="node" presStyleLbl="node1" presStyleIdx="0" presStyleCnt="5">
        <dgm:presLayoutVars>
          <dgm:bulletEnabled val="1"/>
        </dgm:presLayoutVars>
      </dgm:prSet>
      <dgm:spPr/>
    </dgm:pt>
    <dgm:pt modelId="{DD3300F5-1DBD-479D-83DA-BC8CFA86D5F9}" type="pres">
      <dgm:prSet presAssocID="{B074349C-9C5F-4ED3-BA7A-24D953CCBCD7}" presName="sibTrans" presStyleCnt="0"/>
      <dgm:spPr/>
    </dgm:pt>
    <dgm:pt modelId="{67CBF198-206A-40EB-B583-C5B6171D78CA}" type="pres">
      <dgm:prSet presAssocID="{F55264D0-E3D3-478F-93BF-E0AC201EE062}" presName="node" presStyleLbl="node1" presStyleIdx="1" presStyleCnt="5">
        <dgm:presLayoutVars>
          <dgm:bulletEnabled val="1"/>
        </dgm:presLayoutVars>
      </dgm:prSet>
      <dgm:spPr/>
    </dgm:pt>
    <dgm:pt modelId="{143AE033-E18D-4043-8B7D-061B778EA762}" type="pres">
      <dgm:prSet presAssocID="{4A2A687B-8E49-461B-BBFC-D9E091A4BD49}" presName="sibTrans" presStyleCnt="0"/>
      <dgm:spPr/>
    </dgm:pt>
    <dgm:pt modelId="{EF51B400-2FC7-4F9A-9BBA-4EC74177A5D2}" type="pres">
      <dgm:prSet presAssocID="{BB488CDC-6E30-4697-A47F-374C58D35C97}" presName="node" presStyleLbl="node1" presStyleIdx="2" presStyleCnt="5">
        <dgm:presLayoutVars>
          <dgm:bulletEnabled val="1"/>
        </dgm:presLayoutVars>
      </dgm:prSet>
      <dgm:spPr/>
    </dgm:pt>
    <dgm:pt modelId="{B0D9D24C-20AA-4CCD-AB13-25BED91DF945}" type="pres">
      <dgm:prSet presAssocID="{56B090B5-B7BB-4170-BAFC-E4C5CF0A8F1B}" presName="sibTrans" presStyleCnt="0"/>
      <dgm:spPr/>
    </dgm:pt>
    <dgm:pt modelId="{491E5179-60D5-4848-B20A-BE442710640B}" type="pres">
      <dgm:prSet presAssocID="{47DF0B87-1318-46BF-A038-2B7DBED64E93}" presName="node" presStyleLbl="node1" presStyleIdx="3" presStyleCnt="5">
        <dgm:presLayoutVars>
          <dgm:bulletEnabled val="1"/>
        </dgm:presLayoutVars>
      </dgm:prSet>
      <dgm:spPr/>
    </dgm:pt>
    <dgm:pt modelId="{69CDC34F-7836-4A6D-97D8-3D3140AD9153}" type="pres">
      <dgm:prSet presAssocID="{83E19DFD-E6AE-4E4A-B975-9931413D5121}" presName="sibTrans" presStyleCnt="0"/>
      <dgm:spPr/>
    </dgm:pt>
    <dgm:pt modelId="{5DA3F658-FDDB-4589-9C24-120D6C676625}" type="pres">
      <dgm:prSet presAssocID="{2779D25E-9919-45EA-AF6A-485FCFB633E8}" presName="node" presStyleLbl="node1" presStyleIdx="4" presStyleCnt="5">
        <dgm:presLayoutVars>
          <dgm:bulletEnabled val="1"/>
        </dgm:presLayoutVars>
      </dgm:prSet>
      <dgm:spPr/>
    </dgm:pt>
  </dgm:ptLst>
  <dgm:cxnLst>
    <dgm:cxn modelId="{6DD02E14-2004-4B40-826C-3DC174D0A28F}" srcId="{0A2AF369-0644-4BB9-80F4-7AC1F36FAC62}" destId="{A7BC8B57-8C84-4E13-9AF6-BC49ADAD6052}" srcOrd="0" destOrd="0" parTransId="{296104B2-6D4C-4A05-BD9A-9BD12E303A9A}" sibTransId="{B074349C-9C5F-4ED3-BA7A-24D953CCBCD7}"/>
    <dgm:cxn modelId="{90E3502C-8019-4140-A011-857D8CAC2229}" type="presOf" srcId="{F55264D0-E3D3-478F-93BF-E0AC201EE062}" destId="{67CBF198-206A-40EB-B583-C5B6171D78CA}" srcOrd="0" destOrd="0" presId="urn:microsoft.com/office/officeart/2005/8/layout/default"/>
    <dgm:cxn modelId="{3EDB2A39-6B2F-4C8D-AE56-57CBC54222DC}" srcId="{0A2AF369-0644-4BB9-80F4-7AC1F36FAC62}" destId="{F55264D0-E3D3-478F-93BF-E0AC201EE062}" srcOrd="1" destOrd="0" parTransId="{A3E0759D-19FD-4835-9F35-2BADF6DD30D4}" sibTransId="{4A2A687B-8E49-461B-BBFC-D9E091A4BD49}"/>
    <dgm:cxn modelId="{9789805C-21D2-4AA4-A9F8-65B71531EF7A}" type="presOf" srcId="{2779D25E-9919-45EA-AF6A-485FCFB633E8}" destId="{5DA3F658-FDDB-4589-9C24-120D6C676625}" srcOrd="0" destOrd="0" presId="urn:microsoft.com/office/officeart/2005/8/layout/default"/>
    <dgm:cxn modelId="{E9D6236A-835E-4BB9-91B0-DB91DCA721D3}" srcId="{0A2AF369-0644-4BB9-80F4-7AC1F36FAC62}" destId="{47DF0B87-1318-46BF-A038-2B7DBED64E93}" srcOrd="3" destOrd="0" parTransId="{32E22CBD-3472-41A7-BD03-A729FBDC2B3C}" sibTransId="{83E19DFD-E6AE-4E4A-B975-9931413D5121}"/>
    <dgm:cxn modelId="{2EECF950-19FA-4A58-A0DA-50A96D0A72CB}" type="presOf" srcId="{A7BC8B57-8C84-4E13-9AF6-BC49ADAD6052}" destId="{31539FBF-3C6A-48BE-847D-CD7F5DD3978A}" srcOrd="0" destOrd="0" presId="urn:microsoft.com/office/officeart/2005/8/layout/default"/>
    <dgm:cxn modelId="{526EBA72-7390-4FC1-AB12-61BD5EBA4B96}" srcId="{0A2AF369-0644-4BB9-80F4-7AC1F36FAC62}" destId="{2779D25E-9919-45EA-AF6A-485FCFB633E8}" srcOrd="4" destOrd="0" parTransId="{E9A9D386-080A-424D-BD4E-2A0E567A91DA}" sibTransId="{D0457CEA-B5B4-490E-816A-51D5527E5924}"/>
    <dgm:cxn modelId="{FFAFE195-0163-4E04-A365-D145CCAA63D2}" type="presOf" srcId="{47DF0B87-1318-46BF-A038-2B7DBED64E93}" destId="{491E5179-60D5-4848-B20A-BE442710640B}" srcOrd="0" destOrd="0" presId="urn:microsoft.com/office/officeart/2005/8/layout/default"/>
    <dgm:cxn modelId="{875C38B1-C099-4447-8609-0B0A54A1C148}" srcId="{0A2AF369-0644-4BB9-80F4-7AC1F36FAC62}" destId="{BB488CDC-6E30-4697-A47F-374C58D35C97}" srcOrd="2" destOrd="0" parTransId="{D099B827-0179-45AB-A8BE-DA632EC6F82B}" sibTransId="{56B090B5-B7BB-4170-BAFC-E4C5CF0A8F1B}"/>
    <dgm:cxn modelId="{E95E2DCA-F14B-4422-A719-D7BFA6A0F778}" type="presOf" srcId="{0A2AF369-0644-4BB9-80F4-7AC1F36FAC62}" destId="{A262528F-1CA5-485D-8587-0F6902E7D7AF}" srcOrd="0" destOrd="0" presId="urn:microsoft.com/office/officeart/2005/8/layout/default"/>
    <dgm:cxn modelId="{F899B5E0-6B65-4BCE-8967-897B69EA91E2}" type="presOf" srcId="{BB488CDC-6E30-4697-A47F-374C58D35C97}" destId="{EF51B400-2FC7-4F9A-9BBA-4EC74177A5D2}" srcOrd="0" destOrd="0" presId="urn:microsoft.com/office/officeart/2005/8/layout/default"/>
    <dgm:cxn modelId="{BE6D9E49-6651-45F4-B504-E522C06A2AA9}" type="presParOf" srcId="{A262528F-1CA5-485D-8587-0F6902E7D7AF}" destId="{31539FBF-3C6A-48BE-847D-CD7F5DD3978A}" srcOrd="0" destOrd="0" presId="urn:microsoft.com/office/officeart/2005/8/layout/default"/>
    <dgm:cxn modelId="{E88D6A6F-8CBE-469B-A6EA-FDC893FD5C9E}" type="presParOf" srcId="{A262528F-1CA5-485D-8587-0F6902E7D7AF}" destId="{DD3300F5-1DBD-479D-83DA-BC8CFA86D5F9}" srcOrd="1" destOrd="0" presId="urn:microsoft.com/office/officeart/2005/8/layout/default"/>
    <dgm:cxn modelId="{E2ACE190-2B8F-43FC-B308-6F3CA4537270}" type="presParOf" srcId="{A262528F-1CA5-485D-8587-0F6902E7D7AF}" destId="{67CBF198-206A-40EB-B583-C5B6171D78CA}" srcOrd="2" destOrd="0" presId="urn:microsoft.com/office/officeart/2005/8/layout/default"/>
    <dgm:cxn modelId="{4A82E367-0CB4-4876-A6FA-E9FE244C4BAB}" type="presParOf" srcId="{A262528F-1CA5-485D-8587-0F6902E7D7AF}" destId="{143AE033-E18D-4043-8B7D-061B778EA762}" srcOrd="3" destOrd="0" presId="urn:microsoft.com/office/officeart/2005/8/layout/default"/>
    <dgm:cxn modelId="{580D6C11-08E9-41EA-836B-35379428CFE2}" type="presParOf" srcId="{A262528F-1CA5-485D-8587-0F6902E7D7AF}" destId="{EF51B400-2FC7-4F9A-9BBA-4EC74177A5D2}" srcOrd="4" destOrd="0" presId="urn:microsoft.com/office/officeart/2005/8/layout/default"/>
    <dgm:cxn modelId="{F07E542B-1597-4E39-B2B3-41266AEBC9C2}" type="presParOf" srcId="{A262528F-1CA5-485D-8587-0F6902E7D7AF}" destId="{B0D9D24C-20AA-4CCD-AB13-25BED91DF945}" srcOrd="5" destOrd="0" presId="urn:microsoft.com/office/officeart/2005/8/layout/default"/>
    <dgm:cxn modelId="{74AF5ADF-A351-405B-BCAA-2EF4A34C17DE}" type="presParOf" srcId="{A262528F-1CA5-485D-8587-0F6902E7D7AF}" destId="{491E5179-60D5-4848-B20A-BE442710640B}" srcOrd="6" destOrd="0" presId="urn:microsoft.com/office/officeart/2005/8/layout/default"/>
    <dgm:cxn modelId="{6B3A415B-E4AD-49A9-8DB5-1B716C5EC65D}" type="presParOf" srcId="{A262528F-1CA5-485D-8587-0F6902E7D7AF}" destId="{69CDC34F-7836-4A6D-97D8-3D3140AD9153}" srcOrd="7" destOrd="0" presId="urn:microsoft.com/office/officeart/2005/8/layout/default"/>
    <dgm:cxn modelId="{EB129824-CCE2-4839-A5DC-560CA6A13361}" type="presParOf" srcId="{A262528F-1CA5-485D-8587-0F6902E7D7AF}" destId="{5DA3F658-FDDB-4589-9C24-120D6C67662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4D41FD-5A58-4E14-8771-EAA076B5BAEC}"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en-US"/>
        </a:p>
      </dgm:t>
    </dgm:pt>
    <dgm:pt modelId="{187F2EA2-BF9C-4302-B7AE-C233388B98E5}" type="pres">
      <dgm:prSet presAssocID="{2D4D41FD-5A58-4E14-8771-EAA076B5BAEC}" presName="linear" presStyleCnt="0">
        <dgm:presLayoutVars>
          <dgm:dir/>
          <dgm:animLvl val="lvl"/>
          <dgm:resizeHandles val="exact"/>
        </dgm:presLayoutVars>
      </dgm:prSet>
      <dgm:spPr/>
    </dgm:pt>
  </dgm:ptLst>
  <dgm:cxnLst>
    <dgm:cxn modelId="{8D07916B-189E-4BF6-AB84-8E70DB0659D6}" type="presOf" srcId="{2D4D41FD-5A58-4E14-8771-EAA076B5BAEC}" destId="{187F2EA2-BF9C-4302-B7AE-C233388B98E5}"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956436-77D7-434D-8017-9C632E216D3E}"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GB"/>
        </a:p>
      </dgm:t>
    </dgm:pt>
    <dgm:pt modelId="{AB4017A2-FF25-4809-B513-2DC89BEF0181}">
      <dgm:prSet custT="1"/>
      <dgm:spPr/>
      <dgm:t>
        <a:bodyPr/>
        <a:lstStyle/>
        <a:p>
          <a:r>
            <a:rPr lang="en-US" sz="3200" b="1" dirty="0">
              <a:latin typeface="Montserrat Bold Italics"/>
            </a:rPr>
            <a:t>Investments in infrastructure and works shall:</a:t>
          </a:r>
          <a:endParaRPr lang="en-GB" sz="3200" b="1" dirty="0">
            <a:latin typeface="Montserrat Bold Italics"/>
          </a:endParaRPr>
        </a:p>
      </dgm:t>
    </dgm:pt>
    <dgm:pt modelId="{90AA29EA-4383-4E01-A05F-8BCBAE5684BB}" type="parTrans" cxnId="{074FFC79-A381-45AB-917B-89C51DC5E683}">
      <dgm:prSet/>
      <dgm:spPr/>
      <dgm:t>
        <a:bodyPr/>
        <a:lstStyle/>
        <a:p>
          <a:endParaRPr lang="en-GB" sz="3200">
            <a:latin typeface="Montserrat Bold Italics"/>
          </a:endParaRPr>
        </a:p>
      </dgm:t>
    </dgm:pt>
    <dgm:pt modelId="{9E947AB6-C045-4B1C-B3B1-64C59A6EB0E3}" type="sibTrans" cxnId="{074FFC79-A381-45AB-917B-89C51DC5E683}">
      <dgm:prSet/>
      <dgm:spPr/>
      <dgm:t>
        <a:bodyPr/>
        <a:lstStyle/>
        <a:p>
          <a:endParaRPr lang="en-GB" sz="3200">
            <a:latin typeface="Montserrat Bold Italics"/>
          </a:endParaRPr>
        </a:p>
      </dgm:t>
    </dgm:pt>
    <dgm:pt modelId="{8522EC60-A201-46D7-BB90-4AB30CB3CB69}">
      <dgm:prSet custT="1"/>
      <dgm:spPr>
        <a:noFill/>
      </dgm:spPr>
      <dgm:t>
        <a:bodyPr lIns="274320" rIns="548640"/>
        <a:lstStyle/>
        <a:p>
          <a:pPr marL="285750" lvl="0" indent="-285750">
            <a:spcBef>
              <a:spcPts val="600"/>
            </a:spcBef>
            <a:spcAft>
              <a:spcPts val="600"/>
            </a:spcAft>
            <a:buFont typeface="Wingdings" panose="05000000000000000000" pitchFamily="2" charset="2"/>
            <a:buChar char="ü"/>
          </a:pPr>
          <a:r>
            <a:rPr lang="en-US" sz="3200" dirty="0">
              <a:solidFill>
                <a:schemeClr val="tx2"/>
              </a:solidFill>
              <a:latin typeface="Montserrat Bold Italics"/>
            </a:rPr>
            <a:t>have a public character / as a main rule be carried out on a real estate (land and/or building) owned by the state (national/regional/local level);</a:t>
          </a:r>
          <a:endParaRPr lang="en-GB" sz="3200" dirty="0">
            <a:solidFill>
              <a:schemeClr val="tx2"/>
            </a:solidFill>
            <a:latin typeface="Montserrat Bold Italics"/>
          </a:endParaRPr>
        </a:p>
      </dgm:t>
    </dgm:pt>
    <dgm:pt modelId="{B6D4D297-54EC-41AC-816B-1BADC414B8E3}" type="parTrans" cxnId="{1EDEDD58-C5EF-4A97-A896-1A49B8A70C6B}">
      <dgm:prSet/>
      <dgm:spPr/>
      <dgm:t>
        <a:bodyPr/>
        <a:lstStyle/>
        <a:p>
          <a:endParaRPr lang="en-GB" sz="3200">
            <a:latin typeface="Montserrat Bold Italics"/>
          </a:endParaRPr>
        </a:p>
      </dgm:t>
    </dgm:pt>
    <dgm:pt modelId="{3823DA7F-75A9-497F-A753-F804EBA2958C}" type="sibTrans" cxnId="{1EDEDD58-C5EF-4A97-A896-1A49B8A70C6B}">
      <dgm:prSet/>
      <dgm:spPr/>
      <dgm:t>
        <a:bodyPr/>
        <a:lstStyle/>
        <a:p>
          <a:endParaRPr lang="en-GB" sz="3200">
            <a:latin typeface="Montserrat Bold Italics"/>
          </a:endParaRPr>
        </a:p>
      </dgm:t>
    </dgm:pt>
    <dgm:pt modelId="{3C9A1A2B-93F8-4447-89AF-9CD9F330B465}">
      <dgm:prSet custT="1"/>
      <dgm:spPr>
        <a:noFill/>
      </dgm:spPr>
      <dgm:t>
        <a:bodyPr lIns="274320" rIns="548640"/>
        <a:lstStyle/>
        <a:p>
          <a:pPr marL="285750" lvl="0" indent="-285750">
            <a:spcBef>
              <a:spcPts val="600"/>
            </a:spcBef>
            <a:spcAft>
              <a:spcPts val="600"/>
            </a:spcAft>
            <a:buFont typeface="Wingdings" panose="05000000000000000000" pitchFamily="2" charset="2"/>
            <a:buChar char="ü"/>
          </a:pPr>
          <a:r>
            <a:rPr lang="en-US" sz="3200" dirty="0">
              <a:solidFill>
                <a:schemeClr val="tx2"/>
              </a:solidFill>
              <a:latin typeface="Montserrat Bold Italics"/>
            </a:rPr>
            <a:t>be necessary for project implementation;</a:t>
          </a:r>
          <a:endParaRPr lang="en-GB" sz="3200" dirty="0">
            <a:solidFill>
              <a:schemeClr val="tx2"/>
            </a:solidFill>
            <a:latin typeface="Montserrat Bold Italics"/>
          </a:endParaRPr>
        </a:p>
      </dgm:t>
    </dgm:pt>
    <dgm:pt modelId="{903BE293-E23E-42BD-99B9-37443189D13D}" type="parTrans" cxnId="{3CCC9B8A-5513-4525-8578-2F1237E95538}">
      <dgm:prSet/>
      <dgm:spPr/>
      <dgm:t>
        <a:bodyPr/>
        <a:lstStyle/>
        <a:p>
          <a:endParaRPr lang="en-GB" sz="3200">
            <a:latin typeface="Montserrat Bold Italics"/>
          </a:endParaRPr>
        </a:p>
      </dgm:t>
    </dgm:pt>
    <dgm:pt modelId="{C7FCEE23-B887-4458-AA81-052900A6BD3D}" type="sibTrans" cxnId="{3CCC9B8A-5513-4525-8578-2F1237E95538}">
      <dgm:prSet/>
      <dgm:spPr/>
      <dgm:t>
        <a:bodyPr/>
        <a:lstStyle/>
        <a:p>
          <a:endParaRPr lang="en-GB" sz="3200">
            <a:latin typeface="Montserrat Bold Italics"/>
          </a:endParaRPr>
        </a:p>
      </dgm:t>
    </dgm:pt>
    <dgm:pt modelId="{FCEBC4B3-833A-4D59-B8FE-7B4E5A3E9B75}">
      <dgm:prSet custT="1"/>
      <dgm:spPr>
        <a:noFill/>
      </dgm:spPr>
      <dgm:t>
        <a:bodyPr lIns="274320" rIns="548640"/>
        <a:lstStyle/>
        <a:p>
          <a:pPr marL="285750" lvl="0" indent="-285750">
            <a:spcBef>
              <a:spcPts val="600"/>
            </a:spcBef>
            <a:spcAft>
              <a:spcPts val="600"/>
            </a:spcAft>
            <a:buFont typeface="Wingdings" panose="05000000000000000000" pitchFamily="2" charset="2"/>
            <a:buChar char="ü"/>
          </a:pPr>
          <a:r>
            <a:rPr lang="en-US" sz="3200" dirty="0">
              <a:solidFill>
                <a:schemeClr val="tx2"/>
              </a:solidFill>
              <a:latin typeface="Montserrat Bold Italics"/>
            </a:rPr>
            <a:t>be justified in the Interreg VI-A Romania–Hungary </a:t>
          </a:r>
          <a:r>
            <a:rPr lang="en-US" sz="3200" dirty="0" err="1">
              <a:solidFill>
                <a:schemeClr val="tx2"/>
              </a:solidFill>
              <a:latin typeface="Montserrat Bold Italics"/>
            </a:rPr>
            <a:t>Programme</a:t>
          </a:r>
          <a:r>
            <a:rPr lang="en-US" sz="3200" dirty="0">
              <a:solidFill>
                <a:schemeClr val="tx2"/>
              </a:solidFill>
              <a:latin typeface="Montserrat Bold Italics"/>
            </a:rPr>
            <a:t> cross-border context;</a:t>
          </a:r>
          <a:endParaRPr lang="en-GB" sz="3200" dirty="0">
            <a:solidFill>
              <a:schemeClr val="tx2"/>
            </a:solidFill>
            <a:latin typeface="Montserrat Bold Italics"/>
          </a:endParaRPr>
        </a:p>
      </dgm:t>
    </dgm:pt>
    <dgm:pt modelId="{D5F8DF82-19F9-4FCE-89B5-B1C4CAF47799}" type="parTrans" cxnId="{2CC8EC0A-D5F3-4496-8779-C7D85FDD8ECA}">
      <dgm:prSet/>
      <dgm:spPr/>
      <dgm:t>
        <a:bodyPr/>
        <a:lstStyle/>
        <a:p>
          <a:endParaRPr lang="en-GB" sz="3200">
            <a:latin typeface="Montserrat Bold Italics"/>
          </a:endParaRPr>
        </a:p>
      </dgm:t>
    </dgm:pt>
    <dgm:pt modelId="{89819409-B96A-4B4C-B7AA-90C6A18A09CC}" type="sibTrans" cxnId="{2CC8EC0A-D5F3-4496-8779-C7D85FDD8ECA}">
      <dgm:prSet/>
      <dgm:spPr/>
      <dgm:t>
        <a:bodyPr/>
        <a:lstStyle/>
        <a:p>
          <a:endParaRPr lang="en-GB" sz="3200">
            <a:latin typeface="Montserrat Bold Italics"/>
          </a:endParaRPr>
        </a:p>
      </dgm:t>
    </dgm:pt>
    <dgm:pt modelId="{3809EEDC-ECB4-40C4-B0E7-8BBAFD676D10}">
      <dgm:prSet custT="1"/>
      <dgm:spPr>
        <a:noFill/>
      </dgm:spPr>
      <dgm:t>
        <a:bodyPr lIns="274320" rIns="548640"/>
        <a:lstStyle/>
        <a:p>
          <a:pPr marL="285750" lvl="0" indent="-285750">
            <a:spcBef>
              <a:spcPts val="600"/>
            </a:spcBef>
            <a:spcAft>
              <a:spcPts val="600"/>
            </a:spcAft>
            <a:buFont typeface="Wingdings" panose="05000000000000000000" pitchFamily="2" charset="2"/>
            <a:buChar char="ü"/>
          </a:pPr>
          <a:r>
            <a:rPr lang="en-US" sz="3200" dirty="0">
              <a:solidFill>
                <a:schemeClr val="tx2"/>
              </a:solidFill>
              <a:latin typeface="Montserrat Bold Italics"/>
            </a:rPr>
            <a:t>be maintained for as long as possible, but at least until the end of the sustainability period. </a:t>
          </a:r>
          <a:endParaRPr lang="en-GB" sz="3200" dirty="0">
            <a:solidFill>
              <a:schemeClr val="tx2"/>
            </a:solidFill>
            <a:latin typeface="Montserrat Bold Italics"/>
          </a:endParaRPr>
        </a:p>
      </dgm:t>
    </dgm:pt>
    <dgm:pt modelId="{764FCF03-2981-43A4-9FC3-EF4CF9492882}" type="parTrans" cxnId="{16F15FF3-F3D9-46C0-A28B-21A7784042E3}">
      <dgm:prSet/>
      <dgm:spPr/>
      <dgm:t>
        <a:bodyPr/>
        <a:lstStyle/>
        <a:p>
          <a:endParaRPr lang="en-GB" sz="3200">
            <a:latin typeface="Montserrat Bold Italics"/>
          </a:endParaRPr>
        </a:p>
      </dgm:t>
    </dgm:pt>
    <dgm:pt modelId="{EC379E08-8F3C-4313-AC6F-E8355804993C}" type="sibTrans" cxnId="{16F15FF3-F3D9-46C0-A28B-21A7784042E3}">
      <dgm:prSet/>
      <dgm:spPr/>
      <dgm:t>
        <a:bodyPr/>
        <a:lstStyle/>
        <a:p>
          <a:endParaRPr lang="en-GB" sz="3200">
            <a:latin typeface="Montserrat Bold Italics"/>
          </a:endParaRPr>
        </a:p>
      </dgm:t>
    </dgm:pt>
    <dgm:pt modelId="{3F60308D-893E-4082-B0C7-6579C424E450}">
      <dgm:prSet custT="1"/>
      <dgm:spPr>
        <a:noFill/>
      </dgm:spPr>
      <dgm:t>
        <a:bodyPr lIns="274320" rIns="548640"/>
        <a:lstStyle/>
        <a:p>
          <a:pPr marL="285750" lvl="0" indent="-285750">
            <a:spcBef>
              <a:spcPts val="600"/>
            </a:spcBef>
            <a:spcAft>
              <a:spcPts val="600"/>
            </a:spcAft>
            <a:buFont typeface="Wingdings" panose="05000000000000000000" pitchFamily="2" charset="2"/>
            <a:buChar char="ü"/>
          </a:pPr>
          <a:endParaRPr lang="en-GB" sz="3200" dirty="0">
            <a:solidFill>
              <a:schemeClr val="tx2"/>
            </a:solidFill>
            <a:latin typeface="Montserrat Bold Italics"/>
          </a:endParaRPr>
        </a:p>
      </dgm:t>
    </dgm:pt>
    <dgm:pt modelId="{BCA4EFFD-37FF-40D0-BA02-6E8F80292BF4}" type="parTrans" cxnId="{4A33FC77-37C3-4D7D-AD74-11E5BF59D83D}">
      <dgm:prSet/>
      <dgm:spPr/>
      <dgm:t>
        <a:bodyPr/>
        <a:lstStyle/>
        <a:p>
          <a:endParaRPr lang="en-GB"/>
        </a:p>
      </dgm:t>
    </dgm:pt>
    <dgm:pt modelId="{5F22DFF0-4700-46BA-8A7B-85F5725C2C69}" type="sibTrans" cxnId="{4A33FC77-37C3-4D7D-AD74-11E5BF59D83D}">
      <dgm:prSet/>
      <dgm:spPr/>
      <dgm:t>
        <a:bodyPr/>
        <a:lstStyle/>
        <a:p>
          <a:endParaRPr lang="en-GB"/>
        </a:p>
      </dgm:t>
    </dgm:pt>
    <dgm:pt modelId="{A63CC1B0-FCCF-42E2-88CC-EC513B0C76F6}" type="pres">
      <dgm:prSet presAssocID="{C8956436-77D7-434D-8017-9C632E216D3E}" presName="linear" presStyleCnt="0">
        <dgm:presLayoutVars>
          <dgm:dir/>
          <dgm:animLvl val="lvl"/>
          <dgm:resizeHandles val="exact"/>
        </dgm:presLayoutVars>
      </dgm:prSet>
      <dgm:spPr/>
    </dgm:pt>
    <dgm:pt modelId="{16361229-5F25-4B27-B084-8E67B3E3890B}" type="pres">
      <dgm:prSet presAssocID="{AB4017A2-FF25-4809-B513-2DC89BEF0181}" presName="parentLin" presStyleCnt="0"/>
      <dgm:spPr/>
    </dgm:pt>
    <dgm:pt modelId="{B2757010-E338-457A-B332-11399FDCA5BC}" type="pres">
      <dgm:prSet presAssocID="{AB4017A2-FF25-4809-B513-2DC89BEF0181}" presName="parentLeftMargin" presStyleLbl="node1" presStyleIdx="0" presStyleCnt="1"/>
      <dgm:spPr/>
    </dgm:pt>
    <dgm:pt modelId="{14FBA823-D71B-4F74-A404-5A43E3B4B4F0}" type="pres">
      <dgm:prSet presAssocID="{AB4017A2-FF25-4809-B513-2DC89BEF0181}" presName="parentText" presStyleLbl="node1" presStyleIdx="0" presStyleCnt="1" custScaleY="51643" custLinFactNeighborX="4891" custLinFactNeighborY="-16419">
        <dgm:presLayoutVars>
          <dgm:chMax val="0"/>
          <dgm:bulletEnabled val="1"/>
        </dgm:presLayoutVars>
      </dgm:prSet>
      <dgm:spPr/>
    </dgm:pt>
    <dgm:pt modelId="{CD093C55-A05A-418D-8B08-89504CD5743B}" type="pres">
      <dgm:prSet presAssocID="{AB4017A2-FF25-4809-B513-2DC89BEF0181}" presName="negativeSpace" presStyleCnt="0"/>
      <dgm:spPr/>
    </dgm:pt>
    <dgm:pt modelId="{1B941A7E-9561-471F-93DA-96C1DEF6FE20}" type="pres">
      <dgm:prSet presAssocID="{AB4017A2-FF25-4809-B513-2DC89BEF0181}" presName="childText" presStyleLbl="conFgAcc1" presStyleIdx="0" presStyleCnt="1" custScaleY="85402">
        <dgm:presLayoutVars>
          <dgm:bulletEnabled val="1"/>
        </dgm:presLayoutVars>
      </dgm:prSet>
      <dgm:spPr/>
    </dgm:pt>
  </dgm:ptLst>
  <dgm:cxnLst>
    <dgm:cxn modelId="{2CC8EC0A-D5F3-4496-8779-C7D85FDD8ECA}" srcId="{AB4017A2-FF25-4809-B513-2DC89BEF0181}" destId="{FCEBC4B3-833A-4D59-B8FE-7B4E5A3E9B75}" srcOrd="3" destOrd="0" parTransId="{D5F8DF82-19F9-4FCE-89B5-B1C4CAF47799}" sibTransId="{89819409-B96A-4B4C-B7AA-90C6A18A09CC}"/>
    <dgm:cxn modelId="{70F16B0F-EA61-479B-BD9C-766BA789EB85}" type="presOf" srcId="{3809EEDC-ECB4-40C4-B0E7-8BBAFD676D10}" destId="{1B941A7E-9561-471F-93DA-96C1DEF6FE20}" srcOrd="0" destOrd="4" presId="urn:microsoft.com/office/officeart/2005/8/layout/list1"/>
    <dgm:cxn modelId="{1B6CB413-DDC9-4442-8160-CC09077682A7}" type="presOf" srcId="{AB4017A2-FF25-4809-B513-2DC89BEF0181}" destId="{14FBA823-D71B-4F74-A404-5A43E3B4B4F0}" srcOrd="1" destOrd="0" presId="urn:microsoft.com/office/officeart/2005/8/layout/list1"/>
    <dgm:cxn modelId="{C963011F-318F-4CAC-AB78-AE43529BDAB8}" type="presOf" srcId="{FCEBC4B3-833A-4D59-B8FE-7B4E5A3E9B75}" destId="{1B941A7E-9561-471F-93DA-96C1DEF6FE20}" srcOrd="0" destOrd="3" presId="urn:microsoft.com/office/officeart/2005/8/layout/list1"/>
    <dgm:cxn modelId="{50781845-0F17-4709-A0CB-04751802F73F}" type="presOf" srcId="{3F60308D-893E-4082-B0C7-6579C424E450}" destId="{1B941A7E-9561-471F-93DA-96C1DEF6FE20}" srcOrd="0" destOrd="0" presId="urn:microsoft.com/office/officeart/2005/8/layout/list1"/>
    <dgm:cxn modelId="{B05C3374-D87C-4083-B7A1-BDE62792B0BA}" type="presOf" srcId="{AB4017A2-FF25-4809-B513-2DC89BEF0181}" destId="{B2757010-E338-457A-B332-11399FDCA5BC}" srcOrd="0" destOrd="0" presId="urn:microsoft.com/office/officeart/2005/8/layout/list1"/>
    <dgm:cxn modelId="{4A33FC77-37C3-4D7D-AD74-11E5BF59D83D}" srcId="{AB4017A2-FF25-4809-B513-2DC89BEF0181}" destId="{3F60308D-893E-4082-B0C7-6579C424E450}" srcOrd="0" destOrd="0" parTransId="{BCA4EFFD-37FF-40D0-BA02-6E8F80292BF4}" sibTransId="{5F22DFF0-4700-46BA-8A7B-85F5725C2C69}"/>
    <dgm:cxn modelId="{1EDEDD58-C5EF-4A97-A896-1A49B8A70C6B}" srcId="{AB4017A2-FF25-4809-B513-2DC89BEF0181}" destId="{8522EC60-A201-46D7-BB90-4AB30CB3CB69}" srcOrd="1" destOrd="0" parTransId="{B6D4D297-54EC-41AC-816B-1BADC414B8E3}" sibTransId="{3823DA7F-75A9-497F-A753-F804EBA2958C}"/>
    <dgm:cxn modelId="{074FFC79-A381-45AB-917B-89C51DC5E683}" srcId="{C8956436-77D7-434D-8017-9C632E216D3E}" destId="{AB4017A2-FF25-4809-B513-2DC89BEF0181}" srcOrd="0" destOrd="0" parTransId="{90AA29EA-4383-4E01-A05F-8BCBAE5684BB}" sibTransId="{9E947AB6-C045-4B1C-B3B1-64C59A6EB0E3}"/>
    <dgm:cxn modelId="{4653F185-5DFB-4833-9412-E40773569B65}" type="presOf" srcId="{8522EC60-A201-46D7-BB90-4AB30CB3CB69}" destId="{1B941A7E-9561-471F-93DA-96C1DEF6FE20}" srcOrd="0" destOrd="1" presId="urn:microsoft.com/office/officeart/2005/8/layout/list1"/>
    <dgm:cxn modelId="{34F34D89-9EFC-47BC-A085-F59D02A90A85}" type="presOf" srcId="{C8956436-77D7-434D-8017-9C632E216D3E}" destId="{A63CC1B0-FCCF-42E2-88CC-EC513B0C76F6}" srcOrd="0" destOrd="0" presId="urn:microsoft.com/office/officeart/2005/8/layout/list1"/>
    <dgm:cxn modelId="{3CCC9B8A-5513-4525-8578-2F1237E95538}" srcId="{AB4017A2-FF25-4809-B513-2DC89BEF0181}" destId="{3C9A1A2B-93F8-4447-89AF-9CD9F330B465}" srcOrd="2" destOrd="0" parTransId="{903BE293-E23E-42BD-99B9-37443189D13D}" sibTransId="{C7FCEE23-B887-4458-AA81-052900A6BD3D}"/>
    <dgm:cxn modelId="{9258A0A5-EDF8-402E-AFDA-F31B38FEA899}" type="presOf" srcId="{3C9A1A2B-93F8-4447-89AF-9CD9F330B465}" destId="{1B941A7E-9561-471F-93DA-96C1DEF6FE20}" srcOrd="0" destOrd="2" presId="urn:microsoft.com/office/officeart/2005/8/layout/list1"/>
    <dgm:cxn modelId="{16F15FF3-F3D9-46C0-A28B-21A7784042E3}" srcId="{AB4017A2-FF25-4809-B513-2DC89BEF0181}" destId="{3809EEDC-ECB4-40C4-B0E7-8BBAFD676D10}" srcOrd="4" destOrd="0" parTransId="{764FCF03-2981-43A4-9FC3-EF4CF9492882}" sibTransId="{EC379E08-8F3C-4313-AC6F-E8355804993C}"/>
    <dgm:cxn modelId="{6CE1EBC9-1962-4357-A2FE-6641B62CCBC3}" type="presParOf" srcId="{A63CC1B0-FCCF-42E2-88CC-EC513B0C76F6}" destId="{16361229-5F25-4B27-B084-8E67B3E3890B}" srcOrd="0" destOrd="0" presId="urn:microsoft.com/office/officeart/2005/8/layout/list1"/>
    <dgm:cxn modelId="{6E338BC1-7164-4756-BDED-A5BEFE109F3B}" type="presParOf" srcId="{16361229-5F25-4B27-B084-8E67B3E3890B}" destId="{B2757010-E338-457A-B332-11399FDCA5BC}" srcOrd="0" destOrd="0" presId="urn:microsoft.com/office/officeart/2005/8/layout/list1"/>
    <dgm:cxn modelId="{E4A517F6-2EDA-41BA-846C-0EE77D860035}" type="presParOf" srcId="{16361229-5F25-4B27-B084-8E67B3E3890B}" destId="{14FBA823-D71B-4F74-A404-5A43E3B4B4F0}" srcOrd="1" destOrd="0" presId="urn:microsoft.com/office/officeart/2005/8/layout/list1"/>
    <dgm:cxn modelId="{698936D0-7E2A-4F6E-B8EB-E7511D4C12E9}" type="presParOf" srcId="{A63CC1B0-FCCF-42E2-88CC-EC513B0C76F6}" destId="{CD093C55-A05A-418D-8B08-89504CD5743B}" srcOrd="1" destOrd="0" presId="urn:microsoft.com/office/officeart/2005/8/layout/list1"/>
    <dgm:cxn modelId="{69111A55-979A-497B-B3F2-AD79F75327C5}" type="presParOf" srcId="{A63CC1B0-FCCF-42E2-88CC-EC513B0C76F6}" destId="{1B941A7E-9561-471F-93DA-96C1DEF6FE20}"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8DD67A-2A7C-4C9D-A837-B548E39CF3EF}" type="doc">
      <dgm:prSet loTypeId="urn:microsoft.com/office/officeart/2005/8/layout/vList2" loCatId="list" qsTypeId="urn:microsoft.com/office/officeart/2005/8/quickstyle/simple4" qsCatId="simple" csTypeId="urn:microsoft.com/office/officeart/2005/8/colors/accent5_4" csCatId="accent5" phldr="1"/>
      <dgm:spPr/>
      <dgm:t>
        <a:bodyPr/>
        <a:lstStyle/>
        <a:p>
          <a:endParaRPr lang="en-GB"/>
        </a:p>
      </dgm:t>
    </dgm:pt>
    <dgm:pt modelId="{C3118AA0-DAB9-4083-A3D4-3994D154CB8F}">
      <dgm:prSet custT="1"/>
      <dgm:spPr/>
      <dgm:t>
        <a:bodyPr/>
        <a:lstStyle/>
        <a:p>
          <a:r>
            <a:rPr lang="en-GB" sz="2800" dirty="0">
              <a:effectLst/>
              <a:latin typeface="Open Sans" panose="020B0606030504020204" pitchFamily="34" charset="0"/>
              <a:ea typeface="Open Sans" panose="020B0606030504020204" pitchFamily="34" charset="0"/>
              <a:cs typeface="Open Sans" panose="020B0606030504020204" pitchFamily="34" charset="0"/>
            </a:rPr>
            <a:t>State aid incidence should be avoided whenever possible!</a:t>
          </a:r>
        </a:p>
      </dgm:t>
    </dgm:pt>
    <dgm:pt modelId="{746412CF-46A6-4A30-9F10-83459B7F5776}" type="parTrans" cxnId="{F8C2D34A-C66E-4FA6-B76D-622A6824D508}">
      <dgm:prSet/>
      <dgm:spPr/>
      <dgm:t>
        <a:bodyPr/>
        <a:lstStyle/>
        <a:p>
          <a:endParaRPr lang="en-GB" sz="2800">
            <a:latin typeface="Open Sans" panose="020B0606030504020204" pitchFamily="34" charset="0"/>
            <a:ea typeface="Open Sans" panose="020B0606030504020204" pitchFamily="34" charset="0"/>
            <a:cs typeface="Open Sans" panose="020B0606030504020204" pitchFamily="34" charset="0"/>
          </a:endParaRPr>
        </a:p>
      </dgm:t>
    </dgm:pt>
    <dgm:pt modelId="{944CDF68-63F3-4889-A019-D1CDA5264C55}" type="sibTrans" cxnId="{F8C2D34A-C66E-4FA6-B76D-622A6824D508}">
      <dgm:prSet/>
      <dgm:spPr/>
      <dgm:t>
        <a:bodyPr/>
        <a:lstStyle/>
        <a:p>
          <a:endParaRPr lang="en-GB" sz="2800">
            <a:latin typeface="Open Sans" panose="020B0606030504020204" pitchFamily="34" charset="0"/>
            <a:ea typeface="Open Sans" panose="020B0606030504020204" pitchFamily="34" charset="0"/>
            <a:cs typeface="Open Sans" panose="020B0606030504020204" pitchFamily="34" charset="0"/>
          </a:endParaRPr>
        </a:p>
      </dgm:t>
    </dgm:pt>
    <dgm:pt modelId="{934B9442-3AF6-4B1F-A636-9C5279908E6B}" type="pres">
      <dgm:prSet presAssocID="{BA8DD67A-2A7C-4C9D-A837-B548E39CF3EF}" presName="linear" presStyleCnt="0">
        <dgm:presLayoutVars>
          <dgm:animLvl val="lvl"/>
          <dgm:resizeHandles val="exact"/>
        </dgm:presLayoutVars>
      </dgm:prSet>
      <dgm:spPr/>
    </dgm:pt>
    <dgm:pt modelId="{6DB84CF6-F874-4C26-A7EA-19A8080BBB1B}" type="pres">
      <dgm:prSet presAssocID="{C3118AA0-DAB9-4083-A3D4-3994D154CB8F}" presName="parentText" presStyleLbl="node1" presStyleIdx="0" presStyleCnt="1" custLinFactY="-138838" custLinFactNeighborX="-2399" custLinFactNeighborY="-200000">
        <dgm:presLayoutVars>
          <dgm:chMax val="0"/>
          <dgm:bulletEnabled val="1"/>
        </dgm:presLayoutVars>
      </dgm:prSet>
      <dgm:spPr/>
    </dgm:pt>
  </dgm:ptLst>
  <dgm:cxnLst>
    <dgm:cxn modelId="{D065DD41-9BB3-48D6-A396-5330CA200072}" type="presOf" srcId="{C3118AA0-DAB9-4083-A3D4-3994D154CB8F}" destId="{6DB84CF6-F874-4C26-A7EA-19A8080BBB1B}" srcOrd="0" destOrd="0" presId="urn:microsoft.com/office/officeart/2005/8/layout/vList2"/>
    <dgm:cxn modelId="{F8C2D34A-C66E-4FA6-B76D-622A6824D508}" srcId="{BA8DD67A-2A7C-4C9D-A837-B548E39CF3EF}" destId="{C3118AA0-DAB9-4083-A3D4-3994D154CB8F}" srcOrd="0" destOrd="0" parTransId="{746412CF-46A6-4A30-9F10-83459B7F5776}" sibTransId="{944CDF68-63F3-4889-A019-D1CDA5264C55}"/>
    <dgm:cxn modelId="{AC46E78C-7FF9-4E56-B9FB-9945E64A768A}" type="presOf" srcId="{BA8DD67A-2A7C-4C9D-A837-B548E39CF3EF}" destId="{934B9442-3AF6-4B1F-A636-9C5279908E6B}" srcOrd="0" destOrd="0" presId="urn:microsoft.com/office/officeart/2005/8/layout/vList2"/>
    <dgm:cxn modelId="{512CEFC6-C457-4AA6-A120-B7C7E648281A}" type="presParOf" srcId="{934B9442-3AF6-4B1F-A636-9C5279908E6B}" destId="{6DB84CF6-F874-4C26-A7EA-19A8080BBB1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24C100-1CA6-4807-B0C9-AEC1602C10E9}" type="doc">
      <dgm:prSet loTypeId="urn:microsoft.com/office/officeart/2005/8/layout/vList2" loCatId="list" qsTypeId="urn:microsoft.com/office/officeart/2005/8/quickstyle/simple4" qsCatId="simple" csTypeId="urn:microsoft.com/office/officeart/2005/8/colors/accent5_4" csCatId="accent5" phldr="1"/>
      <dgm:spPr/>
      <dgm:t>
        <a:bodyPr/>
        <a:lstStyle/>
        <a:p>
          <a:endParaRPr lang="en-GB"/>
        </a:p>
      </dgm:t>
    </dgm:pt>
    <dgm:pt modelId="{B16CDCE9-BC6D-4AF8-8FED-DFE9D6FA05FA}">
      <dgm:prSet/>
      <dgm:spPr/>
      <dgm:t>
        <a:bodyPr/>
        <a:lstStyle/>
        <a:p>
          <a:pPr algn="ctr"/>
          <a:r>
            <a:rPr lang="en-GB" dirty="0">
              <a:solidFill>
                <a:schemeClr val="bg1"/>
              </a:solidFill>
            </a:rPr>
            <a:t>The selection scenario will be based on weighted funding, up to a proportion which will be set upon selection of all strategic projects, based on their final budgets.</a:t>
          </a: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ECC0F2FF-7F06-401B-A7D7-CFA27EFF0831}" type="parTrans" cxnId="{5C2A34EC-B8BA-41F9-A50B-4693C3E6E891}">
      <dgm:prSet/>
      <dgm:spPr/>
      <dgm:t>
        <a:bodyPr/>
        <a:lstStyle/>
        <a:p>
          <a:endParaRPr lang="en-GB"/>
        </a:p>
      </dgm:t>
    </dgm:pt>
    <dgm:pt modelId="{B0A16B1D-4FE1-4005-92A9-BF09A591DB2C}" type="sibTrans" cxnId="{5C2A34EC-B8BA-41F9-A50B-4693C3E6E891}">
      <dgm:prSet/>
      <dgm:spPr/>
      <dgm:t>
        <a:bodyPr/>
        <a:lstStyle/>
        <a:p>
          <a:endParaRPr lang="en-GB"/>
        </a:p>
      </dgm:t>
    </dgm:pt>
    <dgm:pt modelId="{49C51CC6-0E19-4198-89EF-87B2E5CE657E}" type="pres">
      <dgm:prSet presAssocID="{B724C100-1CA6-4807-B0C9-AEC1602C10E9}" presName="linear" presStyleCnt="0">
        <dgm:presLayoutVars>
          <dgm:animLvl val="lvl"/>
          <dgm:resizeHandles val="exact"/>
        </dgm:presLayoutVars>
      </dgm:prSet>
      <dgm:spPr/>
    </dgm:pt>
    <dgm:pt modelId="{D9ADD805-1BA8-43EA-98B3-B405A94C160E}" type="pres">
      <dgm:prSet presAssocID="{B16CDCE9-BC6D-4AF8-8FED-DFE9D6FA05FA}" presName="parentText" presStyleLbl="node1" presStyleIdx="0" presStyleCnt="1" custLinFactNeighborY="15342">
        <dgm:presLayoutVars>
          <dgm:chMax val="0"/>
          <dgm:bulletEnabled val="1"/>
        </dgm:presLayoutVars>
      </dgm:prSet>
      <dgm:spPr/>
    </dgm:pt>
  </dgm:ptLst>
  <dgm:cxnLst>
    <dgm:cxn modelId="{B1DCE3A4-EEA2-4389-90AF-5620C65CAF4E}" type="presOf" srcId="{B724C100-1CA6-4807-B0C9-AEC1602C10E9}" destId="{49C51CC6-0E19-4198-89EF-87B2E5CE657E}" srcOrd="0" destOrd="0" presId="urn:microsoft.com/office/officeart/2005/8/layout/vList2"/>
    <dgm:cxn modelId="{5F66E8C9-40C2-49D1-A149-D151B0904815}" type="presOf" srcId="{B16CDCE9-BC6D-4AF8-8FED-DFE9D6FA05FA}" destId="{D9ADD805-1BA8-43EA-98B3-B405A94C160E}" srcOrd="0" destOrd="0" presId="urn:microsoft.com/office/officeart/2005/8/layout/vList2"/>
    <dgm:cxn modelId="{5C2A34EC-B8BA-41F9-A50B-4693C3E6E891}" srcId="{B724C100-1CA6-4807-B0C9-AEC1602C10E9}" destId="{B16CDCE9-BC6D-4AF8-8FED-DFE9D6FA05FA}" srcOrd="0" destOrd="0" parTransId="{ECC0F2FF-7F06-401B-A7D7-CFA27EFF0831}" sibTransId="{B0A16B1D-4FE1-4005-92A9-BF09A591DB2C}"/>
    <dgm:cxn modelId="{A5414E38-01DE-4297-B75D-19200E768E97}" type="presParOf" srcId="{49C51CC6-0E19-4198-89EF-87B2E5CE657E}" destId="{D9ADD805-1BA8-43EA-98B3-B405A94C16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464F19-F920-4A09-B427-94AC6853D298}" type="doc">
      <dgm:prSet loTypeId="urn:microsoft.com/office/officeart/2005/8/layout/hList7" loCatId="list" qsTypeId="urn:microsoft.com/office/officeart/2005/8/quickstyle/simple4" qsCatId="simple" csTypeId="urn:microsoft.com/office/officeart/2005/8/colors/accent5_4" csCatId="accent5" phldr="1"/>
      <dgm:spPr/>
      <dgm:t>
        <a:bodyPr/>
        <a:lstStyle/>
        <a:p>
          <a:endParaRPr lang="en-GB"/>
        </a:p>
      </dgm:t>
    </dgm:pt>
    <dgm:pt modelId="{46CE4F23-6E63-4D64-8672-6FE8617442E4}">
      <dgm:prSet phldrT="[Text]" custT="1"/>
      <dgm:spPr/>
      <dgm:t>
        <a:bodyPr/>
        <a:lstStyle/>
        <a:p>
          <a:r>
            <a:rPr lang="en-US" sz="3000" b="1" i="0" dirty="0">
              <a:effectLst/>
              <a:latin typeface="Open Sans" panose="020B0606030504020204" pitchFamily="34" charset="0"/>
              <a:ea typeface="Open Sans" panose="020B0606030504020204" pitchFamily="34" charset="0"/>
              <a:cs typeface="Open Sans" panose="020B0606030504020204" pitchFamily="34" charset="0"/>
            </a:rPr>
            <a:t>1. Quality Assessment </a:t>
          </a:r>
          <a:endParaRPr lang="en-GB" sz="3000" dirty="0"/>
        </a:p>
      </dgm:t>
    </dgm:pt>
    <dgm:pt modelId="{05E053E0-5D95-4B95-8B51-CDEE09CE599F}" type="parTrans" cxnId="{97286E0C-70CE-43FA-A0ED-E76FC551B069}">
      <dgm:prSet/>
      <dgm:spPr/>
      <dgm:t>
        <a:bodyPr/>
        <a:lstStyle/>
        <a:p>
          <a:endParaRPr lang="en-GB"/>
        </a:p>
      </dgm:t>
    </dgm:pt>
    <dgm:pt modelId="{80075B8E-8C40-4A50-8D3C-906F9EAA954B}" type="sibTrans" cxnId="{97286E0C-70CE-43FA-A0ED-E76FC551B069}">
      <dgm:prSet/>
      <dgm:spPr/>
      <dgm:t>
        <a:bodyPr/>
        <a:lstStyle/>
        <a:p>
          <a:endParaRPr lang="en-GB"/>
        </a:p>
      </dgm:t>
    </dgm:pt>
    <dgm:pt modelId="{488B4422-351B-4332-B92D-29D3A98A5415}">
      <dgm:prSet phldrT="[Text]" custT="1"/>
      <dgm:spPr/>
      <dgm:t>
        <a:bodyPr/>
        <a:lstStyle/>
        <a:p>
          <a:r>
            <a:rPr lang="en-US" sz="3000" dirty="0">
              <a:effectLst/>
              <a:latin typeface="Open Sans" panose="020B0606030504020204" pitchFamily="34" charset="0"/>
              <a:ea typeface="Open Sans" panose="020B0606030504020204" pitchFamily="34" charset="0"/>
              <a:cs typeface="Open Sans" panose="020B0606030504020204" pitchFamily="34" charset="0"/>
            </a:rPr>
            <a:t>Strategic assessment criteria</a:t>
          </a:r>
          <a:endParaRPr lang="en-GB" sz="3000" dirty="0"/>
        </a:p>
      </dgm:t>
    </dgm:pt>
    <dgm:pt modelId="{799117B1-D0AB-4DFA-8093-E949C0C67247}" type="parTrans" cxnId="{C04A3EFD-DD93-4824-B96C-09DB4287D20C}">
      <dgm:prSet/>
      <dgm:spPr/>
      <dgm:t>
        <a:bodyPr/>
        <a:lstStyle/>
        <a:p>
          <a:endParaRPr lang="en-GB"/>
        </a:p>
      </dgm:t>
    </dgm:pt>
    <dgm:pt modelId="{1052C667-B531-4BB3-91ED-47C0A645B86D}" type="sibTrans" cxnId="{C04A3EFD-DD93-4824-B96C-09DB4287D20C}">
      <dgm:prSet/>
      <dgm:spPr/>
      <dgm:t>
        <a:bodyPr/>
        <a:lstStyle/>
        <a:p>
          <a:endParaRPr lang="en-GB"/>
        </a:p>
      </dgm:t>
    </dgm:pt>
    <dgm:pt modelId="{2C3CADAE-C280-44D4-A196-E1EE76496D74}">
      <dgm:prSet phldrT="[Text]" custT="1"/>
      <dgm:spPr/>
      <dgm:t>
        <a:bodyPr/>
        <a:lstStyle/>
        <a:p>
          <a:pPr marL="0">
            <a:buNone/>
            <a:tabLst/>
          </a:pPr>
          <a:r>
            <a:rPr lang="en-US" sz="3000" b="1" i="0" dirty="0">
              <a:effectLst/>
              <a:latin typeface="Open Sans" panose="020B0606030504020204" pitchFamily="34" charset="0"/>
              <a:ea typeface="Open Sans" panose="020B0606030504020204" pitchFamily="34" charset="0"/>
              <a:cs typeface="Open Sans" panose="020B0606030504020204" pitchFamily="34" charset="0"/>
            </a:rPr>
            <a:t>2. Administrative compliance and eligibility</a:t>
          </a:r>
          <a:endParaRPr lang="en-GB" sz="3000" dirty="0"/>
        </a:p>
      </dgm:t>
    </dgm:pt>
    <dgm:pt modelId="{1797D2F7-1F93-475B-9752-3D87E3CA60AD}" type="parTrans" cxnId="{DB6C4018-38A6-4719-AA9B-7C0DBBF078B8}">
      <dgm:prSet/>
      <dgm:spPr/>
      <dgm:t>
        <a:bodyPr/>
        <a:lstStyle/>
        <a:p>
          <a:endParaRPr lang="en-GB"/>
        </a:p>
      </dgm:t>
    </dgm:pt>
    <dgm:pt modelId="{F6A05556-06C3-4076-B23A-BBFE99F68FB5}" type="sibTrans" cxnId="{DB6C4018-38A6-4719-AA9B-7C0DBBF078B8}">
      <dgm:prSet/>
      <dgm:spPr/>
      <dgm:t>
        <a:bodyPr/>
        <a:lstStyle/>
        <a:p>
          <a:endParaRPr lang="en-GB"/>
        </a:p>
      </dgm:t>
    </dgm:pt>
    <dgm:pt modelId="{F1C986CF-59C1-440B-9358-FED00FF2D7FA}">
      <dgm:prSet custT="1"/>
      <dgm:spPr/>
      <dgm:t>
        <a:bodyPr/>
        <a:lstStyle/>
        <a:p>
          <a:r>
            <a:rPr lang="en-US" sz="3000" dirty="0">
              <a:effectLst/>
              <a:latin typeface="Open Sans" panose="020B0606030504020204" pitchFamily="34" charset="0"/>
              <a:ea typeface="Open Sans" panose="020B0606030504020204" pitchFamily="34" charset="0"/>
              <a:cs typeface="Open Sans" panose="020B0606030504020204" pitchFamily="34" charset="0"/>
            </a:rPr>
            <a:t>Operational assessment criteria</a:t>
          </a:r>
        </a:p>
      </dgm:t>
    </dgm:pt>
    <dgm:pt modelId="{8687EC9A-E457-48C3-A812-EE71868BAC1C}" type="parTrans" cxnId="{5B3A0FEA-1340-4245-A64C-BD0EAFFB34B5}">
      <dgm:prSet/>
      <dgm:spPr/>
      <dgm:t>
        <a:bodyPr/>
        <a:lstStyle/>
        <a:p>
          <a:endParaRPr lang="en-GB"/>
        </a:p>
      </dgm:t>
    </dgm:pt>
    <dgm:pt modelId="{D4A1B2A6-2E67-4CB8-BC49-BD85B29D40FD}" type="sibTrans" cxnId="{5B3A0FEA-1340-4245-A64C-BD0EAFFB34B5}">
      <dgm:prSet/>
      <dgm:spPr/>
      <dgm:t>
        <a:bodyPr/>
        <a:lstStyle/>
        <a:p>
          <a:endParaRPr lang="en-GB"/>
        </a:p>
      </dgm:t>
    </dgm:pt>
    <dgm:pt modelId="{2CBFFD0C-EB87-4CFC-A48D-5A4D189C6C33}">
      <dgm:prSet phldrT="[Text]" custT="1"/>
      <dgm:spPr/>
      <dgm:t>
        <a:bodyPr/>
        <a:lstStyle/>
        <a:p>
          <a:r>
            <a:rPr lang="en-US" sz="3600" b="1" i="0" u="none" dirty="0"/>
            <a:t>3. Contracting</a:t>
          </a:r>
        </a:p>
        <a:p>
          <a:r>
            <a:rPr lang="en-US" sz="2900" b="0" i="0" u="none" dirty="0"/>
            <a:t>Proposals scored minimum </a:t>
          </a:r>
          <a:r>
            <a:rPr lang="en-US" sz="2900" b="1" i="0" u="sng" dirty="0">
              <a:solidFill>
                <a:schemeClr val="accent6">
                  <a:lumMod val="60000"/>
                  <a:lumOff val="40000"/>
                </a:schemeClr>
              </a:solidFill>
            </a:rPr>
            <a:t>70 points </a:t>
          </a:r>
          <a:r>
            <a:rPr lang="en-US" sz="2900" b="0" i="0" u="none" dirty="0"/>
            <a:t>in the quality assessment. For </a:t>
          </a:r>
          <a:r>
            <a:rPr lang="en-US" sz="2900" b="1" i="0" u="none" dirty="0">
              <a:solidFill>
                <a:schemeClr val="accent6">
                  <a:lumMod val="60000"/>
                  <a:lumOff val="40000"/>
                </a:schemeClr>
              </a:solidFill>
            </a:rPr>
            <a:t>maximum score</a:t>
          </a:r>
          <a:r>
            <a:rPr lang="en-US" sz="2900" b="0" i="0" u="none" dirty="0"/>
            <a:t>, OSI must meet </a:t>
          </a:r>
          <a:r>
            <a:rPr lang="en-US" sz="2900" b="0" i="0" dirty="0"/>
            <a:t>at </a:t>
          </a:r>
          <a:r>
            <a:rPr lang="en-US" sz="2900" b="1" i="0" u="sng" dirty="0">
              <a:solidFill>
                <a:schemeClr val="accent6">
                  <a:lumMod val="60000"/>
                  <a:lumOff val="40000"/>
                </a:schemeClr>
              </a:solidFill>
            </a:rPr>
            <a:t>least five of the criteria under section B </a:t>
          </a:r>
          <a:r>
            <a:rPr lang="en-US" sz="2900" b="0" i="0" u="none" dirty="0"/>
            <a:t>and minimum 1 from each of the sub-sections B.1 and B.2 of the quality assessment grid – Annex D.1 to the Applicant’s Guide </a:t>
          </a:r>
          <a:r>
            <a:rPr lang="en-US" sz="2900" b="0" i="0" dirty="0"/>
            <a:t>​</a:t>
          </a:r>
          <a:endParaRPr lang="en-GB" sz="2900" dirty="0">
            <a:solidFill>
              <a:schemeClr val="bg1"/>
            </a:solidFill>
          </a:endParaRPr>
        </a:p>
      </dgm:t>
    </dgm:pt>
    <dgm:pt modelId="{48D80A25-38E4-4769-816F-2E7D872D4A4A}" type="parTrans" cxnId="{137C18B4-0346-4197-ADD5-190D08EF593B}">
      <dgm:prSet/>
      <dgm:spPr/>
      <dgm:t>
        <a:bodyPr/>
        <a:lstStyle/>
        <a:p>
          <a:endParaRPr lang="en-GB"/>
        </a:p>
      </dgm:t>
    </dgm:pt>
    <dgm:pt modelId="{4692B34E-AB63-4B45-A3D8-A6762252F10A}" type="sibTrans" cxnId="{137C18B4-0346-4197-ADD5-190D08EF593B}">
      <dgm:prSet/>
      <dgm:spPr/>
      <dgm:t>
        <a:bodyPr/>
        <a:lstStyle/>
        <a:p>
          <a:endParaRPr lang="en-GB"/>
        </a:p>
      </dgm:t>
    </dgm:pt>
    <dgm:pt modelId="{1445AA23-867A-43FC-BB3C-694B0D0410C7}" type="pres">
      <dgm:prSet presAssocID="{85464F19-F920-4A09-B427-94AC6853D298}" presName="Name0" presStyleCnt="0">
        <dgm:presLayoutVars>
          <dgm:dir/>
          <dgm:resizeHandles val="exact"/>
        </dgm:presLayoutVars>
      </dgm:prSet>
      <dgm:spPr/>
    </dgm:pt>
    <dgm:pt modelId="{39829795-8708-4F1F-B2B0-C7ADE9515CDC}" type="pres">
      <dgm:prSet presAssocID="{85464F19-F920-4A09-B427-94AC6853D298}" presName="fgShape" presStyleLbl="fgShp" presStyleIdx="0" presStyleCnt="1" custLinFactY="32188" custLinFactNeighborX="-1469" custLinFactNeighborY="100000"/>
      <dgm:spPr/>
    </dgm:pt>
    <dgm:pt modelId="{656C1597-DE08-4F80-9326-D4AA36EFDCDD}" type="pres">
      <dgm:prSet presAssocID="{85464F19-F920-4A09-B427-94AC6853D298}" presName="linComp" presStyleCnt="0"/>
      <dgm:spPr/>
    </dgm:pt>
    <dgm:pt modelId="{8B4E553D-5722-4F13-B47A-205A116DFB62}" type="pres">
      <dgm:prSet presAssocID="{46CE4F23-6E63-4D64-8672-6FE8617442E4}" presName="compNode" presStyleCnt="0"/>
      <dgm:spPr/>
    </dgm:pt>
    <dgm:pt modelId="{E73A5E0C-4DE7-43AA-BC18-287ED16ECFD4}" type="pres">
      <dgm:prSet presAssocID="{46CE4F23-6E63-4D64-8672-6FE8617442E4}" presName="bkgdShape" presStyleLbl="node1" presStyleIdx="0" presStyleCnt="3" custLinFactNeighborX="-14498" custLinFactNeighborY="-1394"/>
      <dgm:spPr/>
    </dgm:pt>
    <dgm:pt modelId="{EDF8F539-A4D3-449E-9404-746074097A00}" type="pres">
      <dgm:prSet presAssocID="{46CE4F23-6E63-4D64-8672-6FE8617442E4}" presName="nodeTx" presStyleLbl="node1" presStyleIdx="0" presStyleCnt="3">
        <dgm:presLayoutVars>
          <dgm:bulletEnabled val="1"/>
        </dgm:presLayoutVars>
      </dgm:prSet>
      <dgm:spPr/>
    </dgm:pt>
    <dgm:pt modelId="{882922D7-22C4-4412-AFCF-A040FCC6B0D9}" type="pres">
      <dgm:prSet presAssocID="{46CE4F23-6E63-4D64-8672-6FE8617442E4}" presName="invisiNode" presStyleLbl="node1" presStyleIdx="0" presStyleCnt="3"/>
      <dgm:spPr/>
    </dgm:pt>
    <dgm:pt modelId="{659C4502-DFC4-49B9-AA8D-FEFBE160BFA4}" type="pres">
      <dgm:prSet presAssocID="{46CE4F23-6E63-4D64-8672-6FE8617442E4}" presName="imagNode" presStyleLbl="fgImgPlace1" presStyleIdx="0" presStyleCnt="3" custScaleX="59972" custScaleY="64006" custLinFactNeighborX="-2110" custLinFactNeighborY="-25668"/>
      <dgm:spPr>
        <a:blipFill rotWithShape="1">
          <a:blip xmlns:r="http://schemas.openxmlformats.org/officeDocument/2006/relationships" r:embed="rId1"/>
          <a:srcRect/>
          <a:stretch>
            <a:fillRect t="-19000" b="-19000"/>
          </a:stretch>
        </a:blipFill>
      </dgm:spPr>
    </dgm:pt>
    <dgm:pt modelId="{2B1598EA-8B94-4E92-8355-E8C97C685B10}" type="pres">
      <dgm:prSet presAssocID="{80075B8E-8C40-4A50-8D3C-906F9EAA954B}" presName="sibTrans" presStyleLbl="sibTrans2D1" presStyleIdx="0" presStyleCnt="0"/>
      <dgm:spPr/>
    </dgm:pt>
    <dgm:pt modelId="{A29FAC62-810E-4D81-A001-BB20AA461A12}" type="pres">
      <dgm:prSet presAssocID="{2C3CADAE-C280-44D4-A196-E1EE76496D74}" presName="compNode" presStyleCnt="0"/>
      <dgm:spPr/>
    </dgm:pt>
    <dgm:pt modelId="{CA36CAEA-19F6-4E46-A5F6-1C0C68EC238C}" type="pres">
      <dgm:prSet presAssocID="{2C3CADAE-C280-44D4-A196-E1EE76496D74}" presName="bkgdShape" presStyleLbl="node1" presStyleIdx="1" presStyleCnt="3" custLinFactNeighborX="1679"/>
      <dgm:spPr/>
    </dgm:pt>
    <dgm:pt modelId="{7DD14BBF-C4C3-49BE-948B-0D93DEC324F2}" type="pres">
      <dgm:prSet presAssocID="{2C3CADAE-C280-44D4-A196-E1EE76496D74}" presName="nodeTx" presStyleLbl="node1" presStyleIdx="1" presStyleCnt="3">
        <dgm:presLayoutVars>
          <dgm:bulletEnabled val="1"/>
        </dgm:presLayoutVars>
      </dgm:prSet>
      <dgm:spPr/>
    </dgm:pt>
    <dgm:pt modelId="{3B468FFD-8A41-447E-BABF-68598925A4EB}" type="pres">
      <dgm:prSet presAssocID="{2C3CADAE-C280-44D4-A196-E1EE76496D74}" presName="invisiNode" presStyleLbl="node1" presStyleIdx="1" presStyleCnt="3"/>
      <dgm:spPr/>
    </dgm:pt>
    <dgm:pt modelId="{7470388F-D9F8-4591-A333-8C1D68C43BE3}" type="pres">
      <dgm:prSet presAssocID="{2C3CADAE-C280-44D4-A196-E1EE76496D74}" presName="imagNode" presStyleLbl="fgImgPlace1" presStyleIdx="1" presStyleCnt="3" custScaleX="62082" custScaleY="64006" custLinFactNeighborY="-25668"/>
      <dgm:spPr>
        <a:blipFill rotWithShape="1">
          <a:blip xmlns:r="http://schemas.openxmlformats.org/officeDocument/2006/relationships" r:embed="rId2"/>
          <a:srcRect/>
          <a:stretch>
            <a:fillRect t="-21000" b="-21000"/>
          </a:stretch>
        </a:blipFill>
      </dgm:spPr>
    </dgm:pt>
    <dgm:pt modelId="{1D261B7A-6F2F-488C-8396-57A8374C9CD0}" type="pres">
      <dgm:prSet presAssocID="{F6A05556-06C3-4076-B23A-BBFE99F68FB5}" presName="sibTrans" presStyleLbl="sibTrans2D1" presStyleIdx="0" presStyleCnt="0"/>
      <dgm:spPr/>
    </dgm:pt>
    <dgm:pt modelId="{918A8AF4-BA4B-469A-816D-DEB289496401}" type="pres">
      <dgm:prSet presAssocID="{2CBFFD0C-EB87-4CFC-A48D-5A4D189C6C33}" presName="compNode" presStyleCnt="0"/>
      <dgm:spPr/>
    </dgm:pt>
    <dgm:pt modelId="{E4D630A3-2A97-4822-8961-C3A9B6ACB056}" type="pres">
      <dgm:prSet presAssocID="{2CBFFD0C-EB87-4CFC-A48D-5A4D189C6C33}" presName="bkgdShape" presStyleLbl="node1" presStyleIdx="2" presStyleCnt="3" custScaleX="114926" custLinFactNeighborX="39" custLinFactNeighborY="-1008"/>
      <dgm:spPr/>
    </dgm:pt>
    <dgm:pt modelId="{4F0A7997-77E1-467F-B0A3-5D62E86B393F}" type="pres">
      <dgm:prSet presAssocID="{2CBFFD0C-EB87-4CFC-A48D-5A4D189C6C33}" presName="nodeTx" presStyleLbl="node1" presStyleIdx="2" presStyleCnt="3">
        <dgm:presLayoutVars>
          <dgm:bulletEnabled val="1"/>
        </dgm:presLayoutVars>
      </dgm:prSet>
      <dgm:spPr/>
    </dgm:pt>
    <dgm:pt modelId="{BA4E40B5-4C33-4DEE-8866-435E97654D64}" type="pres">
      <dgm:prSet presAssocID="{2CBFFD0C-EB87-4CFC-A48D-5A4D189C6C33}" presName="invisiNode" presStyleLbl="node1" presStyleIdx="2" presStyleCnt="3"/>
      <dgm:spPr/>
    </dgm:pt>
    <dgm:pt modelId="{715C29B9-69EC-4B93-B05B-A77B6AFE1FC0}" type="pres">
      <dgm:prSet presAssocID="{2CBFFD0C-EB87-4CFC-A48D-5A4D189C6C33}" presName="imagNode" presStyleLbl="fgImgPlace1" presStyleIdx="2" presStyleCnt="3" custScaleX="51659" custScaleY="58051" custLinFactNeighborY="-22940"/>
      <dgm:spPr>
        <a:blipFill rotWithShape="1">
          <a:blip xmlns:r="http://schemas.openxmlformats.org/officeDocument/2006/relationships" r:embed="rId3"/>
          <a:srcRect/>
          <a:stretch>
            <a:fillRect l="-4000" r="-4000"/>
          </a:stretch>
        </a:blipFill>
      </dgm:spPr>
    </dgm:pt>
  </dgm:ptLst>
  <dgm:cxnLst>
    <dgm:cxn modelId="{CBE66D08-CB6F-47CA-8DCC-30256450F537}" type="presOf" srcId="{488B4422-351B-4332-B92D-29D3A98A5415}" destId="{EDF8F539-A4D3-449E-9404-746074097A00}" srcOrd="1" destOrd="1" presId="urn:microsoft.com/office/officeart/2005/8/layout/hList7"/>
    <dgm:cxn modelId="{97286E0C-70CE-43FA-A0ED-E76FC551B069}" srcId="{85464F19-F920-4A09-B427-94AC6853D298}" destId="{46CE4F23-6E63-4D64-8672-6FE8617442E4}" srcOrd="0" destOrd="0" parTransId="{05E053E0-5D95-4B95-8B51-CDEE09CE599F}" sibTransId="{80075B8E-8C40-4A50-8D3C-906F9EAA954B}"/>
    <dgm:cxn modelId="{8536A50F-4607-4459-8BD2-F9A0D8EECE0A}" type="presOf" srcId="{F1C986CF-59C1-440B-9358-FED00FF2D7FA}" destId="{E73A5E0C-4DE7-43AA-BC18-287ED16ECFD4}" srcOrd="0" destOrd="2" presId="urn:microsoft.com/office/officeart/2005/8/layout/hList7"/>
    <dgm:cxn modelId="{DB6C4018-38A6-4719-AA9B-7C0DBBF078B8}" srcId="{85464F19-F920-4A09-B427-94AC6853D298}" destId="{2C3CADAE-C280-44D4-A196-E1EE76496D74}" srcOrd="1" destOrd="0" parTransId="{1797D2F7-1F93-475B-9752-3D87E3CA60AD}" sibTransId="{F6A05556-06C3-4076-B23A-BBFE99F68FB5}"/>
    <dgm:cxn modelId="{99109818-9413-4567-8FED-5C56ABE46802}" type="presOf" srcId="{F6A05556-06C3-4076-B23A-BBFE99F68FB5}" destId="{1D261B7A-6F2F-488C-8396-57A8374C9CD0}" srcOrd="0" destOrd="0" presId="urn:microsoft.com/office/officeart/2005/8/layout/hList7"/>
    <dgm:cxn modelId="{BAC5F018-7D2B-464B-8439-E58BB261B3C4}" type="presOf" srcId="{F1C986CF-59C1-440B-9358-FED00FF2D7FA}" destId="{EDF8F539-A4D3-449E-9404-746074097A00}" srcOrd="1" destOrd="2" presId="urn:microsoft.com/office/officeart/2005/8/layout/hList7"/>
    <dgm:cxn modelId="{51805824-E030-4399-B56D-4933B5B1C6E6}" type="presOf" srcId="{46CE4F23-6E63-4D64-8672-6FE8617442E4}" destId="{E73A5E0C-4DE7-43AA-BC18-287ED16ECFD4}" srcOrd="0" destOrd="0" presId="urn:microsoft.com/office/officeart/2005/8/layout/hList7"/>
    <dgm:cxn modelId="{8A411326-40E2-4E45-A84C-B1B4B628685D}" type="presOf" srcId="{46CE4F23-6E63-4D64-8672-6FE8617442E4}" destId="{EDF8F539-A4D3-449E-9404-746074097A00}" srcOrd="1" destOrd="0" presId="urn:microsoft.com/office/officeart/2005/8/layout/hList7"/>
    <dgm:cxn modelId="{8B522A5B-23C3-4BFE-BB1D-EEC7816EC052}" type="presOf" srcId="{80075B8E-8C40-4A50-8D3C-906F9EAA954B}" destId="{2B1598EA-8B94-4E92-8355-E8C97C685B10}" srcOrd="0" destOrd="0" presId="urn:microsoft.com/office/officeart/2005/8/layout/hList7"/>
    <dgm:cxn modelId="{CC7AC666-26B0-451F-854A-341E0495F7C0}" type="presOf" srcId="{488B4422-351B-4332-B92D-29D3A98A5415}" destId="{E73A5E0C-4DE7-43AA-BC18-287ED16ECFD4}" srcOrd="0" destOrd="1" presId="urn:microsoft.com/office/officeart/2005/8/layout/hList7"/>
    <dgm:cxn modelId="{B3E43E80-C183-4B7C-8C68-FA8A63F4CEFB}" type="presOf" srcId="{2C3CADAE-C280-44D4-A196-E1EE76496D74}" destId="{CA36CAEA-19F6-4E46-A5F6-1C0C68EC238C}" srcOrd="0" destOrd="0" presId="urn:microsoft.com/office/officeart/2005/8/layout/hList7"/>
    <dgm:cxn modelId="{EEB3E28A-7967-42D1-937D-B88983A17B32}" type="presOf" srcId="{2CBFFD0C-EB87-4CFC-A48D-5A4D189C6C33}" destId="{E4D630A3-2A97-4822-8961-C3A9B6ACB056}" srcOrd="0" destOrd="0" presId="urn:microsoft.com/office/officeart/2005/8/layout/hList7"/>
    <dgm:cxn modelId="{65582E8C-CC79-4575-9BAE-583ABA27EC2D}" type="presOf" srcId="{85464F19-F920-4A09-B427-94AC6853D298}" destId="{1445AA23-867A-43FC-BB3C-694B0D0410C7}" srcOrd="0" destOrd="0" presId="urn:microsoft.com/office/officeart/2005/8/layout/hList7"/>
    <dgm:cxn modelId="{137C18B4-0346-4197-ADD5-190D08EF593B}" srcId="{85464F19-F920-4A09-B427-94AC6853D298}" destId="{2CBFFD0C-EB87-4CFC-A48D-5A4D189C6C33}" srcOrd="2" destOrd="0" parTransId="{48D80A25-38E4-4769-816F-2E7D872D4A4A}" sibTransId="{4692B34E-AB63-4B45-A3D8-A6762252F10A}"/>
    <dgm:cxn modelId="{412E89C2-CE5C-492D-A62E-B70ACED4EAF9}" type="presOf" srcId="{2C3CADAE-C280-44D4-A196-E1EE76496D74}" destId="{7DD14BBF-C4C3-49BE-948B-0D93DEC324F2}" srcOrd="1" destOrd="0" presId="urn:microsoft.com/office/officeart/2005/8/layout/hList7"/>
    <dgm:cxn modelId="{116FA2DA-AB65-4BB3-953D-252DC51FEDE1}" type="presOf" srcId="{2CBFFD0C-EB87-4CFC-A48D-5A4D189C6C33}" destId="{4F0A7997-77E1-467F-B0A3-5D62E86B393F}" srcOrd="1" destOrd="0" presId="urn:microsoft.com/office/officeart/2005/8/layout/hList7"/>
    <dgm:cxn modelId="{5B3A0FEA-1340-4245-A64C-BD0EAFFB34B5}" srcId="{46CE4F23-6E63-4D64-8672-6FE8617442E4}" destId="{F1C986CF-59C1-440B-9358-FED00FF2D7FA}" srcOrd="1" destOrd="0" parTransId="{8687EC9A-E457-48C3-A812-EE71868BAC1C}" sibTransId="{D4A1B2A6-2E67-4CB8-BC49-BD85B29D40FD}"/>
    <dgm:cxn modelId="{C04A3EFD-DD93-4824-B96C-09DB4287D20C}" srcId="{46CE4F23-6E63-4D64-8672-6FE8617442E4}" destId="{488B4422-351B-4332-B92D-29D3A98A5415}" srcOrd="0" destOrd="0" parTransId="{799117B1-D0AB-4DFA-8093-E949C0C67247}" sibTransId="{1052C667-B531-4BB3-91ED-47C0A645B86D}"/>
    <dgm:cxn modelId="{CB363B93-47F8-4F8C-829E-E816ABCC3E20}" type="presParOf" srcId="{1445AA23-867A-43FC-BB3C-694B0D0410C7}" destId="{39829795-8708-4F1F-B2B0-C7ADE9515CDC}" srcOrd="0" destOrd="0" presId="urn:microsoft.com/office/officeart/2005/8/layout/hList7"/>
    <dgm:cxn modelId="{AD0AA142-B8F9-45C4-836C-CC93AE2781CD}" type="presParOf" srcId="{1445AA23-867A-43FC-BB3C-694B0D0410C7}" destId="{656C1597-DE08-4F80-9326-D4AA36EFDCDD}" srcOrd="1" destOrd="0" presId="urn:microsoft.com/office/officeart/2005/8/layout/hList7"/>
    <dgm:cxn modelId="{1FA1D0A4-B25A-4764-B003-E7452B896BC9}" type="presParOf" srcId="{656C1597-DE08-4F80-9326-D4AA36EFDCDD}" destId="{8B4E553D-5722-4F13-B47A-205A116DFB62}" srcOrd="0" destOrd="0" presId="urn:microsoft.com/office/officeart/2005/8/layout/hList7"/>
    <dgm:cxn modelId="{5217AE44-8A8D-4AC0-A089-A32EC5B2CC8E}" type="presParOf" srcId="{8B4E553D-5722-4F13-B47A-205A116DFB62}" destId="{E73A5E0C-4DE7-43AA-BC18-287ED16ECFD4}" srcOrd="0" destOrd="0" presId="urn:microsoft.com/office/officeart/2005/8/layout/hList7"/>
    <dgm:cxn modelId="{2ED5516D-FA6B-4D60-9FE0-C2E2D859BF9A}" type="presParOf" srcId="{8B4E553D-5722-4F13-B47A-205A116DFB62}" destId="{EDF8F539-A4D3-449E-9404-746074097A00}" srcOrd="1" destOrd="0" presId="urn:microsoft.com/office/officeart/2005/8/layout/hList7"/>
    <dgm:cxn modelId="{AF86B7D9-D778-485F-9D58-E5B7DB48AD74}" type="presParOf" srcId="{8B4E553D-5722-4F13-B47A-205A116DFB62}" destId="{882922D7-22C4-4412-AFCF-A040FCC6B0D9}" srcOrd="2" destOrd="0" presId="urn:microsoft.com/office/officeart/2005/8/layout/hList7"/>
    <dgm:cxn modelId="{B1662AD9-BAEF-447A-8616-18FC8EACED16}" type="presParOf" srcId="{8B4E553D-5722-4F13-B47A-205A116DFB62}" destId="{659C4502-DFC4-49B9-AA8D-FEFBE160BFA4}" srcOrd="3" destOrd="0" presId="urn:microsoft.com/office/officeart/2005/8/layout/hList7"/>
    <dgm:cxn modelId="{D923DB3B-63FD-43FF-9D44-643FF6E682C2}" type="presParOf" srcId="{656C1597-DE08-4F80-9326-D4AA36EFDCDD}" destId="{2B1598EA-8B94-4E92-8355-E8C97C685B10}" srcOrd="1" destOrd="0" presId="urn:microsoft.com/office/officeart/2005/8/layout/hList7"/>
    <dgm:cxn modelId="{3613B2A2-EC35-451C-8180-C4D30F913505}" type="presParOf" srcId="{656C1597-DE08-4F80-9326-D4AA36EFDCDD}" destId="{A29FAC62-810E-4D81-A001-BB20AA461A12}" srcOrd="2" destOrd="0" presId="urn:microsoft.com/office/officeart/2005/8/layout/hList7"/>
    <dgm:cxn modelId="{B23DC3C1-98BE-4CD3-A614-BFDD6828CD45}" type="presParOf" srcId="{A29FAC62-810E-4D81-A001-BB20AA461A12}" destId="{CA36CAEA-19F6-4E46-A5F6-1C0C68EC238C}" srcOrd="0" destOrd="0" presId="urn:microsoft.com/office/officeart/2005/8/layout/hList7"/>
    <dgm:cxn modelId="{4B621C42-3A5D-4C7D-BB50-995961854853}" type="presParOf" srcId="{A29FAC62-810E-4D81-A001-BB20AA461A12}" destId="{7DD14BBF-C4C3-49BE-948B-0D93DEC324F2}" srcOrd="1" destOrd="0" presId="urn:microsoft.com/office/officeart/2005/8/layout/hList7"/>
    <dgm:cxn modelId="{08625511-9992-47E1-A9DB-8584B3CEB566}" type="presParOf" srcId="{A29FAC62-810E-4D81-A001-BB20AA461A12}" destId="{3B468FFD-8A41-447E-BABF-68598925A4EB}" srcOrd="2" destOrd="0" presId="urn:microsoft.com/office/officeart/2005/8/layout/hList7"/>
    <dgm:cxn modelId="{CE0F3CCD-9782-42A6-82E7-771CBCA796D9}" type="presParOf" srcId="{A29FAC62-810E-4D81-A001-BB20AA461A12}" destId="{7470388F-D9F8-4591-A333-8C1D68C43BE3}" srcOrd="3" destOrd="0" presId="urn:microsoft.com/office/officeart/2005/8/layout/hList7"/>
    <dgm:cxn modelId="{2A8C1661-A484-473C-8615-627312F0F123}" type="presParOf" srcId="{656C1597-DE08-4F80-9326-D4AA36EFDCDD}" destId="{1D261B7A-6F2F-488C-8396-57A8374C9CD0}" srcOrd="3" destOrd="0" presId="urn:microsoft.com/office/officeart/2005/8/layout/hList7"/>
    <dgm:cxn modelId="{AEC7AF7F-ADCF-4519-BBFA-5A92E708DEAA}" type="presParOf" srcId="{656C1597-DE08-4F80-9326-D4AA36EFDCDD}" destId="{918A8AF4-BA4B-469A-816D-DEB289496401}" srcOrd="4" destOrd="0" presId="urn:microsoft.com/office/officeart/2005/8/layout/hList7"/>
    <dgm:cxn modelId="{950518D6-A11A-44B3-9EBB-266B7D88E212}" type="presParOf" srcId="{918A8AF4-BA4B-469A-816D-DEB289496401}" destId="{E4D630A3-2A97-4822-8961-C3A9B6ACB056}" srcOrd="0" destOrd="0" presId="urn:microsoft.com/office/officeart/2005/8/layout/hList7"/>
    <dgm:cxn modelId="{9D2DB07D-F656-45A9-948A-B655FD1620DC}" type="presParOf" srcId="{918A8AF4-BA4B-469A-816D-DEB289496401}" destId="{4F0A7997-77E1-467F-B0A3-5D62E86B393F}" srcOrd="1" destOrd="0" presId="urn:microsoft.com/office/officeart/2005/8/layout/hList7"/>
    <dgm:cxn modelId="{4E7C4484-8544-4022-9E81-612A8CD6E691}" type="presParOf" srcId="{918A8AF4-BA4B-469A-816D-DEB289496401}" destId="{BA4E40B5-4C33-4DEE-8866-435E97654D64}" srcOrd="2" destOrd="0" presId="urn:microsoft.com/office/officeart/2005/8/layout/hList7"/>
    <dgm:cxn modelId="{27791220-F0E4-498C-A177-60CD92C513EA}" type="presParOf" srcId="{918A8AF4-BA4B-469A-816D-DEB289496401}" destId="{715C29B9-69EC-4B93-B05B-A77B6AFE1FC0}"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rtlCol="0"/>
        <a:lstStyle/>
        <a:p>
          <a:pPr rtl="0"/>
          <a:endParaRPr lang="en-US"/>
        </a:p>
      </dgm:t>
    </dgm:pt>
    <dgm:pt modelId="{AACEAFD5-63CF-4AFC-B46F-BE086C5D447C}">
      <dgm:prSet phldrT="[Text]" custT="1"/>
      <dgm:spPr>
        <a:solidFill>
          <a:schemeClr val="accent6"/>
        </a:solidFill>
        <a:ln>
          <a:solidFill>
            <a:schemeClr val="accent6"/>
          </a:solidFill>
        </a:ln>
      </dgm:spPr>
      <dgm:t>
        <a:bodyPr rtlCol="0"/>
        <a:lstStyle/>
        <a:p>
          <a:pPr rtl="0"/>
          <a:r>
            <a:rPr lang="en-GB" sz="2400" b="1" noProof="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9.11.2024</a:t>
          </a:r>
        </a:p>
      </dgm:t>
    </dgm:pt>
    <dgm:pt modelId="{7A0BD8EC-BB4A-4912-A54E-6F39B681264E}" type="parTrans" cxnId="{AE101ABC-7EA3-4444-A576-8AB15A371C84}">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A8D4B4D-06E9-4958-810D-A6226B6AC588}" type="sibTrans" cxnId="{AE101ABC-7EA3-4444-A576-8AB15A371C84}">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349299C9-846E-4827-813A-349CCCE20782}">
      <dgm:prSet phldrT="[Text]" custT="1"/>
      <dgm:spPr/>
      <dgm:t>
        <a:bodyPr lIns="108000" tIns="432000" rIns="288000" rtlCol="0" anchor="t" anchorCtr="0"/>
        <a:lstStyle/>
        <a:p>
          <a:pPr marL="0" lvl="0" indent="0" algn="l" defTabSz="533400" rtl="0">
            <a:lnSpc>
              <a:spcPct val="100000"/>
            </a:lnSpc>
            <a:spcBef>
              <a:spcPct val="0"/>
            </a:spcBef>
            <a:spcAft>
              <a:spcPts val="0"/>
            </a:spcAft>
            <a:buNone/>
          </a:pPr>
          <a:r>
            <a:rPr lang="en-GB" sz="2000" b="1" kern="12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Launch of the </a:t>
          </a:r>
        </a:p>
        <a:p>
          <a:pPr marL="0" lvl="0" indent="0" algn="l" defTabSz="533400" rtl="0">
            <a:lnSpc>
              <a:spcPct val="100000"/>
            </a:lnSpc>
            <a:spcBef>
              <a:spcPct val="0"/>
            </a:spcBef>
            <a:spcAft>
              <a:spcPts val="0"/>
            </a:spcAft>
            <a:buNone/>
          </a:pPr>
          <a:r>
            <a:rPr lang="en-GB" sz="2000" b="1" kern="12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OSI </a:t>
          </a:r>
          <a:r>
            <a:rPr lang="ro-RO" sz="2000" b="1" kern="12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Targeted </a:t>
          </a:r>
          <a:r>
            <a:rPr lang="en-GB" sz="2000" b="1" kern="12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Call</a:t>
          </a:r>
        </a:p>
      </dgm:t>
    </dgm:pt>
    <dgm:pt modelId="{AEA27547-B9ED-4994-BD27-04EC297EF367}" type="parTrans" cxnId="{0EFA3039-6828-403C-9445-4359BA6645E6}">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9D819F52-ACA0-4B08-8256-DF6BD8FA3A0B}" type="sibTrans" cxnId="{0EFA3039-6828-403C-9445-4359BA6645E6}">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D70EFF5-8B31-4A1F-AE44-51E4CF0013EB}">
      <dgm:prSet phldrT="[Text]" custT="1"/>
      <dgm:spPr/>
      <dgm:t>
        <a:bodyPr lIns="108000" tIns="432000" rIns="288000" rtlCol="0" anchor="t" anchorCtr="0"/>
        <a:lstStyle/>
        <a:p>
          <a:pPr rtl="0">
            <a:lnSpc>
              <a:spcPct val="100000"/>
            </a:lnSpc>
          </a:pPr>
          <a:r>
            <a:rPr lang="en-GB" sz="2000" b="1" kern="120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rPr>
            <a:t>Submission of </a:t>
          </a:r>
        </a:p>
        <a:p>
          <a:pPr rtl="0">
            <a:lnSpc>
              <a:spcPct val="100000"/>
            </a:lnSpc>
          </a:pPr>
          <a:r>
            <a:rPr lang="en-GB" sz="2000" b="1" kern="120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rPr>
            <a:t>OSIs</a:t>
          </a:r>
          <a:endParaRPr lang="en-GB" sz="2000" b="1" kern="1200" noProof="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endParaRPr>
        </a:p>
      </dgm:t>
    </dgm:pt>
    <dgm:pt modelId="{96C720A0-FEEF-48D1-8DF6-ABA03C304822}" type="parTrans" cxnId="{E97FF64F-8020-497E-AE7D-2395DDA4560D}">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6A59CDE-18AD-4553-B6C5-FF001A8E8510}" type="sibTrans" cxnId="{E97FF64F-8020-497E-AE7D-2395DDA4560D}">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D71FC021-6A65-44D1-95B9-0E6C89079866}">
      <dgm:prSet phldrT="[Text]" custT="1"/>
      <dgm:spPr>
        <a:solidFill>
          <a:schemeClr val="accent5">
            <a:lumMod val="60000"/>
            <a:lumOff val="40000"/>
          </a:schemeClr>
        </a:solidFill>
        <a:ln>
          <a:solidFill>
            <a:schemeClr val="accent5">
              <a:lumMod val="60000"/>
              <a:lumOff val="40000"/>
            </a:schemeClr>
          </a:solidFill>
        </a:ln>
      </dgm:spPr>
      <dgm:t>
        <a:bodyPr rtlCol="0"/>
        <a:lstStyle/>
        <a:p>
          <a:pPr rtl="0"/>
          <a:r>
            <a:rPr lang="en-GB" sz="2400" b="1"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4.12.2024</a:t>
          </a:r>
          <a:endParaRPr lang="en-GB" sz="2400" b="1" noProof="0" dirty="0">
            <a:solidFill>
              <a:schemeClr val="accent1">
                <a:lumMod val="75000"/>
              </a:schemeClr>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862AAE39-3AAD-40E3-BA20-90187BD73242}" type="parTrans" cxnId="{53239C96-427C-420B-95DC-546F3B30ED65}">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9B090D9D-470E-46E2-AABB-0368A52481AA}" type="sibTrans" cxnId="{53239C96-427C-420B-95DC-546F3B30ED65}">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4A6BB192-9983-4F48-BBC5-6E384EED7EC5}">
      <dgm:prSet phldrT="[Text]" custT="1"/>
      <dgm:spPr/>
      <dgm:t>
        <a:bodyPr lIns="108000" tIns="432000" rIns="288000" rtlCol="0" anchor="t" anchorCtr="0"/>
        <a:lstStyle/>
        <a:p>
          <a:pPr rtl="0">
            <a:lnSpc>
              <a:spcPct val="100000"/>
            </a:lnSpc>
          </a:pPr>
          <a:r>
            <a:rPr lang="en-GB" sz="2000" b="1" kern="120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rPr>
            <a:t>1st round of clarifications and/or completions for </a:t>
          </a:r>
          <a:r>
            <a:rPr lang="ro-RO" sz="2000" b="1" kern="120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rPr>
            <a:t>QA /Eligibility/Contracting</a:t>
          </a:r>
          <a:endParaRPr lang="en-GB" sz="2000" b="1" kern="1200" noProof="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endParaRPr>
        </a:p>
      </dgm:t>
    </dgm:pt>
    <dgm:pt modelId="{230A6E4A-6CED-4DC0-AEFE-6859FE07B658}" type="parTrans" cxnId="{E3115EEA-DE9C-4F06-B8B3-BEB263D5F2B1}">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0B568EC2-5D2A-4B00-8047-B7832F245B44}" type="sibTrans" cxnId="{E3115EEA-DE9C-4F06-B8B3-BEB263D5F2B1}">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D07AD3FD-84FF-467E-9693-752776549C61}">
      <dgm:prSet phldrT="[Text]" custT="1"/>
      <dgm:spPr>
        <a:solidFill>
          <a:schemeClr val="accent2"/>
        </a:solidFill>
        <a:ln>
          <a:solidFill>
            <a:schemeClr val="accent2"/>
          </a:solidFill>
        </a:ln>
      </dgm:spPr>
      <dgm:t>
        <a:bodyPr rtlCol="0"/>
        <a:lstStyle/>
        <a:p>
          <a:pPr rtl="0"/>
          <a:r>
            <a:rPr lang="en-GB" sz="2400" b="1"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2.12.2024</a:t>
          </a:r>
        </a:p>
      </dgm:t>
    </dgm:pt>
    <dgm:pt modelId="{A8C9B7A9-BC2A-4753-B7F0-F2E361D95520}" type="sibTrans" cxnId="{55492768-9A5E-4F74-AC7C-959C5C24EFD3}">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B691773-F524-4FAD-A272-BDF0B0C4370A}" type="parTrans" cxnId="{55492768-9A5E-4F74-AC7C-959C5C24EFD3}">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32CCB050-072A-41BF-BE1B-388CF53E5629}">
      <dgm:prSet custT="1"/>
      <dgm:spPr>
        <a:solidFill>
          <a:schemeClr val="accent4">
            <a:lumMod val="60000"/>
            <a:lumOff val="40000"/>
          </a:schemeClr>
        </a:solidFill>
        <a:ln>
          <a:solidFill>
            <a:schemeClr val="accent4">
              <a:lumMod val="60000"/>
              <a:lumOff val="40000"/>
            </a:schemeClr>
          </a:solidFill>
        </a:ln>
      </dgm:spPr>
      <dgm:t>
        <a:bodyPr rtlCol="0"/>
        <a:lstStyle/>
        <a:p>
          <a:pPr rtl="0"/>
          <a:r>
            <a:rPr lang="en-GB" sz="2400" b="1"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9.12.2024</a:t>
          </a:r>
          <a:endParaRPr lang="en-GB" sz="2400" b="1" noProof="0" dirty="0">
            <a:solidFill>
              <a:schemeClr val="accent1">
                <a:lumMod val="75000"/>
              </a:schemeClr>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B301371B-A53D-4B79-8B8D-7B304894442B}" type="parTrans" cxnId="{042E0AE1-6450-410A-B96E-AFBADB139BEA}">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F05D8EE-4413-4737-8721-DAF10D6CAB04}" type="sibTrans" cxnId="{042E0AE1-6450-410A-B96E-AFBADB139BEA}">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9E838AE2-4659-4603-ABC8-58DF4222C0D4}">
      <dgm:prSet custT="1"/>
      <dgm:spPr>
        <a:solidFill>
          <a:schemeClr val="accent5"/>
        </a:solidFill>
        <a:ln>
          <a:solidFill>
            <a:schemeClr val="accent5"/>
          </a:solidFill>
        </a:ln>
      </dgm:spPr>
      <dgm:t>
        <a:bodyPr rtlCol="0"/>
        <a:lstStyle/>
        <a:p>
          <a:pPr rtl="0"/>
          <a:r>
            <a:rPr lang="en-GB" sz="2400" b="1"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10.12.2024</a:t>
          </a:r>
          <a:endParaRPr lang="en-GB" sz="2400" b="1" noProof="0" dirty="0">
            <a:solidFill>
              <a:schemeClr val="accent1">
                <a:lumMod val="75000"/>
              </a:schemeClr>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5FC53805-9431-4BC8-ADB9-DABF59DE31C7}" type="parTrans" cxnId="{CF54291C-AAFD-4FA4-9A16-20CE892BA907}">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61F1BCD3-232D-4C03-B56C-182BCB6108CD}" type="sibTrans" cxnId="{CF54291C-AAFD-4FA4-9A16-20CE892BA907}">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04A40292-9119-41B2-B968-7B651F20675D}">
      <dgm:prSet custT="1"/>
      <dgm:spPr/>
      <dgm:t>
        <a:bodyPr lIns="108000" tIns="432000" rIns="288000" rtlCol="0" anchor="t" anchorCtr="0"/>
        <a:lstStyle/>
        <a:p>
          <a:pPr marL="0" lvl="0" indent="0" algn="l" defTabSz="533400" rtl="0">
            <a:lnSpc>
              <a:spcPct val="100000"/>
            </a:lnSpc>
            <a:spcBef>
              <a:spcPct val="0"/>
            </a:spcBef>
            <a:spcAft>
              <a:spcPts val="0"/>
            </a:spcAft>
            <a:buNone/>
          </a:pPr>
          <a:r>
            <a:rPr lang="en-GB" sz="2000" b="1" kern="120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rPr>
            <a:t>OSIs completions &amp; clarifications are submitted</a:t>
          </a:r>
          <a:endParaRPr lang="en-GB" sz="2000" b="1" kern="1200" noProof="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endParaRPr>
        </a:p>
      </dgm:t>
    </dgm:pt>
    <dgm:pt modelId="{70078FF1-F2A9-4A6B-88D1-8CF3595EFE73}" type="parTrans" cxnId="{1D6C5464-DE30-4BEC-9E27-B2C179C39CC4}">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4C4972A-0898-484E-AF78-D5D7E0F991F2}" type="sibTrans" cxnId="{1D6C5464-DE30-4BEC-9E27-B2C179C39CC4}">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C8E903CE-0CFD-4D68-A857-80E14557005E}">
      <dgm:prSet custT="1"/>
      <dgm:spPr/>
      <dgm:t>
        <a:bodyPr lIns="108000" tIns="432000" rIns="288000" rtlCol="0" anchor="t" anchorCtr="0"/>
        <a:lstStyle/>
        <a:p>
          <a:pPr marL="0" lvl="0" indent="0" algn="l" defTabSz="533400" rtl="0">
            <a:lnSpc>
              <a:spcPct val="100000"/>
            </a:lnSpc>
            <a:spcBef>
              <a:spcPct val="0"/>
            </a:spcBef>
            <a:spcAft>
              <a:spcPts val="0"/>
            </a:spcAft>
            <a:buNone/>
          </a:pPr>
          <a:r>
            <a:rPr lang="en-GB" sz="2000" b="1" kern="120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rPr>
            <a:t>2nd round of clarifications and/or completions for</a:t>
          </a:r>
          <a:r>
            <a:rPr lang="ro-RO" sz="2000" b="1" kern="120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rPr>
            <a:t> Eligibility /Contracting</a:t>
          </a:r>
          <a:endParaRPr lang="en-GB" sz="2000" b="1" kern="1200" noProof="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endParaRPr>
        </a:p>
      </dgm:t>
    </dgm:pt>
    <dgm:pt modelId="{D5890537-0D77-4DA1-A100-62C393623468}" type="parTrans" cxnId="{17BD67AD-4331-49EC-BC4A-29404E891597}">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62799CE-00F4-4DD6-894E-A487503F8DE6}" type="sibTrans" cxnId="{17BD67AD-4331-49EC-BC4A-29404E891597}">
      <dgm:prSet/>
      <dgm:spPr/>
      <dgm:t>
        <a:bodyPr rtlCol="0"/>
        <a:lstStyle/>
        <a:p>
          <a:pPr rtl="0"/>
          <a:endParaRPr lang="en-US" sz="24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96A805B-3C3A-4357-834E-3BDB24EFDE63}">
      <dgm:prSet custT="1"/>
      <dgm:spPr>
        <a:solidFill>
          <a:srgbClr val="8064A2"/>
        </a:solidFill>
        <a:ln w="25400" cap="flat" cmpd="sng" algn="ctr">
          <a:solidFill>
            <a:srgbClr val="8064A2"/>
          </a:solidFill>
          <a:prstDash val="solid"/>
        </a:ln>
        <a:effectLst/>
      </dgm:spPr>
      <dgm:t>
        <a:bodyPr spcFirstLastPara="0" vert="horz" wrap="square" lIns="127000" tIns="254000" rIns="127000" bIns="254000" numCol="1" spcCol="1270" rtlCol="0" anchor="ctr" anchorCtr="0"/>
        <a:lstStyle/>
        <a:p>
          <a:pPr marL="0" lvl="0" indent="0" algn="ctr" defTabSz="889000" rtl="0">
            <a:lnSpc>
              <a:spcPct val="90000"/>
            </a:lnSpc>
            <a:spcBef>
              <a:spcPct val="0"/>
            </a:spcBef>
            <a:spcAft>
              <a:spcPct val="35000"/>
            </a:spcAft>
            <a:buNone/>
          </a:pPr>
          <a:r>
            <a:rPr lang="en-GB" sz="2400" b="1" kern="1200"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1</a:t>
          </a:r>
          <a:r>
            <a:rPr lang="hu-HU" sz="2400" b="1" kern="1200"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2</a:t>
          </a:r>
          <a:r>
            <a:rPr lang="en-GB" sz="2400" b="1" kern="1200"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.12.2024</a:t>
          </a:r>
          <a:endParaRPr lang="en-GB" sz="2400" b="1" kern="1200" noProof="0" dirty="0">
            <a:solidFill>
              <a:prstClr val="white"/>
            </a:solidFill>
            <a:effectLst>
              <a:outerShdw blurRad="50800" dist="38100" dir="2700000" algn="tl" rotWithShape="0">
                <a:prstClr val="black">
                  <a:alpha val="50000"/>
                </a:prst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A748003A-2D16-462D-B825-D3C182EAF8EF}" type="parTrans" cxnId="{18A3ABB4-54C6-4E4E-A159-D14B19199FD9}">
      <dgm:prSet/>
      <dgm:spPr/>
      <dgm:t>
        <a:bodyPr/>
        <a:lstStyle/>
        <a:p>
          <a:endParaRPr lang="en-GB" sz="24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93D9B245-C873-43F0-9697-086340672F3E}" type="sibTrans" cxnId="{18A3ABB4-54C6-4E4E-A159-D14B19199FD9}">
      <dgm:prSet/>
      <dgm:spPr/>
      <dgm:t>
        <a:bodyPr/>
        <a:lstStyle/>
        <a:p>
          <a:endParaRPr lang="en-GB" sz="24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E06E5731-CE5C-4262-8A3F-FB0AFB75005F}">
      <dgm:prSet custT="1"/>
      <dgm:spPr>
        <a:solidFill>
          <a:srgbClr val="FFC000"/>
        </a:solidFill>
        <a:ln>
          <a:solidFill>
            <a:srgbClr val="FFC000"/>
          </a:solidFill>
        </a:ln>
      </dgm:spPr>
      <dgm:t>
        <a:bodyPr rtlCol="0"/>
        <a:lstStyle/>
        <a:p>
          <a:pPr rtl="0"/>
          <a:r>
            <a:rPr lang="en-GB" sz="2400" b="1"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1</a:t>
          </a:r>
          <a:r>
            <a:rPr lang="hu-HU" sz="2400" b="1"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3</a:t>
          </a:r>
          <a:r>
            <a:rPr lang="en-GB" sz="2400" b="1"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.12.2024</a:t>
          </a:r>
          <a:endParaRPr lang="en-GB" sz="2400" b="1" noProof="0" dirty="0">
            <a:solidFill>
              <a:schemeClr val="accent1">
                <a:lumMod val="75000"/>
              </a:schemeClr>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DCBFC681-F21A-4251-A3FC-1F7616A9BF5D}" type="parTrans" cxnId="{944877D0-05F1-49CA-A152-B0DDEF5FFD5C}">
      <dgm:prSet/>
      <dgm:spPr/>
      <dgm:t>
        <a:bodyPr/>
        <a:lstStyle/>
        <a:p>
          <a:endParaRPr lang="en-GB" sz="24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01D8D211-895B-4740-AA76-9D53D9C789D8}" type="sibTrans" cxnId="{944877D0-05F1-49CA-A152-B0DDEF5FFD5C}">
      <dgm:prSet/>
      <dgm:spPr/>
      <dgm:t>
        <a:bodyPr/>
        <a:lstStyle/>
        <a:p>
          <a:endParaRPr lang="en-GB" sz="24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DD4C4DE5-634B-426C-A07A-6ED645C44481}">
      <dgm:prSet custT="1"/>
      <dgm:spPr>
        <a:solidFill>
          <a:schemeClr val="accent3">
            <a:lumMod val="75000"/>
          </a:schemeClr>
        </a:solidFill>
        <a:ln>
          <a:solidFill>
            <a:schemeClr val="accent3">
              <a:lumMod val="75000"/>
            </a:schemeClr>
          </a:solidFill>
        </a:ln>
      </dgm:spPr>
      <dgm:t>
        <a:bodyPr rtlCol="0"/>
        <a:lstStyle/>
        <a:p>
          <a:pPr rtl="0"/>
          <a:r>
            <a:rPr lang="en-GB" sz="2400" b="1"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1</a:t>
          </a:r>
          <a:r>
            <a:rPr lang="hu-HU" sz="2400" b="1"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6</a:t>
          </a:r>
          <a:r>
            <a:rPr lang="en-GB" sz="2400" b="1"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.12.2024</a:t>
          </a:r>
          <a:endParaRPr lang="en-GB" sz="2400" b="1" noProof="0" dirty="0">
            <a:solidFill>
              <a:schemeClr val="accent1">
                <a:lumMod val="75000"/>
              </a:schemeClr>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34FF9B94-2B19-45C3-9865-65A9FF819B8A}" type="parTrans" cxnId="{F48B035D-EA61-4B31-83C5-551413E2C3D3}">
      <dgm:prSet/>
      <dgm:spPr/>
      <dgm:t>
        <a:bodyPr/>
        <a:lstStyle/>
        <a:p>
          <a:endParaRPr lang="en-GB" sz="24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4A9053FD-CFA0-4DB0-8FCC-96CFA11AA4EB}" type="sibTrans" cxnId="{F48B035D-EA61-4B31-83C5-551413E2C3D3}">
      <dgm:prSet/>
      <dgm:spPr/>
      <dgm:t>
        <a:bodyPr/>
        <a:lstStyle/>
        <a:p>
          <a:endParaRPr lang="en-GB" sz="24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8">
        <dgm:presLayoutVars>
          <dgm:chMax val="0"/>
          <dgm:chPref val="0"/>
        </dgm:presLayoutVars>
      </dgm:prSet>
      <dgm:spPr>
        <a:ln>
          <a:solidFill>
            <a:schemeClr val="accent6">
              <a:lumMod val="75000"/>
            </a:schemeClr>
          </a:solidFill>
        </a:ln>
      </dgm:spPr>
    </dgm:pt>
    <dgm:pt modelId="{CA3A6A4E-2D39-41D2-A6B1-B590D0C452D2}" type="pres">
      <dgm:prSet presAssocID="{AACEAFD5-63CF-4AFC-B46F-BE086C5D447C}" presName="parTx" presStyleLbl="alignNode1" presStyleIdx="0" presStyleCnt="8">
        <dgm:presLayoutVars>
          <dgm:chMax val="0"/>
          <dgm:chPref val="0"/>
          <dgm:bulletEnabled val="1"/>
        </dgm:presLayoutVars>
      </dgm:prSet>
      <dgm:spPr/>
    </dgm:pt>
    <dgm:pt modelId="{810D7AA7-A541-4507-BE7F-36CCF210089F}" type="pres">
      <dgm:prSet presAssocID="{AACEAFD5-63CF-4AFC-B46F-BE086C5D447C}" presName="desTx" presStyleLbl="revTx" presStyleIdx="0" presStyleCnt="8">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8">
        <dgm:presLayoutVars>
          <dgm:chMax val="0"/>
          <dgm:chPref val="0"/>
        </dgm:presLayoutVars>
      </dgm:prSet>
      <dgm:spPr>
        <a:ln>
          <a:solidFill>
            <a:schemeClr val="accent2"/>
          </a:solidFill>
        </a:ln>
      </dgm:spPr>
    </dgm:pt>
    <dgm:pt modelId="{6C46E586-0364-4C52-98F9-74A7ACD803D1}" type="pres">
      <dgm:prSet presAssocID="{D07AD3FD-84FF-467E-9693-752776549C61}" presName="parTx" presStyleLbl="alignNode1" presStyleIdx="1" presStyleCnt="8">
        <dgm:presLayoutVars>
          <dgm:chMax val="0"/>
          <dgm:chPref val="0"/>
          <dgm:bulletEnabled val="1"/>
        </dgm:presLayoutVars>
      </dgm:prSet>
      <dgm:spPr/>
    </dgm:pt>
    <dgm:pt modelId="{5E07F9E4-149C-4A89-848F-4ABDD305F0C5}" type="pres">
      <dgm:prSet presAssocID="{D07AD3FD-84FF-467E-9693-752776549C61}" presName="desTx" presStyleLbl="revTx" presStyleIdx="1" presStyleCnt="8">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8">
        <dgm:presLayoutVars>
          <dgm:chMax val="0"/>
          <dgm:chPref val="0"/>
        </dgm:presLayoutVars>
      </dgm:prSet>
      <dgm:spPr>
        <a:ln>
          <a:solidFill>
            <a:schemeClr val="accent5">
              <a:lumMod val="60000"/>
              <a:lumOff val="40000"/>
            </a:schemeClr>
          </a:solidFill>
        </a:ln>
      </dgm:spPr>
    </dgm:pt>
    <dgm:pt modelId="{7A0B5EFC-88FB-4ED5-994F-D5F6584C2293}" type="pres">
      <dgm:prSet presAssocID="{D71FC021-6A65-44D1-95B9-0E6C89079866}" presName="parTx" presStyleLbl="alignNode1" presStyleIdx="2" presStyleCnt="8">
        <dgm:presLayoutVars>
          <dgm:chMax val="0"/>
          <dgm:chPref val="0"/>
          <dgm:bulletEnabled val="1"/>
        </dgm:presLayoutVars>
      </dgm:prSet>
      <dgm:spPr/>
    </dgm:pt>
    <dgm:pt modelId="{FD7B29F2-0D66-4B4B-BC8A-82DA23575305}" type="pres">
      <dgm:prSet presAssocID="{D71FC021-6A65-44D1-95B9-0E6C89079866}" presName="desTx" presStyleLbl="revTx" presStyleIdx="2" presStyleCnt="8">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F5592489-4EC4-4CD3-8C9F-861313656D99}" type="pres">
      <dgm:prSet presAssocID="{9B090D9D-470E-46E2-AABB-0368A52481AA}" presName="space" presStyleCnt="0"/>
      <dgm:spPr/>
    </dgm:pt>
    <dgm:pt modelId="{62262EA1-D674-4DE8-B444-FEC3F6748520}" type="pres">
      <dgm:prSet presAssocID="{32CCB050-072A-41BF-BE1B-388CF53E5629}" presName="composite" presStyleCnt="0"/>
      <dgm:spPr/>
    </dgm:pt>
    <dgm:pt modelId="{7BF6E820-C6E3-4E2C-BB23-ADF9AD641C6B}" type="pres">
      <dgm:prSet presAssocID="{32CCB050-072A-41BF-BE1B-388CF53E5629}" presName="L" presStyleLbl="solidFgAcc1" presStyleIdx="3" presStyleCnt="8">
        <dgm:presLayoutVars>
          <dgm:chMax val="0"/>
          <dgm:chPref val="0"/>
        </dgm:presLayoutVars>
      </dgm:prSet>
      <dgm:spPr>
        <a:ln>
          <a:solidFill>
            <a:schemeClr val="accent4"/>
          </a:solidFill>
        </a:ln>
      </dgm:spPr>
    </dgm:pt>
    <dgm:pt modelId="{B8046455-4EBB-40A8-838B-B584850A8B8E}" type="pres">
      <dgm:prSet presAssocID="{32CCB050-072A-41BF-BE1B-388CF53E5629}" presName="parTx" presStyleLbl="alignNode1" presStyleIdx="3" presStyleCnt="8">
        <dgm:presLayoutVars>
          <dgm:chMax val="0"/>
          <dgm:chPref val="0"/>
          <dgm:bulletEnabled val="1"/>
        </dgm:presLayoutVars>
      </dgm:prSet>
      <dgm:spPr/>
    </dgm:pt>
    <dgm:pt modelId="{1D84544C-5924-422B-9546-A86AE4927E4C}" type="pres">
      <dgm:prSet presAssocID="{32CCB050-072A-41BF-BE1B-388CF53E5629}" presName="desTx" presStyleLbl="revTx" presStyleIdx="3" presStyleCnt="8">
        <dgm:presLayoutVars>
          <dgm:chMax val="0"/>
          <dgm:chPref val="0"/>
          <dgm:bulletEnabled val="1"/>
        </dgm:presLayoutVars>
      </dgm:prSet>
      <dgm:spPr/>
    </dgm:pt>
    <dgm:pt modelId="{ED05E404-1B63-4FC9-A7B8-277860DEBCD0}" type="pres">
      <dgm:prSet presAssocID="{32CCB050-072A-41BF-BE1B-388CF53E5629}" presName="EmptyPlaceHolder" presStyleCnt="0"/>
      <dgm:spPr/>
    </dgm:pt>
    <dgm:pt modelId="{AB144E95-E2AA-430B-870C-A44D04CCB5A8}" type="pres">
      <dgm:prSet presAssocID="{BF05D8EE-4413-4737-8721-DAF10D6CAB04}" presName="space" presStyleCnt="0"/>
      <dgm:spPr/>
    </dgm:pt>
    <dgm:pt modelId="{D0A9E9B9-B6D2-49AA-91D6-7CE223E637D0}" type="pres">
      <dgm:prSet presAssocID="{9E838AE2-4659-4603-ABC8-58DF4222C0D4}" presName="composite" presStyleCnt="0"/>
      <dgm:spPr/>
    </dgm:pt>
    <dgm:pt modelId="{0EE416CF-D8AE-41BD-BF35-9148040E1274}" type="pres">
      <dgm:prSet presAssocID="{9E838AE2-4659-4603-ABC8-58DF4222C0D4}" presName="L" presStyleLbl="solidFgAcc1" presStyleIdx="4" presStyleCnt="8">
        <dgm:presLayoutVars>
          <dgm:chMax val="0"/>
          <dgm:chPref val="0"/>
        </dgm:presLayoutVars>
      </dgm:prSet>
      <dgm:spPr>
        <a:ln>
          <a:solidFill>
            <a:schemeClr val="accent5"/>
          </a:solidFill>
        </a:ln>
      </dgm:spPr>
    </dgm:pt>
    <dgm:pt modelId="{559A9A18-D6AE-4459-8C7F-A17CAB50744A}" type="pres">
      <dgm:prSet presAssocID="{9E838AE2-4659-4603-ABC8-58DF4222C0D4}" presName="parTx" presStyleLbl="alignNode1" presStyleIdx="4" presStyleCnt="8">
        <dgm:presLayoutVars>
          <dgm:chMax val="0"/>
          <dgm:chPref val="0"/>
          <dgm:bulletEnabled val="1"/>
        </dgm:presLayoutVars>
      </dgm:prSet>
      <dgm:spPr/>
    </dgm:pt>
    <dgm:pt modelId="{7F54B493-FCA8-4A1F-A2B1-FCB26CA9C396}" type="pres">
      <dgm:prSet presAssocID="{9E838AE2-4659-4603-ABC8-58DF4222C0D4}" presName="desTx" presStyleLbl="revTx" presStyleIdx="4" presStyleCnt="8">
        <dgm:presLayoutVars>
          <dgm:chMax val="0"/>
          <dgm:chPref val="0"/>
          <dgm:bulletEnabled val="1"/>
        </dgm:presLayoutVars>
      </dgm:prSet>
      <dgm:spPr/>
    </dgm:pt>
    <dgm:pt modelId="{D73F5E39-8993-4D6C-9D92-8E8F41E329B8}" type="pres">
      <dgm:prSet presAssocID="{9E838AE2-4659-4603-ABC8-58DF4222C0D4}" presName="EmptyPlaceHolder" presStyleCnt="0"/>
      <dgm:spPr/>
    </dgm:pt>
    <dgm:pt modelId="{546CEAFB-2F6C-450C-AA3F-598B4CB23CA3}" type="pres">
      <dgm:prSet presAssocID="{61F1BCD3-232D-4C03-B56C-182BCB6108CD}" presName="space" presStyleCnt="0"/>
      <dgm:spPr/>
    </dgm:pt>
    <dgm:pt modelId="{69FEB932-FCBF-4862-9D49-6BA9023CEF48}" type="pres">
      <dgm:prSet presAssocID="{B96A805B-3C3A-4357-834E-3BDB24EFDE63}" presName="composite" presStyleCnt="0"/>
      <dgm:spPr/>
    </dgm:pt>
    <dgm:pt modelId="{CFC3492C-3E69-4328-A86B-6DE7A0C38EF4}" type="pres">
      <dgm:prSet presAssocID="{B96A805B-3C3A-4357-834E-3BDB24EFDE63}" presName="L" presStyleLbl="solidFgAcc1" presStyleIdx="5" presStyleCnt="8">
        <dgm:presLayoutVars>
          <dgm:chMax val="0"/>
          <dgm:chPref val="0"/>
        </dgm:presLayoutVars>
      </dgm:prSet>
      <dgm:spPr>
        <a:solidFill>
          <a:schemeClr val="accent4">
            <a:lumMod val="75000"/>
          </a:schemeClr>
        </a:solidFill>
        <a:ln>
          <a:solidFill>
            <a:schemeClr val="accent4">
              <a:lumMod val="75000"/>
            </a:schemeClr>
          </a:solidFill>
        </a:ln>
      </dgm:spPr>
    </dgm:pt>
    <dgm:pt modelId="{BB619D94-E1DC-4874-BFA8-CD39922BC3DF}" type="pres">
      <dgm:prSet presAssocID="{B96A805B-3C3A-4357-834E-3BDB24EFDE63}" presName="parTx" presStyleLbl="alignNode1" presStyleIdx="5" presStyleCnt="8">
        <dgm:presLayoutVars>
          <dgm:chMax val="0"/>
          <dgm:chPref val="0"/>
          <dgm:bulletEnabled val="1"/>
        </dgm:presLayoutVars>
      </dgm:prSet>
      <dgm:spPr>
        <a:xfrm>
          <a:off x="10934146" y="4847626"/>
          <a:ext cx="2350015" cy="1118683"/>
        </a:xfrm>
        <a:prstGeom prst="chevron">
          <a:avLst>
            <a:gd name="adj" fmla="val 25000"/>
          </a:avLst>
        </a:prstGeom>
      </dgm:spPr>
    </dgm:pt>
    <dgm:pt modelId="{7FEBC9E3-F494-4C0C-BD57-C6697B29705B}" type="pres">
      <dgm:prSet presAssocID="{B96A805B-3C3A-4357-834E-3BDB24EFDE63}" presName="desTx" presStyleLbl="revTx" presStyleIdx="5" presStyleCnt="8">
        <dgm:presLayoutVars>
          <dgm:chMax val="0"/>
          <dgm:chPref val="0"/>
          <dgm:bulletEnabled val="1"/>
        </dgm:presLayoutVars>
      </dgm:prSet>
      <dgm:spPr/>
    </dgm:pt>
    <dgm:pt modelId="{23C20E59-26F2-412A-B4CD-4E0C394C5436}" type="pres">
      <dgm:prSet presAssocID="{B96A805B-3C3A-4357-834E-3BDB24EFDE63}" presName="EmptyPlaceHolder" presStyleCnt="0"/>
      <dgm:spPr/>
    </dgm:pt>
    <dgm:pt modelId="{D730BAF7-6B38-4A3C-B7BD-55F0DCBFC462}" type="pres">
      <dgm:prSet presAssocID="{93D9B245-C873-43F0-9697-086340672F3E}" presName="space" presStyleCnt="0"/>
      <dgm:spPr/>
    </dgm:pt>
    <dgm:pt modelId="{9C3B833D-9699-452D-9986-566383A1E5F9}" type="pres">
      <dgm:prSet presAssocID="{E06E5731-CE5C-4262-8A3F-FB0AFB75005F}" presName="composite" presStyleCnt="0"/>
      <dgm:spPr/>
    </dgm:pt>
    <dgm:pt modelId="{D4D7B49E-B88A-41D4-8EE0-9DAA645F8BB9}" type="pres">
      <dgm:prSet presAssocID="{E06E5731-CE5C-4262-8A3F-FB0AFB75005F}" presName="L" presStyleLbl="solidFgAcc1" presStyleIdx="6" presStyleCnt="8">
        <dgm:presLayoutVars>
          <dgm:chMax val="0"/>
          <dgm:chPref val="0"/>
        </dgm:presLayoutVars>
      </dgm:prSet>
      <dgm:spPr>
        <a:solidFill>
          <a:srgbClr val="FFC000"/>
        </a:solidFill>
        <a:ln>
          <a:solidFill>
            <a:srgbClr val="FFC000"/>
          </a:solidFill>
        </a:ln>
      </dgm:spPr>
    </dgm:pt>
    <dgm:pt modelId="{96E2BEEC-E2CD-446D-84B0-4DBCBC1A3F46}" type="pres">
      <dgm:prSet presAssocID="{E06E5731-CE5C-4262-8A3F-FB0AFB75005F}" presName="parTx" presStyleLbl="alignNode1" presStyleIdx="6" presStyleCnt="8">
        <dgm:presLayoutVars>
          <dgm:chMax val="0"/>
          <dgm:chPref val="0"/>
          <dgm:bulletEnabled val="1"/>
        </dgm:presLayoutVars>
      </dgm:prSet>
      <dgm:spPr/>
    </dgm:pt>
    <dgm:pt modelId="{EEA70B87-3901-4C76-963C-E6D1BA154320}" type="pres">
      <dgm:prSet presAssocID="{E06E5731-CE5C-4262-8A3F-FB0AFB75005F}" presName="desTx" presStyleLbl="revTx" presStyleIdx="6" presStyleCnt="8">
        <dgm:presLayoutVars>
          <dgm:chMax val="0"/>
          <dgm:chPref val="0"/>
          <dgm:bulletEnabled val="1"/>
        </dgm:presLayoutVars>
      </dgm:prSet>
      <dgm:spPr/>
    </dgm:pt>
    <dgm:pt modelId="{BF761367-3917-447B-8AF7-CA61F21C910B}" type="pres">
      <dgm:prSet presAssocID="{E06E5731-CE5C-4262-8A3F-FB0AFB75005F}" presName="EmptyPlaceHolder" presStyleCnt="0"/>
      <dgm:spPr/>
    </dgm:pt>
    <dgm:pt modelId="{30DDEEF5-AAC3-4BA8-8E1C-A3A3E0A3D724}" type="pres">
      <dgm:prSet presAssocID="{01D8D211-895B-4740-AA76-9D53D9C789D8}" presName="space" presStyleCnt="0"/>
      <dgm:spPr/>
    </dgm:pt>
    <dgm:pt modelId="{01391172-BC6E-4D96-84E1-1695579A2CF7}" type="pres">
      <dgm:prSet presAssocID="{DD4C4DE5-634B-426C-A07A-6ED645C44481}" presName="composite" presStyleCnt="0"/>
      <dgm:spPr/>
    </dgm:pt>
    <dgm:pt modelId="{EDE3255A-A136-42DC-8693-6C8CB26CCCC5}" type="pres">
      <dgm:prSet presAssocID="{DD4C4DE5-634B-426C-A07A-6ED645C44481}" presName="L" presStyleLbl="solidFgAcc1" presStyleIdx="7" presStyleCnt="8">
        <dgm:presLayoutVars>
          <dgm:chMax val="0"/>
          <dgm:chPref val="0"/>
        </dgm:presLayoutVars>
      </dgm:prSet>
      <dgm:spPr>
        <a:ln>
          <a:solidFill>
            <a:schemeClr val="accent3">
              <a:lumMod val="50000"/>
            </a:schemeClr>
          </a:solidFill>
        </a:ln>
      </dgm:spPr>
    </dgm:pt>
    <dgm:pt modelId="{FB138570-4E18-4F8F-BB63-C582FC02F2D8}" type="pres">
      <dgm:prSet presAssocID="{DD4C4DE5-634B-426C-A07A-6ED645C44481}" presName="parTx" presStyleLbl="alignNode1" presStyleIdx="7" presStyleCnt="8">
        <dgm:presLayoutVars>
          <dgm:chMax val="0"/>
          <dgm:chPref val="0"/>
          <dgm:bulletEnabled val="1"/>
        </dgm:presLayoutVars>
      </dgm:prSet>
      <dgm:spPr/>
    </dgm:pt>
    <dgm:pt modelId="{3BA51779-F1B7-4CD9-AD9D-2A12FB464F0C}" type="pres">
      <dgm:prSet presAssocID="{DD4C4DE5-634B-426C-A07A-6ED645C44481}" presName="desTx" presStyleLbl="revTx" presStyleIdx="7" presStyleCnt="8">
        <dgm:presLayoutVars>
          <dgm:chMax val="0"/>
          <dgm:chPref val="0"/>
          <dgm:bulletEnabled val="1"/>
        </dgm:presLayoutVars>
      </dgm:prSet>
      <dgm:spPr/>
    </dgm:pt>
    <dgm:pt modelId="{9CCCBA97-1A78-4912-AE15-E308A5BB26FF}" type="pres">
      <dgm:prSet presAssocID="{DD4C4DE5-634B-426C-A07A-6ED645C44481}" presName="EmptyPlaceHolder" presStyleCnt="0"/>
      <dgm:spPr/>
    </dgm:pt>
  </dgm:ptLst>
  <dgm:cxnLst>
    <dgm:cxn modelId="{20190A0D-EF75-4224-80CC-FC8EBDEF2138}" type="presOf" srcId="{C8E903CE-0CFD-4D68-A857-80E14557005E}" destId="{7F54B493-FCA8-4A1F-A2B1-FCB26CA9C396}" srcOrd="0" destOrd="0" presId="urn:microsoft.com/office/officeart/2016/7/layout/AccentHomeChevronProcess"/>
    <dgm:cxn modelId="{CF54291C-AAFD-4FA4-9A16-20CE892BA907}" srcId="{55C0B14E-AEA6-48D3-A387-ED4A3A3BF840}" destId="{9E838AE2-4659-4603-ABC8-58DF4222C0D4}" srcOrd="4" destOrd="0" parTransId="{5FC53805-9431-4BC8-ADB9-DABF59DE31C7}" sibTransId="{61F1BCD3-232D-4C03-B56C-182BCB6108CD}"/>
    <dgm:cxn modelId="{F23BFC27-EEA1-48DD-A68B-3C9BF1AE455D}" type="presOf" srcId="{349299C9-846E-4827-813A-349CCCE20782}" destId="{810D7AA7-A541-4507-BE7F-36CCF210089F}" srcOrd="0" destOrd="0" presId="urn:microsoft.com/office/officeart/2016/7/layout/AccentHomeChevronProcess"/>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F48B035D-EA61-4B31-83C5-551413E2C3D3}" srcId="{55C0B14E-AEA6-48D3-A387-ED4A3A3BF840}" destId="{DD4C4DE5-634B-426C-A07A-6ED645C44481}" srcOrd="7" destOrd="0" parTransId="{34FF9B94-2B19-45C3-9865-65A9FF819B8A}" sibTransId="{4A9053FD-CFA0-4DB0-8FCC-96CFA11AA4EB}"/>
    <dgm:cxn modelId="{D5BB4C60-BD25-4B64-BAB9-37DDBFF78D28}" type="presOf" srcId="{E06E5731-CE5C-4262-8A3F-FB0AFB75005F}" destId="{96E2BEEC-E2CD-446D-84B0-4DBCBC1A3F46}" srcOrd="0" destOrd="0" presId="urn:microsoft.com/office/officeart/2016/7/layout/AccentHomeChevronProcess"/>
    <dgm:cxn modelId="{1D6C5464-DE30-4BEC-9E27-B2C179C39CC4}" srcId="{32CCB050-072A-41BF-BE1B-388CF53E5629}" destId="{04A40292-9119-41B2-B968-7B651F20675D}" srcOrd="0" destOrd="0" parTransId="{70078FF1-F2A9-4A6B-88D1-8CF3595EFE73}" sibTransId="{B4C4972A-0898-484E-AF78-D5D7E0F991F2}"/>
    <dgm:cxn modelId="{55492768-9A5E-4F74-AC7C-959C5C24EFD3}" srcId="{55C0B14E-AEA6-48D3-A387-ED4A3A3BF840}" destId="{D07AD3FD-84FF-467E-9693-752776549C61}" srcOrd="1" destOrd="0" parTransId="{7B691773-F524-4FAD-A272-BDF0B0C4370A}" sibTransId="{A8C9B7A9-BC2A-4753-B7F0-F2E361D95520}"/>
    <dgm:cxn modelId="{993A834D-F9E7-487D-A46B-FD9A309F5C59}" type="presOf" srcId="{04A40292-9119-41B2-B968-7B651F20675D}" destId="{1D84544C-5924-422B-9546-A86AE4927E4C}" srcOrd="0" destOrd="0" presId="urn:microsoft.com/office/officeart/2016/7/layout/AccentHomeChevronProcess"/>
    <dgm:cxn modelId="{E97FF64F-8020-497E-AE7D-2395DDA4560D}" srcId="{D07AD3FD-84FF-467E-9693-752776549C61}" destId="{5D70EFF5-8B31-4A1F-AE44-51E4CF0013EB}" srcOrd="0" destOrd="0" parTransId="{96C720A0-FEEF-48D1-8DF6-ABA03C304822}" sibTransId="{B6A59CDE-18AD-4553-B6C5-FF001A8E8510}"/>
    <dgm:cxn modelId="{219EA357-E48B-4A91-91A7-8282DFF10601}" type="presOf" srcId="{55C0B14E-AEA6-48D3-A387-ED4A3A3BF840}" destId="{594BF422-752C-42F3-A230-3D0E6AE9A886}"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23A67DA0-19B9-407F-A13C-0EAE0D6A4D9C}" type="presOf" srcId="{DD4C4DE5-634B-426C-A07A-6ED645C44481}" destId="{FB138570-4E18-4F8F-BB63-C582FC02F2D8}" srcOrd="0" destOrd="0" presId="urn:microsoft.com/office/officeart/2016/7/layout/AccentHomeChevronProcess"/>
    <dgm:cxn modelId="{17BD67AD-4331-49EC-BC4A-29404E891597}" srcId="{9E838AE2-4659-4603-ABC8-58DF4222C0D4}" destId="{C8E903CE-0CFD-4D68-A857-80E14557005E}" srcOrd="0" destOrd="0" parTransId="{D5890537-0D77-4DA1-A100-62C393623468}" sibTransId="{862799CE-00F4-4DD6-894E-A487503F8DE6}"/>
    <dgm:cxn modelId="{2F6485B4-0735-4D01-8060-5A89B7562619}" type="presOf" srcId="{5D70EFF5-8B31-4A1F-AE44-51E4CF0013EB}" destId="{5E07F9E4-149C-4A89-848F-4ABDD305F0C5}" srcOrd="0" destOrd="0" presId="urn:microsoft.com/office/officeart/2016/7/layout/AccentHomeChevronProcess"/>
    <dgm:cxn modelId="{18A3ABB4-54C6-4E4E-A159-D14B19199FD9}" srcId="{55C0B14E-AEA6-48D3-A387-ED4A3A3BF840}" destId="{B96A805B-3C3A-4357-834E-3BDB24EFDE63}" srcOrd="5" destOrd="0" parTransId="{A748003A-2D16-462D-B825-D3C182EAF8EF}" sibTransId="{93D9B245-C873-43F0-9697-086340672F3E}"/>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944877D0-05F1-49CA-A152-B0DDEF5FFD5C}" srcId="{55C0B14E-AEA6-48D3-A387-ED4A3A3BF840}" destId="{E06E5731-CE5C-4262-8A3F-FB0AFB75005F}" srcOrd="6" destOrd="0" parTransId="{DCBFC681-F21A-4251-A3FC-1F7616A9BF5D}" sibTransId="{01D8D211-895B-4740-AA76-9D53D9C789D8}"/>
    <dgm:cxn modelId="{042E0AE1-6450-410A-B96E-AFBADB139BEA}" srcId="{55C0B14E-AEA6-48D3-A387-ED4A3A3BF840}" destId="{32CCB050-072A-41BF-BE1B-388CF53E5629}" srcOrd="3" destOrd="0" parTransId="{B301371B-A53D-4B79-8B8D-7B304894442B}" sibTransId="{BF05D8EE-4413-4737-8721-DAF10D6CAB04}"/>
    <dgm:cxn modelId="{E3115EEA-DE9C-4F06-B8B3-BEB263D5F2B1}" srcId="{D71FC021-6A65-44D1-95B9-0E6C89079866}" destId="{4A6BB192-9983-4F48-BBC5-6E384EED7EC5}" srcOrd="0" destOrd="0" parTransId="{230A6E4A-6CED-4DC0-AEFE-6859FE07B658}" sibTransId="{0B568EC2-5D2A-4B00-8047-B7832F245B44}"/>
    <dgm:cxn modelId="{DB636DF2-EC68-445F-B7E9-11D2D9235026}" type="presOf" srcId="{9E838AE2-4659-4603-ABC8-58DF4222C0D4}" destId="{559A9A18-D6AE-4459-8C7F-A17CAB50744A}" srcOrd="0" destOrd="0" presId="urn:microsoft.com/office/officeart/2016/7/layout/AccentHomeChevronProcess"/>
    <dgm:cxn modelId="{10122CFA-F2C6-4519-A06A-6ABCC8B80C59}" type="presOf" srcId="{32CCB050-072A-41BF-BE1B-388CF53E5629}" destId="{B8046455-4EBB-40A8-838B-B584850A8B8E}" srcOrd="0" destOrd="0" presId="urn:microsoft.com/office/officeart/2016/7/layout/AccentHomeChevronProcess"/>
    <dgm:cxn modelId="{E4363DFA-4FA2-4089-83B9-1B20002024FF}" type="presOf" srcId="{B96A805B-3C3A-4357-834E-3BDB24EFDE63}" destId="{BB619D94-E1DC-4874-BFA8-CD39922BC3DF}" srcOrd="0" destOrd="0" presId="urn:microsoft.com/office/officeart/2016/7/layout/AccentHomeChevronProcess"/>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76487C60-81CC-4808-A6F6-74C757E56AA2}" type="presParOf" srcId="{594BF422-752C-42F3-A230-3D0E6AE9A886}" destId="{F5592489-4EC4-4CD3-8C9F-861313656D99}" srcOrd="5" destOrd="0" presId="urn:microsoft.com/office/officeart/2016/7/layout/AccentHomeChevronProcess"/>
    <dgm:cxn modelId="{DF11AE77-7C6F-4023-B9CA-C466C92E9683}" type="presParOf" srcId="{594BF422-752C-42F3-A230-3D0E6AE9A886}" destId="{62262EA1-D674-4DE8-B444-FEC3F6748520}" srcOrd="6" destOrd="0" presId="urn:microsoft.com/office/officeart/2016/7/layout/AccentHomeChevronProcess"/>
    <dgm:cxn modelId="{18CDA0B2-B372-4A35-AE00-5304AC3837D3}" type="presParOf" srcId="{62262EA1-D674-4DE8-B444-FEC3F6748520}" destId="{7BF6E820-C6E3-4E2C-BB23-ADF9AD641C6B}" srcOrd="0" destOrd="0" presId="urn:microsoft.com/office/officeart/2016/7/layout/AccentHomeChevronProcess"/>
    <dgm:cxn modelId="{0DF47D5B-8611-4D8E-928B-AA2D5766C18B}" type="presParOf" srcId="{62262EA1-D674-4DE8-B444-FEC3F6748520}" destId="{B8046455-4EBB-40A8-838B-B584850A8B8E}" srcOrd="1" destOrd="0" presId="urn:microsoft.com/office/officeart/2016/7/layout/AccentHomeChevronProcess"/>
    <dgm:cxn modelId="{7C4A88D9-8926-4433-834A-47C1FDDF722F}" type="presParOf" srcId="{62262EA1-D674-4DE8-B444-FEC3F6748520}" destId="{1D84544C-5924-422B-9546-A86AE4927E4C}" srcOrd="2" destOrd="0" presId="urn:microsoft.com/office/officeart/2016/7/layout/AccentHomeChevronProcess"/>
    <dgm:cxn modelId="{43D30544-AB0A-43E8-A43D-B1F41277B0F8}" type="presParOf" srcId="{62262EA1-D674-4DE8-B444-FEC3F6748520}" destId="{ED05E404-1B63-4FC9-A7B8-277860DEBCD0}" srcOrd="3" destOrd="0" presId="urn:microsoft.com/office/officeart/2016/7/layout/AccentHomeChevronProcess"/>
    <dgm:cxn modelId="{6BC4A82E-C8CE-405D-BE38-CA09533ECB3A}" type="presParOf" srcId="{594BF422-752C-42F3-A230-3D0E6AE9A886}" destId="{AB144E95-E2AA-430B-870C-A44D04CCB5A8}" srcOrd="7" destOrd="0" presId="urn:microsoft.com/office/officeart/2016/7/layout/AccentHomeChevronProcess"/>
    <dgm:cxn modelId="{B07B5F95-29F3-4EBA-881F-2F9C82CD9290}" type="presParOf" srcId="{594BF422-752C-42F3-A230-3D0E6AE9A886}" destId="{D0A9E9B9-B6D2-49AA-91D6-7CE223E637D0}" srcOrd="8" destOrd="0" presId="urn:microsoft.com/office/officeart/2016/7/layout/AccentHomeChevronProcess"/>
    <dgm:cxn modelId="{6DCE379C-942E-4A9E-8128-B2C269A9781F}" type="presParOf" srcId="{D0A9E9B9-B6D2-49AA-91D6-7CE223E637D0}" destId="{0EE416CF-D8AE-41BD-BF35-9148040E1274}" srcOrd="0" destOrd="0" presId="urn:microsoft.com/office/officeart/2016/7/layout/AccentHomeChevronProcess"/>
    <dgm:cxn modelId="{FE2C896A-6834-4EDF-8664-05B479C8F0ED}" type="presParOf" srcId="{D0A9E9B9-B6D2-49AA-91D6-7CE223E637D0}" destId="{559A9A18-D6AE-4459-8C7F-A17CAB50744A}" srcOrd="1" destOrd="0" presId="urn:microsoft.com/office/officeart/2016/7/layout/AccentHomeChevronProcess"/>
    <dgm:cxn modelId="{10CD1AE1-F5D1-4C7E-9DFC-2BC8AB439A36}" type="presParOf" srcId="{D0A9E9B9-B6D2-49AA-91D6-7CE223E637D0}" destId="{7F54B493-FCA8-4A1F-A2B1-FCB26CA9C396}" srcOrd="2" destOrd="0" presId="urn:microsoft.com/office/officeart/2016/7/layout/AccentHomeChevronProcess"/>
    <dgm:cxn modelId="{3BA0BF32-4C4F-4617-8C77-FB7B13572D62}" type="presParOf" srcId="{D0A9E9B9-B6D2-49AA-91D6-7CE223E637D0}" destId="{D73F5E39-8993-4D6C-9D92-8E8F41E329B8}" srcOrd="3" destOrd="0" presId="urn:microsoft.com/office/officeart/2016/7/layout/AccentHomeChevronProcess"/>
    <dgm:cxn modelId="{47E2A10F-DEEE-415E-81BE-61B4EEC7BBA6}" type="presParOf" srcId="{594BF422-752C-42F3-A230-3D0E6AE9A886}" destId="{546CEAFB-2F6C-450C-AA3F-598B4CB23CA3}" srcOrd="9" destOrd="0" presId="urn:microsoft.com/office/officeart/2016/7/layout/AccentHomeChevronProcess"/>
    <dgm:cxn modelId="{BEC45E56-DF31-4671-838A-1458F3871257}" type="presParOf" srcId="{594BF422-752C-42F3-A230-3D0E6AE9A886}" destId="{69FEB932-FCBF-4862-9D49-6BA9023CEF48}" srcOrd="10" destOrd="0" presId="urn:microsoft.com/office/officeart/2016/7/layout/AccentHomeChevronProcess"/>
    <dgm:cxn modelId="{D2BFB492-71B4-478E-8F2C-A1BD158A374E}" type="presParOf" srcId="{69FEB932-FCBF-4862-9D49-6BA9023CEF48}" destId="{CFC3492C-3E69-4328-A86B-6DE7A0C38EF4}" srcOrd="0" destOrd="0" presId="urn:microsoft.com/office/officeart/2016/7/layout/AccentHomeChevronProcess"/>
    <dgm:cxn modelId="{ED09D0F1-9559-49E9-9DF5-8C93F84320D5}" type="presParOf" srcId="{69FEB932-FCBF-4862-9D49-6BA9023CEF48}" destId="{BB619D94-E1DC-4874-BFA8-CD39922BC3DF}" srcOrd="1" destOrd="0" presId="urn:microsoft.com/office/officeart/2016/7/layout/AccentHomeChevronProcess"/>
    <dgm:cxn modelId="{9395A532-C7CE-4A9B-BA58-9694196AB114}" type="presParOf" srcId="{69FEB932-FCBF-4862-9D49-6BA9023CEF48}" destId="{7FEBC9E3-F494-4C0C-BD57-C6697B29705B}" srcOrd="2" destOrd="0" presId="urn:microsoft.com/office/officeart/2016/7/layout/AccentHomeChevronProcess"/>
    <dgm:cxn modelId="{DE977956-4A29-4A21-81CE-78492268A695}" type="presParOf" srcId="{69FEB932-FCBF-4862-9D49-6BA9023CEF48}" destId="{23C20E59-26F2-412A-B4CD-4E0C394C5436}" srcOrd="3" destOrd="0" presId="urn:microsoft.com/office/officeart/2016/7/layout/AccentHomeChevronProcess"/>
    <dgm:cxn modelId="{6C01DCD3-7F33-4434-8596-14CCC4978818}" type="presParOf" srcId="{594BF422-752C-42F3-A230-3D0E6AE9A886}" destId="{D730BAF7-6B38-4A3C-B7BD-55F0DCBFC462}" srcOrd="11" destOrd="0" presId="urn:microsoft.com/office/officeart/2016/7/layout/AccentHomeChevronProcess"/>
    <dgm:cxn modelId="{EF8EF6B9-40CB-4F5D-BE1B-0C9479E8C314}" type="presParOf" srcId="{594BF422-752C-42F3-A230-3D0E6AE9A886}" destId="{9C3B833D-9699-452D-9986-566383A1E5F9}" srcOrd="12" destOrd="0" presId="urn:microsoft.com/office/officeart/2016/7/layout/AccentHomeChevronProcess"/>
    <dgm:cxn modelId="{9523B675-4962-4EBF-8B1E-A964520312AD}" type="presParOf" srcId="{9C3B833D-9699-452D-9986-566383A1E5F9}" destId="{D4D7B49E-B88A-41D4-8EE0-9DAA645F8BB9}" srcOrd="0" destOrd="0" presId="urn:microsoft.com/office/officeart/2016/7/layout/AccentHomeChevronProcess"/>
    <dgm:cxn modelId="{F8CE84A3-8057-4386-A875-B3FAB0A53E6D}" type="presParOf" srcId="{9C3B833D-9699-452D-9986-566383A1E5F9}" destId="{96E2BEEC-E2CD-446D-84B0-4DBCBC1A3F46}" srcOrd="1" destOrd="0" presId="urn:microsoft.com/office/officeart/2016/7/layout/AccentHomeChevronProcess"/>
    <dgm:cxn modelId="{1207D32C-6639-450D-8F9E-D8982BA8C9FC}" type="presParOf" srcId="{9C3B833D-9699-452D-9986-566383A1E5F9}" destId="{EEA70B87-3901-4C76-963C-E6D1BA154320}" srcOrd="2" destOrd="0" presId="urn:microsoft.com/office/officeart/2016/7/layout/AccentHomeChevronProcess"/>
    <dgm:cxn modelId="{33E3ED31-FB4A-411C-B206-37527AAC5635}" type="presParOf" srcId="{9C3B833D-9699-452D-9986-566383A1E5F9}" destId="{BF761367-3917-447B-8AF7-CA61F21C910B}" srcOrd="3" destOrd="0" presId="urn:microsoft.com/office/officeart/2016/7/layout/AccentHomeChevronProcess"/>
    <dgm:cxn modelId="{C34838A1-096A-459C-BB22-56BFB95BEBC6}" type="presParOf" srcId="{594BF422-752C-42F3-A230-3D0E6AE9A886}" destId="{30DDEEF5-AAC3-4BA8-8E1C-A3A3E0A3D724}" srcOrd="13" destOrd="0" presId="urn:microsoft.com/office/officeart/2016/7/layout/AccentHomeChevronProcess"/>
    <dgm:cxn modelId="{52C64974-D01E-40EF-9BB2-84FF12AE08D5}" type="presParOf" srcId="{594BF422-752C-42F3-A230-3D0E6AE9A886}" destId="{01391172-BC6E-4D96-84E1-1695579A2CF7}" srcOrd="14" destOrd="0" presId="urn:microsoft.com/office/officeart/2016/7/layout/AccentHomeChevronProcess"/>
    <dgm:cxn modelId="{0C22B6D7-C5C3-4376-A2FC-A0CC619BFD25}" type="presParOf" srcId="{01391172-BC6E-4D96-84E1-1695579A2CF7}" destId="{EDE3255A-A136-42DC-8693-6C8CB26CCCC5}" srcOrd="0" destOrd="0" presId="urn:microsoft.com/office/officeart/2016/7/layout/AccentHomeChevronProcess"/>
    <dgm:cxn modelId="{95A4232E-D9B8-4602-B5BB-23355E83867F}" type="presParOf" srcId="{01391172-BC6E-4D96-84E1-1695579A2CF7}" destId="{FB138570-4E18-4F8F-BB63-C582FC02F2D8}" srcOrd="1" destOrd="0" presId="urn:microsoft.com/office/officeart/2016/7/layout/AccentHomeChevronProcess"/>
    <dgm:cxn modelId="{7FB5DCBF-E5C3-40E9-8DBA-00056C268F9B}" type="presParOf" srcId="{01391172-BC6E-4D96-84E1-1695579A2CF7}" destId="{3BA51779-F1B7-4CD9-AD9D-2A12FB464F0C}" srcOrd="2" destOrd="0" presId="urn:microsoft.com/office/officeart/2016/7/layout/AccentHomeChevronProcess"/>
    <dgm:cxn modelId="{47274DC6-8C6C-4EAF-9E08-49B84DACAC48}" type="presParOf" srcId="{01391172-BC6E-4D96-84E1-1695579A2CF7}" destId="{9CCCBA97-1A78-4912-AE15-E308A5BB26FF}"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559AD6-73EC-4A65-9896-495F8BEA6D98}" type="doc">
      <dgm:prSet loTypeId="urn:microsoft.com/office/officeart/2005/8/layout/hierarchy1" loCatId="hierarchy" qsTypeId="urn:microsoft.com/office/officeart/2005/8/quickstyle/simple1" qsCatId="simple" csTypeId="urn:microsoft.com/office/officeart/2005/8/colors/colorful2" csCatId="colorful" phldr="1"/>
      <dgm:spPr/>
    </dgm:pt>
    <dgm:pt modelId="{D0E68843-93C0-41C8-A9F2-E2CE20AF772D}">
      <dgm:prSet phldrT="[Text]"/>
      <dgm:spPr/>
      <dgm:t>
        <a:bodyPr/>
        <a:lstStyle/>
        <a:p>
          <a:pPr marL="0" fontAlgn="ctr"/>
          <a:r>
            <a:rPr lang="en-GB" b="1" u="none" strike="noStrike">
              <a:effectLst/>
              <a:latin typeface="Montserrat Bold Italics"/>
              <a:ea typeface="+mn-ea"/>
              <a:cs typeface="+mn-cs"/>
            </a:rPr>
            <a:t>A. Eligibility of applicants</a:t>
          </a:r>
        </a:p>
        <a:p>
          <a:pPr marL="0" fontAlgn="ctr"/>
          <a:r>
            <a:rPr lang="en-GB" b="0" u="none" strike="noStrike">
              <a:effectLst/>
              <a:latin typeface="Montserrat Bold Italics"/>
              <a:ea typeface="+mn-ea"/>
              <a:cs typeface="+mn-cs"/>
            </a:rPr>
            <a:t>Kindly see Chapter 2.2.1.1, Applicant's Guide</a:t>
          </a:r>
          <a:r>
            <a:rPr lang="en-GB" b="1" u="none" strike="noStrike">
              <a:effectLst/>
              <a:latin typeface="Montserrat Bold Italics"/>
              <a:ea typeface="+mn-ea"/>
              <a:cs typeface="+mn-cs"/>
            </a:rPr>
            <a:t>  </a:t>
          </a:r>
        </a:p>
        <a:p>
          <a:pPr marL="0" fontAlgn="ctr"/>
          <a:endParaRPr lang="en-GB" b="1" u="none" strike="noStrike">
            <a:effectLst/>
            <a:latin typeface="Montserrat Bold Italics"/>
            <a:ea typeface="+mn-ea"/>
            <a:cs typeface="+mn-cs"/>
          </a:endParaRPr>
        </a:p>
      </dgm:t>
    </dgm:pt>
    <dgm:pt modelId="{200FFED5-A562-4095-BEC5-11DD384774AE}" type="parTrans" cxnId="{FCE86F3B-6B31-40CA-A5F0-299A2A713A2D}">
      <dgm:prSet/>
      <dgm:spPr/>
      <dgm:t>
        <a:bodyPr/>
        <a:lstStyle/>
        <a:p>
          <a:endParaRPr lang="en-GB"/>
        </a:p>
      </dgm:t>
    </dgm:pt>
    <dgm:pt modelId="{D24C0DC4-1889-41C1-A6AA-C725C23FBF01}" type="sibTrans" cxnId="{FCE86F3B-6B31-40CA-A5F0-299A2A713A2D}">
      <dgm:prSet/>
      <dgm:spPr/>
      <dgm:t>
        <a:bodyPr/>
        <a:lstStyle/>
        <a:p>
          <a:endParaRPr lang="en-GB"/>
        </a:p>
      </dgm:t>
    </dgm:pt>
    <dgm:pt modelId="{348D0E68-9AF4-4DBA-9FEE-5A7B071ACD7A}">
      <dgm:prSet phldrT="[Text]"/>
      <dgm:spPr/>
      <dgm:t>
        <a:bodyPr/>
        <a:lstStyle/>
        <a:p>
          <a:pPr marL="0" lvl="0" indent="0" defTabSz="1778000" fontAlgn="ctr">
            <a:spcBef>
              <a:spcPct val="0"/>
            </a:spcBef>
            <a:spcAft>
              <a:spcPct val="35000"/>
            </a:spcAft>
            <a:buNone/>
          </a:pPr>
          <a:r>
            <a:rPr lang="en-GB" b="1" u="none" strike="noStrike" kern="1200" dirty="0">
              <a:effectLst/>
              <a:latin typeface="Montserrat Bold Italics"/>
              <a:ea typeface="+mn-ea"/>
              <a:cs typeface="+mn-cs"/>
            </a:rPr>
            <a:t>C. Eligibility of costs/expenditure</a:t>
          </a:r>
        </a:p>
        <a:p>
          <a:pPr marL="0" lvl="0" indent="0" defTabSz="1778000" fontAlgn="ctr">
            <a:spcBef>
              <a:spcPct val="0"/>
            </a:spcBef>
            <a:spcAft>
              <a:spcPct val="35000"/>
            </a:spcAft>
            <a:buNone/>
          </a:pPr>
          <a:r>
            <a:rPr lang="en-GB" b="0" u="none" strike="noStrike" kern="1200" dirty="0">
              <a:effectLst/>
              <a:latin typeface="Montserrat Bold Italics"/>
              <a:ea typeface="+mn-ea"/>
              <a:cs typeface="+mn-cs"/>
            </a:rPr>
            <a:t>Kindly see Chapter 2.2.1.3, Applicant's Guide </a:t>
          </a:r>
        </a:p>
      </dgm:t>
    </dgm:pt>
    <dgm:pt modelId="{3D2C089F-ECB5-4C96-B69F-B9AD0EBA8E96}" type="parTrans" cxnId="{8F1A2DAE-6DB7-4644-95FF-64AABE8E71F0}">
      <dgm:prSet/>
      <dgm:spPr/>
      <dgm:t>
        <a:bodyPr/>
        <a:lstStyle/>
        <a:p>
          <a:endParaRPr lang="en-GB"/>
        </a:p>
      </dgm:t>
    </dgm:pt>
    <dgm:pt modelId="{4A5C14CF-167F-4941-9006-7E01FB8F88DE}" type="sibTrans" cxnId="{8F1A2DAE-6DB7-4644-95FF-64AABE8E71F0}">
      <dgm:prSet/>
      <dgm:spPr/>
      <dgm:t>
        <a:bodyPr/>
        <a:lstStyle/>
        <a:p>
          <a:endParaRPr lang="en-GB"/>
        </a:p>
      </dgm:t>
    </dgm:pt>
    <dgm:pt modelId="{01BAD4FE-F878-470F-8877-BC1E57169DBF}">
      <dgm:prSet/>
      <dgm:spPr/>
      <dgm:t>
        <a:bodyPr/>
        <a:lstStyle/>
        <a:p>
          <a:pPr marL="0" lvl="0" indent="0" defTabSz="1778000" fontAlgn="ctr">
            <a:spcBef>
              <a:spcPct val="0"/>
            </a:spcBef>
            <a:spcAft>
              <a:spcPct val="35000"/>
            </a:spcAft>
            <a:buNone/>
          </a:pPr>
          <a:r>
            <a:rPr lang="en-GB" b="1" u="none" strike="noStrike" kern="1200" dirty="0">
              <a:effectLst/>
              <a:latin typeface="Montserrat Bold Italics"/>
              <a:ea typeface="+mn-ea"/>
              <a:cs typeface="+mn-cs"/>
            </a:rPr>
            <a:t>B. Eligibility of actions (projects)</a:t>
          </a:r>
        </a:p>
        <a:p>
          <a:pPr marL="0" lvl="0" indent="0" defTabSz="1778000" fontAlgn="ctr">
            <a:spcBef>
              <a:spcPct val="0"/>
            </a:spcBef>
            <a:spcAft>
              <a:spcPct val="35000"/>
            </a:spcAft>
            <a:buNone/>
          </a:pPr>
          <a:r>
            <a:rPr lang="en-GB" b="0" u="none" strike="noStrike" kern="1200" dirty="0">
              <a:effectLst/>
              <a:latin typeface="Montserrat Bold Italics"/>
              <a:ea typeface="+mn-ea"/>
              <a:cs typeface="+mn-cs"/>
            </a:rPr>
            <a:t>Kindly see Chapter 2.2.1.2, Applicant's Guide </a:t>
          </a:r>
        </a:p>
      </dgm:t>
    </dgm:pt>
    <dgm:pt modelId="{DA978E15-92E6-4E1D-A96F-4ED82746DB52}" type="parTrans" cxnId="{782239D8-2DE1-4221-8FBA-CD02CD8DACA6}">
      <dgm:prSet/>
      <dgm:spPr/>
      <dgm:t>
        <a:bodyPr/>
        <a:lstStyle/>
        <a:p>
          <a:endParaRPr lang="en-GB"/>
        </a:p>
      </dgm:t>
    </dgm:pt>
    <dgm:pt modelId="{E7022D38-87CF-416B-928F-38113DD8DF9E}" type="sibTrans" cxnId="{782239D8-2DE1-4221-8FBA-CD02CD8DACA6}">
      <dgm:prSet/>
      <dgm:spPr/>
      <dgm:t>
        <a:bodyPr/>
        <a:lstStyle/>
        <a:p>
          <a:endParaRPr lang="en-GB"/>
        </a:p>
      </dgm:t>
    </dgm:pt>
    <dgm:pt modelId="{B30BBC08-44AF-4F39-83F4-33DD664AFC6D}" type="pres">
      <dgm:prSet presAssocID="{A7559AD6-73EC-4A65-9896-495F8BEA6D98}" presName="hierChild1" presStyleCnt="0">
        <dgm:presLayoutVars>
          <dgm:chPref val="1"/>
          <dgm:dir/>
          <dgm:animOne val="branch"/>
          <dgm:animLvl val="lvl"/>
          <dgm:resizeHandles/>
        </dgm:presLayoutVars>
      </dgm:prSet>
      <dgm:spPr/>
    </dgm:pt>
    <dgm:pt modelId="{C0B4B122-F377-48C8-BEE1-32010DD0003A}" type="pres">
      <dgm:prSet presAssocID="{D0E68843-93C0-41C8-A9F2-E2CE20AF772D}" presName="hierRoot1" presStyleCnt="0"/>
      <dgm:spPr/>
    </dgm:pt>
    <dgm:pt modelId="{5C785BEE-B3AB-4937-AC80-B4BCE71BEED3}" type="pres">
      <dgm:prSet presAssocID="{D0E68843-93C0-41C8-A9F2-E2CE20AF772D}" presName="composite" presStyleCnt="0"/>
      <dgm:spPr/>
    </dgm:pt>
    <dgm:pt modelId="{DFBBFEB8-DC09-4658-AA49-A0AA499C32C9}" type="pres">
      <dgm:prSet presAssocID="{D0E68843-93C0-41C8-A9F2-E2CE20AF772D}" presName="background" presStyleLbl="node0" presStyleIdx="0" presStyleCnt="3"/>
      <dgm:spPr/>
    </dgm:pt>
    <dgm:pt modelId="{9C188DFC-F716-49EC-9078-6E52E7E518D7}" type="pres">
      <dgm:prSet presAssocID="{D0E68843-93C0-41C8-A9F2-E2CE20AF772D}" presName="text" presStyleLbl="fgAcc0" presStyleIdx="0" presStyleCnt="3">
        <dgm:presLayoutVars>
          <dgm:chPref val="3"/>
        </dgm:presLayoutVars>
      </dgm:prSet>
      <dgm:spPr/>
    </dgm:pt>
    <dgm:pt modelId="{BC8BD137-3746-440F-8BDE-141871531403}" type="pres">
      <dgm:prSet presAssocID="{D0E68843-93C0-41C8-A9F2-E2CE20AF772D}" presName="hierChild2" presStyleCnt="0"/>
      <dgm:spPr/>
    </dgm:pt>
    <dgm:pt modelId="{F244A051-33E3-42CE-8550-740A925B6062}" type="pres">
      <dgm:prSet presAssocID="{348D0E68-9AF4-4DBA-9FEE-5A7B071ACD7A}" presName="hierRoot1" presStyleCnt="0"/>
      <dgm:spPr/>
    </dgm:pt>
    <dgm:pt modelId="{F1C61ED9-F514-47F0-9E87-A55021064D5D}" type="pres">
      <dgm:prSet presAssocID="{348D0E68-9AF4-4DBA-9FEE-5A7B071ACD7A}" presName="composite" presStyleCnt="0"/>
      <dgm:spPr/>
    </dgm:pt>
    <dgm:pt modelId="{7DC12D7C-B7B9-4CFF-9330-F8986E0837B1}" type="pres">
      <dgm:prSet presAssocID="{348D0E68-9AF4-4DBA-9FEE-5A7B071ACD7A}" presName="background" presStyleLbl="node0" presStyleIdx="1" presStyleCnt="3"/>
      <dgm:spPr/>
    </dgm:pt>
    <dgm:pt modelId="{BBFB2FC9-6132-46E1-80CF-C65F2A6CB415}" type="pres">
      <dgm:prSet presAssocID="{348D0E68-9AF4-4DBA-9FEE-5A7B071ACD7A}" presName="text" presStyleLbl="fgAcc0" presStyleIdx="1" presStyleCnt="3" custLinFactX="8574" custLinFactNeighborX="100000" custLinFactNeighborY="3270">
        <dgm:presLayoutVars>
          <dgm:chPref val="3"/>
        </dgm:presLayoutVars>
      </dgm:prSet>
      <dgm:spPr/>
    </dgm:pt>
    <dgm:pt modelId="{C0293CFF-CAB9-4F3C-9B1F-05DE0198FB9E}" type="pres">
      <dgm:prSet presAssocID="{348D0E68-9AF4-4DBA-9FEE-5A7B071ACD7A}" presName="hierChild2" presStyleCnt="0"/>
      <dgm:spPr/>
    </dgm:pt>
    <dgm:pt modelId="{50B4F2F7-F95C-46A3-98F6-8647F2DCCA93}" type="pres">
      <dgm:prSet presAssocID="{01BAD4FE-F878-470F-8877-BC1E57169DBF}" presName="hierRoot1" presStyleCnt="0"/>
      <dgm:spPr/>
    </dgm:pt>
    <dgm:pt modelId="{FB9F82E3-8611-4C7A-B922-BF717693FE90}" type="pres">
      <dgm:prSet presAssocID="{01BAD4FE-F878-470F-8877-BC1E57169DBF}" presName="composite" presStyleCnt="0"/>
      <dgm:spPr/>
    </dgm:pt>
    <dgm:pt modelId="{F4A0AC8D-3130-45D2-9B4E-2BE8C273014E}" type="pres">
      <dgm:prSet presAssocID="{01BAD4FE-F878-470F-8877-BC1E57169DBF}" presName="background" presStyleLbl="node0" presStyleIdx="2" presStyleCnt="3"/>
      <dgm:spPr/>
    </dgm:pt>
    <dgm:pt modelId="{B3648FFB-BD6F-4E68-8CA0-128C25B6A328}" type="pres">
      <dgm:prSet presAssocID="{01BAD4FE-F878-470F-8877-BC1E57169DBF}" presName="text" presStyleLbl="fgAcc0" presStyleIdx="2" presStyleCnt="3" custLinFactX="-28572" custLinFactNeighborX="-100000" custLinFactNeighborY="3955">
        <dgm:presLayoutVars>
          <dgm:chPref val="3"/>
        </dgm:presLayoutVars>
      </dgm:prSet>
      <dgm:spPr/>
    </dgm:pt>
    <dgm:pt modelId="{A6D53206-F977-4750-B525-769CD0BB4065}" type="pres">
      <dgm:prSet presAssocID="{01BAD4FE-F878-470F-8877-BC1E57169DBF}" presName="hierChild2" presStyleCnt="0"/>
      <dgm:spPr/>
    </dgm:pt>
  </dgm:ptLst>
  <dgm:cxnLst>
    <dgm:cxn modelId="{0939FF32-22AD-4034-AC9A-6C11919B0488}" type="presOf" srcId="{D0E68843-93C0-41C8-A9F2-E2CE20AF772D}" destId="{9C188DFC-F716-49EC-9078-6E52E7E518D7}" srcOrd="0" destOrd="0" presId="urn:microsoft.com/office/officeart/2005/8/layout/hierarchy1"/>
    <dgm:cxn modelId="{FCE86F3B-6B31-40CA-A5F0-299A2A713A2D}" srcId="{A7559AD6-73EC-4A65-9896-495F8BEA6D98}" destId="{D0E68843-93C0-41C8-A9F2-E2CE20AF772D}" srcOrd="0" destOrd="0" parTransId="{200FFED5-A562-4095-BEC5-11DD384774AE}" sibTransId="{D24C0DC4-1889-41C1-A6AA-C725C23FBF01}"/>
    <dgm:cxn modelId="{A5E9E946-39F6-46B3-A51A-E5F98BFAD704}" type="presOf" srcId="{348D0E68-9AF4-4DBA-9FEE-5A7B071ACD7A}" destId="{BBFB2FC9-6132-46E1-80CF-C65F2A6CB415}" srcOrd="0" destOrd="0" presId="urn:microsoft.com/office/officeart/2005/8/layout/hierarchy1"/>
    <dgm:cxn modelId="{F03E677F-D1FF-4564-AD21-D895B7FEE66E}" type="presOf" srcId="{01BAD4FE-F878-470F-8877-BC1E57169DBF}" destId="{B3648FFB-BD6F-4E68-8CA0-128C25B6A328}" srcOrd="0" destOrd="0" presId="urn:microsoft.com/office/officeart/2005/8/layout/hierarchy1"/>
    <dgm:cxn modelId="{2E0B1189-C65C-493D-98A1-C48195ECAEA5}" type="presOf" srcId="{A7559AD6-73EC-4A65-9896-495F8BEA6D98}" destId="{B30BBC08-44AF-4F39-83F4-33DD664AFC6D}" srcOrd="0" destOrd="0" presId="urn:microsoft.com/office/officeart/2005/8/layout/hierarchy1"/>
    <dgm:cxn modelId="{8F1A2DAE-6DB7-4644-95FF-64AABE8E71F0}" srcId="{A7559AD6-73EC-4A65-9896-495F8BEA6D98}" destId="{348D0E68-9AF4-4DBA-9FEE-5A7B071ACD7A}" srcOrd="1" destOrd="0" parTransId="{3D2C089F-ECB5-4C96-B69F-B9AD0EBA8E96}" sibTransId="{4A5C14CF-167F-4941-9006-7E01FB8F88DE}"/>
    <dgm:cxn modelId="{782239D8-2DE1-4221-8FBA-CD02CD8DACA6}" srcId="{A7559AD6-73EC-4A65-9896-495F8BEA6D98}" destId="{01BAD4FE-F878-470F-8877-BC1E57169DBF}" srcOrd="2" destOrd="0" parTransId="{DA978E15-92E6-4E1D-A96F-4ED82746DB52}" sibTransId="{E7022D38-87CF-416B-928F-38113DD8DF9E}"/>
    <dgm:cxn modelId="{FED712AC-0204-4F0F-BD67-83748131ADBF}" type="presParOf" srcId="{B30BBC08-44AF-4F39-83F4-33DD664AFC6D}" destId="{C0B4B122-F377-48C8-BEE1-32010DD0003A}" srcOrd="0" destOrd="0" presId="urn:microsoft.com/office/officeart/2005/8/layout/hierarchy1"/>
    <dgm:cxn modelId="{1E2EBCDB-8AF3-4E6B-96BC-E975D57340F1}" type="presParOf" srcId="{C0B4B122-F377-48C8-BEE1-32010DD0003A}" destId="{5C785BEE-B3AB-4937-AC80-B4BCE71BEED3}" srcOrd="0" destOrd="0" presId="urn:microsoft.com/office/officeart/2005/8/layout/hierarchy1"/>
    <dgm:cxn modelId="{17B99044-192D-4DE6-BEAE-2BA00FA84D95}" type="presParOf" srcId="{5C785BEE-B3AB-4937-AC80-B4BCE71BEED3}" destId="{DFBBFEB8-DC09-4658-AA49-A0AA499C32C9}" srcOrd="0" destOrd="0" presId="urn:microsoft.com/office/officeart/2005/8/layout/hierarchy1"/>
    <dgm:cxn modelId="{186FED81-8532-4F21-83CF-E9FD3C88D512}" type="presParOf" srcId="{5C785BEE-B3AB-4937-AC80-B4BCE71BEED3}" destId="{9C188DFC-F716-49EC-9078-6E52E7E518D7}" srcOrd="1" destOrd="0" presId="urn:microsoft.com/office/officeart/2005/8/layout/hierarchy1"/>
    <dgm:cxn modelId="{926B6770-F588-4A20-9643-5CEE3193E919}" type="presParOf" srcId="{C0B4B122-F377-48C8-BEE1-32010DD0003A}" destId="{BC8BD137-3746-440F-8BDE-141871531403}" srcOrd="1" destOrd="0" presId="urn:microsoft.com/office/officeart/2005/8/layout/hierarchy1"/>
    <dgm:cxn modelId="{2FCD3401-46D0-4B02-8123-E6BC6077371B}" type="presParOf" srcId="{B30BBC08-44AF-4F39-83F4-33DD664AFC6D}" destId="{F244A051-33E3-42CE-8550-740A925B6062}" srcOrd="1" destOrd="0" presId="urn:microsoft.com/office/officeart/2005/8/layout/hierarchy1"/>
    <dgm:cxn modelId="{DC141F18-48C0-43B3-801B-38DA24476756}" type="presParOf" srcId="{F244A051-33E3-42CE-8550-740A925B6062}" destId="{F1C61ED9-F514-47F0-9E87-A55021064D5D}" srcOrd="0" destOrd="0" presId="urn:microsoft.com/office/officeart/2005/8/layout/hierarchy1"/>
    <dgm:cxn modelId="{2D6757E6-56D4-49B0-B4AF-6810301C0580}" type="presParOf" srcId="{F1C61ED9-F514-47F0-9E87-A55021064D5D}" destId="{7DC12D7C-B7B9-4CFF-9330-F8986E0837B1}" srcOrd="0" destOrd="0" presId="urn:microsoft.com/office/officeart/2005/8/layout/hierarchy1"/>
    <dgm:cxn modelId="{4F38C8A2-8B96-437B-9A89-EB75F7CC2E30}" type="presParOf" srcId="{F1C61ED9-F514-47F0-9E87-A55021064D5D}" destId="{BBFB2FC9-6132-46E1-80CF-C65F2A6CB415}" srcOrd="1" destOrd="0" presId="urn:microsoft.com/office/officeart/2005/8/layout/hierarchy1"/>
    <dgm:cxn modelId="{84C0A9B1-ECE6-4D4E-ACFC-92BF55EE31AE}" type="presParOf" srcId="{F244A051-33E3-42CE-8550-740A925B6062}" destId="{C0293CFF-CAB9-4F3C-9B1F-05DE0198FB9E}" srcOrd="1" destOrd="0" presId="urn:microsoft.com/office/officeart/2005/8/layout/hierarchy1"/>
    <dgm:cxn modelId="{DB77C058-04DE-4C94-85D2-FCAFE548CBC7}" type="presParOf" srcId="{B30BBC08-44AF-4F39-83F4-33DD664AFC6D}" destId="{50B4F2F7-F95C-46A3-98F6-8647F2DCCA93}" srcOrd="2" destOrd="0" presId="urn:microsoft.com/office/officeart/2005/8/layout/hierarchy1"/>
    <dgm:cxn modelId="{C2841D93-6E8E-4B88-AE07-E8FFD2D762D2}" type="presParOf" srcId="{50B4F2F7-F95C-46A3-98F6-8647F2DCCA93}" destId="{FB9F82E3-8611-4C7A-B922-BF717693FE90}" srcOrd="0" destOrd="0" presId="urn:microsoft.com/office/officeart/2005/8/layout/hierarchy1"/>
    <dgm:cxn modelId="{1F72190C-4F06-4122-BCF8-15C0FDA68BC2}" type="presParOf" srcId="{FB9F82E3-8611-4C7A-B922-BF717693FE90}" destId="{F4A0AC8D-3130-45D2-9B4E-2BE8C273014E}" srcOrd="0" destOrd="0" presId="urn:microsoft.com/office/officeart/2005/8/layout/hierarchy1"/>
    <dgm:cxn modelId="{719B6617-E372-454E-ABA2-9E238FA08E6C}" type="presParOf" srcId="{FB9F82E3-8611-4C7A-B922-BF717693FE90}" destId="{B3648FFB-BD6F-4E68-8CA0-128C25B6A328}" srcOrd="1" destOrd="0" presId="urn:microsoft.com/office/officeart/2005/8/layout/hierarchy1"/>
    <dgm:cxn modelId="{2AFCA417-5FD5-4785-956D-986A0A837F74}" type="presParOf" srcId="{50B4F2F7-F95C-46A3-98F6-8647F2DCCA93}" destId="{A6D53206-F977-4750-B525-769CD0BB406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15F34A-92F0-41DE-8B9D-2F8489C98E27}"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9A07E8F2-5A31-4BC7-A3E5-54CB643D3E8C}">
      <dgm:prSet/>
      <dgm:spPr/>
      <dgm:t>
        <a:bodyPr/>
        <a:lstStyle/>
        <a:p>
          <a:r>
            <a:rPr lang="en-GB"/>
            <a:t>Each Applicant must be a legal perso</a:t>
          </a:r>
          <a:r>
            <a:rPr lang="ro-RO"/>
            <a:t>n, </a:t>
          </a:r>
          <a:r>
            <a:rPr lang="en-GB"/>
            <a:t>be non-profit making and</a:t>
          </a:r>
          <a:r>
            <a:rPr lang="ro-RO"/>
            <a:t> </a:t>
          </a:r>
          <a:r>
            <a:rPr lang="en-GB"/>
            <a:t>be directly responsible for the preparation and management of the proposed project activities both from a professional and financial point of view and must not act as an intermediary. </a:t>
          </a:r>
          <a:endParaRPr lang="en-US"/>
        </a:p>
      </dgm:t>
    </dgm:pt>
    <dgm:pt modelId="{7B1964E1-3399-4D79-A66B-0DC510168273}" type="parTrans" cxnId="{5341C5A4-6457-4A67-8AA6-7FA591496614}">
      <dgm:prSet/>
      <dgm:spPr/>
      <dgm:t>
        <a:bodyPr/>
        <a:lstStyle/>
        <a:p>
          <a:endParaRPr lang="en-US"/>
        </a:p>
      </dgm:t>
    </dgm:pt>
    <dgm:pt modelId="{F6AE079D-718C-4538-BDB2-E99C875FEBF6}" type="sibTrans" cxnId="{5341C5A4-6457-4A67-8AA6-7FA591496614}">
      <dgm:prSet/>
      <dgm:spPr/>
      <dgm:t>
        <a:bodyPr/>
        <a:lstStyle/>
        <a:p>
          <a:endParaRPr lang="en-US"/>
        </a:p>
      </dgm:t>
    </dgm:pt>
    <dgm:pt modelId="{D9E3BB28-395F-487C-A96E-7DF4D3E45BD7}">
      <dgm:prSet/>
      <dgm:spPr/>
      <dgm:t>
        <a:bodyPr/>
        <a:lstStyle/>
        <a:p>
          <a:r>
            <a:rPr lang="ro-RO"/>
            <a:t>Partnership criteria:</a:t>
          </a:r>
          <a:endParaRPr lang="en-US"/>
        </a:p>
      </dgm:t>
    </dgm:pt>
    <dgm:pt modelId="{F25EEA1A-D445-4DEE-9C89-D6A0881A824A}" type="parTrans" cxnId="{8CBDEE80-DFBC-4D48-BF75-5D2F0340662F}">
      <dgm:prSet/>
      <dgm:spPr/>
      <dgm:t>
        <a:bodyPr/>
        <a:lstStyle/>
        <a:p>
          <a:endParaRPr lang="en-US"/>
        </a:p>
      </dgm:t>
    </dgm:pt>
    <dgm:pt modelId="{67F6CD9B-2FEA-48A0-9B24-9E65E9C35453}" type="sibTrans" cxnId="{8CBDEE80-DFBC-4D48-BF75-5D2F0340662F}">
      <dgm:prSet/>
      <dgm:spPr/>
      <dgm:t>
        <a:bodyPr/>
        <a:lstStyle/>
        <a:p>
          <a:endParaRPr lang="en-US"/>
        </a:p>
      </dgm:t>
    </dgm:pt>
    <dgm:pt modelId="{7E5DE857-5F6C-4B33-8876-BF60E8806459}">
      <dgm:prSet/>
      <dgm:spPr/>
      <dgm:t>
        <a:bodyPr/>
        <a:lstStyle/>
        <a:p>
          <a:r>
            <a:rPr lang="en-US"/>
            <a:t>a.	at least one Project Applicant on each side of the border; </a:t>
          </a:r>
        </a:p>
      </dgm:t>
    </dgm:pt>
    <dgm:pt modelId="{41D8AFED-B675-4379-9C50-EBB6457BAED2}" type="parTrans" cxnId="{270EFBD9-4FB0-442E-98AB-30E3B2D23B27}">
      <dgm:prSet/>
      <dgm:spPr/>
      <dgm:t>
        <a:bodyPr/>
        <a:lstStyle/>
        <a:p>
          <a:endParaRPr lang="en-US"/>
        </a:p>
      </dgm:t>
    </dgm:pt>
    <dgm:pt modelId="{A248663F-5B7A-4F70-8DC6-B9CC221EBE9E}" type="sibTrans" cxnId="{270EFBD9-4FB0-442E-98AB-30E3B2D23B27}">
      <dgm:prSet/>
      <dgm:spPr/>
      <dgm:t>
        <a:bodyPr/>
        <a:lstStyle/>
        <a:p>
          <a:endParaRPr lang="en-US"/>
        </a:p>
      </dgm:t>
    </dgm:pt>
    <dgm:pt modelId="{734B2FF9-A2FF-4AAA-AFE9-3EEE4EDA1E1D}">
      <dgm:prSet/>
      <dgm:spPr/>
      <dgm:t>
        <a:bodyPr/>
        <a:lstStyle/>
        <a:p>
          <a:r>
            <a:rPr lang="en-US"/>
            <a:t>b.	</a:t>
          </a:r>
          <a:r>
            <a:rPr lang="ro-RO"/>
            <a:t>t</a:t>
          </a:r>
          <a:r>
            <a:rPr lang="en-US"/>
            <a:t>he (Lead) Applicant must have legal competencies in the project-relevant field; </a:t>
          </a:r>
        </a:p>
      </dgm:t>
    </dgm:pt>
    <dgm:pt modelId="{7D76E3FE-9587-4F88-AA42-422ADED23BE6}" type="parTrans" cxnId="{56CF2F04-BA25-49D4-BD60-E7ECE563258D}">
      <dgm:prSet/>
      <dgm:spPr/>
      <dgm:t>
        <a:bodyPr/>
        <a:lstStyle/>
        <a:p>
          <a:endParaRPr lang="en-US"/>
        </a:p>
      </dgm:t>
    </dgm:pt>
    <dgm:pt modelId="{21C8D410-C003-4EC6-8FF1-9BE5A2FD66A1}" type="sibTrans" cxnId="{56CF2F04-BA25-49D4-BD60-E7ECE563258D}">
      <dgm:prSet/>
      <dgm:spPr/>
      <dgm:t>
        <a:bodyPr/>
        <a:lstStyle/>
        <a:p>
          <a:endParaRPr lang="en-US"/>
        </a:p>
      </dgm:t>
    </dgm:pt>
    <dgm:pt modelId="{340B3E96-FAAA-436F-8E0A-8933CDD5068E}">
      <dgm:prSet/>
      <dgm:spPr/>
      <dgm:t>
        <a:bodyPr/>
        <a:lstStyle/>
        <a:p>
          <a:r>
            <a:rPr lang="en-US"/>
            <a:t>c.	</a:t>
          </a:r>
          <a:r>
            <a:rPr lang="ro-RO"/>
            <a:t>t</a:t>
          </a:r>
          <a:r>
            <a:rPr lang="en-US"/>
            <a:t>he applicants should have stable and sufficient financial resources throughout the duration of the project and its sustainability period; </a:t>
          </a:r>
        </a:p>
      </dgm:t>
    </dgm:pt>
    <dgm:pt modelId="{406AC0F6-656B-4CCE-BB6D-257FC6D6E05F}" type="parTrans" cxnId="{7F1BE0BF-2074-4D80-A3D3-4DE4F393B6C6}">
      <dgm:prSet/>
      <dgm:spPr/>
      <dgm:t>
        <a:bodyPr/>
        <a:lstStyle/>
        <a:p>
          <a:endParaRPr lang="en-US"/>
        </a:p>
      </dgm:t>
    </dgm:pt>
    <dgm:pt modelId="{D1EC6E63-EB73-41F8-B80E-7C35B64DE599}" type="sibTrans" cxnId="{7F1BE0BF-2074-4D80-A3D3-4DE4F393B6C6}">
      <dgm:prSet/>
      <dgm:spPr/>
      <dgm:t>
        <a:bodyPr/>
        <a:lstStyle/>
        <a:p>
          <a:endParaRPr lang="en-US"/>
        </a:p>
      </dgm:t>
    </dgm:pt>
    <dgm:pt modelId="{5F35F7C5-4D67-464E-BB47-D426B4C51B14}">
      <dgm:prSet/>
      <dgm:spPr/>
      <dgm:t>
        <a:bodyPr/>
        <a:lstStyle/>
        <a:p>
          <a:r>
            <a:rPr lang="en-US"/>
            <a:t>d.	the applicants must demonstrate that they have not received financing support from public funds in the past 5 years before submitting the applications under </a:t>
          </a:r>
          <a:r>
            <a:rPr lang="ro-RO"/>
            <a:t>the </a:t>
          </a:r>
          <a:r>
            <a:rPr lang="en-US"/>
            <a:t>Call for proposals for the same operation/project; </a:t>
          </a:r>
        </a:p>
      </dgm:t>
    </dgm:pt>
    <dgm:pt modelId="{6C9D0671-9746-4EBF-88BA-BE06B96A670D}" type="parTrans" cxnId="{1B777316-BA70-4153-956B-673402C3ADC5}">
      <dgm:prSet/>
      <dgm:spPr/>
      <dgm:t>
        <a:bodyPr/>
        <a:lstStyle/>
        <a:p>
          <a:endParaRPr lang="en-US"/>
        </a:p>
      </dgm:t>
    </dgm:pt>
    <dgm:pt modelId="{FE830E58-A5E5-4D80-938E-EA8C25BA1E55}" type="sibTrans" cxnId="{1B777316-BA70-4153-956B-673402C3ADC5}">
      <dgm:prSet/>
      <dgm:spPr/>
      <dgm:t>
        <a:bodyPr/>
        <a:lstStyle/>
        <a:p>
          <a:endParaRPr lang="en-US"/>
        </a:p>
      </dgm:t>
    </dgm:pt>
    <dgm:pt modelId="{E1BBB95C-F92B-426A-A36F-85CFDABBE61C}">
      <dgm:prSet/>
      <dgm:spPr/>
      <dgm:t>
        <a:bodyPr/>
        <a:lstStyle/>
        <a:p>
          <a:r>
            <a:rPr lang="en-US"/>
            <a:t>e.	all applicants involved in the project must prove their professional, operational/administrative capacity to manage their share of activities in the field of action they are applying for</a:t>
          </a:r>
          <a:r>
            <a:rPr lang="ro-RO"/>
            <a:t>.</a:t>
          </a:r>
          <a:endParaRPr lang="en-US"/>
        </a:p>
      </dgm:t>
    </dgm:pt>
    <dgm:pt modelId="{E62A656B-E579-40F0-BC0A-955676883855}" type="parTrans" cxnId="{970FEC41-B8E2-42B2-8A7C-74BAB31E750F}">
      <dgm:prSet/>
      <dgm:spPr/>
      <dgm:t>
        <a:bodyPr/>
        <a:lstStyle/>
        <a:p>
          <a:endParaRPr lang="en-US"/>
        </a:p>
      </dgm:t>
    </dgm:pt>
    <dgm:pt modelId="{66547321-DE0A-4CD8-BB45-D2CB2292F85D}" type="sibTrans" cxnId="{970FEC41-B8E2-42B2-8A7C-74BAB31E750F}">
      <dgm:prSet/>
      <dgm:spPr/>
      <dgm:t>
        <a:bodyPr/>
        <a:lstStyle/>
        <a:p>
          <a:endParaRPr lang="en-US"/>
        </a:p>
      </dgm:t>
    </dgm:pt>
    <dgm:pt modelId="{425B0588-873A-44AE-A9D6-D920CC1AA173}" type="pres">
      <dgm:prSet presAssocID="{FB15F34A-92F0-41DE-8B9D-2F8489C98E27}" presName="vert0" presStyleCnt="0">
        <dgm:presLayoutVars>
          <dgm:dir/>
          <dgm:animOne val="branch"/>
          <dgm:animLvl val="lvl"/>
        </dgm:presLayoutVars>
      </dgm:prSet>
      <dgm:spPr/>
    </dgm:pt>
    <dgm:pt modelId="{22B7751C-1596-4FF4-AF3C-B66F48D50B14}" type="pres">
      <dgm:prSet presAssocID="{9A07E8F2-5A31-4BC7-A3E5-54CB643D3E8C}" presName="thickLine" presStyleLbl="alignNode1" presStyleIdx="0" presStyleCnt="7"/>
      <dgm:spPr/>
    </dgm:pt>
    <dgm:pt modelId="{9016F8B1-B59D-4034-9FEC-841713FCFCE6}" type="pres">
      <dgm:prSet presAssocID="{9A07E8F2-5A31-4BC7-A3E5-54CB643D3E8C}" presName="horz1" presStyleCnt="0"/>
      <dgm:spPr/>
    </dgm:pt>
    <dgm:pt modelId="{7FBA9CE3-A960-4BE5-B9FB-391303047045}" type="pres">
      <dgm:prSet presAssocID="{9A07E8F2-5A31-4BC7-A3E5-54CB643D3E8C}" presName="tx1" presStyleLbl="revTx" presStyleIdx="0" presStyleCnt="7"/>
      <dgm:spPr/>
    </dgm:pt>
    <dgm:pt modelId="{F7A9499B-C60F-4122-9DC0-4767446A712F}" type="pres">
      <dgm:prSet presAssocID="{9A07E8F2-5A31-4BC7-A3E5-54CB643D3E8C}" presName="vert1" presStyleCnt="0"/>
      <dgm:spPr/>
    </dgm:pt>
    <dgm:pt modelId="{86B73A3C-1624-454F-BEC7-9ABCB7BCA362}" type="pres">
      <dgm:prSet presAssocID="{D9E3BB28-395F-487C-A96E-7DF4D3E45BD7}" presName="thickLine" presStyleLbl="alignNode1" presStyleIdx="1" presStyleCnt="7"/>
      <dgm:spPr/>
    </dgm:pt>
    <dgm:pt modelId="{90DCB3CC-884D-4CFA-A5C4-C7D8F361D0D7}" type="pres">
      <dgm:prSet presAssocID="{D9E3BB28-395F-487C-A96E-7DF4D3E45BD7}" presName="horz1" presStyleCnt="0"/>
      <dgm:spPr/>
    </dgm:pt>
    <dgm:pt modelId="{8A91483B-8AA5-4538-953E-346CCCEFD20D}" type="pres">
      <dgm:prSet presAssocID="{D9E3BB28-395F-487C-A96E-7DF4D3E45BD7}" presName="tx1" presStyleLbl="revTx" presStyleIdx="1" presStyleCnt="7"/>
      <dgm:spPr/>
    </dgm:pt>
    <dgm:pt modelId="{A914B15A-B0EC-420F-8862-6B0AC2C4C1F4}" type="pres">
      <dgm:prSet presAssocID="{D9E3BB28-395F-487C-A96E-7DF4D3E45BD7}" presName="vert1" presStyleCnt="0"/>
      <dgm:spPr/>
    </dgm:pt>
    <dgm:pt modelId="{2086AFD5-C31E-4557-A18C-560068B87C93}" type="pres">
      <dgm:prSet presAssocID="{7E5DE857-5F6C-4B33-8876-BF60E8806459}" presName="thickLine" presStyleLbl="alignNode1" presStyleIdx="2" presStyleCnt="7"/>
      <dgm:spPr/>
    </dgm:pt>
    <dgm:pt modelId="{C2F48D2D-7406-40C0-869F-07B5B3A50AB7}" type="pres">
      <dgm:prSet presAssocID="{7E5DE857-5F6C-4B33-8876-BF60E8806459}" presName="horz1" presStyleCnt="0"/>
      <dgm:spPr/>
    </dgm:pt>
    <dgm:pt modelId="{2A097904-0E6A-4825-94BD-AC5D08EB8FE5}" type="pres">
      <dgm:prSet presAssocID="{7E5DE857-5F6C-4B33-8876-BF60E8806459}" presName="tx1" presStyleLbl="revTx" presStyleIdx="2" presStyleCnt="7"/>
      <dgm:spPr/>
    </dgm:pt>
    <dgm:pt modelId="{01D46476-668C-4693-AE26-2EE18864156D}" type="pres">
      <dgm:prSet presAssocID="{7E5DE857-5F6C-4B33-8876-BF60E8806459}" presName="vert1" presStyleCnt="0"/>
      <dgm:spPr/>
    </dgm:pt>
    <dgm:pt modelId="{8E321087-9B2C-4209-B94B-BA82A56A970C}" type="pres">
      <dgm:prSet presAssocID="{734B2FF9-A2FF-4AAA-AFE9-3EEE4EDA1E1D}" presName="thickLine" presStyleLbl="alignNode1" presStyleIdx="3" presStyleCnt="7"/>
      <dgm:spPr/>
    </dgm:pt>
    <dgm:pt modelId="{BD7C8CD7-313E-4810-9A07-B2617E51B893}" type="pres">
      <dgm:prSet presAssocID="{734B2FF9-A2FF-4AAA-AFE9-3EEE4EDA1E1D}" presName="horz1" presStyleCnt="0"/>
      <dgm:spPr/>
    </dgm:pt>
    <dgm:pt modelId="{8CA91307-C559-4225-8CFB-CF513C8163DF}" type="pres">
      <dgm:prSet presAssocID="{734B2FF9-A2FF-4AAA-AFE9-3EEE4EDA1E1D}" presName="tx1" presStyleLbl="revTx" presStyleIdx="3" presStyleCnt="7"/>
      <dgm:spPr/>
    </dgm:pt>
    <dgm:pt modelId="{934EFE51-AB8F-4515-9D42-229EB556EBA2}" type="pres">
      <dgm:prSet presAssocID="{734B2FF9-A2FF-4AAA-AFE9-3EEE4EDA1E1D}" presName="vert1" presStyleCnt="0"/>
      <dgm:spPr/>
    </dgm:pt>
    <dgm:pt modelId="{F73BEC25-B094-43BA-BD1D-22E409538B91}" type="pres">
      <dgm:prSet presAssocID="{340B3E96-FAAA-436F-8E0A-8933CDD5068E}" presName="thickLine" presStyleLbl="alignNode1" presStyleIdx="4" presStyleCnt="7"/>
      <dgm:spPr/>
    </dgm:pt>
    <dgm:pt modelId="{3694335E-2613-45D9-80BC-034A8663DA55}" type="pres">
      <dgm:prSet presAssocID="{340B3E96-FAAA-436F-8E0A-8933CDD5068E}" presName="horz1" presStyleCnt="0"/>
      <dgm:spPr/>
    </dgm:pt>
    <dgm:pt modelId="{CAE64AB6-8E3D-4D64-8090-B77F7532BB68}" type="pres">
      <dgm:prSet presAssocID="{340B3E96-FAAA-436F-8E0A-8933CDD5068E}" presName="tx1" presStyleLbl="revTx" presStyleIdx="4" presStyleCnt="7"/>
      <dgm:spPr/>
    </dgm:pt>
    <dgm:pt modelId="{38FFDCFC-D44D-4887-89F1-5DE58F99EA58}" type="pres">
      <dgm:prSet presAssocID="{340B3E96-FAAA-436F-8E0A-8933CDD5068E}" presName="vert1" presStyleCnt="0"/>
      <dgm:spPr/>
    </dgm:pt>
    <dgm:pt modelId="{9B028C19-F796-499B-B339-1AB045341ED8}" type="pres">
      <dgm:prSet presAssocID="{5F35F7C5-4D67-464E-BB47-D426B4C51B14}" presName="thickLine" presStyleLbl="alignNode1" presStyleIdx="5" presStyleCnt="7"/>
      <dgm:spPr/>
    </dgm:pt>
    <dgm:pt modelId="{820283B9-B6CA-4A02-AD53-D34CB13FA933}" type="pres">
      <dgm:prSet presAssocID="{5F35F7C5-4D67-464E-BB47-D426B4C51B14}" presName="horz1" presStyleCnt="0"/>
      <dgm:spPr/>
    </dgm:pt>
    <dgm:pt modelId="{93394B08-6FD5-4779-B935-DD4EF19CAAFA}" type="pres">
      <dgm:prSet presAssocID="{5F35F7C5-4D67-464E-BB47-D426B4C51B14}" presName="tx1" presStyleLbl="revTx" presStyleIdx="5" presStyleCnt="7"/>
      <dgm:spPr/>
    </dgm:pt>
    <dgm:pt modelId="{2ACAD05B-16F9-4584-9E60-BFAA4B11AE79}" type="pres">
      <dgm:prSet presAssocID="{5F35F7C5-4D67-464E-BB47-D426B4C51B14}" presName="vert1" presStyleCnt="0"/>
      <dgm:spPr/>
    </dgm:pt>
    <dgm:pt modelId="{9ADF77D8-8CAC-4548-BF51-B7D1109AE099}" type="pres">
      <dgm:prSet presAssocID="{E1BBB95C-F92B-426A-A36F-85CFDABBE61C}" presName="thickLine" presStyleLbl="alignNode1" presStyleIdx="6" presStyleCnt="7"/>
      <dgm:spPr/>
    </dgm:pt>
    <dgm:pt modelId="{D31AF463-9346-451B-A428-1CAAE3EFC032}" type="pres">
      <dgm:prSet presAssocID="{E1BBB95C-F92B-426A-A36F-85CFDABBE61C}" presName="horz1" presStyleCnt="0"/>
      <dgm:spPr/>
    </dgm:pt>
    <dgm:pt modelId="{1BDA6B3F-3CBE-44BC-A269-6801E3C569B3}" type="pres">
      <dgm:prSet presAssocID="{E1BBB95C-F92B-426A-A36F-85CFDABBE61C}" presName="tx1" presStyleLbl="revTx" presStyleIdx="6" presStyleCnt="7"/>
      <dgm:spPr/>
    </dgm:pt>
    <dgm:pt modelId="{564A1C96-9702-42F7-821C-B842BA0245FA}" type="pres">
      <dgm:prSet presAssocID="{E1BBB95C-F92B-426A-A36F-85CFDABBE61C}" presName="vert1" presStyleCnt="0"/>
      <dgm:spPr/>
    </dgm:pt>
  </dgm:ptLst>
  <dgm:cxnLst>
    <dgm:cxn modelId="{5092B702-027C-45C5-AFC9-D36A53BB01D8}" type="presOf" srcId="{D9E3BB28-395F-487C-A96E-7DF4D3E45BD7}" destId="{8A91483B-8AA5-4538-953E-346CCCEFD20D}" srcOrd="0" destOrd="0" presId="urn:microsoft.com/office/officeart/2008/layout/LinedList"/>
    <dgm:cxn modelId="{56CF2F04-BA25-49D4-BD60-E7ECE563258D}" srcId="{FB15F34A-92F0-41DE-8B9D-2F8489C98E27}" destId="{734B2FF9-A2FF-4AAA-AFE9-3EEE4EDA1E1D}" srcOrd="3" destOrd="0" parTransId="{7D76E3FE-9587-4F88-AA42-422ADED23BE6}" sibTransId="{21C8D410-C003-4EC6-8FF1-9BE5A2FD66A1}"/>
    <dgm:cxn modelId="{1B777316-BA70-4153-956B-673402C3ADC5}" srcId="{FB15F34A-92F0-41DE-8B9D-2F8489C98E27}" destId="{5F35F7C5-4D67-464E-BB47-D426B4C51B14}" srcOrd="5" destOrd="0" parTransId="{6C9D0671-9746-4EBF-88BA-BE06B96A670D}" sibTransId="{FE830E58-A5E5-4D80-938E-EA8C25BA1E55}"/>
    <dgm:cxn modelId="{4B9C1F37-A16A-4418-B0BB-23A2745BBEF2}" type="presOf" srcId="{FB15F34A-92F0-41DE-8B9D-2F8489C98E27}" destId="{425B0588-873A-44AE-A9D6-D920CC1AA173}" srcOrd="0" destOrd="0" presId="urn:microsoft.com/office/officeart/2008/layout/LinedList"/>
    <dgm:cxn modelId="{970FEC41-B8E2-42B2-8A7C-74BAB31E750F}" srcId="{FB15F34A-92F0-41DE-8B9D-2F8489C98E27}" destId="{E1BBB95C-F92B-426A-A36F-85CFDABBE61C}" srcOrd="6" destOrd="0" parTransId="{E62A656B-E579-40F0-BC0A-955676883855}" sibTransId="{66547321-DE0A-4CD8-BB45-D2CB2292F85D}"/>
    <dgm:cxn modelId="{CC7B3742-39E8-4369-BCE5-0DC5FFFD24A5}" type="presOf" srcId="{9A07E8F2-5A31-4BC7-A3E5-54CB643D3E8C}" destId="{7FBA9CE3-A960-4BE5-B9FB-391303047045}" srcOrd="0" destOrd="0" presId="urn:microsoft.com/office/officeart/2008/layout/LinedList"/>
    <dgm:cxn modelId="{8D49E165-63C6-426B-98E4-98353FA7229E}" type="presOf" srcId="{7E5DE857-5F6C-4B33-8876-BF60E8806459}" destId="{2A097904-0E6A-4825-94BD-AC5D08EB8FE5}" srcOrd="0" destOrd="0" presId="urn:microsoft.com/office/officeart/2008/layout/LinedList"/>
    <dgm:cxn modelId="{18CD254B-A91F-4DD6-A118-757573197B70}" type="presOf" srcId="{340B3E96-FAAA-436F-8E0A-8933CDD5068E}" destId="{CAE64AB6-8E3D-4D64-8090-B77F7532BB68}" srcOrd="0" destOrd="0" presId="urn:microsoft.com/office/officeart/2008/layout/LinedList"/>
    <dgm:cxn modelId="{33C8B74D-04DF-4FD9-BABD-7D624168494A}" type="presOf" srcId="{E1BBB95C-F92B-426A-A36F-85CFDABBE61C}" destId="{1BDA6B3F-3CBE-44BC-A269-6801E3C569B3}" srcOrd="0" destOrd="0" presId="urn:microsoft.com/office/officeart/2008/layout/LinedList"/>
    <dgm:cxn modelId="{8CBDEE80-DFBC-4D48-BF75-5D2F0340662F}" srcId="{FB15F34A-92F0-41DE-8B9D-2F8489C98E27}" destId="{D9E3BB28-395F-487C-A96E-7DF4D3E45BD7}" srcOrd="1" destOrd="0" parTransId="{F25EEA1A-D445-4DEE-9C89-D6A0881A824A}" sibTransId="{67F6CD9B-2FEA-48A0-9B24-9E65E9C35453}"/>
    <dgm:cxn modelId="{07D71A8A-D49F-40D1-8B52-4D0560E842BA}" type="presOf" srcId="{5F35F7C5-4D67-464E-BB47-D426B4C51B14}" destId="{93394B08-6FD5-4779-B935-DD4EF19CAAFA}" srcOrd="0" destOrd="0" presId="urn:microsoft.com/office/officeart/2008/layout/LinedList"/>
    <dgm:cxn modelId="{33A92591-BA3D-41C0-AE6B-E13C2830C305}" type="presOf" srcId="{734B2FF9-A2FF-4AAA-AFE9-3EEE4EDA1E1D}" destId="{8CA91307-C559-4225-8CFB-CF513C8163DF}" srcOrd="0" destOrd="0" presId="urn:microsoft.com/office/officeart/2008/layout/LinedList"/>
    <dgm:cxn modelId="{5341C5A4-6457-4A67-8AA6-7FA591496614}" srcId="{FB15F34A-92F0-41DE-8B9D-2F8489C98E27}" destId="{9A07E8F2-5A31-4BC7-A3E5-54CB643D3E8C}" srcOrd="0" destOrd="0" parTransId="{7B1964E1-3399-4D79-A66B-0DC510168273}" sibTransId="{F6AE079D-718C-4538-BDB2-E99C875FEBF6}"/>
    <dgm:cxn modelId="{7F1BE0BF-2074-4D80-A3D3-4DE4F393B6C6}" srcId="{FB15F34A-92F0-41DE-8B9D-2F8489C98E27}" destId="{340B3E96-FAAA-436F-8E0A-8933CDD5068E}" srcOrd="4" destOrd="0" parTransId="{406AC0F6-656B-4CCE-BB6D-257FC6D6E05F}" sibTransId="{D1EC6E63-EB73-41F8-B80E-7C35B64DE599}"/>
    <dgm:cxn modelId="{270EFBD9-4FB0-442E-98AB-30E3B2D23B27}" srcId="{FB15F34A-92F0-41DE-8B9D-2F8489C98E27}" destId="{7E5DE857-5F6C-4B33-8876-BF60E8806459}" srcOrd="2" destOrd="0" parTransId="{41D8AFED-B675-4379-9C50-EBB6457BAED2}" sibTransId="{A248663F-5B7A-4F70-8DC6-B9CC221EBE9E}"/>
    <dgm:cxn modelId="{DE53C534-DEF3-4976-ABE3-B59CB530A57F}" type="presParOf" srcId="{425B0588-873A-44AE-A9D6-D920CC1AA173}" destId="{22B7751C-1596-4FF4-AF3C-B66F48D50B14}" srcOrd="0" destOrd="0" presId="urn:microsoft.com/office/officeart/2008/layout/LinedList"/>
    <dgm:cxn modelId="{F013E705-F91D-499E-8FB3-2349F8CE97A2}" type="presParOf" srcId="{425B0588-873A-44AE-A9D6-D920CC1AA173}" destId="{9016F8B1-B59D-4034-9FEC-841713FCFCE6}" srcOrd="1" destOrd="0" presId="urn:microsoft.com/office/officeart/2008/layout/LinedList"/>
    <dgm:cxn modelId="{628ACEBF-9433-459D-B229-8BAE754C93E3}" type="presParOf" srcId="{9016F8B1-B59D-4034-9FEC-841713FCFCE6}" destId="{7FBA9CE3-A960-4BE5-B9FB-391303047045}" srcOrd="0" destOrd="0" presId="urn:microsoft.com/office/officeart/2008/layout/LinedList"/>
    <dgm:cxn modelId="{7D14EFB1-3A29-43F8-B775-EC455EEC9CFE}" type="presParOf" srcId="{9016F8B1-B59D-4034-9FEC-841713FCFCE6}" destId="{F7A9499B-C60F-4122-9DC0-4767446A712F}" srcOrd="1" destOrd="0" presId="urn:microsoft.com/office/officeart/2008/layout/LinedList"/>
    <dgm:cxn modelId="{405219B7-1C52-46F6-A09D-8FD2F3FDB68D}" type="presParOf" srcId="{425B0588-873A-44AE-A9D6-D920CC1AA173}" destId="{86B73A3C-1624-454F-BEC7-9ABCB7BCA362}" srcOrd="2" destOrd="0" presId="urn:microsoft.com/office/officeart/2008/layout/LinedList"/>
    <dgm:cxn modelId="{CF0899AD-A1D0-4CD5-AAD3-1EC4FADC6E85}" type="presParOf" srcId="{425B0588-873A-44AE-A9D6-D920CC1AA173}" destId="{90DCB3CC-884D-4CFA-A5C4-C7D8F361D0D7}" srcOrd="3" destOrd="0" presId="urn:microsoft.com/office/officeart/2008/layout/LinedList"/>
    <dgm:cxn modelId="{006C0B24-93ED-4EB0-A2B4-5D39481B8307}" type="presParOf" srcId="{90DCB3CC-884D-4CFA-A5C4-C7D8F361D0D7}" destId="{8A91483B-8AA5-4538-953E-346CCCEFD20D}" srcOrd="0" destOrd="0" presId="urn:microsoft.com/office/officeart/2008/layout/LinedList"/>
    <dgm:cxn modelId="{D61DCB12-A586-4976-8EC0-7AD7CA2DA4AD}" type="presParOf" srcId="{90DCB3CC-884D-4CFA-A5C4-C7D8F361D0D7}" destId="{A914B15A-B0EC-420F-8862-6B0AC2C4C1F4}" srcOrd="1" destOrd="0" presId="urn:microsoft.com/office/officeart/2008/layout/LinedList"/>
    <dgm:cxn modelId="{E4661B57-40AF-46A1-9E31-2F543B279814}" type="presParOf" srcId="{425B0588-873A-44AE-A9D6-D920CC1AA173}" destId="{2086AFD5-C31E-4557-A18C-560068B87C93}" srcOrd="4" destOrd="0" presId="urn:microsoft.com/office/officeart/2008/layout/LinedList"/>
    <dgm:cxn modelId="{585E54E1-B5A3-44DA-85E2-DA35C702DB1B}" type="presParOf" srcId="{425B0588-873A-44AE-A9D6-D920CC1AA173}" destId="{C2F48D2D-7406-40C0-869F-07B5B3A50AB7}" srcOrd="5" destOrd="0" presId="urn:microsoft.com/office/officeart/2008/layout/LinedList"/>
    <dgm:cxn modelId="{C0B1B95E-3786-4FBD-8DD7-E656326A2567}" type="presParOf" srcId="{C2F48D2D-7406-40C0-869F-07B5B3A50AB7}" destId="{2A097904-0E6A-4825-94BD-AC5D08EB8FE5}" srcOrd="0" destOrd="0" presId="urn:microsoft.com/office/officeart/2008/layout/LinedList"/>
    <dgm:cxn modelId="{89C59AD6-A8CA-4D1B-9247-D3B92DEC8F4F}" type="presParOf" srcId="{C2F48D2D-7406-40C0-869F-07B5B3A50AB7}" destId="{01D46476-668C-4693-AE26-2EE18864156D}" srcOrd="1" destOrd="0" presId="urn:microsoft.com/office/officeart/2008/layout/LinedList"/>
    <dgm:cxn modelId="{5E8C8DF3-B436-4396-BAA1-7635C3AA7176}" type="presParOf" srcId="{425B0588-873A-44AE-A9D6-D920CC1AA173}" destId="{8E321087-9B2C-4209-B94B-BA82A56A970C}" srcOrd="6" destOrd="0" presId="urn:microsoft.com/office/officeart/2008/layout/LinedList"/>
    <dgm:cxn modelId="{ACE6E8EA-6FC2-4F4F-8E61-AD2FA231DCB0}" type="presParOf" srcId="{425B0588-873A-44AE-A9D6-D920CC1AA173}" destId="{BD7C8CD7-313E-4810-9A07-B2617E51B893}" srcOrd="7" destOrd="0" presId="urn:microsoft.com/office/officeart/2008/layout/LinedList"/>
    <dgm:cxn modelId="{7592AF18-A498-45EF-85CE-CD79915D6D98}" type="presParOf" srcId="{BD7C8CD7-313E-4810-9A07-B2617E51B893}" destId="{8CA91307-C559-4225-8CFB-CF513C8163DF}" srcOrd="0" destOrd="0" presId="urn:microsoft.com/office/officeart/2008/layout/LinedList"/>
    <dgm:cxn modelId="{873820E4-E71A-42E4-AEDF-D08307C73B1C}" type="presParOf" srcId="{BD7C8CD7-313E-4810-9A07-B2617E51B893}" destId="{934EFE51-AB8F-4515-9D42-229EB556EBA2}" srcOrd="1" destOrd="0" presId="urn:microsoft.com/office/officeart/2008/layout/LinedList"/>
    <dgm:cxn modelId="{987B23F6-753A-457A-AE8C-B86FD6ACE063}" type="presParOf" srcId="{425B0588-873A-44AE-A9D6-D920CC1AA173}" destId="{F73BEC25-B094-43BA-BD1D-22E409538B91}" srcOrd="8" destOrd="0" presId="urn:microsoft.com/office/officeart/2008/layout/LinedList"/>
    <dgm:cxn modelId="{00D48674-FE02-487C-BA9E-0198BF03FD2E}" type="presParOf" srcId="{425B0588-873A-44AE-A9D6-D920CC1AA173}" destId="{3694335E-2613-45D9-80BC-034A8663DA55}" srcOrd="9" destOrd="0" presId="urn:microsoft.com/office/officeart/2008/layout/LinedList"/>
    <dgm:cxn modelId="{AB952205-A083-4C83-946E-41DA8E89A46C}" type="presParOf" srcId="{3694335E-2613-45D9-80BC-034A8663DA55}" destId="{CAE64AB6-8E3D-4D64-8090-B77F7532BB68}" srcOrd="0" destOrd="0" presId="urn:microsoft.com/office/officeart/2008/layout/LinedList"/>
    <dgm:cxn modelId="{07C7DE09-7155-4C0E-8A1D-238A932D14D7}" type="presParOf" srcId="{3694335E-2613-45D9-80BC-034A8663DA55}" destId="{38FFDCFC-D44D-4887-89F1-5DE58F99EA58}" srcOrd="1" destOrd="0" presId="urn:microsoft.com/office/officeart/2008/layout/LinedList"/>
    <dgm:cxn modelId="{59C3E0C9-0931-45E3-A1CB-45958D3EBC9D}" type="presParOf" srcId="{425B0588-873A-44AE-A9D6-D920CC1AA173}" destId="{9B028C19-F796-499B-B339-1AB045341ED8}" srcOrd="10" destOrd="0" presId="urn:microsoft.com/office/officeart/2008/layout/LinedList"/>
    <dgm:cxn modelId="{2BF9AB4A-667D-4E44-8794-5EBD1B3D964A}" type="presParOf" srcId="{425B0588-873A-44AE-A9D6-D920CC1AA173}" destId="{820283B9-B6CA-4A02-AD53-D34CB13FA933}" srcOrd="11" destOrd="0" presId="urn:microsoft.com/office/officeart/2008/layout/LinedList"/>
    <dgm:cxn modelId="{15E46E06-BE7F-41F6-8ADC-6A873A53429E}" type="presParOf" srcId="{820283B9-B6CA-4A02-AD53-D34CB13FA933}" destId="{93394B08-6FD5-4779-B935-DD4EF19CAAFA}" srcOrd="0" destOrd="0" presId="urn:microsoft.com/office/officeart/2008/layout/LinedList"/>
    <dgm:cxn modelId="{7C2A09CA-16C1-4480-94FD-380CD2D8A697}" type="presParOf" srcId="{820283B9-B6CA-4A02-AD53-D34CB13FA933}" destId="{2ACAD05B-16F9-4584-9E60-BFAA4B11AE79}" srcOrd="1" destOrd="0" presId="urn:microsoft.com/office/officeart/2008/layout/LinedList"/>
    <dgm:cxn modelId="{39108C50-7C66-4275-AE95-C911093495AB}" type="presParOf" srcId="{425B0588-873A-44AE-A9D6-D920CC1AA173}" destId="{9ADF77D8-8CAC-4548-BF51-B7D1109AE099}" srcOrd="12" destOrd="0" presId="urn:microsoft.com/office/officeart/2008/layout/LinedList"/>
    <dgm:cxn modelId="{935987B7-E617-43FC-B5C3-F391B70C350A}" type="presParOf" srcId="{425B0588-873A-44AE-A9D6-D920CC1AA173}" destId="{D31AF463-9346-451B-A428-1CAAE3EFC032}" srcOrd="13" destOrd="0" presId="urn:microsoft.com/office/officeart/2008/layout/LinedList"/>
    <dgm:cxn modelId="{0EAFB334-2DAE-4AB2-BF01-B0B4BBAD6566}" type="presParOf" srcId="{D31AF463-9346-451B-A428-1CAAE3EFC032}" destId="{1BDA6B3F-3CBE-44BC-A269-6801E3C569B3}" srcOrd="0" destOrd="0" presId="urn:microsoft.com/office/officeart/2008/layout/LinedList"/>
    <dgm:cxn modelId="{C641311B-55F3-4937-9AB5-D89A3640D2EA}" type="presParOf" srcId="{D31AF463-9346-451B-A428-1CAAE3EFC032}" destId="{564A1C96-9702-42F7-821C-B842BA0245F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9D7284-022D-4493-B681-4E0C1118EA5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GB"/>
        </a:p>
      </dgm:t>
    </dgm:pt>
    <dgm:pt modelId="{37DFA7C5-8EDD-4B40-88B1-713308295FC5}">
      <dgm:prSet/>
      <dgm:spPr/>
      <dgm:t>
        <a:bodyPr/>
        <a:lstStyle/>
        <a:p>
          <a:r>
            <a:rPr lang="en-GB" b="1" dirty="0"/>
            <a:t> Eligibility of actions</a:t>
          </a:r>
          <a:endParaRPr lang="en-GB" dirty="0"/>
        </a:p>
      </dgm:t>
    </dgm:pt>
    <dgm:pt modelId="{BAD08246-983A-45E3-9BA4-BB0E5092887B}" type="parTrans" cxnId="{B715629E-C5F8-4DB7-BA93-315E1A08A8E5}">
      <dgm:prSet/>
      <dgm:spPr/>
      <dgm:t>
        <a:bodyPr/>
        <a:lstStyle/>
        <a:p>
          <a:endParaRPr lang="en-GB"/>
        </a:p>
      </dgm:t>
    </dgm:pt>
    <dgm:pt modelId="{1A46A06B-F0EB-4EF4-B536-D44D7983F902}" type="sibTrans" cxnId="{B715629E-C5F8-4DB7-BA93-315E1A08A8E5}">
      <dgm:prSet/>
      <dgm:spPr/>
      <dgm:t>
        <a:bodyPr/>
        <a:lstStyle/>
        <a:p>
          <a:endParaRPr lang="en-GB"/>
        </a:p>
      </dgm:t>
    </dgm:pt>
    <dgm:pt modelId="{FD0C54D6-EC80-4E90-B7D3-0F42F10093BE}">
      <dgm:prSet custT="1"/>
      <dgm:spPr>
        <a:noFill/>
      </dgm:spPr>
      <dgm:t>
        <a:bodyPr lIns="457200" tIns="548640" rIns="182880" bIns="91440"/>
        <a:lstStyle/>
        <a:p>
          <a:pPr>
            <a:buFont typeface="Wingdings" panose="05000000000000000000" pitchFamily="2" charset="2"/>
            <a:buChar char="ü"/>
          </a:pPr>
          <a:r>
            <a:rPr lang="en-US" sz="3200" kern="1200" dirty="0">
              <a:solidFill>
                <a:srgbClr val="1F497D"/>
              </a:solidFill>
              <a:latin typeface="Montserrat Bold Italics"/>
              <a:ea typeface="+mn-ea"/>
              <a:cs typeface="+mn-cs"/>
            </a:rPr>
            <a:t>ensure a relevant contribution to the </a:t>
          </a:r>
          <a:r>
            <a:rPr lang="en-US" sz="3200" kern="1200" dirty="0" err="1">
              <a:solidFill>
                <a:srgbClr val="1F497D"/>
              </a:solidFill>
              <a:latin typeface="Montserrat Bold Italics"/>
              <a:ea typeface="+mn-ea"/>
              <a:cs typeface="+mn-cs"/>
            </a:rPr>
            <a:t>Programme</a:t>
          </a:r>
          <a:r>
            <a:rPr lang="en-US" sz="3200" kern="1200" dirty="0">
              <a:solidFill>
                <a:srgbClr val="1F497D"/>
              </a:solidFill>
              <a:latin typeface="Montserrat Bold Italics"/>
              <a:ea typeface="+mn-ea"/>
              <a:cs typeface="+mn-cs"/>
            </a:rPr>
            <a:t> Objectives/Priorities and results;</a:t>
          </a:r>
          <a:endParaRPr lang="en-GB" sz="3200" kern="1200" dirty="0">
            <a:solidFill>
              <a:srgbClr val="1F497D"/>
            </a:solidFill>
            <a:latin typeface="Montserrat Bold Italics"/>
            <a:ea typeface="+mn-ea"/>
            <a:cs typeface="+mn-cs"/>
          </a:endParaRPr>
        </a:p>
      </dgm:t>
    </dgm:pt>
    <dgm:pt modelId="{D6530FBF-BBB4-4D18-8E6E-E49E1285DDE2}" type="parTrans" cxnId="{C52A375D-C1E7-4391-ACEF-BE114642D6D0}">
      <dgm:prSet/>
      <dgm:spPr/>
      <dgm:t>
        <a:bodyPr/>
        <a:lstStyle/>
        <a:p>
          <a:endParaRPr lang="en-GB"/>
        </a:p>
      </dgm:t>
    </dgm:pt>
    <dgm:pt modelId="{019EFAA3-1E19-4478-AAA1-B4720EC659BA}" type="sibTrans" cxnId="{C52A375D-C1E7-4391-ACEF-BE114642D6D0}">
      <dgm:prSet/>
      <dgm:spPr/>
      <dgm:t>
        <a:bodyPr/>
        <a:lstStyle/>
        <a:p>
          <a:endParaRPr lang="en-GB"/>
        </a:p>
      </dgm:t>
    </dgm:pt>
    <dgm:pt modelId="{C8F74014-EE0E-483C-B93C-20669A8CE9EF}">
      <dgm:prSet custT="1"/>
      <dgm:spPr>
        <a:noFill/>
      </dgm:spPr>
      <dgm:t>
        <a:bodyPr lIns="457200" tIns="548640" rIns="182880" bIns="91440"/>
        <a:lstStyle/>
        <a:p>
          <a:pPr>
            <a:buFont typeface="Wingdings" panose="05000000000000000000" pitchFamily="2" charset="2"/>
            <a:buChar char="ü"/>
          </a:pPr>
          <a:r>
            <a:rPr lang="en-GB" sz="3200" kern="1200" dirty="0">
              <a:solidFill>
                <a:srgbClr val="1F497D"/>
              </a:solidFill>
              <a:latin typeface="Montserrat Bold Italics"/>
              <a:ea typeface="+mn-ea"/>
              <a:cs typeface="+mn-cs"/>
            </a:rPr>
            <a:t>strong and balanced partnership </a:t>
          </a:r>
          <a:r>
            <a:rPr lang="en-US" sz="3200" kern="1200" dirty="0">
              <a:solidFill>
                <a:srgbClr val="1F497D"/>
              </a:solidFill>
              <a:latin typeface="Montserrat Bold Italics"/>
              <a:ea typeface="+mn-ea"/>
              <a:cs typeface="+mn-cs"/>
            </a:rPr>
            <a:t>with respect to the levels, sectors, territory and budget</a:t>
          </a:r>
          <a:r>
            <a:rPr lang="en-GB" sz="3200" kern="1200" dirty="0">
              <a:solidFill>
                <a:srgbClr val="1F497D"/>
              </a:solidFill>
              <a:latin typeface="Montserrat Bold Italics"/>
              <a:ea typeface="+mn-ea"/>
              <a:cs typeface="+mn-cs"/>
            </a:rPr>
            <a:t>;</a:t>
          </a:r>
        </a:p>
      </dgm:t>
    </dgm:pt>
    <dgm:pt modelId="{81C81DDB-4F4A-4E22-954A-AF94B6635F34}" type="parTrans" cxnId="{8C2823FA-F6A1-41D2-AFA5-21F6E23A0642}">
      <dgm:prSet/>
      <dgm:spPr/>
      <dgm:t>
        <a:bodyPr/>
        <a:lstStyle/>
        <a:p>
          <a:endParaRPr lang="en-GB"/>
        </a:p>
      </dgm:t>
    </dgm:pt>
    <dgm:pt modelId="{B0E6226E-34CF-4316-AE4F-20877B26F713}" type="sibTrans" cxnId="{8C2823FA-F6A1-41D2-AFA5-21F6E23A0642}">
      <dgm:prSet/>
      <dgm:spPr/>
      <dgm:t>
        <a:bodyPr/>
        <a:lstStyle/>
        <a:p>
          <a:endParaRPr lang="en-GB"/>
        </a:p>
      </dgm:t>
    </dgm:pt>
    <dgm:pt modelId="{CD8C93E6-D881-4C3F-BB0C-B2915B8F4601}">
      <dgm:prSet custT="1"/>
      <dgm:spPr>
        <a:noFill/>
      </dgm:spPr>
      <dgm:t>
        <a:bodyPr lIns="457200" tIns="548640" rIns="182880" bIns="91440"/>
        <a:lstStyle/>
        <a:p>
          <a:pPr>
            <a:buFont typeface="Wingdings" panose="05000000000000000000" pitchFamily="2" charset="2"/>
            <a:buChar char="ü"/>
          </a:pPr>
          <a:r>
            <a:rPr lang="en-US" sz="3200" kern="1200" dirty="0">
              <a:solidFill>
                <a:srgbClr val="1F497D"/>
              </a:solidFill>
              <a:latin typeface="Montserrat Bold Italics"/>
              <a:ea typeface="+mn-ea"/>
              <a:cs typeface="+mn-cs"/>
            </a:rPr>
            <a:t>implemented in the Programme Area, exceptions up to maximum 10% of the total eligible costs;</a:t>
          </a:r>
          <a:endParaRPr lang="en-GB" sz="3200" kern="1200" dirty="0">
            <a:solidFill>
              <a:srgbClr val="1F497D"/>
            </a:solidFill>
            <a:latin typeface="Montserrat Bold Italics"/>
            <a:ea typeface="+mn-ea"/>
            <a:cs typeface="+mn-cs"/>
          </a:endParaRPr>
        </a:p>
      </dgm:t>
    </dgm:pt>
    <dgm:pt modelId="{9D9EDEB3-E90F-4E31-976F-D7793A43346E}" type="parTrans" cxnId="{5EA5B52B-3838-4B8D-BB35-9C7EA5D1902B}">
      <dgm:prSet/>
      <dgm:spPr/>
      <dgm:t>
        <a:bodyPr/>
        <a:lstStyle/>
        <a:p>
          <a:endParaRPr lang="en-GB"/>
        </a:p>
      </dgm:t>
    </dgm:pt>
    <dgm:pt modelId="{C97352CA-0CD3-4A06-8ACB-E2C196038CCD}" type="sibTrans" cxnId="{5EA5B52B-3838-4B8D-BB35-9C7EA5D1902B}">
      <dgm:prSet/>
      <dgm:spPr/>
      <dgm:t>
        <a:bodyPr/>
        <a:lstStyle/>
        <a:p>
          <a:endParaRPr lang="en-GB"/>
        </a:p>
      </dgm:t>
    </dgm:pt>
    <dgm:pt modelId="{BA6659B3-1679-4F1E-811A-9966466883C8}">
      <dgm:prSet custT="1"/>
      <dgm:spPr>
        <a:noFill/>
      </dgm:spPr>
      <dgm:t>
        <a:bodyPr lIns="457200" tIns="548640" rIns="182880" bIns="91440"/>
        <a:lstStyle/>
        <a:p>
          <a:pPr>
            <a:buFont typeface="Wingdings" panose="05000000000000000000" pitchFamily="2" charset="2"/>
            <a:buChar char="ü"/>
          </a:pPr>
          <a:r>
            <a:rPr lang="en-US" sz="3200" kern="1200" dirty="0">
              <a:solidFill>
                <a:srgbClr val="1F497D"/>
              </a:solidFill>
              <a:latin typeface="Montserrat Bold Italics"/>
              <a:ea typeface="+mn-ea"/>
              <a:cs typeface="+mn-cs"/>
            </a:rPr>
            <a:t>contribute to a wider strategy on one or more policy levels (EU / macroregional/national / regional / county);</a:t>
          </a:r>
          <a:endParaRPr lang="en-GB" sz="3200" kern="1200" dirty="0">
            <a:solidFill>
              <a:srgbClr val="1F497D"/>
            </a:solidFill>
            <a:latin typeface="Montserrat Bold Italics"/>
            <a:ea typeface="+mn-ea"/>
            <a:cs typeface="+mn-cs"/>
          </a:endParaRPr>
        </a:p>
      </dgm:t>
    </dgm:pt>
    <dgm:pt modelId="{45984F7F-99AF-4329-AF56-FD92B886C09E}" type="parTrans" cxnId="{3C5F3DD4-8565-4DB4-9AB9-A0361162023B}">
      <dgm:prSet/>
      <dgm:spPr/>
      <dgm:t>
        <a:bodyPr/>
        <a:lstStyle/>
        <a:p>
          <a:endParaRPr lang="en-GB"/>
        </a:p>
      </dgm:t>
    </dgm:pt>
    <dgm:pt modelId="{CDCD151A-1A62-493A-B2DF-E70C1453FB95}" type="sibTrans" cxnId="{3C5F3DD4-8565-4DB4-9AB9-A0361162023B}">
      <dgm:prSet/>
      <dgm:spPr/>
      <dgm:t>
        <a:bodyPr/>
        <a:lstStyle/>
        <a:p>
          <a:endParaRPr lang="en-GB"/>
        </a:p>
      </dgm:t>
    </dgm:pt>
    <dgm:pt modelId="{D3E79173-97B6-41DC-A761-FC51A6AE2004}">
      <dgm:prSet custT="1"/>
      <dgm:spPr>
        <a:noFill/>
      </dgm:spPr>
      <dgm:t>
        <a:bodyPr lIns="457200" tIns="548640" rIns="182880" bIns="91440"/>
        <a:lstStyle/>
        <a:p>
          <a:pPr>
            <a:buFont typeface="Wingdings" panose="05000000000000000000" pitchFamily="2" charset="2"/>
            <a:buChar char="ü"/>
          </a:pPr>
          <a:r>
            <a:rPr lang="en-US" sz="3200" kern="1200" dirty="0">
              <a:solidFill>
                <a:srgbClr val="1F497D"/>
              </a:solidFill>
              <a:latin typeface="Montserrat Bold Italics"/>
              <a:ea typeface="+mn-ea"/>
              <a:cs typeface="+mn-cs"/>
            </a:rPr>
            <a:t>make a positive contribution to the Programme’s horizontal principles;</a:t>
          </a:r>
          <a:endParaRPr lang="en-GB" sz="3200" kern="1200" dirty="0">
            <a:solidFill>
              <a:srgbClr val="1F497D"/>
            </a:solidFill>
            <a:latin typeface="Montserrat Bold Italics"/>
            <a:ea typeface="+mn-ea"/>
            <a:cs typeface="+mn-cs"/>
          </a:endParaRPr>
        </a:p>
      </dgm:t>
    </dgm:pt>
    <dgm:pt modelId="{6E2ED3FD-7DAF-4CC4-8F72-81F19A65E534}" type="parTrans" cxnId="{E4BB619A-64BA-4F95-821B-B3E9E1C52AEF}">
      <dgm:prSet/>
      <dgm:spPr/>
      <dgm:t>
        <a:bodyPr/>
        <a:lstStyle/>
        <a:p>
          <a:endParaRPr lang="en-GB"/>
        </a:p>
      </dgm:t>
    </dgm:pt>
    <dgm:pt modelId="{67920444-876C-45CE-BD6C-1F4D288CA35E}" type="sibTrans" cxnId="{E4BB619A-64BA-4F95-821B-B3E9E1C52AEF}">
      <dgm:prSet/>
      <dgm:spPr/>
      <dgm:t>
        <a:bodyPr/>
        <a:lstStyle/>
        <a:p>
          <a:endParaRPr lang="en-GB"/>
        </a:p>
      </dgm:t>
    </dgm:pt>
    <dgm:pt modelId="{6198B076-D7B7-4357-B56E-AAE87AE68F91}">
      <dgm:prSet custT="1"/>
      <dgm:spPr>
        <a:noFill/>
      </dgm:spPr>
      <dgm:t>
        <a:bodyPr lIns="457200" tIns="548640" rIns="182880" bIns="91440"/>
        <a:lstStyle/>
        <a:p>
          <a:pPr>
            <a:buFont typeface="Wingdings" panose="05000000000000000000" pitchFamily="2" charset="2"/>
            <a:buChar char="ü"/>
          </a:pPr>
          <a:r>
            <a:rPr lang="en-US" sz="3200" kern="1200" dirty="0">
              <a:solidFill>
                <a:srgbClr val="1F497D"/>
              </a:solidFill>
              <a:latin typeface="Montserrat Bold Italics"/>
              <a:ea typeface="+mn-ea"/>
              <a:cs typeface="+mn-cs"/>
            </a:rPr>
            <a:t>in line with the objective of promoting sustainable development, considering the UN Sustainable Development Goals, the Paris Agreement, and the "do no significant harm" principle;</a:t>
          </a:r>
          <a:endParaRPr lang="en-GB" sz="3200" kern="1200" dirty="0">
            <a:solidFill>
              <a:srgbClr val="1F497D"/>
            </a:solidFill>
            <a:latin typeface="Montserrat Bold Italics"/>
            <a:ea typeface="+mn-ea"/>
            <a:cs typeface="+mn-cs"/>
          </a:endParaRPr>
        </a:p>
      </dgm:t>
    </dgm:pt>
    <dgm:pt modelId="{348239A4-D689-436C-BA75-1AA0C7E4D97C}" type="parTrans" cxnId="{1C8D7C17-ECCF-48FF-878E-8F0A081B131E}">
      <dgm:prSet/>
      <dgm:spPr/>
      <dgm:t>
        <a:bodyPr/>
        <a:lstStyle/>
        <a:p>
          <a:endParaRPr lang="en-GB"/>
        </a:p>
      </dgm:t>
    </dgm:pt>
    <dgm:pt modelId="{BD481374-FEF8-40FE-9D0B-44577B4BF0AC}" type="sibTrans" cxnId="{1C8D7C17-ECCF-48FF-878E-8F0A081B131E}">
      <dgm:prSet/>
      <dgm:spPr/>
      <dgm:t>
        <a:bodyPr/>
        <a:lstStyle/>
        <a:p>
          <a:endParaRPr lang="en-GB"/>
        </a:p>
      </dgm:t>
    </dgm:pt>
    <dgm:pt modelId="{C3A04881-F1E0-4834-A418-F695A8D3EB35}">
      <dgm:prSet custT="1"/>
      <dgm:spPr>
        <a:noFill/>
      </dgm:spPr>
      <dgm:t>
        <a:bodyPr lIns="457200" tIns="548640" rIns="182880" bIns="91440"/>
        <a:lstStyle/>
        <a:p>
          <a:pPr>
            <a:buFont typeface="Wingdings" panose="05000000000000000000" pitchFamily="2" charset="2"/>
            <a:buChar char="ü"/>
          </a:pPr>
          <a:r>
            <a:rPr lang="en-US" sz="3200" kern="1200" dirty="0">
              <a:solidFill>
                <a:srgbClr val="1F497D"/>
              </a:solidFill>
              <a:latin typeface="Montserrat Bold Italics"/>
              <a:ea typeface="+mn-ea"/>
              <a:cs typeface="+mn-cs"/>
            </a:rPr>
            <a:t>in case of projects involving exclusively the elaboration of technical plans/feasibility studies - clear commitment of the relevant authority/body to support the actual investment;</a:t>
          </a:r>
          <a:endParaRPr lang="en-GB" sz="3200" kern="1200" dirty="0">
            <a:solidFill>
              <a:srgbClr val="1F497D"/>
            </a:solidFill>
            <a:latin typeface="Montserrat Bold Italics"/>
            <a:ea typeface="+mn-ea"/>
            <a:cs typeface="+mn-cs"/>
          </a:endParaRPr>
        </a:p>
      </dgm:t>
    </dgm:pt>
    <dgm:pt modelId="{2021926D-D7AD-4B7B-AE21-E27A5E390F34}" type="parTrans" cxnId="{5FB61E44-DED6-4B94-9119-3F5E0F434D1D}">
      <dgm:prSet/>
      <dgm:spPr/>
      <dgm:t>
        <a:bodyPr/>
        <a:lstStyle/>
        <a:p>
          <a:endParaRPr lang="en-GB"/>
        </a:p>
      </dgm:t>
    </dgm:pt>
    <dgm:pt modelId="{E769974D-0EBC-45DC-9D01-077B65EED31B}" type="sibTrans" cxnId="{5FB61E44-DED6-4B94-9119-3F5E0F434D1D}">
      <dgm:prSet/>
      <dgm:spPr/>
      <dgm:t>
        <a:bodyPr/>
        <a:lstStyle/>
        <a:p>
          <a:endParaRPr lang="en-GB"/>
        </a:p>
      </dgm:t>
    </dgm:pt>
    <dgm:pt modelId="{49162F38-E6B9-41C4-9014-90208DE86A73}">
      <dgm:prSet custT="1"/>
      <dgm:spPr>
        <a:noFill/>
      </dgm:spPr>
      <dgm:t>
        <a:bodyPr lIns="457200" tIns="548640" rIns="182880" bIns="91440"/>
        <a:lstStyle/>
        <a:p>
          <a:pPr>
            <a:buFont typeface="Wingdings" panose="05000000000000000000" pitchFamily="2" charset="2"/>
            <a:buChar char="ü"/>
          </a:pPr>
          <a:r>
            <a:rPr lang="en-US" sz="3200" kern="1200" dirty="0">
              <a:solidFill>
                <a:srgbClr val="1F497D"/>
              </a:solidFill>
              <a:latin typeface="Montserrat Bold Italics"/>
              <a:ea typeface="+mn-ea"/>
              <a:cs typeface="+mn-cs"/>
            </a:rPr>
            <a:t>for infrastructure investments, the applicants must prove they have the legal right to perform the project activities in the specific location;</a:t>
          </a:r>
          <a:endParaRPr lang="en-GB" sz="3200" kern="1200" dirty="0">
            <a:solidFill>
              <a:srgbClr val="1F497D"/>
            </a:solidFill>
            <a:latin typeface="Montserrat Bold Italics"/>
            <a:ea typeface="+mn-ea"/>
            <a:cs typeface="+mn-cs"/>
          </a:endParaRPr>
        </a:p>
      </dgm:t>
    </dgm:pt>
    <dgm:pt modelId="{E6EBF811-FD2B-4A27-A506-A8C9E955CA29}" type="parTrans" cxnId="{B1849BAE-80A1-4BE1-9811-B68B1E72EBA7}">
      <dgm:prSet/>
      <dgm:spPr/>
      <dgm:t>
        <a:bodyPr/>
        <a:lstStyle/>
        <a:p>
          <a:endParaRPr lang="en-GB"/>
        </a:p>
      </dgm:t>
    </dgm:pt>
    <dgm:pt modelId="{644509FC-3A16-4BDF-86D9-25A232A02C48}" type="sibTrans" cxnId="{B1849BAE-80A1-4BE1-9811-B68B1E72EBA7}">
      <dgm:prSet/>
      <dgm:spPr/>
      <dgm:t>
        <a:bodyPr/>
        <a:lstStyle/>
        <a:p>
          <a:endParaRPr lang="en-GB"/>
        </a:p>
      </dgm:t>
    </dgm:pt>
    <dgm:pt modelId="{369B3B70-6172-45D4-B22A-75F8EEE85D9C}">
      <dgm:prSet custT="1"/>
      <dgm:spPr>
        <a:noFill/>
      </dgm:spPr>
      <dgm:t>
        <a:bodyPr lIns="457200" tIns="548640" rIns="182880" bIns="91440"/>
        <a:lstStyle/>
        <a:p>
          <a:pPr>
            <a:buFont typeface="Wingdings" panose="05000000000000000000" pitchFamily="2" charset="2"/>
            <a:buChar char="ü"/>
          </a:pPr>
          <a:r>
            <a:rPr lang="en-US" sz="3200" kern="1200" dirty="0">
              <a:solidFill>
                <a:srgbClr val="1F497D"/>
              </a:solidFill>
              <a:latin typeface="Montserrat Bold Italics"/>
              <a:ea typeface="+mn-ea"/>
              <a:cs typeface="+mn-cs"/>
            </a:rPr>
            <a:t>bilateral agreement between the Member States in case of building physical cross border infrastructure, for projects financing cross border infrastructure other than roads, those bilateral agreements must be in force at the time of submission of project applications </a:t>
          </a:r>
          <a:endParaRPr lang="en-GB" sz="3200" kern="1200" dirty="0">
            <a:solidFill>
              <a:srgbClr val="1F497D"/>
            </a:solidFill>
            <a:latin typeface="Montserrat Bold Italics"/>
            <a:ea typeface="+mn-ea"/>
            <a:cs typeface="+mn-cs"/>
          </a:endParaRPr>
        </a:p>
      </dgm:t>
    </dgm:pt>
    <dgm:pt modelId="{028B799D-B690-4B57-86C0-AA845DF57816}" type="parTrans" cxnId="{3457EFA8-E186-4161-A705-66B3F2241276}">
      <dgm:prSet/>
      <dgm:spPr/>
      <dgm:t>
        <a:bodyPr/>
        <a:lstStyle/>
        <a:p>
          <a:endParaRPr lang="en-GB"/>
        </a:p>
      </dgm:t>
    </dgm:pt>
    <dgm:pt modelId="{5B44047F-AFBC-4FFB-B301-54D373205C7C}" type="sibTrans" cxnId="{3457EFA8-E186-4161-A705-66B3F2241276}">
      <dgm:prSet/>
      <dgm:spPr/>
      <dgm:t>
        <a:bodyPr/>
        <a:lstStyle/>
        <a:p>
          <a:endParaRPr lang="en-GB"/>
        </a:p>
      </dgm:t>
    </dgm:pt>
    <dgm:pt modelId="{59ED7848-5674-4169-B16A-83E0C59F3D46}">
      <dgm:prSet custT="1"/>
      <dgm:spPr>
        <a:noFill/>
      </dgm:spPr>
      <dgm:t>
        <a:bodyPr lIns="457200" tIns="548640" rIns="182880" bIns="91440"/>
        <a:lstStyle/>
        <a:p>
          <a:pPr>
            <a:buFont typeface="Wingdings" panose="05000000000000000000" pitchFamily="2" charset="2"/>
            <a:buChar char="ü"/>
          </a:pPr>
          <a:r>
            <a:rPr lang="en-US" sz="3200" kern="1200" dirty="0">
              <a:solidFill>
                <a:srgbClr val="1F497D"/>
              </a:solidFill>
              <a:latin typeface="Montserrat Bold Italics"/>
              <a:ea typeface="+mn-ea"/>
              <a:cs typeface="+mn-cs"/>
            </a:rPr>
            <a:t>not completed or fully implemented before the Project Proposal was submitted for funding under the Call, in case operations started before the submission, the costs are only eligible if applicable law has been respected;</a:t>
          </a:r>
          <a:endParaRPr lang="en-GB" sz="3200" kern="1200" dirty="0">
            <a:solidFill>
              <a:srgbClr val="1F497D"/>
            </a:solidFill>
            <a:latin typeface="Montserrat Bold Italics"/>
            <a:ea typeface="+mn-ea"/>
            <a:cs typeface="+mn-cs"/>
          </a:endParaRPr>
        </a:p>
      </dgm:t>
    </dgm:pt>
    <dgm:pt modelId="{466F294D-1467-41A1-B9B7-44D184BCA028}" type="parTrans" cxnId="{16F292F6-FCCB-4288-9EB1-61D3984AF147}">
      <dgm:prSet/>
      <dgm:spPr/>
      <dgm:t>
        <a:bodyPr/>
        <a:lstStyle/>
        <a:p>
          <a:endParaRPr lang="en-GB"/>
        </a:p>
      </dgm:t>
    </dgm:pt>
    <dgm:pt modelId="{239D3DD4-FF3E-450F-BB4D-FA3893F2F66A}" type="sibTrans" cxnId="{16F292F6-FCCB-4288-9EB1-61D3984AF147}">
      <dgm:prSet/>
      <dgm:spPr/>
      <dgm:t>
        <a:bodyPr/>
        <a:lstStyle/>
        <a:p>
          <a:endParaRPr lang="en-GB"/>
        </a:p>
      </dgm:t>
    </dgm:pt>
    <dgm:pt modelId="{B3AADE73-ABB9-4F16-B5D9-309E3273F3FF}">
      <dgm:prSet custT="1"/>
      <dgm:spPr>
        <a:noFill/>
      </dgm:spPr>
      <dgm:t>
        <a:bodyPr lIns="457200" tIns="548640" rIns="182880" bIns="91440"/>
        <a:lstStyle/>
        <a:p>
          <a:pPr>
            <a:buFont typeface="Wingdings" panose="05000000000000000000" pitchFamily="2" charset="2"/>
            <a:buChar char="ü"/>
          </a:pPr>
          <a:r>
            <a:rPr lang="en-US" sz="3200" kern="1200" dirty="0">
              <a:solidFill>
                <a:srgbClr val="1F497D"/>
              </a:solidFill>
              <a:latin typeface="Montserrat Bold Italics"/>
              <a:ea typeface="+mn-ea"/>
              <a:cs typeface="+mn-cs"/>
            </a:rPr>
            <a:t>meet the minimum mandatory information and communication requirements;</a:t>
          </a:r>
          <a:endParaRPr lang="en-GB" sz="3200" kern="1200" dirty="0">
            <a:solidFill>
              <a:srgbClr val="1F497D"/>
            </a:solidFill>
            <a:latin typeface="Montserrat Bold Italics"/>
            <a:ea typeface="+mn-ea"/>
            <a:cs typeface="+mn-cs"/>
          </a:endParaRPr>
        </a:p>
      </dgm:t>
    </dgm:pt>
    <dgm:pt modelId="{0FDCC863-6F41-4C68-A58A-8C35A199E9DE}" type="parTrans" cxnId="{6C11E94C-5521-46F4-8A02-68B5C7024507}">
      <dgm:prSet/>
      <dgm:spPr/>
      <dgm:t>
        <a:bodyPr/>
        <a:lstStyle/>
        <a:p>
          <a:endParaRPr lang="en-GB"/>
        </a:p>
      </dgm:t>
    </dgm:pt>
    <dgm:pt modelId="{65741A5A-4BA8-477A-A344-70B432C61931}" type="sibTrans" cxnId="{6C11E94C-5521-46F4-8A02-68B5C7024507}">
      <dgm:prSet/>
      <dgm:spPr/>
      <dgm:t>
        <a:bodyPr/>
        <a:lstStyle/>
        <a:p>
          <a:endParaRPr lang="en-GB"/>
        </a:p>
      </dgm:t>
    </dgm:pt>
    <dgm:pt modelId="{3F77F911-7E66-40DF-B5F3-5AD586058713}" type="pres">
      <dgm:prSet presAssocID="{529D7284-022D-4493-B681-4E0C1118EA55}" presName="linear" presStyleCnt="0">
        <dgm:presLayoutVars>
          <dgm:dir/>
          <dgm:animLvl val="lvl"/>
          <dgm:resizeHandles val="exact"/>
        </dgm:presLayoutVars>
      </dgm:prSet>
      <dgm:spPr/>
    </dgm:pt>
    <dgm:pt modelId="{DCF8C613-0F74-43F3-958A-4DEB137EB777}" type="pres">
      <dgm:prSet presAssocID="{37DFA7C5-8EDD-4B40-88B1-713308295FC5}" presName="parentLin" presStyleCnt="0"/>
      <dgm:spPr/>
    </dgm:pt>
    <dgm:pt modelId="{409E807C-FC7F-41E5-A825-FDDB6D9F37DF}" type="pres">
      <dgm:prSet presAssocID="{37DFA7C5-8EDD-4B40-88B1-713308295FC5}" presName="parentLeftMargin" presStyleLbl="node1" presStyleIdx="0" presStyleCnt="1"/>
      <dgm:spPr/>
    </dgm:pt>
    <dgm:pt modelId="{A116CD16-0A76-4FAC-9A4A-5ECD90369E53}" type="pres">
      <dgm:prSet presAssocID="{37DFA7C5-8EDD-4B40-88B1-713308295FC5}" presName="parentText" presStyleLbl="node1" presStyleIdx="0" presStyleCnt="1" custLinFactNeighborX="-6721" custLinFactNeighborY="-31384">
        <dgm:presLayoutVars>
          <dgm:chMax val="0"/>
          <dgm:bulletEnabled val="1"/>
        </dgm:presLayoutVars>
      </dgm:prSet>
      <dgm:spPr/>
    </dgm:pt>
    <dgm:pt modelId="{725FE6A4-F49B-4596-8486-6F9876049962}" type="pres">
      <dgm:prSet presAssocID="{37DFA7C5-8EDD-4B40-88B1-713308295FC5}" presName="negativeSpace" presStyleCnt="0"/>
      <dgm:spPr/>
    </dgm:pt>
    <dgm:pt modelId="{78DF8435-04C1-414D-8541-7CDB86E500E7}" type="pres">
      <dgm:prSet presAssocID="{37DFA7C5-8EDD-4B40-88B1-713308295FC5}" presName="childText" presStyleLbl="conFgAcc1" presStyleIdx="0" presStyleCnt="1" custLinFactY="1046" custLinFactNeighborX="-618" custLinFactNeighborY="100000">
        <dgm:presLayoutVars>
          <dgm:bulletEnabled val="1"/>
        </dgm:presLayoutVars>
      </dgm:prSet>
      <dgm:spPr/>
    </dgm:pt>
  </dgm:ptLst>
  <dgm:cxnLst>
    <dgm:cxn modelId="{CDD1F407-475A-4897-872B-09EDBBE6A746}" type="presOf" srcId="{C8F74014-EE0E-483C-B93C-20669A8CE9EF}" destId="{78DF8435-04C1-414D-8541-7CDB86E500E7}" srcOrd="0" destOrd="1" presId="urn:microsoft.com/office/officeart/2005/8/layout/list1"/>
    <dgm:cxn modelId="{5D07E216-45E4-4D50-A75C-1FCF92DB1BD3}" type="presOf" srcId="{59ED7848-5674-4169-B16A-83E0C59F3D46}" destId="{78DF8435-04C1-414D-8541-7CDB86E500E7}" srcOrd="0" destOrd="9" presId="urn:microsoft.com/office/officeart/2005/8/layout/list1"/>
    <dgm:cxn modelId="{1C8D7C17-ECCF-48FF-878E-8F0A081B131E}" srcId="{37DFA7C5-8EDD-4B40-88B1-713308295FC5}" destId="{6198B076-D7B7-4357-B56E-AAE87AE68F91}" srcOrd="5" destOrd="0" parTransId="{348239A4-D689-436C-BA75-1AA0C7E4D97C}" sibTransId="{BD481374-FEF8-40FE-9D0B-44577B4BF0AC}"/>
    <dgm:cxn modelId="{5EA5B52B-3838-4B8D-BB35-9C7EA5D1902B}" srcId="{37DFA7C5-8EDD-4B40-88B1-713308295FC5}" destId="{CD8C93E6-D881-4C3F-BB0C-B2915B8F4601}" srcOrd="2" destOrd="0" parTransId="{9D9EDEB3-E90F-4E31-976F-D7793A43346E}" sibTransId="{C97352CA-0CD3-4A06-8ACB-E2C196038CCD}"/>
    <dgm:cxn modelId="{2710B632-DC88-44DB-ADFF-1A44940D61CE}" type="presOf" srcId="{CD8C93E6-D881-4C3F-BB0C-B2915B8F4601}" destId="{78DF8435-04C1-414D-8541-7CDB86E500E7}" srcOrd="0" destOrd="2" presId="urn:microsoft.com/office/officeart/2005/8/layout/list1"/>
    <dgm:cxn modelId="{32269D40-4616-46FD-8EEA-B0552D25C913}" type="presOf" srcId="{C3A04881-F1E0-4834-A418-F695A8D3EB35}" destId="{78DF8435-04C1-414D-8541-7CDB86E500E7}" srcOrd="0" destOrd="6" presId="urn:microsoft.com/office/officeart/2005/8/layout/list1"/>
    <dgm:cxn modelId="{C52A375D-C1E7-4391-ACEF-BE114642D6D0}" srcId="{37DFA7C5-8EDD-4B40-88B1-713308295FC5}" destId="{FD0C54D6-EC80-4E90-B7D3-0F42F10093BE}" srcOrd="0" destOrd="0" parTransId="{D6530FBF-BBB4-4D18-8E6E-E49E1285DDE2}" sibTransId="{019EFAA3-1E19-4478-AAA1-B4720EC659BA}"/>
    <dgm:cxn modelId="{FC556D5E-F4B6-4CBA-80D6-1B99B18890A4}" type="presOf" srcId="{49162F38-E6B9-41C4-9014-90208DE86A73}" destId="{78DF8435-04C1-414D-8541-7CDB86E500E7}" srcOrd="0" destOrd="7" presId="urn:microsoft.com/office/officeart/2005/8/layout/list1"/>
    <dgm:cxn modelId="{5FB61E44-DED6-4B94-9119-3F5E0F434D1D}" srcId="{37DFA7C5-8EDD-4B40-88B1-713308295FC5}" destId="{C3A04881-F1E0-4834-A418-F695A8D3EB35}" srcOrd="6" destOrd="0" parTransId="{2021926D-D7AD-4B7B-AE21-E27A5E390F34}" sibTransId="{E769974D-0EBC-45DC-9D01-077B65EED31B}"/>
    <dgm:cxn modelId="{6C11E94C-5521-46F4-8A02-68B5C7024507}" srcId="{37DFA7C5-8EDD-4B40-88B1-713308295FC5}" destId="{B3AADE73-ABB9-4F16-B5D9-309E3273F3FF}" srcOrd="10" destOrd="0" parTransId="{0FDCC863-6F41-4C68-A58A-8C35A199E9DE}" sibTransId="{65741A5A-4BA8-477A-A344-70B432C61931}"/>
    <dgm:cxn modelId="{7AA9006D-7A21-4CFC-8D6F-044C4B0A1E3A}" type="presOf" srcId="{B3AADE73-ABB9-4F16-B5D9-309E3273F3FF}" destId="{78DF8435-04C1-414D-8541-7CDB86E500E7}" srcOrd="0" destOrd="10" presId="urn:microsoft.com/office/officeart/2005/8/layout/list1"/>
    <dgm:cxn modelId="{2740CA6D-9247-4126-9081-05486F1177B7}" type="presOf" srcId="{6198B076-D7B7-4357-B56E-AAE87AE68F91}" destId="{78DF8435-04C1-414D-8541-7CDB86E500E7}" srcOrd="0" destOrd="5" presId="urn:microsoft.com/office/officeart/2005/8/layout/list1"/>
    <dgm:cxn modelId="{A61A624E-3EA4-486A-9CB9-3619B2C6D8AC}" type="presOf" srcId="{37DFA7C5-8EDD-4B40-88B1-713308295FC5}" destId="{409E807C-FC7F-41E5-A825-FDDB6D9F37DF}" srcOrd="0" destOrd="0" presId="urn:microsoft.com/office/officeart/2005/8/layout/list1"/>
    <dgm:cxn modelId="{1858BE57-51DD-4780-AB0F-3DA915B0788A}" type="presOf" srcId="{529D7284-022D-4493-B681-4E0C1118EA55}" destId="{3F77F911-7E66-40DF-B5F3-5AD586058713}" srcOrd="0" destOrd="0" presId="urn:microsoft.com/office/officeart/2005/8/layout/list1"/>
    <dgm:cxn modelId="{E4BB619A-64BA-4F95-821B-B3E9E1C52AEF}" srcId="{37DFA7C5-8EDD-4B40-88B1-713308295FC5}" destId="{D3E79173-97B6-41DC-A761-FC51A6AE2004}" srcOrd="4" destOrd="0" parTransId="{6E2ED3FD-7DAF-4CC4-8F72-81F19A65E534}" sibTransId="{67920444-876C-45CE-BD6C-1F4D288CA35E}"/>
    <dgm:cxn modelId="{83F35C9C-AC9B-4792-8437-F874DF2281D6}" type="presOf" srcId="{369B3B70-6172-45D4-B22A-75F8EEE85D9C}" destId="{78DF8435-04C1-414D-8541-7CDB86E500E7}" srcOrd="0" destOrd="8" presId="urn:microsoft.com/office/officeart/2005/8/layout/list1"/>
    <dgm:cxn modelId="{B715629E-C5F8-4DB7-BA93-315E1A08A8E5}" srcId="{529D7284-022D-4493-B681-4E0C1118EA55}" destId="{37DFA7C5-8EDD-4B40-88B1-713308295FC5}" srcOrd="0" destOrd="0" parTransId="{BAD08246-983A-45E3-9BA4-BB0E5092887B}" sibTransId="{1A46A06B-F0EB-4EF4-B536-D44D7983F902}"/>
    <dgm:cxn modelId="{3457EFA8-E186-4161-A705-66B3F2241276}" srcId="{37DFA7C5-8EDD-4B40-88B1-713308295FC5}" destId="{369B3B70-6172-45D4-B22A-75F8EEE85D9C}" srcOrd="8" destOrd="0" parTransId="{028B799D-B690-4B57-86C0-AA845DF57816}" sibTransId="{5B44047F-AFBC-4FFB-B301-54D373205C7C}"/>
    <dgm:cxn modelId="{B1849BAE-80A1-4BE1-9811-B68B1E72EBA7}" srcId="{37DFA7C5-8EDD-4B40-88B1-713308295FC5}" destId="{49162F38-E6B9-41C4-9014-90208DE86A73}" srcOrd="7" destOrd="0" parTransId="{E6EBF811-FD2B-4A27-A506-A8C9E955CA29}" sibTransId="{644509FC-3A16-4BDF-86D9-25A232A02C48}"/>
    <dgm:cxn modelId="{F02D6BC6-687C-483D-824F-7886B7FD3668}" type="presOf" srcId="{D3E79173-97B6-41DC-A761-FC51A6AE2004}" destId="{78DF8435-04C1-414D-8541-7CDB86E500E7}" srcOrd="0" destOrd="4" presId="urn:microsoft.com/office/officeart/2005/8/layout/list1"/>
    <dgm:cxn modelId="{2B893ECC-5793-4B3B-8224-40C05318D2AB}" type="presOf" srcId="{BA6659B3-1679-4F1E-811A-9966466883C8}" destId="{78DF8435-04C1-414D-8541-7CDB86E500E7}" srcOrd="0" destOrd="3" presId="urn:microsoft.com/office/officeart/2005/8/layout/list1"/>
    <dgm:cxn modelId="{3C5F3DD4-8565-4DB4-9AB9-A0361162023B}" srcId="{37DFA7C5-8EDD-4B40-88B1-713308295FC5}" destId="{BA6659B3-1679-4F1E-811A-9966466883C8}" srcOrd="3" destOrd="0" parTransId="{45984F7F-99AF-4329-AF56-FD92B886C09E}" sibTransId="{CDCD151A-1A62-493A-B2DF-E70C1453FB95}"/>
    <dgm:cxn modelId="{76757BE9-84BB-4C20-94D3-47A8B46ECEC9}" type="presOf" srcId="{37DFA7C5-8EDD-4B40-88B1-713308295FC5}" destId="{A116CD16-0A76-4FAC-9A4A-5ECD90369E53}" srcOrd="1" destOrd="0" presId="urn:microsoft.com/office/officeart/2005/8/layout/list1"/>
    <dgm:cxn modelId="{29C93EEA-B3C0-4951-902E-C5FBC56A9854}" type="presOf" srcId="{FD0C54D6-EC80-4E90-B7D3-0F42F10093BE}" destId="{78DF8435-04C1-414D-8541-7CDB86E500E7}" srcOrd="0" destOrd="0" presId="urn:microsoft.com/office/officeart/2005/8/layout/list1"/>
    <dgm:cxn modelId="{16F292F6-FCCB-4288-9EB1-61D3984AF147}" srcId="{37DFA7C5-8EDD-4B40-88B1-713308295FC5}" destId="{59ED7848-5674-4169-B16A-83E0C59F3D46}" srcOrd="9" destOrd="0" parTransId="{466F294D-1467-41A1-B9B7-44D184BCA028}" sibTransId="{239D3DD4-FF3E-450F-BB4D-FA3893F2F66A}"/>
    <dgm:cxn modelId="{8C2823FA-F6A1-41D2-AFA5-21F6E23A0642}" srcId="{37DFA7C5-8EDD-4B40-88B1-713308295FC5}" destId="{C8F74014-EE0E-483C-B93C-20669A8CE9EF}" srcOrd="1" destOrd="0" parTransId="{81C81DDB-4F4A-4E22-954A-AF94B6635F34}" sibTransId="{B0E6226E-34CF-4316-AE4F-20877B26F713}"/>
    <dgm:cxn modelId="{AEAE0564-29B3-4FEF-80E2-70D900A2D25B}" type="presParOf" srcId="{3F77F911-7E66-40DF-B5F3-5AD586058713}" destId="{DCF8C613-0F74-43F3-958A-4DEB137EB777}" srcOrd="0" destOrd="0" presId="urn:microsoft.com/office/officeart/2005/8/layout/list1"/>
    <dgm:cxn modelId="{5FB0D943-67AE-419F-886B-06926C5DB3BA}" type="presParOf" srcId="{DCF8C613-0F74-43F3-958A-4DEB137EB777}" destId="{409E807C-FC7F-41E5-A825-FDDB6D9F37DF}" srcOrd="0" destOrd="0" presId="urn:microsoft.com/office/officeart/2005/8/layout/list1"/>
    <dgm:cxn modelId="{87B0F3F5-744C-41C7-A7BB-31456AF1744C}" type="presParOf" srcId="{DCF8C613-0F74-43F3-958A-4DEB137EB777}" destId="{A116CD16-0A76-4FAC-9A4A-5ECD90369E53}" srcOrd="1" destOrd="0" presId="urn:microsoft.com/office/officeart/2005/8/layout/list1"/>
    <dgm:cxn modelId="{EAD9D109-4480-428B-A046-E33B13AF510D}" type="presParOf" srcId="{3F77F911-7E66-40DF-B5F3-5AD586058713}" destId="{725FE6A4-F49B-4596-8486-6F9876049962}" srcOrd="1" destOrd="0" presId="urn:microsoft.com/office/officeart/2005/8/layout/list1"/>
    <dgm:cxn modelId="{CC3A987E-1278-4B84-BCBA-59F71BE25BAB}" type="presParOf" srcId="{3F77F911-7E66-40DF-B5F3-5AD586058713}" destId="{78DF8435-04C1-414D-8541-7CDB86E500E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564380-8C4D-48C9-8AA5-2987AAECFF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F8CAEB-484C-4E47-B514-FFEE2336249A}">
      <dgm:prSet/>
      <dgm:spPr/>
      <dgm:t>
        <a:bodyPr/>
        <a:lstStyle/>
        <a:p>
          <a:r>
            <a:rPr lang="en-GB" b="1" dirty="0"/>
            <a:t>Staff costs  </a:t>
          </a:r>
          <a:r>
            <a:rPr lang="en-GB" dirty="0"/>
            <a:t>- flat rate – </a:t>
          </a:r>
          <a:r>
            <a:rPr lang="ro-RO" dirty="0"/>
            <a:t>up to </a:t>
          </a:r>
          <a:r>
            <a:rPr lang="en-GB" dirty="0"/>
            <a:t>20% of direct costs (other than staff costs, but maximum 150.000 euro)</a:t>
          </a:r>
          <a:endParaRPr lang="en-US" dirty="0"/>
        </a:p>
      </dgm:t>
    </dgm:pt>
    <dgm:pt modelId="{87D1AA7E-CD84-436B-A2F1-D2B151318299}" type="parTrans" cxnId="{53F01B72-F6DF-459A-AFFB-AD67BDDF8052}">
      <dgm:prSet/>
      <dgm:spPr/>
      <dgm:t>
        <a:bodyPr/>
        <a:lstStyle/>
        <a:p>
          <a:endParaRPr lang="en-US"/>
        </a:p>
      </dgm:t>
    </dgm:pt>
    <dgm:pt modelId="{7178FEBD-6291-4537-A174-DB7B1B4A391D}" type="sibTrans" cxnId="{53F01B72-F6DF-459A-AFFB-AD67BDDF8052}">
      <dgm:prSet/>
      <dgm:spPr/>
      <dgm:t>
        <a:bodyPr/>
        <a:lstStyle/>
        <a:p>
          <a:endParaRPr lang="en-US"/>
        </a:p>
      </dgm:t>
    </dgm:pt>
    <dgm:pt modelId="{33F7ABB4-4415-4272-BF49-B94D9889890F}">
      <dgm:prSet/>
      <dgm:spPr/>
      <dgm:t>
        <a:bodyPr/>
        <a:lstStyle/>
        <a:p>
          <a:r>
            <a:rPr lang="en-GB" b="1" dirty="0"/>
            <a:t>Office and administrative expenditure </a:t>
          </a:r>
          <a:r>
            <a:rPr lang="en-GB" dirty="0"/>
            <a:t>– flat rate – </a:t>
          </a:r>
          <a:r>
            <a:rPr lang="ro-RO" dirty="0"/>
            <a:t>up to </a:t>
          </a:r>
          <a:r>
            <a:rPr lang="en-GB" dirty="0"/>
            <a:t>15% of staff costs </a:t>
          </a:r>
          <a:endParaRPr lang="en-US" dirty="0"/>
        </a:p>
      </dgm:t>
    </dgm:pt>
    <dgm:pt modelId="{1C9949CA-7955-4844-9DE7-314E3111AD15}" type="parTrans" cxnId="{446D38E8-5154-4C5F-B45A-A4751A61DF62}">
      <dgm:prSet/>
      <dgm:spPr/>
      <dgm:t>
        <a:bodyPr/>
        <a:lstStyle/>
        <a:p>
          <a:endParaRPr lang="en-US"/>
        </a:p>
      </dgm:t>
    </dgm:pt>
    <dgm:pt modelId="{A2FEA886-5423-472E-97D5-F1F78D776DD7}" type="sibTrans" cxnId="{446D38E8-5154-4C5F-B45A-A4751A61DF62}">
      <dgm:prSet/>
      <dgm:spPr/>
      <dgm:t>
        <a:bodyPr/>
        <a:lstStyle/>
        <a:p>
          <a:endParaRPr lang="en-US"/>
        </a:p>
      </dgm:t>
    </dgm:pt>
    <dgm:pt modelId="{C970D903-63DA-456A-A8D1-0DA99434E181}">
      <dgm:prSet/>
      <dgm:spPr/>
      <dgm:t>
        <a:bodyPr/>
        <a:lstStyle/>
        <a:p>
          <a:r>
            <a:rPr lang="en-GB" b="1" dirty="0"/>
            <a:t>Travel and accommodation costs </a:t>
          </a:r>
          <a:r>
            <a:rPr lang="en-GB" dirty="0"/>
            <a:t>– flat rate – </a:t>
          </a:r>
          <a:r>
            <a:rPr lang="ro-RO" dirty="0"/>
            <a:t>up to </a:t>
          </a:r>
          <a:r>
            <a:rPr lang="en-GB" dirty="0"/>
            <a:t>15% of staff costs</a:t>
          </a:r>
          <a:endParaRPr lang="en-US" dirty="0"/>
        </a:p>
      </dgm:t>
    </dgm:pt>
    <dgm:pt modelId="{95279029-EFCB-4589-962A-130B6463E04F}" type="parTrans" cxnId="{9BE91616-617A-4254-870F-A0E344BBE796}">
      <dgm:prSet/>
      <dgm:spPr/>
      <dgm:t>
        <a:bodyPr/>
        <a:lstStyle/>
        <a:p>
          <a:endParaRPr lang="en-US"/>
        </a:p>
      </dgm:t>
    </dgm:pt>
    <dgm:pt modelId="{4E6C08CB-45C4-42D6-9151-D1EA8C9DA043}" type="sibTrans" cxnId="{9BE91616-617A-4254-870F-A0E344BBE796}">
      <dgm:prSet/>
      <dgm:spPr/>
      <dgm:t>
        <a:bodyPr/>
        <a:lstStyle/>
        <a:p>
          <a:endParaRPr lang="en-US"/>
        </a:p>
      </dgm:t>
    </dgm:pt>
    <dgm:pt modelId="{397B2268-E6BE-4DFD-A87D-9C1293080679}">
      <dgm:prSet/>
      <dgm:spPr/>
      <dgm:t>
        <a:bodyPr/>
        <a:lstStyle/>
        <a:p>
          <a:r>
            <a:rPr lang="en-GB" b="1"/>
            <a:t>External expertise and services costs</a:t>
          </a:r>
          <a:endParaRPr lang="en-US"/>
        </a:p>
      </dgm:t>
    </dgm:pt>
    <dgm:pt modelId="{EB6F324C-0567-403E-BF99-5743FA2AE601}" type="parTrans" cxnId="{A29AE71F-1D4C-43E0-BF72-7D8A4D1011D5}">
      <dgm:prSet/>
      <dgm:spPr/>
      <dgm:t>
        <a:bodyPr/>
        <a:lstStyle/>
        <a:p>
          <a:endParaRPr lang="en-US"/>
        </a:p>
      </dgm:t>
    </dgm:pt>
    <dgm:pt modelId="{3A53CC28-BBC0-4836-B2AB-9BDC0C4DC451}" type="sibTrans" cxnId="{A29AE71F-1D4C-43E0-BF72-7D8A4D1011D5}">
      <dgm:prSet/>
      <dgm:spPr/>
      <dgm:t>
        <a:bodyPr/>
        <a:lstStyle/>
        <a:p>
          <a:endParaRPr lang="en-US"/>
        </a:p>
      </dgm:t>
    </dgm:pt>
    <dgm:pt modelId="{AB0FAD3D-C75A-4F05-B653-B3163805B44E}">
      <dgm:prSet/>
      <dgm:spPr/>
      <dgm:t>
        <a:bodyPr/>
        <a:lstStyle/>
        <a:p>
          <a:r>
            <a:rPr lang="en-GB" b="1"/>
            <a:t>Equipment expenditure</a:t>
          </a:r>
          <a:endParaRPr lang="en-US"/>
        </a:p>
      </dgm:t>
    </dgm:pt>
    <dgm:pt modelId="{1314BCD8-03A8-446B-ACB5-9AEDF3102FEA}" type="parTrans" cxnId="{64CFCBC7-8C51-4AB4-95E0-04AFD9C99D6B}">
      <dgm:prSet/>
      <dgm:spPr/>
      <dgm:t>
        <a:bodyPr/>
        <a:lstStyle/>
        <a:p>
          <a:endParaRPr lang="en-US"/>
        </a:p>
      </dgm:t>
    </dgm:pt>
    <dgm:pt modelId="{E1087092-E605-4D20-A5E4-DBDFB4F94926}" type="sibTrans" cxnId="{64CFCBC7-8C51-4AB4-95E0-04AFD9C99D6B}">
      <dgm:prSet/>
      <dgm:spPr/>
      <dgm:t>
        <a:bodyPr/>
        <a:lstStyle/>
        <a:p>
          <a:endParaRPr lang="en-US"/>
        </a:p>
      </dgm:t>
    </dgm:pt>
    <dgm:pt modelId="{2849BBC6-182D-422B-9DB4-75A5D3B1DDCF}">
      <dgm:prSet/>
      <dgm:spPr/>
      <dgm:t>
        <a:bodyPr/>
        <a:lstStyle/>
        <a:p>
          <a:r>
            <a:rPr lang="en-GB" b="1" dirty="0"/>
            <a:t>Infrastructure and works</a:t>
          </a:r>
          <a:r>
            <a:rPr lang="ro-RO" b="1" dirty="0"/>
            <a:t> </a:t>
          </a:r>
          <a:endParaRPr lang="en-US" dirty="0"/>
        </a:p>
      </dgm:t>
    </dgm:pt>
    <dgm:pt modelId="{8109B013-650E-4B7B-A058-1948609BFA66}" type="parTrans" cxnId="{FFA38DAA-C5C7-4462-95FB-4C3149E0496D}">
      <dgm:prSet/>
      <dgm:spPr/>
      <dgm:t>
        <a:bodyPr/>
        <a:lstStyle/>
        <a:p>
          <a:endParaRPr lang="en-US"/>
        </a:p>
      </dgm:t>
    </dgm:pt>
    <dgm:pt modelId="{03DEBD04-945B-4295-88DB-5C0C0FECF78E}" type="sibTrans" cxnId="{FFA38DAA-C5C7-4462-95FB-4C3149E0496D}">
      <dgm:prSet/>
      <dgm:spPr/>
      <dgm:t>
        <a:bodyPr/>
        <a:lstStyle/>
        <a:p>
          <a:endParaRPr lang="en-US"/>
        </a:p>
      </dgm:t>
    </dgm:pt>
    <dgm:pt modelId="{77AB465C-5116-40A4-AB08-7A2947248647}" type="pres">
      <dgm:prSet presAssocID="{A6564380-8C4D-48C9-8AA5-2987AAECFF47}" presName="linear" presStyleCnt="0">
        <dgm:presLayoutVars>
          <dgm:animLvl val="lvl"/>
          <dgm:resizeHandles val="exact"/>
        </dgm:presLayoutVars>
      </dgm:prSet>
      <dgm:spPr/>
    </dgm:pt>
    <dgm:pt modelId="{CB8A8532-7B9F-497E-9545-F7DAE3E895AC}" type="pres">
      <dgm:prSet presAssocID="{9AF8CAEB-484C-4E47-B514-FFEE2336249A}" presName="parentText" presStyleLbl="node1" presStyleIdx="0" presStyleCnt="6">
        <dgm:presLayoutVars>
          <dgm:chMax val="0"/>
          <dgm:bulletEnabled val="1"/>
        </dgm:presLayoutVars>
      </dgm:prSet>
      <dgm:spPr/>
    </dgm:pt>
    <dgm:pt modelId="{340AAD2A-F8BB-4F46-ACB5-5621A4BEC68F}" type="pres">
      <dgm:prSet presAssocID="{7178FEBD-6291-4537-A174-DB7B1B4A391D}" presName="spacer" presStyleCnt="0"/>
      <dgm:spPr/>
    </dgm:pt>
    <dgm:pt modelId="{3F3E3F25-64CC-48B4-AA3C-390A99126DF3}" type="pres">
      <dgm:prSet presAssocID="{33F7ABB4-4415-4272-BF49-B94D9889890F}" presName="parentText" presStyleLbl="node1" presStyleIdx="1" presStyleCnt="6">
        <dgm:presLayoutVars>
          <dgm:chMax val="0"/>
          <dgm:bulletEnabled val="1"/>
        </dgm:presLayoutVars>
      </dgm:prSet>
      <dgm:spPr/>
    </dgm:pt>
    <dgm:pt modelId="{568AA003-D2DA-4B7C-969B-B0188176817B}" type="pres">
      <dgm:prSet presAssocID="{A2FEA886-5423-472E-97D5-F1F78D776DD7}" presName="spacer" presStyleCnt="0"/>
      <dgm:spPr/>
    </dgm:pt>
    <dgm:pt modelId="{5F94D53E-E673-4091-A968-247A696E0DE1}" type="pres">
      <dgm:prSet presAssocID="{C970D903-63DA-456A-A8D1-0DA99434E181}" presName="parentText" presStyleLbl="node1" presStyleIdx="2" presStyleCnt="6">
        <dgm:presLayoutVars>
          <dgm:chMax val="0"/>
          <dgm:bulletEnabled val="1"/>
        </dgm:presLayoutVars>
      </dgm:prSet>
      <dgm:spPr/>
    </dgm:pt>
    <dgm:pt modelId="{826388DC-79C8-44C0-8653-2963C6100CB3}" type="pres">
      <dgm:prSet presAssocID="{4E6C08CB-45C4-42D6-9151-D1EA8C9DA043}" presName="spacer" presStyleCnt="0"/>
      <dgm:spPr/>
    </dgm:pt>
    <dgm:pt modelId="{DB926B39-3401-4FC7-94AE-B98E7E45804B}" type="pres">
      <dgm:prSet presAssocID="{397B2268-E6BE-4DFD-A87D-9C1293080679}" presName="parentText" presStyleLbl="node1" presStyleIdx="3" presStyleCnt="6">
        <dgm:presLayoutVars>
          <dgm:chMax val="0"/>
          <dgm:bulletEnabled val="1"/>
        </dgm:presLayoutVars>
      </dgm:prSet>
      <dgm:spPr/>
    </dgm:pt>
    <dgm:pt modelId="{2973B766-7E74-4D6E-BCAD-22E45AEFC1E9}" type="pres">
      <dgm:prSet presAssocID="{3A53CC28-BBC0-4836-B2AB-9BDC0C4DC451}" presName="spacer" presStyleCnt="0"/>
      <dgm:spPr/>
    </dgm:pt>
    <dgm:pt modelId="{CD6B30BD-218D-4FA5-BC15-C8A952DE63C0}" type="pres">
      <dgm:prSet presAssocID="{AB0FAD3D-C75A-4F05-B653-B3163805B44E}" presName="parentText" presStyleLbl="node1" presStyleIdx="4" presStyleCnt="6">
        <dgm:presLayoutVars>
          <dgm:chMax val="0"/>
          <dgm:bulletEnabled val="1"/>
        </dgm:presLayoutVars>
      </dgm:prSet>
      <dgm:spPr/>
    </dgm:pt>
    <dgm:pt modelId="{A8CC9708-723C-46B7-B8B2-C7F9AE840963}" type="pres">
      <dgm:prSet presAssocID="{E1087092-E605-4D20-A5E4-DBDFB4F94926}" presName="spacer" presStyleCnt="0"/>
      <dgm:spPr/>
    </dgm:pt>
    <dgm:pt modelId="{1A122D13-D29F-4D4A-B9A5-2E221CD284EB}" type="pres">
      <dgm:prSet presAssocID="{2849BBC6-182D-422B-9DB4-75A5D3B1DDCF}" presName="parentText" presStyleLbl="node1" presStyleIdx="5" presStyleCnt="6">
        <dgm:presLayoutVars>
          <dgm:chMax val="0"/>
          <dgm:bulletEnabled val="1"/>
        </dgm:presLayoutVars>
      </dgm:prSet>
      <dgm:spPr/>
    </dgm:pt>
  </dgm:ptLst>
  <dgm:cxnLst>
    <dgm:cxn modelId="{9BE91616-617A-4254-870F-A0E344BBE796}" srcId="{A6564380-8C4D-48C9-8AA5-2987AAECFF47}" destId="{C970D903-63DA-456A-A8D1-0DA99434E181}" srcOrd="2" destOrd="0" parTransId="{95279029-EFCB-4589-962A-130B6463E04F}" sibTransId="{4E6C08CB-45C4-42D6-9151-D1EA8C9DA043}"/>
    <dgm:cxn modelId="{E59DB21C-2A0F-432B-87A1-E62CECD9F78A}" type="presOf" srcId="{33F7ABB4-4415-4272-BF49-B94D9889890F}" destId="{3F3E3F25-64CC-48B4-AA3C-390A99126DF3}" srcOrd="0" destOrd="0" presId="urn:microsoft.com/office/officeart/2005/8/layout/vList2"/>
    <dgm:cxn modelId="{A29AE71F-1D4C-43E0-BF72-7D8A4D1011D5}" srcId="{A6564380-8C4D-48C9-8AA5-2987AAECFF47}" destId="{397B2268-E6BE-4DFD-A87D-9C1293080679}" srcOrd="3" destOrd="0" parTransId="{EB6F324C-0567-403E-BF99-5743FA2AE601}" sibTransId="{3A53CC28-BBC0-4836-B2AB-9BDC0C4DC451}"/>
    <dgm:cxn modelId="{28449A26-05F6-42C3-9CB8-954B3DE6D185}" type="presOf" srcId="{9AF8CAEB-484C-4E47-B514-FFEE2336249A}" destId="{CB8A8532-7B9F-497E-9545-F7DAE3E895AC}" srcOrd="0" destOrd="0" presId="urn:microsoft.com/office/officeart/2005/8/layout/vList2"/>
    <dgm:cxn modelId="{32060228-7647-41C7-873F-72939E12D520}" type="presOf" srcId="{C970D903-63DA-456A-A8D1-0DA99434E181}" destId="{5F94D53E-E673-4091-A968-247A696E0DE1}" srcOrd="0" destOrd="0" presId="urn:microsoft.com/office/officeart/2005/8/layout/vList2"/>
    <dgm:cxn modelId="{CB8CCE5F-40E7-43F7-AE92-09B502DA0BBD}" type="presOf" srcId="{A6564380-8C4D-48C9-8AA5-2987AAECFF47}" destId="{77AB465C-5116-40A4-AB08-7A2947248647}" srcOrd="0" destOrd="0" presId="urn:microsoft.com/office/officeart/2005/8/layout/vList2"/>
    <dgm:cxn modelId="{53F01B72-F6DF-459A-AFFB-AD67BDDF8052}" srcId="{A6564380-8C4D-48C9-8AA5-2987AAECFF47}" destId="{9AF8CAEB-484C-4E47-B514-FFEE2336249A}" srcOrd="0" destOrd="0" parTransId="{87D1AA7E-CD84-436B-A2F1-D2B151318299}" sibTransId="{7178FEBD-6291-4537-A174-DB7B1B4A391D}"/>
    <dgm:cxn modelId="{3CD2B696-37C3-43C0-BEEE-FBE19AFB53A1}" type="presOf" srcId="{2849BBC6-182D-422B-9DB4-75A5D3B1DDCF}" destId="{1A122D13-D29F-4D4A-B9A5-2E221CD284EB}" srcOrd="0" destOrd="0" presId="urn:microsoft.com/office/officeart/2005/8/layout/vList2"/>
    <dgm:cxn modelId="{6AF5DD97-2213-46A4-A4B9-3001F0D9989A}" type="presOf" srcId="{AB0FAD3D-C75A-4F05-B653-B3163805B44E}" destId="{CD6B30BD-218D-4FA5-BC15-C8A952DE63C0}" srcOrd="0" destOrd="0" presId="urn:microsoft.com/office/officeart/2005/8/layout/vList2"/>
    <dgm:cxn modelId="{FFA38DAA-C5C7-4462-95FB-4C3149E0496D}" srcId="{A6564380-8C4D-48C9-8AA5-2987AAECFF47}" destId="{2849BBC6-182D-422B-9DB4-75A5D3B1DDCF}" srcOrd="5" destOrd="0" parTransId="{8109B013-650E-4B7B-A058-1948609BFA66}" sibTransId="{03DEBD04-945B-4295-88DB-5C0C0FECF78E}"/>
    <dgm:cxn modelId="{64CFCBC7-8C51-4AB4-95E0-04AFD9C99D6B}" srcId="{A6564380-8C4D-48C9-8AA5-2987AAECFF47}" destId="{AB0FAD3D-C75A-4F05-B653-B3163805B44E}" srcOrd="4" destOrd="0" parTransId="{1314BCD8-03A8-446B-ACB5-9AEDF3102FEA}" sibTransId="{E1087092-E605-4D20-A5E4-DBDFB4F94926}"/>
    <dgm:cxn modelId="{2E4D47E0-267E-4D9C-8223-835075459067}" type="presOf" srcId="{397B2268-E6BE-4DFD-A87D-9C1293080679}" destId="{DB926B39-3401-4FC7-94AE-B98E7E45804B}" srcOrd="0" destOrd="0" presId="urn:microsoft.com/office/officeart/2005/8/layout/vList2"/>
    <dgm:cxn modelId="{446D38E8-5154-4C5F-B45A-A4751A61DF62}" srcId="{A6564380-8C4D-48C9-8AA5-2987AAECFF47}" destId="{33F7ABB4-4415-4272-BF49-B94D9889890F}" srcOrd="1" destOrd="0" parTransId="{1C9949CA-7955-4844-9DE7-314E3111AD15}" sibTransId="{A2FEA886-5423-472E-97D5-F1F78D776DD7}"/>
    <dgm:cxn modelId="{0A9BBA0E-C8EC-4F49-8E07-0632627E49F9}" type="presParOf" srcId="{77AB465C-5116-40A4-AB08-7A2947248647}" destId="{CB8A8532-7B9F-497E-9545-F7DAE3E895AC}" srcOrd="0" destOrd="0" presId="urn:microsoft.com/office/officeart/2005/8/layout/vList2"/>
    <dgm:cxn modelId="{EFB06A30-D0B4-4350-8632-800772C5D667}" type="presParOf" srcId="{77AB465C-5116-40A4-AB08-7A2947248647}" destId="{340AAD2A-F8BB-4F46-ACB5-5621A4BEC68F}" srcOrd="1" destOrd="0" presId="urn:microsoft.com/office/officeart/2005/8/layout/vList2"/>
    <dgm:cxn modelId="{52205BAF-8116-46AE-B32A-67583D4BFF79}" type="presParOf" srcId="{77AB465C-5116-40A4-AB08-7A2947248647}" destId="{3F3E3F25-64CC-48B4-AA3C-390A99126DF3}" srcOrd="2" destOrd="0" presId="urn:microsoft.com/office/officeart/2005/8/layout/vList2"/>
    <dgm:cxn modelId="{2F6EC23D-5D38-4A6A-A022-6FD391536AD7}" type="presParOf" srcId="{77AB465C-5116-40A4-AB08-7A2947248647}" destId="{568AA003-D2DA-4B7C-969B-B0188176817B}" srcOrd="3" destOrd="0" presId="urn:microsoft.com/office/officeart/2005/8/layout/vList2"/>
    <dgm:cxn modelId="{17454B7E-5E2E-4BD4-810F-4AE52471927A}" type="presParOf" srcId="{77AB465C-5116-40A4-AB08-7A2947248647}" destId="{5F94D53E-E673-4091-A968-247A696E0DE1}" srcOrd="4" destOrd="0" presId="urn:microsoft.com/office/officeart/2005/8/layout/vList2"/>
    <dgm:cxn modelId="{C785AAFC-D960-4162-B168-D8A1A2C18394}" type="presParOf" srcId="{77AB465C-5116-40A4-AB08-7A2947248647}" destId="{826388DC-79C8-44C0-8653-2963C6100CB3}" srcOrd="5" destOrd="0" presId="urn:microsoft.com/office/officeart/2005/8/layout/vList2"/>
    <dgm:cxn modelId="{1854906A-43D0-4F42-BC7A-360A52AA4797}" type="presParOf" srcId="{77AB465C-5116-40A4-AB08-7A2947248647}" destId="{DB926B39-3401-4FC7-94AE-B98E7E45804B}" srcOrd="6" destOrd="0" presId="urn:microsoft.com/office/officeart/2005/8/layout/vList2"/>
    <dgm:cxn modelId="{07FCFBFE-2DBD-402C-BDD0-B3CF27E35469}" type="presParOf" srcId="{77AB465C-5116-40A4-AB08-7A2947248647}" destId="{2973B766-7E74-4D6E-BCAD-22E45AEFC1E9}" srcOrd="7" destOrd="0" presId="urn:microsoft.com/office/officeart/2005/8/layout/vList2"/>
    <dgm:cxn modelId="{77E40B13-6A1B-45C2-8A2B-70613DD02CB5}" type="presParOf" srcId="{77AB465C-5116-40A4-AB08-7A2947248647}" destId="{CD6B30BD-218D-4FA5-BC15-C8A952DE63C0}" srcOrd="8" destOrd="0" presId="urn:microsoft.com/office/officeart/2005/8/layout/vList2"/>
    <dgm:cxn modelId="{9AFA0079-D16E-48D3-ADF9-DC4211EDECB2}" type="presParOf" srcId="{77AB465C-5116-40A4-AB08-7A2947248647}" destId="{A8CC9708-723C-46B7-B8B2-C7F9AE840963}" srcOrd="9" destOrd="0" presId="urn:microsoft.com/office/officeart/2005/8/layout/vList2"/>
    <dgm:cxn modelId="{F1644275-64FF-47DD-A80A-E80484E10EF8}" type="presParOf" srcId="{77AB465C-5116-40A4-AB08-7A2947248647}" destId="{1A122D13-D29F-4D4A-B9A5-2E221CD284E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4D41FD-5A58-4E14-8771-EAA076B5BAEC}"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en-US"/>
        </a:p>
      </dgm:t>
    </dgm:pt>
    <dgm:pt modelId="{A280D305-5561-4E5E-9A55-66FBB753EBBC}">
      <dgm:prSet custT="1"/>
      <dgm:spPr>
        <a:noFill/>
      </dgm:spPr>
      <dgm:t>
        <a:bodyPr lIns="274320" tIns="457200" rIns="182880" bIns="91440"/>
        <a:lstStyle/>
        <a:p>
          <a:pPr marL="285750" lvl="0" indent="-285750" algn="l" defTabSz="1422400">
            <a:lnSpc>
              <a:spcPct val="90000"/>
            </a:lnSpc>
            <a:spcBef>
              <a:spcPct val="0"/>
            </a:spcBef>
            <a:spcAft>
              <a:spcPts val="600"/>
            </a:spcAft>
            <a:buFont typeface="Wingdings" panose="05000000000000000000" pitchFamily="2" charset="2"/>
            <a:buChar char="ü"/>
          </a:pPr>
          <a:r>
            <a:rPr lang="en-GB" sz="3200" kern="1200" dirty="0">
              <a:solidFill>
                <a:srgbClr val="1F497D"/>
              </a:solidFill>
              <a:latin typeface="Montserrat Bold Italics"/>
              <a:ea typeface="+mn-ea"/>
              <a:cs typeface="+mn-cs"/>
            </a:rPr>
            <a:t>interest on debt; </a:t>
          </a:r>
        </a:p>
      </dgm:t>
    </dgm:pt>
    <dgm:pt modelId="{20108756-BD4B-44EA-9AAD-4E5B5CCDF531}" type="parTrans" cxnId="{35CE6FC8-F37E-440C-A03C-99C527E46D6E}">
      <dgm:prSet/>
      <dgm:spPr/>
      <dgm:t>
        <a:bodyPr/>
        <a:lstStyle/>
        <a:p>
          <a:endParaRPr lang="en-GB">
            <a:solidFill>
              <a:schemeClr val="accent5">
                <a:lumMod val="50000"/>
              </a:schemeClr>
            </a:solidFill>
            <a:latin typeface="Montserrat Bold Italics"/>
            <a:ea typeface="Open Sans" panose="020B0606030504020204" pitchFamily="34" charset="0"/>
            <a:cs typeface="Open Sans" panose="020B0606030504020204" pitchFamily="34" charset="0"/>
          </a:endParaRPr>
        </a:p>
      </dgm:t>
    </dgm:pt>
    <dgm:pt modelId="{354C8742-2D9B-4F6C-A2B3-85D648E23542}" type="sibTrans" cxnId="{35CE6FC8-F37E-440C-A03C-99C527E46D6E}">
      <dgm:prSet/>
      <dgm:spPr/>
      <dgm:t>
        <a:bodyPr/>
        <a:lstStyle/>
        <a:p>
          <a:endParaRPr lang="en-GB">
            <a:solidFill>
              <a:schemeClr val="accent5">
                <a:lumMod val="50000"/>
              </a:schemeClr>
            </a:solidFill>
            <a:latin typeface="Montserrat Bold Italics"/>
            <a:ea typeface="Open Sans" panose="020B0606030504020204" pitchFamily="34" charset="0"/>
            <a:cs typeface="Open Sans" panose="020B0606030504020204" pitchFamily="34" charset="0"/>
          </a:endParaRPr>
        </a:p>
      </dgm:t>
    </dgm:pt>
    <dgm:pt modelId="{B8AEF272-53A1-4847-99B9-C94860481CF6}">
      <dgm:prSet custT="1"/>
      <dgm:spPr/>
      <dgm:t>
        <a:bodyPr/>
        <a:lstStyle/>
        <a:p>
          <a:r>
            <a:rPr lang="ro-RO" sz="3200" b="1" dirty="0">
              <a:solidFill>
                <a:schemeClr val="bg1"/>
              </a:solidFill>
              <a:latin typeface="Montserrat Bold Italics"/>
              <a:ea typeface="Open Sans" panose="020B0606030504020204" pitchFamily="34" charset="0"/>
              <a:cs typeface="Open Sans" panose="020B0606030504020204" pitchFamily="34" charset="0"/>
            </a:rPr>
            <a:t>NO</a:t>
          </a:r>
          <a:r>
            <a:rPr lang="en-US" sz="3200" b="1" dirty="0">
              <a:solidFill>
                <a:schemeClr val="bg1"/>
              </a:solidFill>
              <a:latin typeface="Montserrat Bold Italics"/>
              <a:ea typeface="Open Sans" panose="020B0606030504020204" pitchFamily="34" charset="0"/>
              <a:cs typeface="Open Sans" panose="020B0606030504020204" pitchFamily="34" charset="0"/>
            </a:rPr>
            <a:t>N-</a:t>
          </a:r>
          <a:r>
            <a:rPr lang="ro-RO" sz="3200" b="1" dirty="0">
              <a:solidFill>
                <a:schemeClr val="bg1"/>
              </a:solidFill>
              <a:latin typeface="Montserrat Bold Italics"/>
              <a:ea typeface="Open Sans" panose="020B0606030504020204" pitchFamily="34" charset="0"/>
              <a:cs typeface="Open Sans" panose="020B0606030504020204" pitchFamily="34" charset="0"/>
            </a:rPr>
            <a:t>ELIGIBLE </a:t>
          </a:r>
          <a:r>
            <a:rPr lang="en-GB" sz="3200" b="1" dirty="0">
              <a:latin typeface="Montserrat Bold Italics"/>
              <a:ea typeface="Open Sans" panose="020B0606030504020204" pitchFamily="34" charset="0"/>
              <a:cs typeface="Open Sans" panose="020B0606030504020204" pitchFamily="34" charset="0"/>
            </a:rPr>
            <a:t>costs/ expenditures</a:t>
          </a:r>
        </a:p>
      </dgm:t>
    </dgm:pt>
    <dgm:pt modelId="{95BDB4A6-156B-431A-AA31-511E6324D02D}" type="sibTrans" cxnId="{95D71BB1-9BAA-4717-9C13-D2C5AEA01057}">
      <dgm:prSet/>
      <dgm:spPr/>
      <dgm:t>
        <a:bodyPr/>
        <a:lstStyle/>
        <a:p>
          <a:endParaRPr lang="en-US">
            <a:solidFill>
              <a:schemeClr val="accent5">
                <a:lumMod val="50000"/>
              </a:schemeClr>
            </a:solidFill>
            <a:latin typeface="Montserrat Bold Italics"/>
            <a:ea typeface="Open Sans" panose="020B0606030504020204" pitchFamily="34" charset="0"/>
            <a:cs typeface="Open Sans" panose="020B0606030504020204" pitchFamily="34" charset="0"/>
          </a:endParaRPr>
        </a:p>
      </dgm:t>
    </dgm:pt>
    <dgm:pt modelId="{B4C0AED8-47A4-4EC1-A399-8BF49B6DADEF}" type="parTrans" cxnId="{95D71BB1-9BAA-4717-9C13-D2C5AEA01057}">
      <dgm:prSet/>
      <dgm:spPr/>
      <dgm:t>
        <a:bodyPr/>
        <a:lstStyle/>
        <a:p>
          <a:endParaRPr lang="en-US">
            <a:solidFill>
              <a:schemeClr val="accent5">
                <a:lumMod val="50000"/>
              </a:schemeClr>
            </a:solidFill>
            <a:latin typeface="Montserrat Bold Italics"/>
            <a:ea typeface="Open Sans" panose="020B0606030504020204" pitchFamily="34" charset="0"/>
            <a:cs typeface="Open Sans" panose="020B0606030504020204" pitchFamily="34" charset="0"/>
          </a:endParaRPr>
        </a:p>
      </dgm:t>
    </dgm:pt>
    <dgm:pt modelId="{49D8AF6B-0B9F-494E-BA6C-544988AE25E5}">
      <dgm:prSet custT="1"/>
      <dgm:spPr>
        <a:noFill/>
      </dgm:spPr>
      <dgm:t>
        <a:bodyPr lIns="274320" rIns="182880"/>
        <a:lstStyle/>
        <a:p>
          <a:pPr marL="285750" lvl="0" indent="-285750" algn="l" defTabSz="1422400">
            <a:lnSpc>
              <a:spcPct val="90000"/>
            </a:lnSpc>
            <a:spcBef>
              <a:spcPct val="0"/>
            </a:spcBef>
            <a:spcAft>
              <a:spcPts val="600"/>
            </a:spcAft>
            <a:buFont typeface="Wingdings" panose="05000000000000000000" pitchFamily="2" charset="2"/>
            <a:buChar char="ü"/>
          </a:pPr>
          <a:r>
            <a:rPr lang="en-US" sz="3200" kern="1200" dirty="0">
              <a:solidFill>
                <a:srgbClr val="1F497D"/>
              </a:solidFill>
              <a:latin typeface="Montserrat Bold Italics"/>
              <a:ea typeface="+mn-ea"/>
              <a:cs typeface="+mn-cs"/>
            </a:rPr>
            <a:t>the purchase of land for an amount exceeding 10% of the total eligible expenditure for the operation concerned; for derelict sites and for those formerly in industrial use which comprise buildings, that limit shall be increased to 15 %. This provision shall not apply to operations concerning environmental conservation (criteria 12 – administrative and eligibility check); </a:t>
          </a:r>
          <a:endParaRPr lang="en-GB" sz="3200" kern="1200" dirty="0">
            <a:solidFill>
              <a:srgbClr val="1F497D"/>
            </a:solidFill>
            <a:latin typeface="Montserrat Bold Italics"/>
            <a:ea typeface="+mn-ea"/>
            <a:cs typeface="+mn-cs"/>
          </a:endParaRPr>
        </a:p>
      </dgm:t>
    </dgm:pt>
    <dgm:pt modelId="{82679664-D1B3-4796-BA75-8358EDAECC20}" type="parTrans" cxnId="{5FFC472D-2B06-4743-B638-DFC290EB0865}">
      <dgm:prSet/>
      <dgm:spPr/>
      <dgm:t>
        <a:bodyPr/>
        <a:lstStyle/>
        <a:p>
          <a:endParaRPr lang="en-GB"/>
        </a:p>
      </dgm:t>
    </dgm:pt>
    <dgm:pt modelId="{0D761A32-8B4D-4B88-BB4E-125E0ED8E5D7}" type="sibTrans" cxnId="{5FFC472D-2B06-4743-B638-DFC290EB0865}">
      <dgm:prSet/>
      <dgm:spPr/>
      <dgm:t>
        <a:bodyPr/>
        <a:lstStyle/>
        <a:p>
          <a:endParaRPr lang="en-GB"/>
        </a:p>
      </dgm:t>
    </dgm:pt>
    <dgm:pt modelId="{08A5F865-F62C-4496-B6B5-1C8AD9FEA60B}">
      <dgm:prSet custT="1"/>
      <dgm:spPr>
        <a:noFill/>
      </dgm:spPr>
      <dgm:t>
        <a:bodyPr lIns="274320" rIns="182880"/>
        <a:lstStyle/>
        <a:p>
          <a:pPr marL="285750" lvl="0" indent="-285750" algn="l" defTabSz="1422400">
            <a:lnSpc>
              <a:spcPct val="90000"/>
            </a:lnSpc>
            <a:spcBef>
              <a:spcPct val="0"/>
            </a:spcBef>
            <a:spcAft>
              <a:spcPts val="600"/>
            </a:spcAft>
            <a:buFont typeface="Wingdings" panose="05000000000000000000" pitchFamily="2" charset="2"/>
            <a:buChar char="ü"/>
          </a:pPr>
          <a:r>
            <a:rPr lang="en-US" sz="3200" kern="1200" dirty="0">
              <a:solidFill>
                <a:srgbClr val="1F497D"/>
              </a:solidFill>
              <a:latin typeface="Montserrat Bold Italics"/>
              <a:ea typeface="+mn-ea"/>
              <a:cs typeface="+mn-cs"/>
            </a:rPr>
            <a:t>value added tax (‘VAT’), except: (</a:t>
          </a:r>
          <a:r>
            <a:rPr lang="en-US" sz="3200" kern="1200" dirty="0" err="1">
              <a:solidFill>
                <a:srgbClr val="1F497D"/>
              </a:solidFill>
              <a:latin typeface="Montserrat Bold Italics"/>
              <a:ea typeface="+mn-ea"/>
              <a:cs typeface="+mn-cs"/>
            </a:rPr>
            <a:t>i</a:t>
          </a:r>
          <a:r>
            <a:rPr lang="en-US" sz="3200" kern="1200" dirty="0">
              <a:solidFill>
                <a:srgbClr val="1F497D"/>
              </a:solidFill>
              <a:latin typeface="Montserrat Bold Italics"/>
              <a:ea typeface="+mn-ea"/>
              <a:cs typeface="+mn-cs"/>
            </a:rPr>
            <a:t>) for operations the total cost of which is below EUR 5 000 000 (including VAT)*; (ii) for operations the total cost of which is at least EUR 5 000 000 (including VAT) where it is non-recoverable under national VAT legislation</a:t>
          </a:r>
          <a:endParaRPr lang="en-GB" sz="3200" kern="1200" dirty="0">
            <a:solidFill>
              <a:srgbClr val="1F497D"/>
            </a:solidFill>
            <a:latin typeface="Montserrat Bold Italics"/>
            <a:ea typeface="+mn-ea"/>
            <a:cs typeface="+mn-cs"/>
          </a:endParaRPr>
        </a:p>
      </dgm:t>
    </dgm:pt>
    <dgm:pt modelId="{6BE02E73-C2F0-497C-868C-714027223E4D}" type="parTrans" cxnId="{0FCB8A30-594C-4A84-B808-9E14B473F593}">
      <dgm:prSet/>
      <dgm:spPr/>
      <dgm:t>
        <a:bodyPr/>
        <a:lstStyle/>
        <a:p>
          <a:endParaRPr lang="en-GB"/>
        </a:p>
      </dgm:t>
    </dgm:pt>
    <dgm:pt modelId="{FC511ABD-2F07-43BA-8373-043CF4B9ABC3}" type="sibTrans" cxnId="{0FCB8A30-594C-4A84-B808-9E14B473F593}">
      <dgm:prSet/>
      <dgm:spPr/>
      <dgm:t>
        <a:bodyPr/>
        <a:lstStyle/>
        <a:p>
          <a:endParaRPr lang="en-GB"/>
        </a:p>
      </dgm:t>
    </dgm:pt>
    <dgm:pt modelId="{A7300315-C54D-461E-AAB3-0BDCB65ECC87}">
      <dgm:prSet custT="1"/>
      <dgm:spPr>
        <a:noFill/>
      </dgm:spPr>
      <dgm:t>
        <a:bodyPr lIns="274320" rIns="182880"/>
        <a:lstStyle/>
        <a:p>
          <a:pPr marL="285750" lvl="0" indent="-285750" algn="l" defTabSz="1422400">
            <a:lnSpc>
              <a:spcPct val="90000"/>
            </a:lnSpc>
            <a:spcBef>
              <a:spcPct val="0"/>
            </a:spcBef>
            <a:spcAft>
              <a:spcPts val="600"/>
            </a:spcAft>
            <a:buFont typeface="Wingdings" panose="05000000000000000000" pitchFamily="2" charset="2"/>
            <a:buChar char="ü"/>
          </a:pPr>
          <a:r>
            <a:rPr lang="en-US" sz="3200" kern="1200" dirty="0">
              <a:solidFill>
                <a:srgbClr val="1F497D"/>
              </a:solidFill>
              <a:latin typeface="Montserrat Bold Italics"/>
              <a:ea typeface="+mn-ea"/>
              <a:cs typeface="+mn-cs"/>
            </a:rPr>
            <a:t>fines, financial penalties and expenditure on legal disputes and litigation;</a:t>
          </a:r>
          <a:endParaRPr lang="en-GB" sz="3200" kern="1200" dirty="0">
            <a:solidFill>
              <a:srgbClr val="1F497D"/>
            </a:solidFill>
            <a:latin typeface="Montserrat Bold Italics"/>
            <a:ea typeface="+mn-ea"/>
            <a:cs typeface="+mn-cs"/>
          </a:endParaRPr>
        </a:p>
      </dgm:t>
    </dgm:pt>
    <dgm:pt modelId="{47463AB4-A626-4643-97EC-2E2DA2C40C90}" type="parTrans" cxnId="{6157042A-33F4-4D69-861D-EC15E35BFB35}">
      <dgm:prSet/>
      <dgm:spPr/>
      <dgm:t>
        <a:bodyPr/>
        <a:lstStyle/>
        <a:p>
          <a:endParaRPr lang="en-GB"/>
        </a:p>
      </dgm:t>
    </dgm:pt>
    <dgm:pt modelId="{11FD5A4A-9D70-4795-A67E-B296D1E13069}" type="sibTrans" cxnId="{6157042A-33F4-4D69-861D-EC15E35BFB35}">
      <dgm:prSet/>
      <dgm:spPr/>
      <dgm:t>
        <a:bodyPr/>
        <a:lstStyle/>
        <a:p>
          <a:endParaRPr lang="en-GB"/>
        </a:p>
      </dgm:t>
    </dgm:pt>
    <dgm:pt modelId="{EC08DC72-9253-45E6-A492-B6FB2CD0CA01}">
      <dgm:prSet custT="1"/>
      <dgm:spPr>
        <a:noFill/>
      </dgm:spPr>
      <dgm:t>
        <a:bodyPr lIns="274320" rIns="182880"/>
        <a:lstStyle/>
        <a:p>
          <a:pPr marL="285750" lvl="0" indent="-285750" algn="l" defTabSz="1422400">
            <a:lnSpc>
              <a:spcPct val="90000"/>
            </a:lnSpc>
            <a:spcBef>
              <a:spcPct val="0"/>
            </a:spcBef>
            <a:spcAft>
              <a:spcPts val="600"/>
            </a:spcAft>
            <a:buFont typeface="Wingdings" panose="05000000000000000000" pitchFamily="2" charset="2"/>
            <a:buChar char="ü"/>
          </a:pPr>
          <a:r>
            <a:rPr lang="en-US" sz="3200" kern="1200" dirty="0">
              <a:solidFill>
                <a:srgbClr val="1F497D"/>
              </a:solidFill>
              <a:latin typeface="Montserrat Bold Italics"/>
              <a:ea typeface="+mn-ea"/>
              <a:cs typeface="+mn-cs"/>
            </a:rPr>
            <a:t>costs of gifts ; or</a:t>
          </a:r>
          <a:endParaRPr lang="en-GB" sz="3200" kern="1200" dirty="0">
            <a:solidFill>
              <a:srgbClr val="1F497D"/>
            </a:solidFill>
            <a:latin typeface="Montserrat Bold Italics"/>
            <a:ea typeface="+mn-ea"/>
            <a:cs typeface="+mn-cs"/>
          </a:endParaRPr>
        </a:p>
      </dgm:t>
    </dgm:pt>
    <dgm:pt modelId="{DAFD148A-9C4D-4C40-9F96-FD2051097782}" type="parTrans" cxnId="{C4BB536D-A434-48AF-A4B4-B0F5251DAF44}">
      <dgm:prSet/>
      <dgm:spPr/>
      <dgm:t>
        <a:bodyPr/>
        <a:lstStyle/>
        <a:p>
          <a:endParaRPr lang="en-GB"/>
        </a:p>
      </dgm:t>
    </dgm:pt>
    <dgm:pt modelId="{66FB0328-E3D8-4CE4-B1A6-88F198ABBFB3}" type="sibTrans" cxnId="{C4BB536D-A434-48AF-A4B4-B0F5251DAF44}">
      <dgm:prSet/>
      <dgm:spPr/>
      <dgm:t>
        <a:bodyPr/>
        <a:lstStyle/>
        <a:p>
          <a:endParaRPr lang="en-GB"/>
        </a:p>
      </dgm:t>
    </dgm:pt>
    <dgm:pt modelId="{82B214EF-F20B-4AD2-B54B-1AECE106D129}">
      <dgm:prSet custT="1"/>
      <dgm:spPr>
        <a:noFill/>
      </dgm:spPr>
      <dgm:t>
        <a:bodyPr lIns="274320" rIns="182880"/>
        <a:lstStyle/>
        <a:p>
          <a:pPr marL="285750" lvl="0" indent="-285750" algn="l" defTabSz="1422400">
            <a:lnSpc>
              <a:spcPct val="90000"/>
            </a:lnSpc>
            <a:spcBef>
              <a:spcPct val="0"/>
            </a:spcBef>
            <a:spcAft>
              <a:spcPts val="600"/>
            </a:spcAft>
            <a:buFont typeface="Wingdings" panose="05000000000000000000" pitchFamily="2" charset="2"/>
            <a:buChar char="ü"/>
          </a:pPr>
          <a:r>
            <a:rPr lang="en-US" sz="3200" kern="1200" dirty="0">
              <a:solidFill>
                <a:srgbClr val="1F497D"/>
              </a:solidFill>
              <a:latin typeface="Montserrat Bold Italics"/>
              <a:ea typeface="+mn-ea"/>
              <a:cs typeface="+mn-cs"/>
            </a:rPr>
            <a:t>costs related to fluctuation of foreign exchange rate.</a:t>
          </a:r>
          <a:endParaRPr lang="en-GB" sz="3200" kern="1200" dirty="0">
            <a:solidFill>
              <a:srgbClr val="1F497D"/>
            </a:solidFill>
            <a:latin typeface="Montserrat Bold Italics"/>
            <a:ea typeface="+mn-ea"/>
            <a:cs typeface="+mn-cs"/>
          </a:endParaRPr>
        </a:p>
      </dgm:t>
    </dgm:pt>
    <dgm:pt modelId="{80CF3372-4FC5-4D12-81FF-24F3EFBA1ED8}" type="parTrans" cxnId="{BEB425D6-B612-4E4B-AC80-8BBC3B13D886}">
      <dgm:prSet/>
      <dgm:spPr/>
      <dgm:t>
        <a:bodyPr/>
        <a:lstStyle/>
        <a:p>
          <a:endParaRPr lang="en-GB"/>
        </a:p>
      </dgm:t>
    </dgm:pt>
    <dgm:pt modelId="{E65A818F-A76F-4C4E-A4DB-B77C6FB30C67}" type="sibTrans" cxnId="{BEB425D6-B612-4E4B-AC80-8BBC3B13D886}">
      <dgm:prSet/>
      <dgm:spPr/>
      <dgm:t>
        <a:bodyPr/>
        <a:lstStyle/>
        <a:p>
          <a:endParaRPr lang="en-GB"/>
        </a:p>
      </dgm:t>
    </dgm:pt>
    <dgm:pt modelId="{73A77718-C38F-4D7A-99B2-E9C100A38D24}">
      <dgm:prSet custT="1"/>
      <dgm:spPr>
        <a:noFill/>
      </dgm:spPr>
      <dgm:t>
        <a:bodyPr lIns="274320" tIns="457200" rIns="182880" bIns="91440"/>
        <a:lstStyle/>
        <a:p>
          <a:pPr marL="285750" lvl="0" indent="-285750" algn="l" defTabSz="1422400">
            <a:lnSpc>
              <a:spcPct val="90000"/>
            </a:lnSpc>
            <a:spcBef>
              <a:spcPct val="0"/>
            </a:spcBef>
            <a:spcAft>
              <a:spcPts val="600"/>
            </a:spcAft>
            <a:buFont typeface="Wingdings" panose="05000000000000000000" pitchFamily="2" charset="2"/>
            <a:buNone/>
          </a:pPr>
          <a:endParaRPr lang="en-GB" sz="3200" kern="1200" dirty="0">
            <a:solidFill>
              <a:srgbClr val="1F497D"/>
            </a:solidFill>
            <a:latin typeface="Montserrat Bold Italics"/>
            <a:ea typeface="+mn-ea"/>
            <a:cs typeface="+mn-cs"/>
          </a:endParaRPr>
        </a:p>
      </dgm:t>
    </dgm:pt>
    <dgm:pt modelId="{CB25C2C5-E94A-4027-BCA2-BC0EFE48C05B}" type="parTrans" cxnId="{D163773D-B673-4B67-B2EA-6596F1D97978}">
      <dgm:prSet/>
      <dgm:spPr/>
      <dgm:t>
        <a:bodyPr/>
        <a:lstStyle/>
        <a:p>
          <a:endParaRPr lang="en-GB"/>
        </a:p>
      </dgm:t>
    </dgm:pt>
    <dgm:pt modelId="{8C407B63-2EB6-41E3-985A-79A3CA8C91F8}" type="sibTrans" cxnId="{D163773D-B673-4B67-B2EA-6596F1D97978}">
      <dgm:prSet/>
      <dgm:spPr/>
      <dgm:t>
        <a:bodyPr/>
        <a:lstStyle/>
        <a:p>
          <a:endParaRPr lang="en-GB"/>
        </a:p>
      </dgm:t>
    </dgm:pt>
    <dgm:pt modelId="{FE5A3CDB-2491-4AE9-81EB-CEA5F989FB74}">
      <dgm:prSet custT="1"/>
      <dgm:spPr>
        <a:noFill/>
      </dgm:spPr>
      <dgm:t>
        <a:bodyPr lIns="274320" rIns="182880"/>
        <a:lstStyle/>
        <a:p>
          <a:pPr marL="285750" lvl="0" indent="-285750" algn="l" defTabSz="1422400">
            <a:lnSpc>
              <a:spcPct val="90000"/>
            </a:lnSpc>
            <a:spcBef>
              <a:spcPct val="0"/>
            </a:spcBef>
            <a:spcAft>
              <a:spcPts val="600"/>
            </a:spcAft>
            <a:buFont typeface="Wingdings" panose="05000000000000000000" pitchFamily="2" charset="2"/>
            <a:buNone/>
          </a:pPr>
          <a:endParaRPr lang="en-GB" sz="3200" kern="1200" dirty="0">
            <a:solidFill>
              <a:srgbClr val="1F497D"/>
            </a:solidFill>
            <a:latin typeface="Montserrat Bold Italics"/>
            <a:ea typeface="+mn-ea"/>
            <a:cs typeface="+mn-cs"/>
          </a:endParaRPr>
        </a:p>
      </dgm:t>
    </dgm:pt>
    <dgm:pt modelId="{D8947225-8E67-42EA-B448-40363442DAF4}" type="parTrans" cxnId="{23AF719D-F7CD-4EF7-8C86-F723C7B2D0CD}">
      <dgm:prSet/>
      <dgm:spPr/>
      <dgm:t>
        <a:bodyPr/>
        <a:lstStyle/>
        <a:p>
          <a:endParaRPr lang="en-US"/>
        </a:p>
      </dgm:t>
    </dgm:pt>
    <dgm:pt modelId="{114247FD-D31A-4CEA-BD17-EE348F522BE7}" type="sibTrans" cxnId="{23AF719D-F7CD-4EF7-8C86-F723C7B2D0CD}">
      <dgm:prSet/>
      <dgm:spPr/>
      <dgm:t>
        <a:bodyPr/>
        <a:lstStyle/>
        <a:p>
          <a:endParaRPr lang="en-US"/>
        </a:p>
      </dgm:t>
    </dgm:pt>
    <dgm:pt modelId="{187F2EA2-BF9C-4302-B7AE-C233388B98E5}" type="pres">
      <dgm:prSet presAssocID="{2D4D41FD-5A58-4E14-8771-EAA076B5BAEC}" presName="linear" presStyleCnt="0">
        <dgm:presLayoutVars>
          <dgm:dir/>
          <dgm:animLvl val="lvl"/>
          <dgm:resizeHandles val="exact"/>
        </dgm:presLayoutVars>
      </dgm:prSet>
      <dgm:spPr/>
    </dgm:pt>
    <dgm:pt modelId="{D62B755D-F167-4B91-A639-70A6AD32ED58}" type="pres">
      <dgm:prSet presAssocID="{B8AEF272-53A1-4847-99B9-C94860481CF6}" presName="parentLin" presStyleCnt="0"/>
      <dgm:spPr/>
    </dgm:pt>
    <dgm:pt modelId="{ACB767D5-01F6-48B9-8352-6EED53B5C15F}" type="pres">
      <dgm:prSet presAssocID="{B8AEF272-53A1-4847-99B9-C94860481CF6}" presName="parentLeftMargin" presStyleLbl="node1" presStyleIdx="0" presStyleCnt="1"/>
      <dgm:spPr/>
    </dgm:pt>
    <dgm:pt modelId="{975FC478-D4C1-4461-847D-244981A054CD}" type="pres">
      <dgm:prSet presAssocID="{B8AEF272-53A1-4847-99B9-C94860481CF6}" presName="parentText" presStyleLbl="node1" presStyleIdx="0" presStyleCnt="1" custScaleY="639972" custLinFactY="100000" custLinFactNeighborX="12079" custLinFactNeighborY="199191">
        <dgm:presLayoutVars>
          <dgm:chMax val="0"/>
          <dgm:bulletEnabled val="1"/>
        </dgm:presLayoutVars>
      </dgm:prSet>
      <dgm:spPr/>
    </dgm:pt>
    <dgm:pt modelId="{393FFFA4-B425-4E9C-B5D4-6DB5603B2AD3}" type="pres">
      <dgm:prSet presAssocID="{B8AEF272-53A1-4847-99B9-C94860481CF6}" presName="negativeSpace" presStyleCnt="0"/>
      <dgm:spPr/>
    </dgm:pt>
    <dgm:pt modelId="{0870A2D0-C151-4203-97EB-7F5986FC3382}" type="pres">
      <dgm:prSet presAssocID="{B8AEF272-53A1-4847-99B9-C94860481CF6}" presName="childText" presStyleLbl="conFgAcc1" presStyleIdx="0" presStyleCnt="1" custScaleX="103412" custScaleY="96040" custLinFactY="3611" custLinFactNeighborX="3120" custLinFactNeighborY="100000">
        <dgm:presLayoutVars>
          <dgm:bulletEnabled val="1"/>
        </dgm:presLayoutVars>
      </dgm:prSet>
      <dgm:spPr/>
    </dgm:pt>
  </dgm:ptLst>
  <dgm:cxnLst>
    <dgm:cxn modelId="{2B9CED19-A83A-4760-9D5D-11DD8D2A810F}" type="presOf" srcId="{49D8AF6B-0B9F-494E-BA6C-544988AE25E5}" destId="{0870A2D0-C151-4203-97EB-7F5986FC3382}" srcOrd="0" destOrd="2" presId="urn:microsoft.com/office/officeart/2005/8/layout/list1"/>
    <dgm:cxn modelId="{7AA02B1E-0CF1-4066-8A3B-EF9359322EAC}" type="presOf" srcId="{FE5A3CDB-2491-4AE9-81EB-CEA5F989FB74}" destId="{0870A2D0-C151-4203-97EB-7F5986FC3382}" srcOrd="0" destOrd="7" presId="urn:microsoft.com/office/officeart/2005/8/layout/list1"/>
    <dgm:cxn modelId="{6157042A-33F4-4D69-861D-EC15E35BFB35}" srcId="{B8AEF272-53A1-4847-99B9-C94860481CF6}" destId="{A7300315-C54D-461E-AAB3-0BDCB65ECC87}" srcOrd="4" destOrd="0" parTransId="{47463AB4-A626-4643-97EC-2E2DA2C40C90}" sibTransId="{11FD5A4A-9D70-4795-A67E-B296D1E13069}"/>
    <dgm:cxn modelId="{5FFC472D-2B06-4743-B638-DFC290EB0865}" srcId="{B8AEF272-53A1-4847-99B9-C94860481CF6}" destId="{49D8AF6B-0B9F-494E-BA6C-544988AE25E5}" srcOrd="2" destOrd="0" parTransId="{82679664-D1B3-4796-BA75-8358EDAECC20}" sibTransId="{0D761A32-8B4D-4B88-BB4E-125E0ED8E5D7}"/>
    <dgm:cxn modelId="{0FCB8A30-594C-4A84-B808-9E14B473F593}" srcId="{B8AEF272-53A1-4847-99B9-C94860481CF6}" destId="{08A5F865-F62C-4496-B6B5-1C8AD9FEA60B}" srcOrd="3" destOrd="0" parTransId="{6BE02E73-C2F0-497C-868C-714027223E4D}" sibTransId="{FC511ABD-2F07-43BA-8373-043CF4B9ABC3}"/>
    <dgm:cxn modelId="{E5AFED38-C49C-4DFB-AE79-12E134A8804B}" type="presOf" srcId="{B8AEF272-53A1-4847-99B9-C94860481CF6}" destId="{ACB767D5-01F6-48B9-8352-6EED53B5C15F}" srcOrd="0" destOrd="0" presId="urn:microsoft.com/office/officeart/2005/8/layout/list1"/>
    <dgm:cxn modelId="{D163773D-B673-4B67-B2EA-6596F1D97978}" srcId="{B8AEF272-53A1-4847-99B9-C94860481CF6}" destId="{73A77718-C38F-4D7A-99B2-E9C100A38D24}" srcOrd="0" destOrd="0" parTransId="{CB25C2C5-E94A-4027-BCA2-BC0EFE48C05B}" sibTransId="{8C407B63-2EB6-41E3-985A-79A3CA8C91F8}"/>
    <dgm:cxn modelId="{D53C8860-1C70-44C8-9D32-45F3C3B40D61}" type="presOf" srcId="{73A77718-C38F-4D7A-99B2-E9C100A38D24}" destId="{0870A2D0-C151-4203-97EB-7F5986FC3382}" srcOrd="0" destOrd="0" presId="urn:microsoft.com/office/officeart/2005/8/layout/list1"/>
    <dgm:cxn modelId="{296FAC6A-2F3D-4682-9B6E-CDD13B5E533E}" type="presOf" srcId="{B8AEF272-53A1-4847-99B9-C94860481CF6}" destId="{975FC478-D4C1-4461-847D-244981A054CD}" srcOrd="1" destOrd="0" presId="urn:microsoft.com/office/officeart/2005/8/layout/list1"/>
    <dgm:cxn modelId="{8D07916B-189E-4BF6-AB84-8E70DB0659D6}" type="presOf" srcId="{2D4D41FD-5A58-4E14-8771-EAA076B5BAEC}" destId="{187F2EA2-BF9C-4302-B7AE-C233388B98E5}" srcOrd="0" destOrd="0" presId="urn:microsoft.com/office/officeart/2005/8/layout/list1"/>
    <dgm:cxn modelId="{E880FE4C-07A0-40B5-9ABF-6ABCF8343C25}" type="presOf" srcId="{08A5F865-F62C-4496-B6B5-1C8AD9FEA60B}" destId="{0870A2D0-C151-4203-97EB-7F5986FC3382}" srcOrd="0" destOrd="3" presId="urn:microsoft.com/office/officeart/2005/8/layout/list1"/>
    <dgm:cxn modelId="{C4BB536D-A434-48AF-A4B4-B0F5251DAF44}" srcId="{B8AEF272-53A1-4847-99B9-C94860481CF6}" destId="{EC08DC72-9253-45E6-A492-B6FB2CD0CA01}" srcOrd="5" destOrd="0" parTransId="{DAFD148A-9C4D-4C40-9F96-FD2051097782}" sibTransId="{66FB0328-E3D8-4CE4-B1A6-88F198ABBFB3}"/>
    <dgm:cxn modelId="{50C41D87-0C3F-47BE-9591-110E9918CB87}" type="presOf" srcId="{82B214EF-F20B-4AD2-B54B-1AECE106D129}" destId="{0870A2D0-C151-4203-97EB-7F5986FC3382}" srcOrd="0" destOrd="6" presId="urn:microsoft.com/office/officeart/2005/8/layout/list1"/>
    <dgm:cxn modelId="{23AF719D-F7CD-4EF7-8C86-F723C7B2D0CD}" srcId="{B8AEF272-53A1-4847-99B9-C94860481CF6}" destId="{FE5A3CDB-2491-4AE9-81EB-CEA5F989FB74}" srcOrd="7" destOrd="0" parTransId="{D8947225-8E67-42EA-B448-40363442DAF4}" sibTransId="{114247FD-D31A-4CEA-BD17-EE348F522BE7}"/>
    <dgm:cxn modelId="{D2D9B4A4-119F-4747-8B1A-3E909FDC40A9}" type="presOf" srcId="{EC08DC72-9253-45E6-A492-B6FB2CD0CA01}" destId="{0870A2D0-C151-4203-97EB-7F5986FC3382}" srcOrd="0" destOrd="5" presId="urn:microsoft.com/office/officeart/2005/8/layout/list1"/>
    <dgm:cxn modelId="{66ABE9A7-90A2-4464-855D-3EE57D02F946}" type="presOf" srcId="{A280D305-5561-4E5E-9A55-66FBB753EBBC}" destId="{0870A2D0-C151-4203-97EB-7F5986FC3382}" srcOrd="0" destOrd="1" presId="urn:microsoft.com/office/officeart/2005/8/layout/list1"/>
    <dgm:cxn modelId="{95D71BB1-9BAA-4717-9C13-D2C5AEA01057}" srcId="{2D4D41FD-5A58-4E14-8771-EAA076B5BAEC}" destId="{B8AEF272-53A1-4847-99B9-C94860481CF6}" srcOrd="0" destOrd="0" parTransId="{B4C0AED8-47A4-4EC1-A399-8BF49B6DADEF}" sibTransId="{95BDB4A6-156B-431A-AA31-511E6324D02D}"/>
    <dgm:cxn modelId="{DF99ECC5-F602-458E-A938-C650DF1E6944}" type="presOf" srcId="{A7300315-C54D-461E-AAB3-0BDCB65ECC87}" destId="{0870A2D0-C151-4203-97EB-7F5986FC3382}" srcOrd="0" destOrd="4" presId="urn:microsoft.com/office/officeart/2005/8/layout/list1"/>
    <dgm:cxn modelId="{35CE6FC8-F37E-440C-A03C-99C527E46D6E}" srcId="{B8AEF272-53A1-4847-99B9-C94860481CF6}" destId="{A280D305-5561-4E5E-9A55-66FBB753EBBC}" srcOrd="1" destOrd="0" parTransId="{20108756-BD4B-44EA-9AAD-4E5B5CCDF531}" sibTransId="{354C8742-2D9B-4F6C-A2B3-85D648E23542}"/>
    <dgm:cxn modelId="{BEB425D6-B612-4E4B-AC80-8BBC3B13D886}" srcId="{B8AEF272-53A1-4847-99B9-C94860481CF6}" destId="{82B214EF-F20B-4AD2-B54B-1AECE106D129}" srcOrd="6" destOrd="0" parTransId="{80CF3372-4FC5-4D12-81FF-24F3EFBA1ED8}" sibTransId="{E65A818F-A76F-4C4E-A4DB-B77C6FB30C67}"/>
    <dgm:cxn modelId="{BC19A4E7-B1A5-471B-98DB-073A543D07C2}" type="presParOf" srcId="{187F2EA2-BF9C-4302-B7AE-C233388B98E5}" destId="{D62B755D-F167-4B91-A639-70A6AD32ED58}" srcOrd="0" destOrd="0" presId="urn:microsoft.com/office/officeart/2005/8/layout/list1"/>
    <dgm:cxn modelId="{8B600E9E-6371-44AF-94F5-507A1571CF93}" type="presParOf" srcId="{D62B755D-F167-4B91-A639-70A6AD32ED58}" destId="{ACB767D5-01F6-48B9-8352-6EED53B5C15F}" srcOrd="0" destOrd="0" presId="urn:microsoft.com/office/officeart/2005/8/layout/list1"/>
    <dgm:cxn modelId="{D0CBBB12-85B1-4959-B8FB-DFED50594996}" type="presParOf" srcId="{D62B755D-F167-4B91-A639-70A6AD32ED58}" destId="{975FC478-D4C1-4461-847D-244981A054CD}" srcOrd="1" destOrd="0" presId="urn:microsoft.com/office/officeart/2005/8/layout/list1"/>
    <dgm:cxn modelId="{7CC93263-5545-4E07-9908-63DBBAD52F0D}" type="presParOf" srcId="{187F2EA2-BF9C-4302-B7AE-C233388B98E5}" destId="{393FFFA4-B425-4E9C-B5D4-6DB5603B2AD3}" srcOrd="1" destOrd="0" presId="urn:microsoft.com/office/officeart/2005/8/layout/list1"/>
    <dgm:cxn modelId="{AD9B0BD1-53E2-4B31-ACA7-7C2D67326313}" type="presParOf" srcId="{187F2EA2-BF9C-4302-B7AE-C233388B98E5}" destId="{0870A2D0-C151-4203-97EB-7F5986FC338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39FBF-3C6A-48BE-847D-CD7F5DD3978A}">
      <dsp:nvSpPr>
        <dsp:cNvPr id="0" name=""/>
        <dsp:cNvSpPr/>
      </dsp:nvSpPr>
      <dsp:spPr>
        <a:xfrm>
          <a:off x="1534476" y="5213"/>
          <a:ext cx="4672057" cy="280323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latin typeface="Montserrat Bold Italics"/>
            </a:rPr>
            <a:t>ERDF allocation for the Call €</a:t>
          </a:r>
          <a:r>
            <a:rPr lang="ro-RO" sz="4400" kern="1200">
              <a:latin typeface="Montserrat Bold Italics"/>
            </a:rPr>
            <a:t> </a:t>
          </a:r>
          <a:r>
            <a:rPr lang="en-US" sz="4400" kern="1200">
              <a:latin typeface="Montserrat Bold Italics"/>
            </a:rPr>
            <a:t>70,376,010</a:t>
          </a:r>
          <a:r>
            <a:rPr lang="ro-RO" sz="4400" kern="1200">
              <a:latin typeface="Montserrat Bold Italics"/>
            </a:rPr>
            <a:t> </a:t>
          </a:r>
          <a:endParaRPr lang="en-GB" sz="4400" kern="1200">
            <a:latin typeface="Montserrat Bold Italics"/>
          </a:endParaRPr>
        </a:p>
      </dsp:txBody>
      <dsp:txXfrm>
        <a:off x="1534476" y="5213"/>
        <a:ext cx="4672057" cy="2803234"/>
      </dsp:txXfrm>
    </dsp:sp>
    <dsp:sp modelId="{67CBF198-206A-40EB-B583-C5B6171D78CA}">
      <dsp:nvSpPr>
        <dsp:cNvPr id="0" name=""/>
        <dsp:cNvSpPr/>
      </dsp:nvSpPr>
      <dsp:spPr>
        <a:xfrm>
          <a:off x="6673738" y="5213"/>
          <a:ext cx="4672057" cy="280323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latin typeface="Montserrat Bold Italics"/>
            </a:rPr>
            <a:t>Priorities (Ps): P1, P2 and P3 </a:t>
          </a:r>
          <a:endParaRPr lang="en-GB" sz="4400" kern="1200">
            <a:latin typeface="Montserrat Bold Italics"/>
          </a:endParaRPr>
        </a:p>
      </dsp:txBody>
      <dsp:txXfrm>
        <a:off x="6673738" y="5213"/>
        <a:ext cx="4672057" cy="2803234"/>
      </dsp:txXfrm>
    </dsp:sp>
    <dsp:sp modelId="{EF51B400-2FC7-4F9A-9BBA-4EC74177A5D2}">
      <dsp:nvSpPr>
        <dsp:cNvPr id="0" name=""/>
        <dsp:cNvSpPr/>
      </dsp:nvSpPr>
      <dsp:spPr>
        <a:xfrm>
          <a:off x="11813001" y="5213"/>
          <a:ext cx="4672057" cy="280323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ro-RO" sz="4400" kern="1200">
              <a:latin typeface="Montserrat Bold Italics"/>
            </a:rPr>
            <a:t>Procedure: </a:t>
          </a:r>
          <a:r>
            <a:rPr lang="en-US" sz="4400" kern="1200">
              <a:latin typeface="Montserrat Bold Italics"/>
            </a:rPr>
            <a:t>Targeted</a:t>
          </a:r>
          <a:r>
            <a:rPr lang="ro-RO" sz="4400" kern="1200">
              <a:latin typeface="Montserrat Bold Italics"/>
            </a:rPr>
            <a:t> call</a:t>
          </a:r>
          <a:endParaRPr lang="en-GB" sz="4400" kern="1200">
            <a:latin typeface="Montserrat Bold Italics"/>
          </a:endParaRPr>
        </a:p>
      </dsp:txBody>
      <dsp:txXfrm>
        <a:off x="11813001" y="5213"/>
        <a:ext cx="4672057" cy="2803234"/>
      </dsp:txXfrm>
    </dsp:sp>
    <dsp:sp modelId="{491E5179-60D5-4848-B20A-BE442710640B}">
      <dsp:nvSpPr>
        <dsp:cNvPr id="0" name=""/>
        <dsp:cNvSpPr/>
      </dsp:nvSpPr>
      <dsp:spPr>
        <a:xfrm>
          <a:off x="4104107" y="3275653"/>
          <a:ext cx="4672057" cy="280323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ro-RO" sz="4400" kern="1200">
              <a:latin typeface="Montserrat Bold Italics"/>
            </a:rPr>
            <a:t>Submission: Online</a:t>
          </a:r>
          <a:r>
            <a:rPr lang="en-GB" sz="4400" kern="1200">
              <a:latin typeface="Montserrat Bold Italics"/>
            </a:rPr>
            <a:t> via</a:t>
          </a:r>
          <a:r>
            <a:rPr lang="ro-RO" sz="4400" kern="1200">
              <a:latin typeface="Montserrat Bold Italics"/>
            </a:rPr>
            <a:t> </a:t>
          </a:r>
          <a:r>
            <a:rPr lang="en-GB" sz="4400" kern="1200">
              <a:latin typeface="Montserrat Bold Italics"/>
            </a:rPr>
            <a:t>JEMS</a:t>
          </a:r>
        </a:p>
      </dsp:txBody>
      <dsp:txXfrm>
        <a:off x="4104107" y="3275653"/>
        <a:ext cx="4672057" cy="2803234"/>
      </dsp:txXfrm>
    </dsp:sp>
    <dsp:sp modelId="{5DA3F658-FDDB-4589-9C24-120D6C676625}">
      <dsp:nvSpPr>
        <dsp:cNvPr id="0" name=""/>
        <dsp:cNvSpPr/>
      </dsp:nvSpPr>
      <dsp:spPr>
        <a:xfrm>
          <a:off x="9243370" y="3275653"/>
          <a:ext cx="4672057" cy="280323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latin typeface="Montserrat Bold Italics"/>
            </a:rPr>
            <a:t>Deadline: continuous, until December 2</a:t>
          </a:r>
          <a:r>
            <a:rPr lang="en-US" sz="4400" kern="1200" baseline="30000">
              <a:latin typeface="Montserrat Bold Italics"/>
            </a:rPr>
            <a:t>nd</a:t>
          </a:r>
          <a:r>
            <a:rPr lang="en-US" sz="4400" kern="1200">
              <a:latin typeface="Montserrat Bold Italics"/>
            </a:rPr>
            <a:t>, 2024  </a:t>
          </a:r>
          <a:endParaRPr lang="en-GB" sz="4400" kern="1200">
            <a:latin typeface="Montserrat Bold Italics"/>
          </a:endParaRPr>
        </a:p>
      </dsp:txBody>
      <dsp:txXfrm>
        <a:off x="9243370" y="3275653"/>
        <a:ext cx="4672057" cy="28032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41A7E-9561-471F-93DA-96C1DEF6FE20}">
      <dsp:nvSpPr>
        <dsp:cNvPr id="0" name=""/>
        <dsp:cNvSpPr/>
      </dsp:nvSpPr>
      <dsp:spPr>
        <a:xfrm>
          <a:off x="0" y="778760"/>
          <a:ext cx="16463547" cy="3959919"/>
        </a:xfrm>
        <a:prstGeom prst="rect">
          <a:avLst/>
        </a:prstGeom>
        <a:no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4320" tIns="728980" rIns="548640" bIns="227584" numCol="1" spcCol="1270" anchor="t" anchorCtr="0">
          <a:noAutofit/>
        </a:bodyPr>
        <a:lstStyle/>
        <a:p>
          <a:pPr marL="285750" lvl="0" indent="-285750" algn="l" defTabSz="1422400">
            <a:lnSpc>
              <a:spcPct val="90000"/>
            </a:lnSpc>
            <a:spcBef>
              <a:spcPct val="0"/>
            </a:spcBef>
            <a:spcAft>
              <a:spcPts val="600"/>
            </a:spcAft>
            <a:buFont typeface="Wingdings" panose="05000000000000000000" pitchFamily="2" charset="2"/>
            <a:buChar char="ü"/>
          </a:pPr>
          <a:endParaRPr lang="en-GB" sz="3200" kern="1200" dirty="0">
            <a:solidFill>
              <a:schemeClr val="tx2"/>
            </a:solidFill>
            <a:latin typeface="Montserrat Bold Italics"/>
          </a:endParaRPr>
        </a:p>
        <a:p>
          <a:pPr marL="285750" lvl="0" indent="-285750" algn="l" defTabSz="1422400">
            <a:lnSpc>
              <a:spcPct val="90000"/>
            </a:lnSpc>
            <a:spcBef>
              <a:spcPct val="0"/>
            </a:spcBef>
            <a:spcAft>
              <a:spcPts val="600"/>
            </a:spcAft>
            <a:buFont typeface="Wingdings" panose="05000000000000000000" pitchFamily="2" charset="2"/>
            <a:buChar char="ü"/>
          </a:pPr>
          <a:r>
            <a:rPr lang="en-US" sz="3200" kern="1200" dirty="0">
              <a:solidFill>
                <a:schemeClr val="tx2"/>
              </a:solidFill>
              <a:latin typeface="Montserrat Bold Italics"/>
            </a:rPr>
            <a:t>have a public character / as a main rule be carried out on a real estate (land and/or building) owned by the state (national/regional/local level);</a:t>
          </a:r>
          <a:endParaRPr lang="en-GB" sz="3200" kern="1200" dirty="0">
            <a:solidFill>
              <a:schemeClr val="tx2"/>
            </a:solidFill>
            <a:latin typeface="Montserrat Bold Italics"/>
          </a:endParaRPr>
        </a:p>
        <a:p>
          <a:pPr marL="285750" lvl="0" indent="-285750" algn="l" defTabSz="1422400">
            <a:lnSpc>
              <a:spcPct val="90000"/>
            </a:lnSpc>
            <a:spcBef>
              <a:spcPct val="0"/>
            </a:spcBef>
            <a:spcAft>
              <a:spcPts val="600"/>
            </a:spcAft>
            <a:buFont typeface="Wingdings" panose="05000000000000000000" pitchFamily="2" charset="2"/>
            <a:buChar char="ü"/>
          </a:pPr>
          <a:r>
            <a:rPr lang="en-US" sz="3200" kern="1200" dirty="0">
              <a:solidFill>
                <a:schemeClr val="tx2"/>
              </a:solidFill>
              <a:latin typeface="Montserrat Bold Italics"/>
            </a:rPr>
            <a:t>be necessary for project implementation;</a:t>
          </a:r>
          <a:endParaRPr lang="en-GB" sz="3200" kern="1200" dirty="0">
            <a:solidFill>
              <a:schemeClr val="tx2"/>
            </a:solidFill>
            <a:latin typeface="Montserrat Bold Italics"/>
          </a:endParaRPr>
        </a:p>
        <a:p>
          <a:pPr marL="285750" lvl="0" indent="-285750" algn="l" defTabSz="1422400">
            <a:lnSpc>
              <a:spcPct val="90000"/>
            </a:lnSpc>
            <a:spcBef>
              <a:spcPct val="0"/>
            </a:spcBef>
            <a:spcAft>
              <a:spcPts val="600"/>
            </a:spcAft>
            <a:buFont typeface="Wingdings" panose="05000000000000000000" pitchFamily="2" charset="2"/>
            <a:buChar char="ü"/>
          </a:pPr>
          <a:r>
            <a:rPr lang="en-US" sz="3200" kern="1200" dirty="0">
              <a:solidFill>
                <a:schemeClr val="tx2"/>
              </a:solidFill>
              <a:latin typeface="Montserrat Bold Italics"/>
            </a:rPr>
            <a:t>be justified in the Interreg VI-A Romania–Hungary </a:t>
          </a:r>
          <a:r>
            <a:rPr lang="en-US" sz="3200" kern="1200" dirty="0" err="1">
              <a:solidFill>
                <a:schemeClr val="tx2"/>
              </a:solidFill>
              <a:latin typeface="Montserrat Bold Italics"/>
            </a:rPr>
            <a:t>Programme</a:t>
          </a:r>
          <a:r>
            <a:rPr lang="en-US" sz="3200" kern="1200" dirty="0">
              <a:solidFill>
                <a:schemeClr val="tx2"/>
              </a:solidFill>
              <a:latin typeface="Montserrat Bold Italics"/>
            </a:rPr>
            <a:t> cross-border context;</a:t>
          </a:r>
          <a:endParaRPr lang="en-GB" sz="3200" kern="1200" dirty="0">
            <a:solidFill>
              <a:schemeClr val="tx2"/>
            </a:solidFill>
            <a:latin typeface="Montserrat Bold Italics"/>
          </a:endParaRPr>
        </a:p>
        <a:p>
          <a:pPr marL="285750" lvl="0" indent="-285750" algn="l" defTabSz="1422400">
            <a:lnSpc>
              <a:spcPct val="90000"/>
            </a:lnSpc>
            <a:spcBef>
              <a:spcPct val="0"/>
            </a:spcBef>
            <a:spcAft>
              <a:spcPts val="600"/>
            </a:spcAft>
            <a:buFont typeface="Wingdings" panose="05000000000000000000" pitchFamily="2" charset="2"/>
            <a:buChar char="ü"/>
          </a:pPr>
          <a:r>
            <a:rPr lang="en-US" sz="3200" kern="1200" dirty="0">
              <a:solidFill>
                <a:schemeClr val="tx2"/>
              </a:solidFill>
              <a:latin typeface="Montserrat Bold Italics"/>
            </a:rPr>
            <a:t>be maintained for as long as possible, but at least until the end of the sustainability period. </a:t>
          </a:r>
          <a:endParaRPr lang="en-GB" sz="3200" kern="1200" dirty="0">
            <a:solidFill>
              <a:schemeClr val="tx2"/>
            </a:solidFill>
            <a:latin typeface="Montserrat Bold Italics"/>
          </a:endParaRPr>
        </a:p>
      </dsp:txBody>
      <dsp:txXfrm>
        <a:off x="0" y="778760"/>
        <a:ext cx="16463547" cy="3959919"/>
      </dsp:txXfrm>
    </dsp:sp>
    <dsp:sp modelId="{14FBA823-D71B-4F74-A404-5A43E3B4B4F0}">
      <dsp:nvSpPr>
        <dsp:cNvPr id="0" name=""/>
        <dsp:cNvSpPr/>
      </dsp:nvSpPr>
      <dsp:spPr>
        <a:xfrm>
          <a:off x="863438" y="437518"/>
          <a:ext cx="11524482" cy="9756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598" tIns="0" rIns="435598" bIns="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ontserrat Bold Italics"/>
            </a:rPr>
            <a:t>Investments in infrastructure and works shall:</a:t>
          </a:r>
          <a:endParaRPr lang="en-GB" sz="3200" b="1" kern="1200" dirty="0">
            <a:latin typeface="Montserrat Bold Italics"/>
          </a:endParaRPr>
        </a:p>
      </dsp:txBody>
      <dsp:txXfrm>
        <a:off x="911067" y="485147"/>
        <a:ext cx="11429224" cy="8804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84CF6-F874-4C26-A7EA-19A8080BBB1B}">
      <dsp:nvSpPr>
        <dsp:cNvPr id="0" name=""/>
        <dsp:cNvSpPr/>
      </dsp:nvSpPr>
      <dsp:spPr>
        <a:xfrm>
          <a:off x="0" y="0"/>
          <a:ext cx="15883467" cy="1216800"/>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effectLst/>
              <a:latin typeface="Open Sans" panose="020B0606030504020204" pitchFamily="34" charset="0"/>
              <a:ea typeface="Open Sans" panose="020B0606030504020204" pitchFamily="34" charset="0"/>
              <a:cs typeface="Open Sans" panose="020B0606030504020204" pitchFamily="34" charset="0"/>
            </a:rPr>
            <a:t>State aid incidence should be avoided whenever possible!</a:t>
          </a:r>
        </a:p>
      </dsp:txBody>
      <dsp:txXfrm>
        <a:off x="59399" y="59399"/>
        <a:ext cx="15764669"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DD805-1BA8-43EA-98B3-B405A94C160E}">
      <dsp:nvSpPr>
        <dsp:cNvPr id="0" name=""/>
        <dsp:cNvSpPr/>
      </dsp:nvSpPr>
      <dsp:spPr>
        <a:xfrm>
          <a:off x="0" y="2860"/>
          <a:ext cx="17373600" cy="1305719"/>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solidFill>
                <a:schemeClr val="bg1"/>
              </a:solidFill>
            </a:rPr>
            <a:t>The selection scenario will be based on weighted funding, up to a proportion which will be set upon selection of all strategic projects, based on their final budgets.</a:t>
          </a:r>
          <a:endParaRPr lang="en-GB" sz="310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dsp:txBody>
      <dsp:txXfrm>
        <a:off x="63740" y="66600"/>
        <a:ext cx="17246120" cy="1178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A5E0C-4DE7-43AA-BC18-287ED16ECFD4}">
      <dsp:nvSpPr>
        <dsp:cNvPr id="0" name=""/>
        <dsp:cNvSpPr/>
      </dsp:nvSpPr>
      <dsp:spPr>
        <a:xfrm>
          <a:off x="0" y="0"/>
          <a:ext cx="5269855" cy="6881032"/>
        </a:xfrm>
        <a:prstGeom prst="roundRect">
          <a:avLst>
            <a:gd name="adj" fmla="val 10000"/>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t" anchorCtr="1">
          <a:noAutofit/>
        </a:bodyPr>
        <a:lstStyle/>
        <a:p>
          <a:pPr marL="0" lvl="0" indent="0" algn="l" defTabSz="1333500">
            <a:lnSpc>
              <a:spcPct val="90000"/>
            </a:lnSpc>
            <a:spcBef>
              <a:spcPct val="0"/>
            </a:spcBef>
            <a:spcAft>
              <a:spcPct val="35000"/>
            </a:spcAft>
            <a:buNone/>
          </a:pPr>
          <a:r>
            <a:rPr lang="en-US" sz="3000" b="1" i="0" kern="1200" dirty="0">
              <a:effectLst/>
              <a:latin typeface="Open Sans" panose="020B0606030504020204" pitchFamily="34" charset="0"/>
              <a:ea typeface="Open Sans" panose="020B0606030504020204" pitchFamily="34" charset="0"/>
              <a:cs typeface="Open Sans" panose="020B0606030504020204" pitchFamily="34" charset="0"/>
            </a:rPr>
            <a:t>1. Quality Assessment </a:t>
          </a:r>
          <a:endParaRPr lang="en-GB" sz="3000" kern="1200" dirty="0"/>
        </a:p>
        <a:p>
          <a:pPr marL="285750" lvl="1" indent="-285750" algn="l" defTabSz="1333500">
            <a:lnSpc>
              <a:spcPct val="90000"/>
            </a:lnSpc>
            <a:spcBef>
              <a:spcPct val="0"/>
            </a:spcBef>
            <a:spcAft>
              <a:spcPct val="15000"/>
            </a:spcAft>
            <a:buChar char="•"/>
          </a:pPr>
          <a:r>
            <a:rPr lang="en-US" sz="3000" kern="1200" dirty="0">
              <a:effectLst/>
              <a:latin typeface="Open Sans" panose="020B0606030504020204" pitchFamily="34" charset="0"/>
              <a:ea typeface="Open Sans" panose="020B0606030504020204" pitchFamily="34" charset="0"/>
              <a:cs typeface="Open Sans" panose="020B0606030504020204" pitchFamily="34" charset="0"/>
            </a:rPr>
            <a:t>Strategic assessment criteria</a:t>
          </a:r>
          <a:endParaRPr lang="en-GB" sz="3000" kern="1200" dirty="0"/>
        </a:p>
        <a:p>
          <a:pPr marL="285750" lvl="1" indent="-285750" algn="l" defTabSz="1333500">
            <a:lnSpc>
              <a:spcPct val="90000"/>
            </a:lnSpc>
            <a:spcBef>
              <a:spcPct val="0"/>
            </a:spcBef>
            <a:spcAft>
              <a:spcPct val="15000"/>
            </a:spcAft>
            <a:buChar char="•"/>
          </a:pPr>
          <a:r>
            <a:rPr lang="en-US" sz="3000" kern="1200" dirty="0">
              <a:effectLst/>
              <a:latin typeface="Open Sans" panose="020B0606030504020204" pitchFamily="34" charset="0"/>
              <a:ea typeface="Open Sans" panose="020B0606030504020204" pitchFamily="34" charset="0"/>
              <a:cs typeface="Open Sans" panose="020B0606030504020204" pitchFamily="34" charset="0"/>
            </a:rPr>
            <a:t>Operational assessment criteria</a:t>
          </a:r>
        </a:p>
      </dsp:txBody>
      <dsp:txXfrm>
        <a:off x="0" y="2752412"/>
        <a:ext cx="5269855" cy="2752412"/>
      </dsp:txXfrm>
    </dsp:sp>
    <dsp:sp modelId="{659C4502-DFC4-49B9-AA8D-FEFBE160BFA4}">
      <dsp:nvSpPr>
        <dsp:cNvPr id="0" name=""/>
        <dsp:cNvSpPr/>
      </dsp:nvSpPr>
      <dsp:spPr>
        <a:xfrm>
          <a:off x="1901517" y="237089"/>
          <a:ext cx="1374188" cy="1466623"/>
        </a:xfrm>
        <a:prstGeom prst="ellipse">
          <a:avLst/>
        </a:prstGeom>
        <a:blipFill rotWithShape="1">
          <a:blip xmlns:r="http://schemas.openxmlformats.org/officeDocument/2006/relationships" r:embed="rId1"/>
          <a:srcRect/>
          <a:stretch>
            <a:fillRect t="-19000" b="-1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A36CAEA-19F6-4E46-A5F6-1C0C68EC238C}">
      <dsp:nvSpPr>
        <dsp:cNvPr id="0" name=""/>
        <dsp:cNvSpPr/>
      </dsp:nvSpPr>
      <dsp:spPr>
        <a:xfrm>
          <a:off x="5518464" y="0"/>
          <a:ext cx="5269855" cy="6881032"/>
        </a:xfrm>
        <a:prstGeom prst="roundRect">
          <a:avLst>
            <a:gd name="adj" fmla="val 10000"/>
          </a:avLst>
        </a:prstGeom>
        <a:gradFill rotWithShape="0">
          <a:gsLst>
            <a:gs pos="0">
              <a:schemeClr val="accent5">
                <a:shade val="50000"/>
                <a:hueOff val="168648"/>
                <a:satOff val="-3730"/>
                <a:lumOff val="27991"/>
                <a:alphaOff val="0"/>
                <a:shade val="51000"/>
                <a:satMod val="130000"/>
              </a:schemeClr>
            </a:gs>
            <a:gs pos="80000">
              <a:schemeClr val="accent5">
                <a:shade val="50000"/>
                <a:hueOff val="168648"/>
                <a:satOff val="-3730"/>
                <a:lumOff val="27991"/>
                <a:alphaOff val="0"/>
                <a:shade val="93000"/>
                <a:satMod val="130000"/>
              </a:schemeClr>
            </a:gs>
            <a:gs pos="100000">
              <a:schemeClr val="accent5">
                <a:shade val="50000"/>
                <a:hueOff val="168648"/>
                <a:satOff val="-3730"/>
                <a:lumOff val="279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tabLst/>
          </a:pPr>
          <a:r>
            <a:rPr lang="en-US" sz="3000" b="1" i="0" kern="1200" dirty="0">
              <a:effectLst/>
              <a:latin typeface="Open Sans" panose="020B0606030504020204" pitchFamily="34" charset="0"/>
              <a:ea typeface="Open Sans" panose="020B0606030504020204" pitchFamily="34" charset="0"/>
              <a:cs typeface="Open Sans" panose="020B0606030504020204" pitchFamily="34" charset="0"/>
            </a:rPr>
            <a:t>2. Administrative compliance and eligibility</a:t>
          </a:r>
          <a:endParaRPr lang="en-GB" sz="3000" kern="1200" dirty="0"/>
        </a:p>
      </dsp:txBody>
      <dsp:txXfrm>
        <a:off x="5518464" y="2752412"/>
        <a:ext cx="5269855" cy="2752412"/>
      </dsp:txXfrm>
    </dsp:sp>
    <dsp:sp modelId="{7470388F-D9F8-4591-A333-8C1D68C43BE3}">
      <dsp:nvSpPr>
        <dsp:cNvPr id="0" name=""/>
        <dsp:cNvSpPr/>
      </dsp:nvSpPr>
      <dsp:spPr>
        <a:xfrm>
          <a:off x="7353642" y="237089"/>
          <a:ext cx="1422536" cy="1466623"/>
        </a:xfrm>
        <a:prstGeom prst="ellipse">
          <a:avLst/>
        </a:prstGeom>
        <a:blipFill rotWithShape="1">
          <a:blip xmlns:r="http://schemas.openxmlformats.org/officeDocument/2006/relationships" r:embed="rId2"/>
          <a:srcRect/>
          <a:stretch>
            <a:fillRect t="-21000" b="-2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D630A3-2A97-4822-8961-C3A9B6ACB056}">
      <dsp:nvSpPr>
        <dsp:cNvPr id="0" name=""/>
        <dsp:cNvSpPr/>
      </dsp:nvSpPr>
      <dsp:spPr>
        <a:xfrm>
          <a:off x="10859966" y="0"/>
          <a:ext cx="6056433" cy="6881032"/>
        </a:xfrm>
        <a:prstGeom prst="roundRect">
          <a:avLst>
            <a:gd name="adj" fmla="val 10000"/>
          </a:avLst>
        </a:prstGeom>
        <a:gradFill rotWithShape="0">
          <a:gsLst>
            <a:gs pos="0">
              <a:schemeClr val="accent5">
                <a:shade val="50000"/>
                <a:hueOff val="168648"/>
                <a:satOff val="-3730"/>
                <a:lumOff val="27991"/>
                <a:alphaOff val="0"/>
                <a:shade val="51000"/>
                <a:satMod val="130000"/>
              </a:schemeClr>
            </a:gs>
            <a:gs pos="80000">
              <a:schemeClr val="accent5">
                <a:shade val="50000"/>
                <a:hueOff val="168648"/>
                <a:satOff val="-3730"/>
                <a:lumOff val="27991"/>
                <a:alphaOff val="0"/>
                <a:shade val="93000"/>
                <a:satMod val="130000"/>
              </a:schemeClr>
            </a:gs>
            <a:gs pos="100000">
              <a:schemeClr val="accent5">
                <a:shade val="50000"/>
                <a:hueOff val="168648"/>
                <a:satOff val="-3730"/>
                <a:lumOff val="279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i="0" u="none" kern="1200" dirty="0"/>
            <a:t>3. Contracting</a:t>
          </a:r>
        </a:p>
        <a:p>
          <a:pPr marL="0" lvl="0" indent="0" algn="ctr" defTabSz="1600200">
            <a:lnSpc>
              <a:spcPct val="90000"/>
            </a:lnSpc>
            <a:spcBef>
              <a:spcPct val="0"/>
            </a:spcBef>
            <a:spcAft>
              <a:spcPct val="35000"/>
            </a:spcAft>
            <a:buNone/>
          </a:pPr>
          <a:r>
            <a:rPr lang="en-US" sz="2900" b="0" i="0" u="none" kern="1200" dirty="0"/>
            <a:t>Proposals scored minimum </a:t>
          </a:r>
          <a:r>
            <a:rPr lang="en-US" sz="2900" b="1" i="0" u="sng" kern="1200" dirty="0">
              <a:solidFill>
                <a:schemeClr val="accent6">
                  <a:lumMod val="60000"/>
                  <a:lumOff val="40000"/>
                </a:schemeClr>
              </a:solidFill>
            </a:rPr>
            <a:t>70 points </a:t>
          </a:r>
          <a:r>
            <a:rPr lang="en-US" sz="2900" b="0" i="0" u="none" kern="1200" dirty="0"/>
            <a:t>in the quality assessment. For </a:t>
          </a:r>
          <a:r>
            <a:rPr lang="en-US" sz="2900" b="1" i="0" u="none" kern="1200" dirty="0">
              <a:solidFill>
                <a:schemeClr val="accent6">
                  <a:lumMod val="60000"/>
                  <a:lumOff val="40000"/>
                </a:schemeClr>
              </a:solidFill>
            </a:rPr>
            <a:t>maximum score</a:t>
          </a:r>
          <a:r>
            <a:rPr lang="en-US" sz="2900" b="0" i="0" u="none" kern="1200" dirty="0"/>
            <a:t>, OSI must meet </a:t>
          </a:r>
          <a:r>
            <a:rPr lang="en-US" sz="2900" b="0" i="0" kern="1200" dirty="0"/>
            <a:t>at </a:t>
          </a:r>
          <a:r>
            <a:rPr lang="en-US" sz="2900" b="1" i="0" u="sng" kern="1200" dirty="0">
              <a:solidFill>
                <a:schemeClr val="accent6">
                  <a:lumMod val="60000"/>
                  <a:lumOff val="40000"/>
                </a:schemeClr>
              </a:solidFill>
            </a:rPr>
            <a:t>least five of the criteria under section B </a:t>
          </a:r>
          <a:r>
            <a:rPr lang="en-US" sz="2900" b="0" i="0" u="none" kern="1200" dirty="0"/>
            <a:t>and minimum 1 from each of the sub-sections B.1 and B.2 of the quality assessment grid – Annex D.1 to the Applicant’s Guide </a:t>
          </a:r>
          <a:r>
            <a:rPr lang="en-US" sz="2900" b="0" i="0" kern="1200" dirty="0"/>
            <a:t>​</a:t>
          </a:r>
          <a:endParaRPr lang="en-GB" sz="2900" kern="1200" dirty="0">
            <a:solidFill>
              <a:schemeClr val="bg1"/>
            </a:solidFill>
          </a:endParaRPr>
        </a:p>
      </dsp:txBody>
      <dsp:txXfrm>
        <a:off x="10859966" y="2752412"/>
        <a:ext cx="6056433" cy="2752412"/>
      </dsp:txXfrm>
    </dsp:sp>
    <dsp:sp modelId="{715C29B9-69EC-4B93-B05B-A77B6AFE1FC0}">
      <dsp:nvSpPr>
        <dsp:cNvPr id="0" name=""/>
        <dsp:cNvSpPr/>
      </dsp:nvSpPr>
      <dsp:spPr>
        <a:xfrm>
          <a:off x="13294297" y="367824"/>
          <a:ext cx="1183705" cy="1330171"/>
        </a:xfrm>
        <a:prstGeom prst="ellipse">
          <a:avLst/>
        </a:prstGeom>
        <a:blipFill rotWithShape="1">
          <a:blip xmlns:r="http://schemas.openxmlformats.org/officeDocument/2006/relationships" r:embed="rId3"/>
          <a:srcRect/>
          <a:stretch>
            <a:fillRect l="-4000" r="-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9829795-8708-4F1F-B2B0-C7ADE9515CDC}">
      <dsp:nvSpPr>
        <dsp:cNvPr id="0" name=""/>
        <dsp:cNvSpPr/>
      </dsp:nvSpPr>
      <dsp:spPr>
        <a:xfrm>
          <a:off x="448034" y="5848877"/>
          <a:ext cx="15563088" cy="1032154"/>
        </a:xfrm>
        <a:prstGeom prst="leftRightArrow">
          <a:avLst/>
        </a:prstGeom>
        <a:gradFill rotWithShape="0">
          <a:gsLst>
            <a:gs pos="0">
              <a:schemeClr val="accent5">
                <a:tint val="55000"/>
                <a:hueOff val="0"/>
                <a:satOff val="0"/>
                <a:lumOff val="0"/>
                <a:alphaOff val="0"/>
                <a:shade val="51000"/>
                <a:satMod val="130000"/>
              </a:schemeClr>
            </a:gs>
            <a:gs pos="80000">
              <a:schemeClr val="accent5">
                <a:tint val="55000"/>
                <a:hueOff val="0"/>
                <a:satOff val="0"/>
                <a:lumOff val="0"/>
                <a:alphaOff val="0"/>
                <a:shade val="93000"/>
                <a:satMod val="130000"/>
              </a:schemeClr>
            </a:gs>
            <a:gs pos="100000">
              <a:schemeClr val="accent5">
                <a:tint val="55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1808720" y="3522891"/>
          <a:ext cx="3840480" cy="208456"/>
        </a:xfrm>
        <a:prstGeom prst="corner">
          <a:avLst>
            <a:gd name="adj1" fmla="val 1000"/>
            <a:gd name="adj2" fmla="val 1000"/>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7291" y="5547360"/>
          <a:ext cx="2605701" cy="1280160"/>
        </a:xfrm>
        <a:prstGeom prst="homePlate">
          <a:avLst>
            <a:gd name="adj" fmla="val 25000"/>
          </a:avLst>
        </a:prstGeom>
        <a:solidFill>
          <a:schemeClr val="accent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304800" rIns="152400" bIns="304800" numCol="1" spcCol="1270" rtlCol="0" anchor="ctr" anchorCtr="0">
          <a:noAutofit/>
        </a:bodyPr>
        <a:lstStyle/>
        <a:p>
          <a:pPr marL="0" lvl="0" indent="0" algn="ctr" defTabSz="1066800" rtl="0">
            <a:lnSpc>
              <a:spcPct val="90000"/>
            </a:lnSpc>
            <a:spcBef>
              <a:spcPct val="0"/>
            </a:spcBef>
            <a:spcAft>
              <a:spcPct val="35000"/>
            </a:spcAft>
            <a:buNone/>
          </a:pPr>
          <a:r>
            <a:rPr lang="en-GB" sz="2400" b="1" kern="1200" noProof="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9.11.2024</a:t>
          </a:r>
        </a:p>
      </dsp:txBody>
      <dsp:txXfrm>
        <a:off x="7291" y="5547360"/>
        <a:ext cx="2445681" cy="1280160"/>
      </dsp:txXfrm>
    </dsp:sp>
    <dsp:sp modelId="{810D7AA7-A541-4507-BE7F-36CCF210089F}">
      <dsp:nvSpPr>
        <dsp:cNvPr id="0" name=""/>
        <dsp:cNvSpPr/>
      </dsp:nvSpPr>
      <dsp:spPr>
        <a:xfrm>
          <a:off x="215747" y="1831953"/>
          <a:ext cx="2115829" cy="2775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rtlCol="0" anchor="t" anchorCtr="0">
          <a:noAutofit/>
        </a:bodyPr>
        <a:lstStyle/>
        <a:p>
          <a:pPr marL="0" lvl="0" indent="0" algn="l" defTabSz="533400" rtl="0">
            <a:lnSpc>
              <a:spcPct val="100000"/>
            </a:lnSpc>
            <a:spcBef>
              <a:spcPct val="0"/>
            </a:spcBef>
            <a:spcAft>
              <a:spcPts val="0"/>
            </a:spcAft>
            <a:buNone/>
          </a:pPr>
          <a:r>
            <a:rPr lang="en-GB" sz="2000" b="1" kern="12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Launch of the </a:t>
          </a:r>
        </a:p>
        <a:p>
          <a:pPr marL="0" lvl="0" indent="0" algn="l" defTabSz="533400" rtl="0">
            <a:lnSpc>
              <a:spcPct val="100000"/>
            </a:lnSpc>
            <a:spcBef>
              <a:spcPct val="0"/>
            </a:spcBef>
            <a:spcAft>
              <a:spcPts val="0"/>
            </a:spcAft>
            <a:buNone/>
          </a:pPr>
          <a:r>
            <a:rPr lang="en-GB" sz="2000" b="1" kern="12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OSI </a:t>
          </a:r>
          <a:r>
            <a:rPr lang="ro-RO" sz="2000" b="1" kern="12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Targeted </a:t>
          </a:r>
          <a:r>
            <a:rPr lang="en-GB" sz="2000" b="1" kern="1200" noProof="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Call</a:t>
          </a:r>
        </a:p>
      </dsp:txBody>
      <dsp:txXfrm>
        <a:off x="215747" y="1831953"/>
        <a:ext cx="2115829" cy="2775403"/>
      </dsp:txXfrm>
    </dsp:sp>
    <dsp:sp modelId="{E41E7729-FD3F-426D-804C-45BD60BD762D}">
      <dsp:nvSpPr>
        <dsp:cNvPr id="0" name=""/>
        <dsp:cNvSpPr/>
      </dsp:nvSpPr>
      <dsp:spPr>
        <a:xfrm rot="5400000">
          <a:off x="614581" y="3522891"/>
          <a:ext cx="3840480" cy="208456"/>
        </a:xfrm>
        <a:prstGeom prst="corner">
          <a:avLst>
            <a:gd name="adj1" fmla="val 1000"/>
            <a:gd name="adj2" fmla="val 1000"/>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2430593" y="5547360"/>
          <a:ext cx="2605701" cy="1280160"/>
        </a:xfrm>
        <a:prstGeom prst="chevron">
          <a:avLst>
            <a:gd name="adj" fmla="val 25000"/>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304800" rIns="152400" bIns="304800" numCol="1" spcCol="1270" rtlCol="0" anchor="ctr" anchorCtr="0">
          <a:noAutofit/>
        </a:bodyPr>
        <a:lstStyle/>
        <a:p>
          <a:pPr marL="0" lvl="0" indent="0" algn="ctr" defTabSz="1066800" rtl="0">
            <a:lnSpc>
              <a:spcPct val="90000"/>
            </a:lnSpc>
            <a:spcBef>
              <a:spcPct val="0"/>
            </a:spcBef>
            <a:spcAft>
              <a:spcPct val="35000"/>
            </a:spcAft>
            <a:buNone/>
          </a:pPr>
          <a:r>
            <a:rPr lang="en-GB" sz="2400" b="1" kern="1200"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2.12.2024</a:t>
          </a:r>
        </a:p>
      </dsp:txBody>
      <dsp:txXfrm>
        <a:off x="2750633" y="5547360"/>
        <a:ext cx="1965621" cy="1280160"/>
      </dsp:txXfrm>
    </dsp:sp>
    <dsp:sp modelId="{5E07F9E4-149C-4A89-848F-4ABDD305F0C5}">
      <dsp:nvSpPr>
        <dsp:cNvPr id="0" name=""/>
        <dsp:cNvSpPr/>
      </dsp:nvSpPr>
      <dsp:spPr>
        <a:xfrm>
          <a:off x="2639049" y="1831953"/>
          <a:ext cx="2115829" cy="2775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rtlCol="0" anchor="t" anchorCtr="0">
          <a:noAutofit/>
        </a:bodyPr>
        <a:lstStyle/>
        <a:p>
          <a:pPr marL="0" lvl="0" indent="0" algn="l" defTabSz="889000" rtl="0">
            <a:lnSpc>
              <a:spcPct val="100000"/>
            </a:lnSpc>
            <a:spcBef>
              <a:spcPct val="0"/>
            </a:spcBef>
            <a:spcAft>
              <a:spcPct val="35000"/>
            </a:spcAft>
            <a:buNone/>
          </a:pPr>
          <a:r>
            <a:rPr lang="en-GB" sz="2000" b="1" kern="120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rPr>
            <a:t>Submission of </a:t>
          </a:r>
        </a:p>
        <a:p>
          <a:pPr marL="0" lvl="0" indent="0" algn="l" defTabSz="889000" rtl="0">
            <a:lnSpc>
              <a:spcPct val="100000"/>
            </a:lnSpc>
            <a:spcBef>
              <a:spcPct val="0"/>
            </a:spcBef>
            <a:spcAft>
              <a:spcPct val="35000"/>
            </a:spcAft>
            <a:buNone/>
          </a:pPr>
          <a:r>
            <a:rPr lang="en-GB" sz="2000" b="1" kern="120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rPr>
            <a:t>OSIs</a:t>
          </a:r>
          <a:endParaRPr lang="en-GB" sz="2000" b="1" kern="1200" noProof="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endParaRPr>
        </a:p>
      </dsp:txBody>
      <dsp:txXfrm>
        <a:off x="2639049" y="1831953"/>
        <a:ext cx="2115829" cy="2775403"/>
      </dsp:txXfrm>
    </dsp:sp>
    <dsp:sp modelId="{473F2067-7126-4D56-A328-5A8CFD3D8D52}">
      <dsp:nvSpPr>
        <dsp:cNvPr id="0" name=""/>
        <dsp:cNvSpPr/>
      </dsp:nvSpPr>
      <dsp:spPr>
        <a:xfrm rot="5400000">
          <a:off x="3037883" y="3522891"/>
          <a:ext cx="3840480" cy="208456"/>
        </a:xfrm>
        <a:prstGeom prst="corner">
          <a:avLst>
            <a:gd name="adj1" fmla="val 1000"/>
            <a:gd name="adj2" fmla="val 1000"/>
          </a:avLst>
        </a:prstGeom>
        <a:solidFill>
          <a:schemeClr val="lt1">
            <a:hueOff val="0"/>
            <a:satOff val="0"/>
            <a:lumOff val="0"/>
            <a:alphaOff val="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4853895" y="5547360"/>
          <a:ext cx="2605701" cy="1280160"/>
        </a:xfrm>
        <a:prstGeom prst="chevron">
          <a:avLst>
            <a:gd name="adj" fmla="val 25000"/>
          </a:avLst>
        </a:prstGeom>
        <a:solidFill>
          <a:schemeClr val="accent5">
            <a:lumMod val="60000"/>
            <a:lumOff val="4000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304800" rIns="152400" bIns="304800" numCol="1" spcCol="1270" rtlCol="0" anchor="ctr" anchorCtr="0">
          <a:noAutofit/>
        </a:bodyPr>
        <a:lstStyle/>
        <a:p>
          <a:pPr marL="0" lvl="0" indent="0" algn="ctr" defTabSz="1066800" rtl="0">
            <a:lnSpc>
              <a:spcPct val="90000"/>
            </a:lnSpc>
            <a:spcBef>
              <a:spcPct val="0"/>
            </a:spcBef>
            <a:spcAft>
              <a:spcPct val="35000"/>
            </a:spcAft>
            <a:buNone/>
          </a:pPr>
          <a:r>
            <a:rPr lang="en-GB" sz="2400" b="1" kern="1200"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4.12.2024</a:t>
          </a:r>
          <a:endParaRPr lang="en-GB" sz="2400" b="1" kern="1200" noProof="0" dirty="0">
            <a:solidFill>
              <a:schemeClr val="accent1">
                <a:lumMod val="75000"/>
              </a:schemeClr>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5173935" y="5547360"/>
        <a:ext cx="1965621" cy="1280160"/>
      </dsp:txXfrm>
    </dsp:sp>
    <dsp:sp modelId="{FD7B29F2-0D66-4B4B-BC8A-82DA23575305}">
      <dsp:nvSpPr>
        <dsp:cNvPr id="0" name=""/>
        <dsp:cNvSpPr/>
      </dsp:nvSpPr>
      <dsp:spPr>
        <a:xfrm>
          <a:off x="5062351" y="1831953"/>
          <a:ext cx="2115829" cy="2775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rtlCol="0" anchor="t" anchorCtr="0">
          <a:noAutofit/>
        </a:bodyPr>
        <a:lstStyle/>
        <a:p>
          <a:pPr marL="0" lvl="0" indent="0" algn="l" defTabSz="889000" rtl="0">
            <a:lnSpc>
              <a:spcPct val="100000"/>
            </a:lnSpc>
            <a:spcBef>
              <a:spcPct val="0"/>
            </a:spcBef>
            <a:spcAft>
              <a:spcPct val="35000"/>
            </a:spcAft>
            <a:buNone/>
          </a:pPr>
          <a:r>
            <a:rPr lang="en-GB" sz="2000" b="1" kern="120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rPr>
            <a:t>1st round of clarifications and/or completions for </a:t>
          </a:r>
          <a:r>
            <a:rPr lang="ro-RO" sz="2000" b="1" kern="120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rPr>
            <a:t>QA /Eligibility/Contracting</a:t>
          </a:r>
          <a:endParaRPr lang="en-GB" sz="2000" b="1" kern="1200" noProof="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endParaRPr>
        </a:p>
      </dsp:txBody>
      <dsp:txXfrm>
        <a:off x="5062351" y="1831953"/>
        <a:ext cx="2115829" cy="2775403"/>
      </dsp:txXfrm>
    </dsp:sp>
    <dsp:sp modelId="{7BF6E820-C6E3-4E2C-BB23-ADF9AD641C6B}">
      <dsp:nvSpPr>
        <dsp:cNvPr id="0" name=""/>
        <dsp:cNvSpPr/>
      </dsp:nvSpPr>
      <dsp:spPr>
        <a:xfrm rot="5400000">
          <a:off x="5461186" y="3522891"/>
          <a:ext cx="3840480" cy="208456"/>
        </a:xfrm>
        <a:prstGeom prst="corner">
          <a:avLst>
            <a:gd name="adj1" fmla="val 1000"/>
            <a:gd name="adj2" fmla="val 1000"/>
          </a:avLst>
        </a:prstGeom>
        <a:solidFill>
          <a:schemeClr val="l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B8046455-4EBB-40A8-838B-B584850A8B8E}">
      <dsp:nvSpPr>
        <dsp:cNvPr id="0" name=""/>
        <dsp:cNvSpPr/>
      </dsp:nvSpPr>
      <dsp:spPr>
        <a:xfrm>
          <a:off x="7277198" y="5547360"/>
          <a:ext cx="2605701" cy="1280160"/>
        </a:xfrm>
        <a:prstGeom prst="chevron">
          <a:avLst>
            <a:gd name="adj" fmla="val 25000"/>
          </a:avLst>
        </a:prstGeom>
        <a:solidFill>
          <a:schemeClr val="accent4">
            <a:lumMod val="60000"/>
            <a:lumOff val="4000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304800" rIns="152400" bIns="304800" numCol="1" spcCol="1270" rtlCol="0" anchor="ctr" anchorCtr="0">
          <a:noAutofit/>
        </a:bodyPr>
        <a:lstStyle/>
        <a:p>
          <a:pPr marL="0" lvl="0" indent="0" algn="ctr" defTabSz="1066800" rtl="0">
            <a:lnSpc>
              <a:spcPct val="90000"/>
            </a:lnSpc>
            <a:spcBef>
              <a:spcPct val="0"/>
            </a:spcBef>
            <a:spcAft>
              <a:spcPct val="35000"/>
            </a:spcAft>
            <a:buNone/>
          </a:pPr>
          <a:r>
            <a:rPr lang="en-GB" sz="2400" b="1" kern="1200"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9.12.2024</a:t>
          </a:r>
          <a:endParaRPr lang="en-GB" sz="2400" b="1" kern="1200" noProof="0" dirty="0">
            <a:solidFill>
              <a:schemeClr val="accent1">
                <a:lumMod val="75000"/>
              </a:schemeClr>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7597238" y="5547360"/>
        <a:ext cx="1965621" cy="1280160"/>
      </dsp:txXfrm>
    </dsp:sp>
    <dsp:sp modelId="{1D84544C-5924-422B-9546-A86AE4927E4C}">
      <dsp:nvSpPr>
        <dsp:cNvPr id="0" name=""/>
        <dsp:cNvSpPr/>
      </dsp:nvSpPr>
      <dsp:spPr>
        <a:xfrm>
          <a:off x="7485654" y="1831953"/>
          <a:ext cx="2115829" cy="2775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rtlCol="0" anchor="t" anchorCtr="0">
          <a:noAutofit/>
        </a:bodyPr>
        <a:lstStyle/>
        <a:p>
          <a:pPr marL="0" lvl="0" indent="0" algn="l" defTabSz="533400" rtl="0">
            <a:lnSpc>
              <a:spcPct val="100000"/>
            </a:lnSpc>
            <a:spcBef>
              <a:spcPct val="0"/>
            </a:spcBef>
            <a:spcAft>
              <a:spcPts val="0"/>
            </a:spcAft>
            <a:buNone/>
          </a:pPr>
          <a:r>
            <a:rPr lang="en-GB" sz="2000" b="1" kern="120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rPr>
            <a:t>OSIs completions &amp; clarifications are submitted</a:t>
          </a:r>
          <a:endParaRPr lang="en-GB" sz="2000" b="1" kern="1200" noProof="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endParaRPr>
        </a:p>
      </dsp:txBody>
      <dsp:txXfrm>
        <a:off x="7485654" y="1831953"/>
        <a:ext cx="2115829" cy="2775403"/>
      </dsp:txXfrm>
    </dsp:sp>
    <dsp:sp modelId="{0EE416CF-D8AE-41BD-BF35-9148040E1274}">
      <dsp:nvSpPr>
        <dsp:cNvPr id="0" name=""/>
        <dsp:cNvSpPr/>
      </dsp:nvSpPr>
      <dsp:spPr>
        <a:xfrm rot="5400000">
          <a:off x="7884488" y="3522891"/>
          <a:ext cx="3840480" cy="208456"/>
        </a:xfrm>
        <a:prstGeom prst="corner">
          <a:avLst>
            <a:gd name="adj1" fmla="val 1000"/>
            <a:gd name="adj2" fmla="val 1000"/>
          </a:avLst>
        </a:prstGeom>
        <a:solidFill>
          <a:schemeClr val="lt1">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559A9A18-D6AE-4459-8C7F-A17CAB50744A}">
      <dsp:nvSpPr>
        <dsp:cNvPr id="0" name=""/>
        <dsp:cNvSpPr/>
      </dsp:nvSpPr>
      <dsp:spPr>
        <a:xfrm>
          <a:off x="9700500" y="5547360"/>
          <a:ext cx="2605701" cy="1280160"/>
        </a:xfrm>
        <a:prstGeom prst="chevron">
          <a:avLst>
            <a:gd name="adj" fmla="val 25000"/>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304800" rIns="152400" bIns="304800" numCol="1" spcCol="1270" rtlCol="0" anchor="ctr" anchorCtr="0">
          <a:noAutofit/>
        </a:bodyPr>
        <a:lstStyle/>
        <a:p>
          <a:pPr marL="0" lvl="0" indent="0" algn="ctr" defTabSz="1066800" rtl="0">
            <a:lnSpc>
              <a:spcPct val="90000"/>
            </a:lnSpc>
            <a:spcBef>
              <a:spcPct val="0"/>
            </a:spcBef>
            <a:spcAft>
              <a:spcPct val="35000"/>
            </a:spcAft>
            <a:buNone/>
          </a:pPr>
          <a:r>
            <a:rPr lang="en-GB" sz="2400" b="1" kern="1200"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10.12.2024</a:t>
          </a:r>
          <a:endParaRPr lang="en-GB" sz="2400" b="1" kern="1200" noProof="0" dirty="0">
            <a:solidFill>
              <a:schemeClr val="accent1">
                <a:lumMod val="75000"/>
              </a:schemeClr>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10020540" y="5547360"/>
        <a:ext cx="1965621" cy="1280160"/>
      </dsp:txXfrm>
    </dsp:sp>
    <dsp:sp modelId="{7F54B493-FCA8-4A1F-A2B1-FCB26CA9C396}">
      <dsp:nvSpPr>
        <dsp:cNvPr id="0" name=""/>
        <dsp:cNvSpPr/>
      </dsp:nvSpPr>
      <dsp:spPr>
        <a:xfrm>
          <a:off x="9908956" y="1831953"/>
          <a:ext cx="2115829" cy="2775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rtlCol="0" anchor="t" anchorCtr="0">
          <a:noAutofit/>
        </a:bodyPr>
        <a:lstStyle/>
        <a:p>
          <a:pPr marL="0" lvl="0" indent="0" algn="l" defTabSz="533400" rtl="0">
            <a:lnSpc>
              <a:spcPct val="100000"/>
            </a:lnSpc>
            <a:spcBef>
              <a:spcPct val="0"/>
            </a:spcBef>
            <a:spcAft>
              <a:spcPts val="0"/>
            </a:spcAft>
            <a:buNone/>
          </a:pPr>
          <a:r>
            <a:rPr lang="en-GB" sz="2000" b="1" kern="120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rPr>
            <a:t>2nd round of clarifications and/or completions for</a:t>
          </a:r>
          <a:r>
            <a:rPr lang="ro-RO" sz="2000" b="1" kern="120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rPr>
            <a:t> Eligibility /Contracting</a:t>
          </a:r>
          <a:endParaRPr lang="en-GB" sz="2000" b="1" kern="1200" noProof="0" dirty="0">
            <a:solidFill>
              <a:srgbClr val="4F81BD">
                <a:lumMod val="75000"/>
              </a:srgbClr>
            </a:solidFill>
            <a:latin typeface="Open Sans" panose="020B0606030504020204" pitchFamily="34" charset="0"/>
            <a:ea typeface="Open Sans" panose="020B0606030504020204" pitchFamily="34" charset="0"/>
            <a:cs typeface="Open Sans" panose="020B0606030504020204" pitchFamily="34" charset="0"/>
          </a:endParaRPr>
        </a:p>
      </dsp:txBody>
      <dsp:txXfrm>
        <a:off x="9908956" y="1831953"/>
        <a:ext cx="2115829" cy="2775403"/>
      </dsp:txXfrm>
    </dsp:sp>
    <dsp:sp modelId="{CFC3492C-3E69-4328-A86B-6DE7A0C38EF4}">
      <dsp:nvSpPr>
        <dsp:cNvPr id="0" name=""/>
        <dsp:cNvSpPr/>
      </dsp:nvSpPr>
      <dsp:spPr>
        <a:xfrm rot="5400000">
          <a:off x="10307790" y="3522891"/>
          <a:ext cx="3840480" cy="208456"/>
        </a:xfrm>
        <a:prstGeom prst="corner">
          <a:avLst>
            <a:gd name="adj1" fmla="val 1000"/>
            <a:gd name="adj2" fmla="val 1000"/>
          </a:avLst>
        </a:prstGeom>
        <a:solidFill>
          <a:schemeClr val="accent4">
            <a:lumMod val="75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sp>
    <dsp:sp modelId="{BB619D94-E1DC-4874-BFA8-CD39922BC3DF}">
      <dsp:nvSpPr>
        <dsp:cNvPr id="0" name=""/>
        <dsp:cNvSpPr/>
      </dsp:nvSpPr>
      <dsp:spPr>
        <a:xfrm>
          <a:off x="12123802" y="5547360"/>
          <a:ext cx="2605701" cy="1280160"/>
        </a:xfrm>
        <a:prstGeom prst="chevron">
          <a:avLst>
            <a:gd name="adj" fmla="val 25000"/>
          </a:avLst>
        </a:prstGeom>
        <a:solidFill>
          <a:srgbClr val="8064A2"/>
        </a:solidFill>
        <a:ln w="25400" cap="flat" cmpd="sng" algn="ctr">
          <a:solidFill>
            <a:srgbClr val="8064A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rtlCol="0" anchor="ctr" anchorCtr="0">
          <a:noAutofit/>
        </a:bodyPr>
        <a:lstStyle/>
        <a:p>
          <a:pPr marL="0" lvl="0" indent="0" algn="ctr" defTabSz="889000" rtl="0">
            <a:lnSpc>
              <a:spcPct val="90000"/>
            </a:lnSpc>
            <a:spcBef>
              <a:spcPct val="0"/>
            </a:spcBef>
            <a:spcAft>
              <a:spcPct val="35000"/>
            </a:spcAft>
            <a:buNone/>
          </a:pPr>
          <a:r>
            <a:rPr lang="en-GB" sz="2400" b="1" kern="1200"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1</a:t>
          </a:r>
          <a:r>
            <a:rPr lang="hu-HU" sz="2400" b="1" kern="1200"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2</a:t>
          </a:r>
          <a:r>
            <a:rPr lang="en-GB" sz="2400" b="1" kern="1200"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.12.2024</a:t>
          </a:r>
          <a:endParaRPr lang="en-GB" sz="2400" b="1" kern="1200" noProof="0" dirty="0">
            <a:solidFill>
              <a:prstClr val="white"/>
            </a:solidFill>
            <a:effectLst>
              <a:outerShdw blurRad="50800" dist="38100" dir="2700000" algn="tl" rotWithShape="0">
                <a:prstClr val="black">
                  <a:alpha val="50000"/>
                </a:prst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12443842" y="5547360"/>
        <a:ext cx="1965621" cy="1280160"/>
      </dsp:txXfrm>
    </dsp:sp>
    <dsp:sp modelId="{7FEBC9E3-F494-4C0C-BD57-C6697B29705B}">
      <dsp:nvSpPr>
        <dsp:cNvPr id="0" name=""/>
        <dsp:cNvSpPr/>
      </dsp:nvSpPr>
      <dsp:spPr>
        <a:xfrm>
          <a:off x="12332258" y="1831953"/>
          <a:ext cx="2115829" cy="2775403"/>
        </a:xfrm>
        <a:prstGeom prst="rect">
          <a:avLst/>
        </a:prstGeom>
        <a:noFill/>
        <a:ln>
          <a:noFill/>
        </a:ln>
        <a:effectLst/>
      </dsp:spPr>
      <dsp:style>
        <a:lnRef idx="0">
          <a:scrgbClr r="0" g="0" b="0"/>
        </a:lnRef>
        <a:fillRef idx="0">
          <a:scrgbClr r="0" g="0" b="0"/>
        </a:fillRef>
        <a:effectRef idx="0">
          <a:scrgbClr r="0" g="0" b="0"/>
        </a:effectRef>
        <a:fontRef idx="minor"/>
      </dsp:style>
    </dsp:sp>
    <dsp:sp modelId="{D4D7B49E-B88A-41D4-8EE0-9DAA645F8BB9}">
      <dsp:nvSpPr>
        <dsp:cNvPr id="0" name=""/>
        <dsp:cNvSpPr/>
      </dsp:nvSpPr>
      <dsp:spPr>
        <a:xfrm rot="5400000">
          <a:off x="12731093" y="3522891"/>
          <a:ext cx="3840480" cy="208456"/>
        </a:xfrm>
        <a:prstGeom prst="corner">
          <a:avLst>
            <a:gd name="adj1" fmla="val 1000"/>
            <a:gd name="adj2" fmla="val 1000"/>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96E2BEEC-E2CD-446D-84B0-4DBCBC1A3F46}">
      <dsp:nvSpPr>
        <dsp:cNvPr id="0" name=""/>
        <dsp:cNvSpPr/>
      </dsp:nvSpPr>
      <dsp:spPr>
        <a:xfrm>
          <a:off x="14547105" y="5547360"/>
          <a:ext cx="2605701" cy="1280160"/>
        </a:xfrm>
        <a:prstGeom prst="chevron">
          <a:avLst>
            <a:gd name="adj" fmla="val 25000"/>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304800" rIns="152400" bIns="304800" numCol="1" spcCol="1270" rtlCol="0" anchor="ctr" anchorCtr="0">
          <a:noAutofit/>
        </a:bodyPr>
        <a:lstStyle/>
        <a:p>
          <a:pPr marL="0" lvl="0" indent="0" algn="ctr" defTabSz="1066800" rtl="0">
            <a:lnSpc>
              <a:spcPct val="90000"/>
            </a:lnSpc>
            <a:spcBef>
              <a:spcPct val="0"/>
            </a:spcBef>
            <a:spcAft>
              <a:spcPct val="35000"/>
            </a:spcAft>
            <a:buNone/>
          </a:pPr>
          <a:r>
            <a:rPr lang="en-GB" sz="2400" b="1" kern="1200"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1</a:t>
          </a:r>
          <a:r>
            <a:rPr lang="hu-HU" sz="2400" b="1" kern="1200"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3</a:t>
          </a:r>
          <a:r>
            <a:rPr lang="en-GB" sz="2400" b="1" kern="1200"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.12.2024</a:t>
          </a:r>
          <a:endParaRPr lang="en-GB" sz="2400" b="1" kern="1200" noProof="0" dirty="0">
            <a:solidFill>
              <a:schemeClr val="accent1">
                <a:lumMod val="75000"/>
              </a:schemeClr>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14867145" y="5547360"/>
        <a:ext cx="1965621" cy="1280160"/>
      </dsp:txXfrm>
    </dsp:sp>
    <dsp:sp modelId="{EEA70B87-3901-4C76-963C-E6D1BA154320}">
      <dsp:nvSpPr>
        <dsp:cNvPr id="0" name=""/>
        <dsp:cNvSpPr/>
      </dsp:nvSpPr>
      <dsp:spPr>
        <a:xfrm>
          <a:off x="14755561" y="1831953"/>
          <a:ext cx="2115829" cy="2775403"/>
        </a:xfrm>
        <a:prstGeom prst="rect">
          <a:avLst/>
        </a:prstGeom>
        <a:noFill/>
        <a:ln>
          <a:noFill/>
        </a:ln>
        <a:effectLst/>
      </dsp:spPr>
      <dsp:style>
        <a:lnRef idx="0">
          <a:scrgbClr r="0" g="0" b="0"/>
        </a:lnRef>
        <a:fillRef idx="0">
          <a:scrgbClr r="0" g="0" b="0"/>
        </a:fillRef>
        <a:effectRef idx="0">
          <a:scrgbClr r="0" g="0" b="0"/>
        </a:effectRef>
        <a:fontRef idx="minor"/>
      </dsp:style>
    </dsp:sp>
    <dsp:sp modelId="{EDE3255A-A136-42DC-8693-6C8CB26CCCC5}">
      <dsp:nvSpPr>
        <dsp:cNvPr id="0" name=""/>
        <dsp:cNvSpPr/>
      </dsp:nvSpPr>
      <dsp:spPr>
        <a:xfrm rot="5400000">
          <a:off x="15154395" y="3522891"/>
          <a:ext cx="3840480" cy="208456"/>
        </a:xfrm>
        <a:prstGeom prst="corner">
          <a:avLst>
            <a:gd name="adj1" fmla="val 1000"/>
            <a:gd name="adj2" fmla="val 1000"/>
          </a:avLst>
        </a:prstGeom>
        <a:solidFill>
          <a:schemeClr val="lt1">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FB138570-4E18-4F8F-BB63-C582FC02F2D8}">
      <dsp:nvSpPr>
        <dsp:cNvPr id="0" name=""/>
        <dsp:cNvSpPr/>
      </dsp:nvSpPr>
      <dsp:spPr>
        <a:xfrm>
          <a:off x="16970407" y="5547360"/>
          <a:ext cx="2605701" cy="1280160"/>
        </a:xfrm>
        <a:prstGeom prst="chevron">
          <a:avLst>
            <a:gd name="adj" fmla="val 25000"/>
          </a:avLst>
        </a:prstGeom>
        <a:solidFill>
          <a:schemeClr val="accent3">
            <a:lumMod val="75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304800" rIns="152400" bIns="304800" numCol="1" spcCol="1270" rtlCol="0" anchor="ctr" anchorCtr="0">
          <a:noAutofit/>
        </a:bodyPr>
        <a:lstStyle/>
        <a:p>
          <a:pPr marL="0" lvl="0" indent="0" algn="ctr" defTabSz="1066800" rtl="0">
            <a:lnSpc>
              <a:spcPct val="90000"/>
            </a:lnSpc>
            <a:spcBef>
              <a:spcPct val="0"/>
            </a:spcBef>
            <a:spcAft>
              <a:spcPct val="35000"/>
            </a:spcAft>
            <a:buNone/>
          </a:pPr>
          <a:r>
            <a:rPr lang="en-GB" sz="2400" b="1" kern="1200"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1</a:t>
          </a:r>
          <a:r>
            <a:rPr lang="hu-HU" sz="2400" b="1" kern="1200"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6</a:t>
          </a:r>
          <a:r>
            <a:rPr lang="en-GB" sz="2400" b="1" kern="1200" noProof="0" dirty="0">
              <a:solidFill>
                <a:schemeClr val="bg1"/>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rPr>
            <a:t>.12.2024</a:t>
          </a:r>
          <a:endParaRPr lang="en-GB" sz="2400" b="1" kern="1200" noProof="0" dirty="0">
            <a:solidFill>
              <a:schemeClr val="accent1">
                <a:lumMod val="75000"/>
              </a:schemeClr>
            </a:solidFill>
            <a:effectLst>
              <a:outerShdw blurRad="50800" dist="38100" dir="2700000" algn="tl" rotWithShape="0">
                <a:schemeClr val="tx1">
                  <a:alpha val="50000"/>
                </a:scheme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17290447" y="5547360"/>
        <a:ext cx="1965621" cy="1280160"/>
      </dsp:txXfrm>
    </dsp:sp>
    <dsp:sp modelId="{3BA51779-F1B7-4CD9-AD9D-2A12FB464F0C}">
      <dsp:nvSpPr>
        <dsp:cNvPr id="0" name=""/>
        <dsp:cNvSpPr/>
      </dsp:nvSpPr>
      <dsp:spPr>
        <a:xfrm>
          <a:off x="17178863" y="1831953"/>
          <a:ext cx="2115829" cy="277540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BFEB8-DC09-4658-AA49-A0AA499C32C9}">
      <dsp:nvSpPr>
        <dsp:cNvPr id="0" name=""/>
        <dsp:cNvSpPr/>
      </dsp:nvSpPr>
      <dsp:spPr>
        <a:xfrm>
          <a:off x="0" y="1165485"/>
          <a:ext cx="5067994" cy="32181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188DFC-F716-49EC-9078-6E52E7E518D7}">
      <dsp:nvSpPr>
        <dsp:cNvPr id="0" name=""/>
        <dsp:cNvSpPr/>
      </dsp:nvSpPr>
      <dsp:spPr>
        <a:xfrm>
          <a:off x="563110" y="1700440"/>
          <a:ext cx="5067994" cy="32181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fontAlgn="ctr">
            <a:lnSpc>
              <a:spcPct val="90000"/>
            </a:lnSpc>
            <a:spcBef>
              <a:spcPct val="0"/>
            </a:spcBef>
            <a:spcAft>
              <a:spcPct val="35000"/>
            </a:spcAft>
            <a:buNone/>
          </a:pPr>
          <a:r>
            <a:rPr lang="en-GB" sz="3400" b="1" u="none" strike="noStrike" kern="1200">
              <a:effectLst/>
              <a:latin typeface="Montserrat Bold Italics"/>
              <a:ea typeface="+mn-ea"/>
              <a:cs typeface="+mn-cs"/>
            </a:rPr>
            <a:t>A. Eligibility of applicants</a:t>
          </a:r>
        </a:p>
        <a:p>
          <a:pPr marL="0" lvl="0" indent="0" algn="ctr" defTabSz="1511300" fontAlgn="ctr">
            <a:lnSpc>
              <a:spcPct val="90000"/>
            </a:lnSpc>
            <a:spcBef>
              <a:spcPct val="0"/>
            </a:spcBef>
            <a:spcAft>
              <a:spcPct val="35000"/>
            </a:spcAft>
            <a:buNone/>
          </a:pPr>
          <a:r>
            <a:rPr lang="en-GB" sz="3400" b="0" u="none" strike="noStrike" kern="1200">
              <a:effectLst/>
              <a:latin typeface="Montserrat Bold Italics"/>
              <a:ea typeface="+mn-ea"/>
              <a:cs typeface="+mn-cs"/>
            </a:rPr>
            <a:t>Kindly see Chapter 2.2.1.1, Applicant's Guide</a:t>
          </a:r>
          <a:r>
            <a:rPr lang="en-GB" sz="3400" b="1" u="none" strike="noStrike" kern="1200">
              <a:effectLst/>
              <a:latin typeface="Montserrat Bold Italics"/>
              <a:ea typeface="+mn-ea"/>
              <a:cs typeface="+mn-cs"/>
            </a:rPr>
            <a:t>  </a:t>
          </a:r>
        </a:p>
        <a:p>
          <a:pPr marL="0" lvl="0" indent="0" algn="ctr" defTabSz="1511300" fontAlgn="ctr">
            <a:lnSpc>
              <a:spcPct val="90000"/>
            </a:lnSpc>
            <a:spcBef>
              <a:spcPct val="0"/>
            </a:spcBef>
            <a:spcAft>
              <a:spcPct val="35000"/>
            </a:spcAft>
            <a:buNone/>
          </a:pPr>
          <a:endParaRPr lang="en-GB" sz="3400" b="1" u="none" strike="noStrike" kern="1200">
            <a:effectLst/>
            <a:latin typeface="Montserrat Bold Italics"/>
            <a:ea typeface="+mn-ea"/>
            <a:cs typeface="+mn-cs"/>
          </a:endParaRPr>
        </a:p>
      </dsp:txBody>
      <dsp:txXfrm>
        <a:off x="657367" y="1794697"/>
        <a:ext cx="4879480" cy="3029662"/>
      </dsp:txXfrm>
    </dsp:sp>
    <dsp:sp modelId="{7DC12D7C-B7B9-4CFF-9330-F8986E0837B1}">
      <dsp:nvSpPr>
        <dsp:cNvPr id="0" name=""/>
        <dsp:cNvSpPr/>
      </dsp:nvSpPr>
      <dsp:spPr>
        <a:xfrm>
          <a:off x="11696739" y="1270719"/>
          <a:ext cx="5067994" cy="32181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FB2FC9-6132-46E1-80CF-C65F2A6CB415}">
      <dsp:nvSpPr>
        <dsp:cNvPr id="0" name=""/>
        <dsp:cNvSpPr/>
      </dsp:nvSpPr>
      <dsp:spPr>
        <a:xfrm>
          <a:off x="12259849" y="1805674"/>
          <a:ext cx="5067994" cy="32181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778000" fontAlgn="ctr">
            <a:lnSpc>
              <a:spcPct val="90000"/>
            </a:lnSpc>
            <a:spcBef>
              <a:spcPct val="0"/>
            </a:spcBef>
            <a:spcAft>
              <a:spcPct val="35000"/>
            </a:spcAft>
            <a:buNone/>
          </a:pPr>
          <a:r>
            <a:rPr lang="en-GB" sz="3400" b="1" u="none" strike="noStrike" kern="1200" dirty="0">
              <a:effectLst/>
              <a:latin typeface="Montserrat Bold Italics"/>
              <a:ea typeface="+mn-ea"/>
              <a:cs typeface="+mn-cs"/>
            </a:rPr>
            <a:t>C. Eligibility of costs/expenditure</a:t>
          </a:r>
        </a:p>
        <a:p>
          <a:pPr marL="0" lvl="0" indent="0" algn="ctr" defTabSz="1778000" fontAlgn="ctr">
            <a:lnSpc>
              <a:spcPct val="90000"/>
            </a:lnSpc>
            <a:spcBef>
              <a:spcPct val="0"/>
            </a:spcBef>
            <a:spcAft>
              <a:spcPct val="35000"/>
            </a:spcAft>
            <a:buNone/>
          </a:pPr>
          <a:r>
            <a:rPr lang="en-GB" sz="3400" b="0" u="none" strike="noStrike" kern="1200" dirty="0">
              <a:effectLst/>
              <a:latin typeface="Montserrat Bold Italics"/>
              <a:ea typeface="+mn-ea"/>
              <a:cs typeface="+mn-cs"/>
            </a:rPr>
            <a:t>Kindly see Chapter 2.2.1.3, Applicant's Guide </a:t>
          </a:r>
        </a:p>
      </dsp:txBody>
      <dsp:txXfrm>
        <a:off x="12354106" y="1899931"/>
        <a:ext cx="4879480" cy="3029662"/>
      </dsp:txXfrm>
    </dsp:sp>
    <dsp:sp modelId="{F4A0AC8D-3130-45D2-9B4E-2BE8C273014E}">
      <dsp:nvSpPr>
        <dsp:cNvPr id="0" name=""/>
        <dsp:cNvSpPr/>
      </dsp:nvSpPr>
      <dsp:spPr>
        <a:xfrm>
          <a:off x="5872408" y="1292764"/>
          <a:ext cx="5067994" cy="32181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648FFB-BD6F-4E68-8CA0-128C25B6A328}">
      <dsp:nvSpPr>
        <dsp:cNvPr id="0" name=""/>
        <dsp:cNvSpPr/>
      </dsp:nvSpPr>
      <dsp:spPr>
        <a:xfrm>
          <a:off x="6435519" y="1827719"/>
          <a:ext cx="5067994" cy="32181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778000" fontAlgn="ctr">
            <a:lnSpc>
              <a:spcPct val="90000"/>
            </a:lnSpc>
            <a:spcBef>
              <a:spcPct val="0"/>
            </a:spcBef>
            <a:spcAft>
              <a:spcPct val="35000"/>
            </a:spcAft>
            <a:buNone/>
          </a:pPr>
          <a:r>
            <a:rPr lang="en-GB" sz="3400" b="1" u="none" strike="noStrike" kern="1200" dirty="0">
              <a:effectLst/>
              <a:latin typeface="Montserrat Bold Italics"/>
              <a:ea typeface="+mn-ea"/>
              <a:cs typeface="+mn-cs"/>
            </a:rPr>
            <a:t>B. Eligibility of actions (projects)</a:t>
          </a:r>
        </a:p>
        <a:p>
          <a:pPr marL="0" lvl="0" indent="0" algn="ctr" defTabSz="1778000" fontAlgn="ctr">
            <a:lnSpc>
              <a:spcPct val="90000"/>
            </a:lnSpc>
            <a:spcBef>
              <a:spcPct val="0"/>
            </a:spcBef>
            <a:spcAft>
              <a:spcPct val="35000"/>
            </a:spcAft>
            <a:buNone/>
          </a:pPr>
          <a:r>
            <a:rPr lang="en-GB" sz="3400" b="0" u="none" strike="noStrike" kern="1200" dirty="0">
              <a:effectLst/>
              <a:latin typeface="Montserrat Bold Italics"/>
              <a:ea typeface="+mn-ea"/>
              <a:cs typeface="+mn-cs"/>
            </a:rPr>
            <a:t>Kindly see Chapter 2.2.1.2, Applicant's Guide </a:t>
          </a:r>
        </a:p>
      </dsp:txBody>
      <dsp:txXfrm>
        <a:off x="6529776" y="1921976"/>
        <a:ext cx="4879480" cy="30296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7751C-1596-4FF4-AF3C-B66F48D50B14}">
      <dsp:nvSpPr>
        <dsp:cNvPr id="0" name=""/>
        <dsp:cNvSpPr/>
      </dsp:nvSpPr>
      <dsp:spPr>
        <a:xfrm>
          <a:off x="0" y="875"/>
          <a:ext cx="17339787"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FBA9CE3-A960-4BE5-B9FB-391303047045}">
      <dsp:nvSpPr>
        <dsp:cNvPr id="0" name=""/>
        <dsp:cNvSpPr/>
      </dsp:nvSpPr>
      <dsp:spPr>
        <a:xfrm>
          <a:off x="0" y="875"/>
          <a:ext cx="17339787" cy="102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Each Applicant must be a legal perso</a:t>
          </a:r>
          <a:r>
            <a:rPr lang="ro-RO" sz="2600" kern="1200"/>
            <a:t>n, </a:t>
          </a:r>
          <a:r>
            <a:rPr lang="en-GB" sz="2600" kern="1200"/>
            <a:t>be non-profit making and</a:t>
          </a:r>
          <a:r>
            <a:rPr lang="ro-RO" sz="2600" kern="1200"/>
            <a:t> </a:t>
          </a:r>
          <a:r>
            <a:rPr lang="en-GB" sz="2600" kern="1200"/>
            <a:t>be directly responsible for the preparation and management of the proposed project activities both from a professional and financial point of view and must not act as an intermediary. </a:t>
          </a:r>
          <a:endParaRPr lang="en-US" sz="2600" kern="1200"/>
        </a:p>
      </dsp:txBody>
      <dsp:txXfrm>
        <a:off x="0" y="875"/>
        <a:ext cx="17339787" cy="1024846"/>
      </dsp:txXfrm>
    </dsp:sp>
    <dsp:sp modelId="{86B73A3C-1624-454F-BEC7-9ABCB7BCA362}">
      <dsp:nvSpPr>
        <dsp:cNvPr id="0" name=""/>
        <dsp:cNvSpPr/>
      </dsp:nvSpPr>
      <dsp:spPr>
        <a:xfrm>
          <a:off x="0" y="1025722"/>
          <a:ext cx="17339787"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A91483B-8AA5-4538-953E-346CCCEFD20D}">
      <dsp:nvSpPr>
        <dsp:cNvPr id="0" name=""/>
        <dsp:cNvSpPr/>
      </dsp:nvSpPr>
      <dsp:spPr>
        <a:xfrm>
          <a:off x="0" y="1025722"/>
          <a:ext cx="17339787" cy="102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ro-RO" sz="2600" kern="1200"/>
            <a:t>Partnership criteria:</a:t>
          </a:r>
          <a:endParaRPr lang="en-US" sz="2600" kern="1200"/>
        </a:p>
      </dsp:txBody>
      <dsp:txXfrm>
        <a:off x="0" y="1025722"/>
        <a:ext cx="17339787" cy="1024846"/>
      </dsp:txXfrm>
    </dsp:sp>
    <dsp:sp modelId="{2086AFD5-C31E-4557-A18C-560068B87C93}">
      <dsp:nvSpPr>
        <dsp:cNvPr id="0" name=""/>
        <dsp:cNvSpPr/>
      </dsp:nvSpPr>
      <dsp:spPr>
        <a:xfrm>
          <a:off x="0" y="2050569"/>
          <a:ext cx="17339787"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A097904-0E6A-4825-94BD-AC5D08EB8FE5}">
      <dsp:nvSpPr>
        <dsp:cNvPr id="0" name=""/>
        <dsp:cNvSpPr/>
      </dsp:nvSpPr>
      <dsp:spPr>
        <a:xfrm>
          <a:off x="0" y="2050569"/>
          <a:ext cx="17339787" cy="102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a.	at least one Project Applicant on each side of the border; </a:t>
          </a:r>
        </a:p>
      </dsp:txBody>
      <dsp:txXfrm>
        <a:off x="0" y="2050569"/>
        <a:ext cx="17339787" cy="1024846"/>
      </dsp:txXfrm>
    </dsp:sp>
    <dsp:sp modelId="{8E321087-9B2C-4209-B94B-BA82A56A970C}">
      <dsp:nvSpPr>
        <dsp:cNvPr id="0" name=""/>
        <dsp:cNvSpPr/>
      </dsp:nvSpPr>
      <dsp:spPr>
        <a:xfrm>
          <a:off x="0" y="3075416"/>
          <a:ext cx="17339787"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CA91307-C559-4225-8CFB-CF513C8163DF}">
      <dsp:nvSpPr>
        <dsp:cNvPr id="0" name=""/>
        <dsp:cNvSpPr/>
      </dsp:nvSpPr>
      <dsp:spPr>
        <a:xfrm>
          <a:off x="0" y="3075416"/>
          <a:ext cx="17339787" cy="102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b.	</a:t>
          </a:r>
          <a:r>
            <a:rPr lang="ro-RO" sz="2600" kern="1200"/>
            <a:t>t</a:t>
          </a:r>
          <a:r>
            <a:rPr lang="en-US" sz="2600" kern="1200"/>
            <a:t>he (Lead) Applicant must have legal competencies in the project-relevant field; </a:t>
          </a:r>
        </a:p>
      </dsp:txBody>
      <dsp:txXfrm>
        <a:off x="0" y="3075416"/>
        <a:ext cx="17339787" cy="1024846"/>
      </dsp:txXfrm>
    </dsp:sp>
    <dsp:sp modelId="{F73BEC25-B094-43BA-BD1D-22E409538B91}">
      <dsp:nvSpPr>
        <dsp:cNvPr id="0" name=""/>
        <dsp:cNvSpPr/>
      </dsp:nvSpPr>
      <dsp:spPr>
        <a:xfrm>
          <a:off x="0" y="4100262"/>
          <a:ext cx="17339787"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AE64AB6-8E3D-4D64-8090-B77F7532BB68}">
      <dsp:nvSpPr>
        <dsp:cNvPr id="0" name=""/>
        <dsp:cNvSpPr/>
      </dsp:nvSpPr>
      <dsp:spPr>
        <a:xfrm>
          <a:off x="0" y="4100262"/>
          <a:ext cx="17339787" cy="102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	</a:t>
          </a:r>
          <a:r>
            <a:rPr lang="ro-RO" sz="2600" kern="1200"/>
            <a:t>t</a:t>
          </a:r>
          <a:r>
            <a:rPr lang="en-US" sz="2600" kern="1200"/>
            <a:t>he applicants should have stable and sufficient financial resources throughout the duration of the project and its sustainability period; </a:t>
          </a:r>
        </a:p>
      </dsp:txBody>
      <dsp:txXfrm>
        <a:off x="0" y="4100262"/>
        <a:ext cx="17339787" cy="1024846"/>
      </dsp:txXfrm>
    </dsp:sp>
    <dsp:sp modelId="{9B028C19-F796-499B-B339-1AB045341ED8}">
      <dsp:nvSpPr>
        <dsp:cNvPr id="0" name=""/>
        <dsp:cNvSpPr/>
      </dsp:nvSpPr>
      <dsp:spPr>
        <a:xfrm>
          <a:off x="0" y="5125109"/>
          <a:ext cx="17339787"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3394B08-6FD5-4779-B935-DD4EF19CAAFA}">
      <dsp:nvSpPr>
        <dsp:cNvPr id="0" name=""/>
        <dsp:cNvSpPr/>
      </dsp:nvSpPr>
      <dsp:spPr>
        <a:xfrm>
          <a:off x="0" y="5125109"/>
          <a:ext cx="17339787" cy="102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d.	the applicants must demonstrate that they have not received financing support from public funds in the past 5 years before submitting the applications under </a:t>
          </a:r>
          <a:r>
            <a:rPr lang="ro-RO" sz="2600" kern="1200"/>
            <a:t>the </a:t>
          </a:r>
          <a:r>
            <a:rPr lang="en-US" sz="2600" kern="1200"/>
            <a:t>Call for proposals for the same operation/project; </a:t>
          </a:r>
        </a:p>
      </dsp:txBody>
      <dsp:txXfrm>
        <a:off x="0" y="5125109"/>
        <a:ext cx="17339787" cy="1024846"/>
      </dsp:txXfrm>
    </dsp:sp>
    <dsp:sp modelId="{9ADF77D8-8CAC-4548-BF51-B7D1109AE099}">
      <dsp:nvSpPr>
        <dsp:cNvPr id="0" name=""/>
        <dsp:cNvSpPr/>
      </dsp:nvSpPr>
      <dsp:spPr>
        <a:xfrm>
          <a:off x="0" y="6149956"/>
          <a:ext cx="17339787" cy="0"/>
        </a:xfrm>
        <a:prstGeom prst="lin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BDA6B3F-3CBE-44BC-A269-6801E3C569B3}">
      <dsp:nvSpPr>
        <dsp:cNvPr id="0" name=""/>
        <dsp:cNvSpPr/>
      </dsp:nvSpPr>
      <dsp:spPr>
        <a:xfrm>
          <a:off x="0" y="6149956"/>
          <a:ext cx="17339787" cy="102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e.	all applicants involved in the project must prove their professional, operational/administrative capacity to manage their share of activities in the field of action they are applying for</a:t>
          </a:r>
          <a:r>
            <a:rPr lang="ro-RO" sz="2600" kern="1200"/>
            <a:t>.</a:t>
          </a:r>
          <a:endParaRPr lang="en-US" sz="2600" kern="1200"/>
        </a:p>
      </dsp:txBody>
      <dsp:txXfrm>
        <a:off x="0" y="6149956"/>
        <a:ext cx="17339787" cy="10248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F8435-04C1-414D-8541-7CDB86E500E7}">
      <dsp:nvSpPr>
        <dsp:cNvPr id="0" name=""/>
        <dsp:cNvSpPr/>
      </dsp:nvSpPr>
      <dsp:spPr>
        <a:xfrm>
          <a:off x="0" y="546651"/>
          <a:ext cx="17903826" cy="10023300"/>
        </a:xfrm>
        <a:prstGeom prst="rect">
          <a:avLst/>
        </a:prstGeom>
        <a:no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0" tIns="548640" rIns="182880" bIns="91440" numCol="1" spcCol="1270" anchor="t" anchorCtr="0">
          <a:noAutofit/>
        </a:bodyPr>
        <a:lstStyle/>
        <a:p>
          <a:pPr marL="285750" lvl="1" indent="-285750" algn="l" defTabSz="1422400">
            <a:lnSpc>
              <a:spcPct val="90000"/>
            </a:lnSpc>
            <a:spcBef>
              <a:spcPct val="0"/>
            </a:spcBef>
            <a:spcAft>
              <a:spcPct val="15000"/>
            </a:spcAft>
            <a:buFont typeface="Wingdings" panose="05000000000000000000" pitchFamily="2" charset="2"/>
            <a:buChar char="ü"/>
          </a:pPr>
          <a:r>
            <a:rPr lang="en-US" sz="3200" kern="1200" dirty="0">
              <a:solidFill>
                <a:srgbClr val="1F497D"/>
              </a:solidFill>
              <a:latin typeface="Montserrat Bold Italics"/>
              <a:ea typeface="+mn-ea"/>
              <a:cs typeface="+mn-cs"/>
            </a:rPr>
            <a:t>ensure a relevant contribution to the </a:t>
          </a:r>
          <a:r>
            <a:rPr lang="en-US" sz="3200" kern="1200" dirty="0" err="1">
              <a:solidFill>
                <a:srgbClr val="1F497D"/>
              </a:solidFill>
              <a:latin typeface="Montserrat Bold Italics"/>
              <a:ea typeface="+mn-ea"/>
              <a:cs typeface="+mn-cs"/>
            </a:rPr>
            <a:t>Programme</a:t>
          </a:r>
          <a:r>
            <a:rPr lang="en-US" sz="3200" kern="1200" dirty="0">
              <a:solidFill>
                <a:srgbClr val="1F497D"/>
              </a:solidFill>
              <a:latin typeface="Montserrat Bold Italics"/>
              <a:ea typeface="+mn-ea"/>
              <a:cs typeface="+mn-cs"/>
            </a:rPr>
            <a:t> Objectives/Priorities and results;</a:t>
          </a:r>
          <a:endParaRPr lang="en-GB" sz="3200" kern="1200" dirty="0">
            <a:solidFill>
              <a:srgbClr val="1F497D"/>
            </a:solidFill>
            <a:latin typeface="Montserrat Bold Italics"/>
            <a:ea typeface="+mn-ea"/>
            <a:cs typeface="+mn-cs"/>
          </a:endParaRPr>
        </a:p>
        <a:p>
          <a:pPr marL="285750" lvl="1" indent="-285750" algn="l" defTabSz="1422400">
            <a:lnSpc>
              <a:spcPct val="90000"/>
            </a:lnSpc>
            <a:spcBef>
              <a:spcPct val="0"/>
            </a:spcBef>
            <a:spcAft>
              <a:spcPct val="15000"/>
            </a:spcAft>
            <a:buFont typeface="Wingdings" panose="05000000000000000000" pitchFamily="2" charset="2"/>
            <a:buChar char="ü"/>
          </a:pPr>
          <a:r>
            <a:rPr lang="en-GB" sz="3200" kern="1200" dirty="0">
              <a:solidFill>
                <a:srgbClr val="1F497D"/>
              </a:solidFill>
              <a:latin typeface="Montserrat Bold Italics"/>
              <a:ea typeface="+mn-ea"/>
              <a:cs typeface="+mn-cs"/>
            </a:rPr>
            <a:t>strong and balanced partnership </a:t>
          </a:r>
          <a:r>
            <a:rPr lang="en-US" sz="3200" kern="1200" dirty="0">
              <a:solidFill>
                <a:srgbClr val="1F497D"/>
              </a:solidFill>
              <a:latin typeface="Montserrat Bold Italics"/>
              <a:ea typeface="+mn-ea"/>
              <a:cs typeface="+mn-cs"/>
            </a:rPr>
            <a:t>with respect to the levels, sectors, territory and budget</a:t>
          </a:r>
          <a:r>
            <a:rPr lang="en-GB" sz="3200" kern="1200" dirty="0">
              <a:solidFill>
                <a:srgbClr val="1F497D"/>
              </a:solidFill>
              <a:latin typeface="Montserrat Bold Italics"/>
              <a:ea typeface="+mn-ea"/>
              <a:cs typeface="+mn-cs"/>
            </a:rPr>
            <a:t>;</a:t>
          </a:r>
        </a:p>
        <a:p>
          <a:pPr marL="285750" lvl="1" indent="-285750" algn="l" defTabSz="1422400">
            <a:lnSpc>
              <a:spcPct val="90000"/>
            </a:lnSpc>
            <a:spcBef>
              <a:spcPct val="0"/>
            </a:spcBef>
            <a:spcAft>
              <a:spcPct val="15000"/>
            </a:spcAft>
            <a:buFont typeface="Wingdings" panose="05000000000000000000" pitchFamily="2" charset="2"/>
            <a:buChar char="ü"/>
          </a:pPr>
          <a:r>
            <a:rPr lang="en-US" sz="3200" kern="1200" dirty="0">
              <a:solidFill>
                <a:srgbClr val="1F497D"/>
              </a:solidFill>
              <a:latin typeface="Montserrat Bold Italics"/>
              <a:ea typeface="+mn-ea"/>
              <a:cs typeface="+mn-cs"/>
            </a:rPr>
            <a:t>implemented in the Programme Area, exceptions up to maximum 10% of the total eligible costs;</a:t>
          </a:r>
          <a:endParaRPr lang="en-GB" sz="3200" kern="1200" dirty="0">
            <a:solidFill>
              <a:srgbClr val="1F497D"/>
            </a:solidFill>
            <a:latin typeface="Montserrat Bold Italics"/>
            <a:ea typeface="+mn-ea"/>
            <a:cs typeface="+mn-cs"/>
          </a:endParaRPr>
        </a:p>
        <a:p>
          <a:pPr marL="285750" lvl="1" indent="-285750" algn="l" defTabSz="1422400">
            <a:lnSpc>
              <a:spcPct val="90000"/>
            </a:lnSpc>
            <a:spcBef>
              <a:spcPct val="0"/>
            </a:spcBef>
            <a:spcAft>
              <a:spcPct val="15000"/>
            </a:spcAft>
            <a:buFont typeface="Wingdings" panose="05000000000000000000" pitchFamily="2" charset="2"/>
            <a:buChar char="ü"/>
          </a:pPr>
          <a:r>
            <a:rPr lang="en-US" sz="3200" kern="1200" dirty="0">
              <a:solidFill>
                <a:srgbClr val="1F497D"/>
              </a:solidFill>
              <a:latin typeface="Montserrat Bold Italics"/>
              <a:ea typeface="+mn-ea"/>
              <a:cs typeface="+mn-cs"/>
            </a:rPr>
            <a:t>contribute to a wider strategy on one or more policy levels (EU / macroregional/national / regional / county);</a:t>
          </a:r>
          <a:endParaRPr lang="en-GB" sz="3200" kern="1200" dirty="0">
            <a:solidFill>
              <a:srgbClr val="1F497D"/>
            </a:solidFill>
            <a:latin typeface="Montserrat Bold Italics"/>
            <a:ea typeface="+mn-ea"/>
            <a:cs typeface="+mn-cs"/>
          </a:endParaRPr>
        </a:p>
        <a:p>
          <a:pPr marL="285750" lvl="1" indent="-285750" algn="l" defTabSz="1422400">
            <a:lnSpc>
              <a:spcPct val="90000"/>
            </a:lnSpc>
            <a:spcBef>
              <a:spcPct val="0"/>
            </a:spcBef>
            <a:spcAft>
              <a:spcPct val="15000"/>
            </a:spcAft>
            <a:buFont typeface="Wingdings" panose="05000000000000000000" pitchFamily="2" charset="2"/>
            <a:buChar char="ü"/>
          </a:pPr>
          <a:r>
            <a:rPr lang="en-US" sz="3200" kern="1200" dirty="0">
              <a:solidFill>
                <a:srgbClr val="1F497D"/>
              </a:solidFill>
              <a:latin typeface="Montserrat Bold Italics"/>
              <a:ea typeface="+mn-ea"/>
              <a:cs typeface="+mn-cs"/>
            </a:rPr>
            <a:t>make a positive contribution to the Programme’s horizontal principles;</a:t>
          </a:r>
          <a:endParaRPr lang="en-GB" sz="3200" kern="1200" dirty="0">
            <a:solidFill>
              <a:srgbClr val="1F497D"/>
            </a:solidFill>
            <a:latin typeface="Montserrat Bold Italics"/>
            <a:ea typeface="+mn-ea"/>
            <a:cs typeface="+mn-cs"/>
          </a:endParaRPr>
        </a:p>
        <a:p>
          <a:pPr marL="285750" lvl="1" indent="-285750" algn="l" defTabSz="1422400">
            <a:lnSpc>
              <a:spcPct val="90000"/>
            </a:lnSpc>
            <a:spcBef>
              <a:spcPct val="0"/>
            </a:spcBef>
            <a:spcAft>
              <a:spcPct val="15000"/>
            </a:spcAft>
            <a:buFont typeface="Wingdings" panose="05000000000000000000" pitchFamily="2" charset="2"/>
            <a:buChar char="ü"/>
          </a:pPr>
          <a:r>
            <a:rPr lang="en-US" sz="3200" kern="1200" dirty="0">
              <a:solidFill>
                <a:srgbClr val="1F497D"/>
              </a:solidFill>
              <a:latin typeface="Montserrat Bold Italics"/>
              <a:ea typeface="+mn-ea"/>
              <a:cs typeface="+mn-cs"/>
            </a:rPr>
            <a:t>in line with the objective of promoting sustainable development, considering the UN Sustainable Development Goals, the Paris Agreement, and the "do no significant harm" principle;</a:t>
          </a:r>
          <a:endParaRPr lang="en-GB" sz="3200" kern="1200" dirty="0">
            <a:solidFill>
              <a:srgbClr val="1F497D"/>
            </a:solidFill>
            <a:latin typeface="Montserrat Bold Italics"/>
            <a:ea typeface="+mn-ea"/>
            <a:cs typeface="+mn-cs"/>
          </a:endParaRPr>
        </a:p>
        <a:p>
          <a:pPr marL="285750" lvl="1" indent="-285750" algn="l" defTabSz="1422400">
            <a:lnSpc>
              <a:spcPct val="90000"/>
            </a:lnSpc>
            <a:spcBef>
              <a:spcPct val="0"/>
            </a:spcBef>
            <a:spcAft>
              <a:spcPct val="15000"/>
            </a:spcAft>
            <a:buFont typeface="Wingdings" panose="05000000000000000000" pitchFamily="2" charset="2"/>
            <a:buChar char="ü"/>
          </a:pPr>
          <a:r>
            <a:rPr lang="en-US" sz="3200" kern="1200" dirty="0">
              <a:solidFill>
                <a:srgbClr val="1F497D"/>
              </a:solidFill>
              <a:latin typeface="Montserrat Bold Italics"/>
              <a:ea typeface="+mn-ea"/>
              <a:cs typeface="+mn-cs"/>
            </a:rPr>
            <a:t>in case of projects involving exclusively the elaboration of technical plans/feasibility studies - clear commitment of the relevant authority/body to support the actual investment;</a:t>
          </a:r>
          <a:endParaRPr lang="en-GB" sz="3200" kern="1200" dirty="0">
            <a:solidFill>
              <a:srgbClr val="1F497D"/>
            </a:solidFill>
            <a:latin typeface="Montserrat Bold Italics"/>
            <a:ea typeface="+mn-ea"/>
            <a:cs typeface="+mn-cs"/>
          </a:endParaRPr>
        </a:p>
        <a:p>
          <a:pPr marL="285750" lvl="1" indent="-285750" algn="l" defTabSz="1422400">
            <a:lnSpc>
              <a:spcPct val="90000"/>
            </a:lnSpc>
            <a:spcBef>
              <a:spcPct val="0"/>
            </a:spcBef>
            <a:spcAft>
              <a:spcPct val="15000"/>
            </a:spcAft>
            <a:buFont typeface="Wingdings" panose="05000000000000000000" pitchFamily="2" charset="2"/>
            <a:buChar char="ü"/>
          </a:pPr>
          <a:r>
            <a:rPr lang="en-US" sz="3200" kern="1200" dirty="0">
              <a:solidFill>
                <a:srgbClr val="1F497D"/>
              </a:solidFill>
              <a:latin typeface="Montserrat Bold Italics"/>
              <a:ea typeface="+mn-ea"/>
              <a:cs typeface="+mn-cs"/>
            </a:rPr>
            <a:t>for infrastructure investments, the applicants must prove they have the legal right to perform the project activities in the specific location;</a:t>
          </a:r>
          <a:endParaRPr lang="en-GB" sz="3200" kern="1200" dirty="0">
            <a:solidFill>
              <a:srgbClr val="1F497D"/>
            </a:solidFill>
            <a:latin typeface="Montserrat Bold Italics"/>
            <a:ea typeface="+mn-ea"/>
            <a:cs typeface="+mn-cs"/>
          </a:endParaRPr>
        </a:p>
        <a:p>
          <a:pPr marL="285750" lvl="1" indent="-285750" algn="l" defTabSz="1422400">
            <a:lnSpc>
              <a:spcPct val="90000"/>
            </a:lnSpc>
            <a:spcBef>
              <a:spcPct val="0"/>
            </a:spcBef>
            <a:spcAft>
              <a:spcPct val="15000"/>
            </a:spcAft>
            <a:buFont typeface="Wingdings" panose="05000000000000000000" pitchFamily="2" charset="2"/>
            <a:buChar char="ü"/>
          </a:pPr>
          <a:r>
            <a:rPr lang="en-US" sz="3200" kern="1200" dirty="0">
              <a:solidFill>
                <a:srgbClr val="1F497D"/>
              </a:solidFill>
              <a:latin typeface="Montserrat Bold Italics"/>
              <a:ea typeface="+mn-ea"/>
              <a:cs typeface="+mn-cs"/>
            </a:rPr>
            <a:t>bilateral agreement between the Member States in case of building physical cross border infrastructure, for projects financing cross border infrastructure other than roads, those bilateral agreements must be in force at the time of submission of project applications </a:t>
          </a:r>
          <a:endParaRPr lang="en-GB" sz="3200" kern="1200" dirty="0">
            <a:solidFill>
              <a:srgbClr val="1F497D"/>
            </a:solidFill>
            <a:latin typeface="Montserrat Bold Italics"/>
            <a:ea typeface="+mn-ea"/>
            <a:cs typeface="+mn-cs"/>
          </a:endParaRPr>
        </a:p>
        <a:p>
          <a:pPr marL="285750" lvl="1" indent="-285750" algn="l" defTabSz="1422400">
            <a:lnSpc>
              <a:spcPct val="90000"/>
            </a:lnSpc>
            <a:spcBef>
              <a:spcPct val="0"/>
            </a:spcBef>
            <a:spcAft>
              <a:spcPct val="15000"/>
            </a:spcAft>
            <a:buFont typeface="Wingdings" panose="05000000000000000000" pitchFamily="2" charset="2"/>
            <a:buChar char="ü"/>
          </a:pPr>
          <a:r>
            <a:rPr lang="en-US" sz="3200" kern="1200" dirty="0">
              <a:solidFill>
                <a:srgbClr val="1F497D"/>
              </a:solidFill>
              <a:latin typeface="Montserrat Bold Italics"/>
              <a:ea typeface="+mn-ea"/>
              <a:cs typeface="+mn-cs"/>
            </a:rPr>
            <a:t>not completed or fully implemented before the Project Proposal was submitted for funding under the Call, in case operations started before the submission, the costs are only eligible if applicable law has been respected;</a:t>
          </a:r>
          <a:endParaRPr lang="en-GB" sz="3200" kern="1200" dirty="0">
            <a:solidFill>
              <a:srgbClr val="1F497D"/>
            </a:solidFill>
            <a:latin typeface="Montserrat Bold Italics"/>
            <a:ea typeface="+mn-ea"/>
            <a:cs typeface="+mn-cs"/>
          </a:endParaRPr>
        </a:p>
        <a:p>
          <a:pPr marL="285750" lvl="1" indent="-285750" algn="l" defTabSz="1422400">
            <a:lnSpc>
              <a:spcPct val="90000"/>
            </a:lnSpc>
            <a:spcBef>
              <a:spcPct val="0"/>
            </a:spcBef>
            <a:spcAft>
              <a:spcPct val="15000"/>
            </a:spcAft>
            <a:buFont typeface="Wingdings" panose="05000000000000000000" pitchFamily="2" charset="2"/>
            <a:buChar char="ü"/>
          </a:pPr>
          <a:r>
            <a:rPr lang="en-US" sz="3200" kern="1200" dirty="0">
              <a:solidFill>
                <a:srgbClr val="1F497D"/>
              </a:solidFill>
              <a:latin typeface="Montserrat Bold Italics"/>
              <a:ea typeface="+mn-ea"/>
              <a:cs typeface="+mn-cs"/>
            </a:rPr>
            <a:t>meet the minimum mandatory information and communication requirements;</a:t>
          </a:r>
          <a:endParaRPr lang="en-GB" sz="3200" kern="1200" dirty="0">
            <a:solidFill>
              <a:srgbClr val="1F497D"/>
            </a:solidFill>
            <a:latin typeface="Montserrat Bold Italics"/>
            <a:ea typeface="+mn-ea"/>
            <a:cs typeface="+mn-cs"/>
          </a:endParaRPr>
        </a:p>
      </dsp:txBody>
      <dsp:txXfrm>
        <a:off x="0" y="546651"/>
        <a:ext cx="17903826" cy="10023300"/>
      </dsp:txXfrm>
    </dsp:sp>
    <dsp:sp modelId="{A116CD16-0A76-4FAC-9A4A-5ECD90369E53}">
      <dsp:nvSpPr>
        <dsp:cNvPr id="0" name=""/>
        <dsp:cNvSpPr/>
      </dsp:nvSpPr>
      <dsp:spPr>
        <a:xfrm>
          <a:off x="835025" y="0"/>
          <a:ext cx="12532678" cy="1092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705" tIns="0" rIns="473705" bIns="0" numCol="1" spcCol="1270" anchor="ctr" anchorCtr="0">
          <a:noAutofit/>
        </a:bodyPr>
        <a:lstStyle/>
        <a:p>
          <a:pPr marL="0" lvl="0" indent="0" algn="l" defTabSz="1644650">
            <a:lnSpc>
              <a:spcPct val="90000"/>
            </a:lnSpc>
            <a:spcBef>
              <a:spcPct val="0"/>
            </a:spcBef>
            <a:spcAft>
              <a:spcPct val="35000"/>
            </a:spcAft>
            <a:buNone/>
          </a:pPr>
          <a:r>
            <a:rPr lang="en-GB" sz="3700" b="1" kern="1200" dirty="0"/>
            <a:t> Eligibility of actions</a:t>
          </a:r>
          <a:endParaRPr lang="en-GB" sz="3700" kern="1200" dirty="0"/>
        </a:p>
      </dsp:txBody>
      <dsp:txXfrm>
        <a:off x="888344" y="53319"/>
        <a:ext cx="12426040" cy="9856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A8532-7B9F-497E-9545-F7DAE3E895AC}">
      <dsp:nvSpPr>
        <dsp:cNvPr id="0" name=""/>
        <dsp:cNvSpPr/>
      </dsp:nvSpPr>
      <dsp:spPr>
        <a:xfrm>
          <a:off x="0" y="127260"/>
          <a:ext cx="19209656"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t>Staff costs  </a:t>
          </a:r>
          <a:r>
            <a:rPr lang="en-GB" sz="3600" kern="1200" dirty="0"/>
            <a:t>- flat rate – </a:t>
          </a:r>
          <a:r>
            <a:rPr lang="ro-RO" sz="3600" kern="1200" dirty="0"/>
            <a:t>up to </a:t>
          </a:r>
          <a:r>
            <a:rPr lang="en-GB" sz="3600" kern="1200" dirty="0"/>
            <a:t>20% of direct costs (other than staff costs, but maximum 150.000 euro)</a:t>
          </a:r>
          <a:endParaRPr lang="en-US" sz="3600" kern="1200" dirty="0"/>
        </a:p>
      </dsp:txBody>
      <dsp:txXfrm>
        <a:off x="42151" y="169411"/>
        <a:ext cx="19125354" cy="779158"/>
      </dsp:txXfrm>
    </dsp:sp>
    <dsp:sp modelId="{3F3E3F25-64CC-48B4-AA3C-390A99126DF3}">
      <dsp:nvSpPr>
        <dsp:cNvPr id="0" name=""/>
        <dsp:cNvSpPr/>
      </dsp:nvSpPr>
      <dsp:spPr>
        <a:xfrm>
          <a:off x="0" y="1094400"/>
          <a:ext cx="19209656"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t>Office and administrative expenditure </a:t>
          </a:r>
          <a:r>
            <a:rPr lang="en-GB" sz="3600" kern="1200" dirty="0"/>
            <a:t>– flat rate – </a:t>
          </a:r>
          <a:r>
            <a:rPr lang="ro-RO" sz="3600" kern="1200" dirty="0"/>
            <a:t>up to </a:t>
          </a:r>
          <a:r>
            <a:rPr lang="en-GB" sz="3600" kern="1200" dirty="0"/>
            <a:t>15% of staff costs </a:t>
          </a:r>
          <a:endParaRPr lang="en-US" sz="3600" kern="1200" dirty="0"/>
        </a:p>
      </dsp:txBody>
      <dsp:txXfrm>
        <a:off x="42151" y="1136551"/>
        <a:ext cx="19125354" cy="779158"/>
      </dsp:txXfrm>
    </dsp:sp>
    <dsp:sp modelId="{5F94D53E-E673-4091-A968-247A696E0DE1}">
      <dsp:nvSpPr>
        <dsp:cNvPr id="0" name=""/>
        <dsp:cNvSpPr/>
      </dsp:nvSpPr>
      <dsp:spPr>
        <a:xfrm>
          <a:off x="0" y="2061540"/>
          <a:ext cx="19209656"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t>Travel and accommodation costs </a:t>
          </a:r>
          <a:r>
            <a:rPr lang="en-GB" sz="3600" kern="1200" dirty="0"/>
            <a:t>– flat rate – </a:t>
          </a:r>
          <a:r>
            <a:rPr lang="ro-RO" sz="3600" kern="1200" dirty="0"/>
            <a:t>up to </a:t>
          </a:r>
          <a:r>
            <a:rPr lang="en-GB" sz="3600" kern="1200" dirty="0"/>
            <a:t>15% of staff costs</a:t>
          </a:r>
          <a:endParaRPr lang="en-US" sz="3600" kern="1200" dirty="0"/>
        </a:p>
      </dsp:txBody>
      <dsp:txXfrm>
        <a:off x="42151" y="2103691"/>
        <a:ext cx="19125354" cy="779158"/>
      </dsp:txXfrm>
    </dsp:sp>
    <dsp:sp modelId="{DB926B39-3401-4FC7-94AE-B98E7E45804B}">
      <dsp:nvSpPr>
        <dsp:cNvPr id="0" name=""/>
        <dsp:cNvSpPr/>
      </dsp:nvSpPr>
      <dsp:spPr>
        <a:xfrm>
          <a:off x="0" y="3028680"/>
          <a:ext cx="19209656"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a:t>External expertise and services costs</a:t>
          </a:r>
          <a:endParaRPr lang="en-US" sz="3600" kern="1200"/>
        </a:p>
      </dsp:txBody>
      <dsp:txXfrm>
        <a:off x="42151" y="3070831"/>
        <a:ext cx="19125354" cy="779158"/>
      </dsp:txXfrm>
    </dsp:sp>
    <dsp:sp modelId="{CD6B30BD-218D-4FA5-BC15-C8A952DE63C0}">
      <dsp:nvSpPr>
        <dsp:cNvPr id="0" name=""/>
        <dsp:cNvSpPr/>
      </dsp:nvSpPr>
      <dsp:spPr>
        <a:xfrm>
          <a:off x="0" y="3995820"/>
          <a:ext cx="19209656"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a:t>Equipment expenditure</a:t>
          </a:r>
          <a:endParaRPr lang="en-US" sz="3600" kern="1200"/>
        </a:p>
      </dsp:txBody>
      <dsp:txXfrm>
        <a:off x="42151" y="4037971"/>
        <a:ext cx="19125354" cy="779158"/>
      </dsp:txXfrm>
    </dsp:sp>
    <dsp:sp modelId="{1A122D13-D29F-4D4A-B9A5-2E221CD284EB}">
      <dsp:nvSpPr>
        <dsp:cNvPr id="0" name=""/>
        <dsp:cNvSpPr/>
      </dsp:nvSpPr>
      <dsp:spPr>
        <a:xfrm>
          <a:off x="0" y="4962960"/>
          <a:ext cx="19209656"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t>Infrastructure and works</a:t>
          </a:r>
          <a:r>
            <a:rPr lang="ro-RO" sz="3600" b="1" kern="1200" dirty="0"/>
            <a:t> </a:t>
          </a:r>
          <a:endParaRPr lang="en-US" sz="3600" kern="1200" dirty="0"/>
        </a:p>
      </dsp:txBody>
      <dsp:txXfrm>
        <a:off x="42151" y="5005111"/>
        <a:ext cx="19125354" cy="7791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0A2D0-C151-4203-97EB-7F5986FC3382}">
      <dsp:nvSpPr>
        <dsp:cNvPr id="0" name=""/>
        <dsp:cNvSpPr/>
      </dsp:nvSpPr>
      <dsp:spPr>
        <a:xfrm>
          <a:off x="0" y="1413658"/>
          <a:ext cx="18540730" cy="6642579"/>
        </a:xfrm>
        <a:prstGeom prst="rect">
          <a:avLst/>
        </a:prstGeom>
        <a:no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4320" tIns="457200" rIns="182880" bIns="91440" numCol="1" spcCol="1270" anchor="t" anchorCtr="0">
          <a:noAutofit/>
        </a:bodyPr>
        <a:lstStyle/>
        <a:p>
          <a:pPr marL="285750" lvl="0" indent="-285750" algn="l" defTabSz="1422400">
            <a:lnSpc>
              <a:spcPct val="90000"/>
            </a:lnSpc>
            <a:spcBef>
              <a:spcPct val="0"/>
            </a:spcBef>
            <a:spcAft>
              <a:spcPts val="600"/>
            </a:spcAft>
            <a:buFont typeface="Wingdings" panose="05000000000000000000" pitchFamily="2" charset="2"/>
            <a:buNone/>
          </a:pPr>
          <a:endParaRPr lang="en-GB" sz="3200" kern="1200" dirty="0">
            <a:solidFill>
              <a:srgbClr val="1F497D"/>
            </a:solidFill>
            <a:latin typeface="Montserrat Bold Italics"/>
            <a:ea typeface="+mn-ea"/>
            <a:cs typeface="+mn-cs"/>
          </a:endParaRPr>
        </a:p>
        <a:p>
          <a:pPr marL="285750" lvl="0" indent="-285750" algn="l" defTabSz="1422400">
            <a:lnSpc>
              <a:spcPct val="90000"/>
            </a:lnSpc>
            <a:spcBef>
              <a:spcPct val="0"/>
            </a:spcBef>
            <a:spcAft>
              <a:spcPts val="600"/>
            </a:spcAft>
            <a:buFont typeface="Wingdings" panose="05000000000000000000" pitchFamily="2" charset="2"/>
            <a:buChar char="ü"/>
          </a:pPr>
          <a:r>
            <a:rPr lang="en-GB" sz="3200" kern="1200" dirty="0">
              <a:solidFill>
                <a:srgbClr val="1F497D"/>
              </a:solidFill>
              <a:latin typeface="Montserrat Bold Italics"/>
              <a:ea typeface="+mn-ea"/>
              <a:cs typeface="+mn-cs"/>
            </a:rPr>
            <a:t>interest on debt; </a:t>
          </a:r>
        </a:p>
        <a:p>
          <a:pPr marL="285750" lvl="0" indent="-285750" algn="l" defTabSz="1422400">
            <a:lnSpc>
              <a:spcPct val="90000"/>
            </a:lnSpc>
            <a:spcBef>
              <a:spcPct val="0"/>
            </a:spcBef>
            <a:spcAft>
              <a:spcPts val="600"/>
            </a:spcAft>
            <a:buFont typeface="Wingdings" panose="05000000000000000000" pitchFamily="2" charset="2"/>
            <a:buChar char="ü"/>
          </a:pPr>
          <a:r>
            <a:rPr lang="en-US" sz="3200" kern="1200" dirty="0">
              <a:solidFill>
                <a:srgbClr val="1F497D"/>
              </a:solidFill>
              <a:latin typeface="Montserrat Bold Italics"/>
              <a:ea typeface="+mn-ea"/>
              <a:cs typeface="+mn-cs"/>
            </a:rPr>
            <a:t>the purchase of land for an amount exceeding 10% of the total eligible expenditure for the operation concerned; for derelict sites and for those formerly in industrial use which comprise buildings, that limit shall be increased to 15 %. This provision shall not apply to operations concerning environmental conservation (criteria 12 – administrative and eligibility check); </a:t>
          </a:r>
          <a:endParaRPr lang="en-GB" sz="3200" kern="1200" dirty="0">
            <a:solidFill>
              <a:srgbClr val="1F497D"/>
            </a:solidFill>
            <a:latin typeface="Montserrat Bold Italics"/>
            <a:ea typeface="+mn-ea"/>
            <a:cs typeface="+mn-cs"/>
          </a:endParaRPr>
        </a:p>
        <a:p>
          <a:pPr marL="285750" lvl="0" indent="-285750" algn="l" defTabSz="1422400">
            <a:lnSpc>
              <a:spcPct val="90000"/>
            </a:lnSpc>
            <a:spcBef>
              <a:spcPct val="0"/>
            </a:spcBef>
            <a:spcAft>
              <a:spcPts val="600"/>
            </a:spcAft>
            <a:buFont typeface="Wingdings" panose="05000000000000000000" pitchFamily="2" charset="2"/>
            <a:buChar char="ü"/>
          </a:pPr>
          <a:r>
            <a:rPr lang="en-US" sz="3200" kern="1200" dirty="0">
              <a:solidFill>
                <a:srgbClr val="1F497D"/>
              </a:solidFill>
              <a:latin typeface="Montserrat Bold Italics"/>
              <a:ea typeface="+mn-ea"/>
              <a:cs typeface="+mn-cs"/>
            </a:rPr>
            <a:t>value added tax (‘VAT’), except: (</a:t>
          </a:r>
          <a:r>
            <a:rPr lang="en-US" sz="3200" kern="1200" dirty="0" err="1">
              <a:solidFill>
                <a:srgbClr val="1F497D"/>
              </a:solidFill>
              <a:latin typeface="Montserrat Bold Italics"/>
              <a:ea typeface="+mn-ea"/>
              <a:cs typeface="+mn-cs"/>
            </a:rPr>
            <a:t>i</a:t>
          </a:r>
          <a:r>
            <a:rPr lang="en-US" sz="3200" kern="1200" dirty="0">
              <a:solidFill>
                <a:srgbClr val="1F497D"/>
              </a:solidFill>
              <a:latin typeface="Montserrat Bold Italics"/>
              <a:ea typeface="+mn-ea"/>
              <a:cs typeface="+mn-cs"/>
            </a:rPr>
            <a:t>) for operations the total cost of which is below EUR 5 000 000 (including VAT)*; (ii) for operations the total cost of which is at least EUR 5 000 000 (including VAT) where it is non-recoverable under national VAT legislation</a:t>
          </a:r>
          <a:endParaRPr lang="en-GB" sz="3200" kern="1200" dirty="0">
            <a:solidFill>
              <a:srgbClr val="1F497D"/>
            </a:solidFill>
            <a:latin typeface="Montserrat Bold Italics"/>
            <a:ea typeface="+mn-ea"/>
            <a:cs typeface="+mn-cs"/>
          </a:endParaRPr>
        </a:p>
        <a:p>
          <a:pPr marL="285750" lvl="0" indent="-285750" algn="l" defTabSz="1422400">
            <a:lnSpc>
              <a:spcPct val="90000"/>
            </a:lnSpc>
            <a:spcBef>
              <a:spcPct val="0"/>
            </a:spcBef>
            <a:spcAft>
              <a:spcPts val="600"/>
            </a:spcAft>
            <a:buFont typeface="Wingdings" panose="05000000000000000000" pitchFamily="2" charset="2"/>
            <a:buChar char="ü"/>
          </a:pPr>
          <a:r>
            <a:rPr lang="en-US" sz="3200" kern="1200" dirty="0">
              <a:solidFill>
                <a:srgbClr val="1F497D"/>
              </a:solidFill>
              <a:latin typeface="Montserrat Bold Italics"/>
              <a:ea typeface="+mn-ea"/>
              <a:cs typeface="+mn-cs"/>
            </a:rPr>
            <a:t>fines, financial penalties and expenditure on legal disputes and litigation;</a:t>
          </a:r>
          <a:endParaRPr lang="en-GB" sz="3200" kern="1200" dirty="0">
            <a:solidFill>
              <a:srgbClr val="1F497D"/>
            </a:solidFill>
            <a:latin typeface="Montserrat Bold Italics"/>
            <a:ea typeface="+mn-ea"/>
            <a:cs typeface="+mn-cs"/>
          </a:endParaRPr>
        </a:p>
        <a:p>
          <a:pPr marL="285750" lvl="0" indent="-285750" algn="l" defTabSz="1422400">
            <a:lnSpc>
              <a:spcPct val="90000"/>
            </a:lnSpc>
            <a:spcBef>
              <a:spcPct val="0"/>
            </a:spcBef>
            <a:spcAft>
              <a:spcPts val="600"/>
            </a:spcAft>
            <a:buFont typeface="Wingdings" panose="05000000000000000000" pitchFamily="2" charset="2"/>
            <a:buChar char="ü"/>
          </a:pPr>
          <a:r>
            <a:rPr lang="en-US" sz="3200" kern="1200" dirty="0">
              <a:solidFill>
                <a:srgbClr val="1F497D"/>
              </a:solidFill>
              <a:latin typeface="Montserrat Bold Italics"/>
              <a:ea typeface="+mn-ea"/>
              <a:cs typeface="+mn-cs"/>
            </a:rPr>
            <a:t>costs of gifts ; or</a:t>
          </a:r>
          <a:endParaRPr lang="en-GB" sz="3200" kern="1200" dirty="0">
            <a:solidFill>
              <a:srgbClr val="1F497D"/>
            </a:solidFill>
            <a:latin typeface="Montserrat Bold Italics"/>
            <a:ea typeface="+mn-ea"/>
            <a:cs typeface="+mn-cs"/>
          </a:endParaRPr>
        </a:p>
        <a:p>
          <a:pPr marL="285750" lvl="0" indent="-285750" algn="l" defTabSz="1422400">
            <a:lnSpc>
              <a:spcPct val="90000"/>
            </a:lnSpc>
            <a:spcBef>
              <a:spcPct val="0"/>
            </a:spcBef>
            <a:spcAft>
              <a:spcPts val="600"/>
            </a:spcAft>
            <a:buFont typeface="Wingdings" panose="05000000000000000000" pitchFamily="2" charset="2"/>
            <a:buChar char="ü"/>
          </a:pPr>
          <a:r>
            <a:rPr lang="en-US" sz="3200" kern="1200" dirty="0">
              <a:solidFill>
                <a:srgbClr val="1F497D"/>
              </a:solidFill>
              <a:latin typeface="Montserrat Bold Italics"/>
              <a:ea typeface="+mn-ea"/>
              <a:cs typeface="+mn-cs"/>
            </a:rPr>
            <a:t>costs related to fluctuation of foreign exchange rate.</a:t>
          </a:r>
          <a:endParaRPr lang="en-GB" sz="3200" kern="1200" dirty="0">
            <a:solidFill>
              <a:srgbClr val="1F497D"/>
            </a:solidFill>
            <a:latin typeface="Montserrat Bold Italics"/>
            <a:ea typeface="+mn-ea"/>
            <a:cs typeface="+mn-cs"/>
          </a:endParaRPr>
        </a:p>
        <a:p>
          <a:pPr marL="285750" lvl="0" indent="-285750" algn="l" defTabSz="1422400">
            <a:lnSpc>
              <a:spcPct val="90000"/>
            </a:lnSpc>
            <a:spcBef>
              <a:spcPct val="0"/>
            </a:spcBef>
            <a:spcAft>
              <a:spcPts val="600"/>
            </a:spcAft>
            <a:buFont typeface="Wingdings" panose="05000000000000000000" pitchFamily="2" charset="2"/>
            <a:buNone/>
          </a:pPr>
          <a:endParaRPr lang="en-GB" sz="3200" kern="1200" dirty="0">
            <a:solidFill>
              <a:srgbClr val="1F497D"/>
            </a:solidFill>
            <a:latin typeface="Montserrat Bold Italics"/>
            <a:ea typeface="+mn-ea"/>
            <a:cs typeface="+mn-cs"/>
          </a:endParaRPr>
        </a:p>
      </dsp:txBody>
      <dsp:txXfrm>
        <a:off x="0" y="1413658"/>
        <a:ext cx="18540730" cy="6642579"/>
      </dsp:txXfrm>
    </dsp:sp>
    <dsp:sp modelId="{975FC478-D4C1-4461-847D-244981A054CD}">
      <dsp:nvSpPr>
        <dsp:cNvPr id="0" name=""/>
        <dsp:cNvSpPr/>
      </dsp:nvSpPr>
      <dsp:spPr>
        <a:xfrm>
          <a:off x="1037998" y="713023"/>
          <a:ext cx="12965836" cy="942754"/>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0557" tIns="0" rIns="490557" bIns="0" numCol="1" spcCol="1270" anchor="ctr" anchorCtr="0">
          <a:noAutofit/>
        </a:bodyPr>
        <a:lstStyle/>
        <a:p>
          <a:pPr marL="0" lvl="0" indent="0" algn="l" defTabSz="1422400">
            <a:lnSpc>
              <a:spcPct val="90000"/>
            </a:lnSpc>
            <a:spcBef>
              <a:spcPct val="0"/>
            </a:spcBef>
            <a:spcAft>
              <a:spcPct val="35000"/>
            </a:spcAft>
            <a:buNone/>
          </a:pPr>
          <a:r>
            <a:rPr lang="ro-RO" sz="3200" b="1" kern="1200" dirty="0">
              <a:solidFill>
                <a:schemeClr val="bg1"/>
              </a:solidFill>
              <a:latin typeface="Montserrat Bold Italics"/>
              <a:ea typeface="Open Sans" panose="020B0606030504020204" pitchFamily="34" charset="0"/>
              <a:cs typeface="Open Sans" panose="020B0606030504020204" pitchFamily="34" charset="0"/>
            </a:rPr>
            <a:t>NO</a:t>
          </a:r>
          <a:r>
            <a:rPr lang="en-US" sz="3200" b="1" kern="1200" dirty="0">
              <a:solidFill>
                <a:schemeClr val="bg1"/>
              </a:solidFill>
              <a:latin typeface="Montserrat Bold Italics"/>
              <a:ea typeface="Open Sans" panose="020B0606030504020204" pitchFamily="34" charset="0"/>
              <a:cs typeface="Open Sans" panose="020B0606030504020204" pitchFamily="34" charset="0"/>
            </a:rPr>
            <a:t>N-</a:t>
          </a:r>
          <a:r>
            <a:rPr lang="ro-RO" sz="3200" b="1" kern="1200" dirty="0">
              <a:solidFill>
                <a:schemeClr val="bg1"/>
              </a:solidFill>
              <a:latin typeface="Montserrat Bold Italics"/>
              <a:ea typeface="Open Sans" panose="020B0606030504020204" pitchFamily="34" charset="0"/>
              <a:cs typeface="Open Sans" panose="020B0606030504020204" pitchFamily="34" charset="0"/>
            </a:rPr>
            <a:t>ELIGIBLE </a:t>
          </a:r>
          <a:r>
            <a:rPr lang="en-GB" sz="3200" b="1" kern="1200" dirty="0">
              <a:latin typeface="Montserrat Bold Italics"/>
              <a:ea typeface="Open Sans" panose="020B0606030504020204" pitchFamily="34" charset="0"/>
              <a:cs typeface="Open Sans" panose="020B0606030504020204" pitchFamily="34" charset="0"/>
            </a:rPr>
            <a:t>costs/ expenditures</a:t>
          </a:r>
        </a:p>
      </dsp:txBody>
      <dsp:txXfrm>
        <a:off x="1084019" y="759044"/>
        <a:ext cx="12873794" cy="8507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7D6DF1B9-A538-40FF-B0F4-81D57AF171ED}" type="datetimeFigureOut">
              <a:rPr lang="en-GB" smtClean="0"/>
              <a:t>11/11/2024</a:t>
            </a:fld>
            <a:endParaRPr lang="en-GB"/>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9088BD0D-466D-4A69-B33D-4D75BCC58F85}" type="slidenum">
              <a:rPr lang="en-GB" smtClean="0"/>
              <a:t>‹#›</a:t>
            </a:fld>
            <a:endParaRPr lang="en-GB"/>
          </a:p>
        </p:txBody>
      </p:sp>
    </p:spTree>
    <p:extLst>
      <p:ext uri="{BB962C8B-B14F-4D97-AF65-F5344CB8AC3E}">
        <p14:creationId xmlns:p14="http://schemas.microsoft.com/office/powerpoint/2010/main" val="175514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8BD0D-466D-4A69-B33D-4D75BCC58F85}" type="slidenum">
              <a:rPr lang="en-GB" smtClean="0"/>
              <a:t>1</a:t>
            </a:fld>
            <a:endParaRPr lang="en-GB"/>
          </a:p>
        </p:txBody>
      </p:sp>
    </p:spTree>
    <p:extLst>
      <p:ext uri="{BB962C8B-B14F-4D97-AF65-F5344CB8AC3E}">
        <p14:creationId xmlns:p14="http://schemas.microsoft.com/office/powerpoint/2010/main" val="2135987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8BD0D-466D-4A69-B33D-4D75BCC58F85}" type="slidenum">
              <a:rPr lang="en-GB" smtClean="0"/>
              <a:t>17</a:t>
            </a:fld>
            <a:endParaRPr lang="en-GB"/>
          </a:p>
        </p:txBody>
      </p:sp>
    </p:spTree>
    <p:extLst>
      <p:ext uri="{BB962C8B-B14F-4D97-AF65-F5344CB8AC3E}">
        <p14:creationId xmlns:p14="http://schemas.microsoft.com/office/powerpoint/2010/main" val="4227755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0EE1B-9FB8-BB43-9E82-E2E14D1367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F126E3-3761-95D3-C874-DDDDEC478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C72D5-57BB-7BD1-5AFE-C05C602BA65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65D1FC-A78E-5977-C615-D1A0293058F1}"/>
              </a:ext>
            </a:extLst>
          </p:cNvPr>
          <p:cNvSpPr>
            <a:spLocks noGrp="1"/>
          </p:cNvSpPr>
          <p:nvPr>
            <p:ph type="sldNum" sz="quarter" idx="5"/>
          </p:nvPr>
        </p:nvSpPr>
        <p:spPr/>
        <p:txBody>
          <a:bodyPr/>
          <a:lstStyle/>
          <a:p>
            <a:fld id="{9088BD0D-466D-4A69-B33D-4D75BCC58F85}" type="slidenum">
              <a:rPr lang="en-GB" smtClean="0"/>
              <a:t>18</a:t>
            </a:fld>
            <a:endParaRPr lang="en-GB"/>
          </a:p>
        </p:txBody>
      </p:sp>
    </p:spTree>
    <p:extLst>
      <p:ext uri="{BB962C8B-B14F-4D97-AF65-F5344CB8AC3E}">
        <p14:creationId xmlns:p14="http://schemas.microsoft.com/office/powerpoint/2010/main" val="49518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8BD0D-466D-4A69-B33D-4D75BCC58F85}" type="slidenum">
              <a:rPr lang="en-GB" smtClean="0"/>
              <a:t>19</a:t>
            </a:fld>
            <a:endParaRPr lang="en-GB"/>
          </a:p>
        </p:txBody>
      </p:sp>
    </p:spTree>
    <p:extLst>
      <p:ext uri="{BB962C8B-B14F-4D97-AF65-F5344CB8AC3E}">
        <p14:creationId xmlns:p14="http://schemas.microsoft.com/office/powerpoint/2010/main" val="2987177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3E093-C7C3-F569-0848-5EDC6C55B9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7CD20-EF8A-2B25-2075-36A10314A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E7C780-77AE-5F61-B5B4-A1108873FB3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5D1F7A2-281D-56A8-BFEB-30D345FA52D4}"/>
              </a:ext>
            </a:extLst>
          </p:cNvPr>
          <p:cNvSpPr>
            <a:spLocks noGrp="1"/>
          </p:cNvSpPr>
          <p:nvPr>
            <p:ph type="sldNum" sz="quarter" idx="5"/>
          </p:nvPr>
        </p:nvSpPr>
        <p:spPr/>
        <p:txBody>
          <a:bodyPr/>
          <a:lstStyle/>
          <a:p>
            <a:fld id="{9088BD0D-466D-4A69-B33D-4D75BCC58F85}" type="slidenum">
              <a:rPr lang="en-GB" smtClean="0"/>
              <a:t>20</a:t>
            </a:fld>
            <a:endParaRPr lang="en-GB"/>
          </a:p>
        </p:txBody>
      </p:sp>
    </p:spTree>
    <p:extLst>
      <p:ext uri="{BB962C8B-B14F-4D97-AF65-F5344CB8AC3E}">
        <p14:creationId xmlns:p14="http://schemas.microsoft.com/office/powerpoint/2010/main" val="1530034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2605E-55D0-089C-D69F-3F8C465D7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2918D3-5C8E-BCDC-146F-E80D14E52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85FF8-DDFB-EA7E-E61B-7F156E9B73E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7297949-68E3-35FB-ECC8-F76849E6B6F4}"/>
              </a:ext>
            </a:extLst>
          </p:cNvPr>
          <p:cNvSpPr>
            <a:spLocks noGrp="1"/>
          </p:cNvSpPr>
          <p:nvPr>
            <p:ph type="sldNum" sz="quarter" idx="5"/>
          </p:nvPr>
        </p:nvSpPr>
        <p:spPr/>
        <p:txBody>
          <a:bodyPr/>
          <a:lstStyle/>
          <a:p>
            <a:fld id="{9088BD0D-466D-4A69-B33D-4D75BCC58F85}" type="slidenum">
              <a:rPr lang="en-GB" smtClean="0"/>
              <a:t>21</a:t>
            </a:fld>
            <a:endParaRPr lang="en-GB"/>
          </a:p>
        </p:txBody>
      </p:sp>
    </p:spTree>
    <p:extLst>
      <p:ext uri="{BB962C8B-B14F-4D97-AF65-F5344CB8AC3E}">
        <p14:creationId xmlns:p14="http://schemas.microsoft.com/office/powerpoint/2010/main" val="1561707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CC14F-5600-EACD-A12B-2DF821E886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66052C-6BF9-927E-589A-36FFE2C9E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F9C929-76F7-8E6A-BBC2-6798FF5FD9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5D43290-6342-DA8B-FD3F-0011B5A12A26}"/>
              </a:ext>
            </a:extLst>
          </p:cNvPr>
          <p:cNvSpPr>
            <a:spLocks noGrp="1"/>
          </p:cNvSpPr>
          <p:nvPr>
            <p:ph type="sldNum" sz="quarter" idx="5"/>
          </p:nvPr>
        </p:nvSpPr>
        <p:spPr/>
        <p:txBody>
          <a:bodyPr/>
          <a:lstStyle/>
          <a:p>
            <a:fld id="{9088BD0D-466D-4A69-B33D-4D75BCC58F85}" type="slidenum">
              <a:rPr lang="en-GB" smtClean="0"/>
              <a:t>22</a:t>
            </a:fld>
            <a:endParaRPr lang="en-GB"/>
          </a:p>
        </p:txBody>
      </p:sp>
    </p:spTree>
    <p:extLst>
      <p:ext uri="{BB962C8B-B14F-4D97-AF65-F5344CB8AC3E}">
        <p14:creationId xmlns:p14="http://schemas.microsoft.com/office/powerpoint/2010/main" val="231650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927B8-2817-C117-1892-A6BC45789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10A3C-D3C2-870B-80FD-95C59F0E87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ACCAB3-427C-75E1-B773-D5F961F6BFA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709607-F713-BF22-61BD-8F7B70FBF561}"/>
              </a:ext>
            </a:extLst>
          </p:cNvPr>
          <p:cNvSpPr>
            <a:spLocks noGrp="1"/>
          </p:cNvSpPr>
          <p:nvPr>
            <p:ph type="sldNum" sz="quarter" idx="5"/>
          </p:nvPr>
        </p:nvSpPr>
        <p:spPr/>
        <p:txBody>
          <a:bodyPr/>
          <a:lstStyle/>
          <a:p>
            <a:fld id="{9088BD0D-466D-4A69-B33D-4D75BCC58F85}" type="slidenum">
              <a:rPr lang="en-GB" smtClean="0"/>
              <a:t>23</a:t>
            </a:fld>
            <a:endParaRPr lang="en-GB"/>
          </a:p>
        </p:txBody>
      </p:sp>
    </p:spTree>
    <p:extLst>
      <p:ext uri="{BB962C8B-B14F-4D97-AF65-F5344CB8AC3E}">
        <p14:creationId xmlns:p14="http://schemas.microsoft.com/office/powerpoint/2010/main" val="1119555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B3A84-3C26-6DF2-2C0A-35D90EEB2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546CC-E6C8-9CB2-E278-D05CED1151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06309-7B45-C93E-137B-EB94B7DE54D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C7D200-BED6-816D-7FA0-709321067B68}"/>
              </a:ext>
            </a:extLst>
          </p:cNvPr>
          <p:cNvSpPr>
            <a:spLocks noGrp="1"/>
          </p:cNvSpPr>
          <p:nvPr>
            <p:ph type="sldNum" sz="quarter" idx="5"/>
          </p:nvPr>
        </p:nvSpPr>
        <p:spPr/>
        <p:txBody>
          <a:bodyPr/>
          <a:lstStyle/>
          <a:p>
            <a:fld id="{9088BD0D-466D-4A69-B33D-4D75BCC58F85}" type="slidenum">
              <a:rPr lang="en-GB" smtClean="0"/>
              <a:t>24</a:t>
            </a:fld>
            <a:endParaRPr lang="en-GB"/>
          </a:p>
        </p:txBody>
      </p:sp>
    </p:spTree>
    <p:extLst>
      <p:ext uri="{BB962C8B-B14F-4D97-AF65-F5344CB8AC3E}">
        <p14:creationId xmlns:p14="http://schemas.microsoft.com/office/powerpoint/2010/main" val="1070865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F2270-DEB3-311F-2089-C2CE9ED86F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9FC31-693C-CB35-D82E-A74473833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7BD454-5559-F3C5-4320-B61507FC412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C18132-4EC9-CE01-33AE-E574DECC4254}"/>
              </a:ext>
            </a:extLst>
          </p:cNvPr>
          <p:cNvSpPr>
            <a:spLocks noGrp="1"/>
          </p:cNvSpPr>
          <p:nvPr>
            <p:ph type="sldNum" sz="quarter" idx="5"/>
          </p:nvPr>
        </p:nvSpPr>
        <p:spPr/>
        <p:txBody>
          <a:bodyPr/>
          <a:lstStyle/>
          <a:p>
            <a:fld id="{9088BD0D-466D-4A69-B33D-4D75BCC58F85}" type="slidenum">
              <a:rPr lang="en-GB" smtClean="0"/>
              <a:t>25</a:t>
            </a:fld>
            <a:endParaRPr lang="en-GB"/>
          </a:p>
        </p:txBody>
      </p:sp>
    </p:spTree>
    <p:extLst>
      <p:ext uri="{BB962C8B-B14F-4D97-AF65-F5344CB8AC3E}">
        <p14:creationId xmlns:p14="http://schemas.microsoft.com/office/powerpoint/2010/main" val="4104555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public consultation of the 2 proposals were received</a:t>
            </a:r>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088BD0D-466D-4A69-B33D-4D75BCC58F8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6452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8BD0D-466D-4A69-B33D-4D75BCC58F85}" type="slidenum">
              <a:rPr lang="en-GB" smtClean="0"/>
              <a:t>6</a:t>
            </a:fld>
            <a:endParaRPr lang="en-GB"/>
          </a:p>
        </p:txBody>
      </p:sp>
    </p:spTree>
    <p:extLst>
      <p:ext uri="{BB962C8B-B14F-4D97-AF65-F5344CB8AC3E}">
        <p14:creationId xmlns:p14="http://schemas.microsoft.com/office/powerpoint/2010/main" val="502006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094BE-520D-BFA6-65F4-3E7A460ED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3F421-2412-B880-0622-D559708E03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A8DAE5-64A4-AF6C-0FE8-28DD9DE7475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FA2845-FF6C-1AEF-7F06-F7C92C5E4E8D}"/>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088BD0D-466D-4A69-B33D-4D75BCC58F8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78497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8BD0D-466D-4A69-B33D-4D75BCC58F85}" type="slidenum">
              <a:rPr lang="en-GB" smtClean="0"/>
              <a:t>28</a:t>
            </a:fld>
            <a:endParaRPr lang="en-GB"/>
          </a:p>
        </p:txBody>
      </p:sp>
    </p:spTree>
    <p:extLst>
      <p:ext uri="{BB962C8B-B14F-4D97-AF65-F5344CB8AC3E}">
        <p14:creationId xmlns:p14="http://schemas.microsoft.com/office/powerpoint/2010/main" val="238267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9DC9BE-8102-4ADA-9C69-422E2361041F}"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79559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8BD0D-466D-4A69-B33D-4D75BCC58F85}" type="slidenum">
              <a:rPr lang="en-GB" smtClean="0"/>
              <a:t>9</a:t>
            </a:fld>
            <a:endParaRPr lang="en-GB"/>
          </a:p>
        </p:txBody>
      </p:sp>
    </p:spTree>
    <p:extLst>
      <p:ext uri="{BB962C8B-B14F-4D97-AF65-F5344CB8AC3E}">
        <p14:creationId xmlns:p14="http://schemas.microsoft.com/office/powerpoint/2010/main" val="121848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8BD0D-466D-4A69-B33D-4D75BCC58F85}" type="slidenum">
              <a:rPr lang="en-GB" smtClean="0"/>
              <a:t>11</a:t>
            </a:fld>
            <a:endParaRPr lang="en-GB"/>
          </a:p>
        </p:txBody>
      </p:sp>
    </p:spTree>
    <p:extLst>
      <p:ext uri="{BB962C8B-B14F-4D97-AF65-F5344CB8AC3E}">
        <p14:creationId xmlns:p14="http://schemas.microsoft.com/office/powerpoint/2010/main" val="534379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88BD0D-466D-4A69-B33D-4D75BCC58F85}" type="slidenum">
              <a:rPr lang="en-GB" smtClean="0"/>
              <a:t>12</a:t>
            </a:fld>
            <a:endParaRPr lang="en-GB"/>
          </a:p>
        </p:txBody>
      </p:sp>
    </p:spTree>
    <p:extLst>
      <p:ext uri="{BB962C8B-B14F-4D97-AF65-F5344CB8AC3E}">
        <p14:creationId xmlns:p14="http://schemas.microsoft.com/office/powerpoint/2010/main" val="116962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8BD0D-466D-4A69-B33D-4D75BCC58F85}" type="slidenum">
              <a:rPr lang="en-GB" smtClean="0"/>
              <a:t>13</a:t>
            </a:fld>
            <a:endParaRPr lang="en-GB"/>
          </a:p>
        </p:txBody>
      </p:sp>
    </p:spTree>
    <p:extLst>
      <p:ext uri="{BB962C8B-B14F-4D97-AF65-F5344CB8AC3E}">
        <p14:creationId xmlns:p14="http://schemas.microsoft.com/office/powerpoint/2010/main" val="419065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2DE12-3254-731C-E38C-B6CDD1896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8BF83-F076-6721-D324-EC1775B9F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C5EFA5-E646-AC15-CDFB-7861EC71B06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F4E8670-EB2C-EEA9-A368-3CCE789BD431}"/>
              </a:ext>
            </a:extLst>
          </p:cNvPr>
          <p:cNvSpPr>
            <a:spLocks noGrp="1"/>
          </p:cNvSpPr>
          <p:nvPr>
            <p:ph type="sldNum" sz="quarter" idx="5"/>
          </p:nvPr>
        </p:nvSpPr>
        <p:spPr/>
        <p:txBody>
          <a:bodyPr/>
          <a:lstStyle/>
          <a:p>
            <a:fld id="{9088BD0D-466D-4A69-B33D-4D75BCC58F85}" type="slidenum">
              <a:rPr lang="en-GB" smtClean="0"/>
              <a:t>14</a:t>
            </a:fld>
            <a:endParaRPr lang="en-GB"/>
          </a:p>
        </p:txBody>
      </p:sp>
    </p:spTree>
    <p:extLst>
      <p:ext uri="{BB962C8B-B14F-4D97-AF65-F5344CB8AC3E}">
        <p14:creationId xmlns:p14="http://schemas.microsoft.com/office/powerpoint/2010/main" val="253352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88BD0D-466D-4A69-B33D-4D75BCC58F85}" type="slidenum">
              <a:rPr lang="en-GB" smtClean="0"/>
              <a:t>15</a:t>
            </a:fld>
            <a:endParaRPr lang="en-GB"/>
          </a:p>
        </p:txBody>
      </p:sp>
    </p:spTree>
    <p:extLst>
      <p:ext uri="{BB962C8B-B14F-4D97-AF65-F5344CB8AC3E}">
        <p14:creationId xmlns:p14="http://schemas.microsoft.com/office/powerpoint/2010/main" val="73201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2600" b="1" i="0">
                <a:solidFill>
                  <a:srgbClr val="003399"/>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339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3399"/>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339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692700" y="1489234"/>
            <a:ext cx="3176270" cy="819150"/>
          </a:xfrm>
          <a:prstGeom prst="rect">
            <a:avLst/>
          </a:prstGeom>
        </p:spPr>
        <p:txBody>
          <a:bodyPr wrap="square" lIns="0" tIns="0" rIns="0" bIns="0">
            <a:spAutoFit/>
          </a:bodyPr>
          <a:lstStyle>
            <a:lvl1pPr>
              <a:defRPr sz="2600" b="1" i="0">
                <a:solidFill>
                  <a:srgbClr val="003399"/>
                </a:solidFill>
                <a:latin typeface="Arial"/>
                <a:cs typeface="Arial"/>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11/11/2024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2.png"/><Relationship Id="rId7" Type="http://schemas.openxmlformats.org/officeDocument/2006/relationships/diagramColors" Target="../diagrams/colors1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eg"/><Relationship Id="rId7" Type="http://schemas.openxmlformats.org/officeDocument/2006/relationships/diagramColors" Target="../diagrams/colors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8469DC-9A4B-E433-0E5C-B79D6AA3C33D}"/>
              </a:ext>
            </a:extLst>
          </p:cNvPr>
          <p:cNvPicPr>
            <a:picLocks noChangeAspect="1"/>
          </p:cNvPicPr>
          <p:nvPr/>
        </p:nvPicPr>
        <p:blipFill rotWithShape="1">
          <a:blip r:embed="rId3">
            <a:extLst>
              <a:ext uri="{28A0092B-C50C-407E-A947-70E740481C1C}">
                <a14:useLocalDpi xmlns:a14="http://schemas.microsoft.com/office/drawing/2010/main" val="0"/>
              </a:ext>
            </a:extLst>
          </a:blip>
          <a:srcRect r="17467"/>
          <a:stretch/>
        </p:blipFill>
        <p:spPr>
          <a:xfrm>
            <a:off x="13067665" y="1521961"/>
            <a:ext cx="7036435" cy="8265428"/>
          </a:xfrm>
          <a:prstGeom prst="rect">
            <a:avLst/>
          </a:prstGeom>
        </p:spPr>
      </p:pic>
      <p:sp>
        <p:nvSpPr>
          <p:cNvPr id="3" name="Subtitle 2">
            <a:extLst>
              <a:ext uri="{FF2B5EF4-FFF2-40B4-BE49-F238E27FC236}">
                <a16:creationId xmlns:a16="http://schemas.microsoft.com/office/drawing/2014/main" id="{29BB3DE6-B420-8333-F006-E5025D5FCA8E}"/>
              </a:ext>
            </a:extLst>
          </p:cNvPr>
          <p:cNvSpPr>
            <a:spLocks noGrp="1"/>
          </p:cNvSpPr>
          <p:nvPr>
            <p:ph type="subTitle" idx="4"/>
          </p:nvPr>
        </p:nvSpPr>
        <p:spPr>
          <a:xfrm>
            <a:off x="1289050" y="3856830"/>
            <a:ext cx="13230616" cy="3277307"/>
          </a:xfrm>
        </p:spPr>
        <p:txBody>
          <a:bodyPr/>
          <a:lstStyle/>
          <a:p>
            <a:pPr algn="ctr"/>
            <a:r>
              <a:rPr lang="en-US" sz="4400" b="1" spc="437" dirty="0">
                <a:solidFill>
                  <a:srgbClr val="004E81"/>
                </a:solidFill>
                <a:latin typeface="Open Sans" panose="020B0606030504020204" pitchFamily="34" charset="0"/>
                <a:ea typeface="Open Sans" panose="020B0606030504020204" pitchFamily="34" charset="0"/>
                <a:cs typeface="Open Sans" panose="020B0606030504020204" pitchFamily="34" charset="0"/>
              </a:rPr>
              <a:t>TARGETED CALL</a:t>
            </a:r>
          </a:p>
          <a:p>
            <a:pPr algn="ctr"/>
            <a:endParaRPr lang="ro-RO" sz="4400" b="1" spc="437" dirty="0">
              <a:solidFill>
                <a:srgbClr val="004E8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en-US" sz="4400" b="1" spc="437" dirty="0">
                <a:solidFill>
                  <a:srgbClr val="004E81"/>
                </a:solidFill>
                <a:latin typeface="Open Sans" panose="020B0606030504020204" pitchFamily="34" charset="0"/>
                <a:ea typeface="Open Sans" panose="020B0606030504020204" pitchFamily="34" charset="0"/>
                <a:cs typeface="Open Sans" panose="020B0606030504020204" pitchFamily="34" charset="0"/>
              </a:rPr>
              <a:t>OPERATIONS OF </a:t>
            </a:r>
          </a:p>
          <a:p>
            <a:pPr algn="ctr">
              <a:lnSpc>
                <a:spcPct val="150000"/>
              </a:lnSpc>
            </a:pPr>
            <a:r>
              <a:rPr lang="en-US" sz="4400" b="1" spc="437" dirty="0">
                <a:solidFill>
                  <a:srgbClr val="004E81"/>
                </a:solidFill>
                <a:latin typeface="Open Sans" panose="020B0606030504020204" pitchFamily="34" charset="0"/>
                <a:ea typeface="Open Sans" panose="020B0606030504020204" pitchFamily="34" charset="0"/>
                <a:cs typeface="Open Sans" panose="020B0606030504020204" pitchFamily="34" charset="0"/>
              </a:rPr>
              <a:t>STRATEGIC IMPORTANCE</a:t>
            </a:r>
            <a:r>
              <a:rPr lang="ro-RO" sz="4400" b="1" spc="437" dirty="0">
                <a:solidFill>
                  <a:srgbClr val="004E81"/>
                </a:solidFill>
                <a:latin typeface="Open Sans" panose="020B0606030504020204" pitchFamily="34" charset="0"/>
                <a:ea typeface="Open Sans" panose="020B0606030504020204" pitchFamily="34" charset="0"/>
                <a:cs typeface="Open Sans" panose="020B0606030504020204" pitchFamily="34" charset="0"/>
              </a:rPr>
              <a:t> </a:t>
            </a:r>
            <a:r>
              <a:rPr lang="en-GB" sz="4400" b="1" spc="437" dirty="0">
                <a:solidFill>
                  <a:srgbClr val="004E81"/>
                </a:solidFill>
                <a:latin typeface="Open Sans" panose="020B0606030504020204" pitchFamily="34" charset="0"/>
                <a:ea typeface="Open Sans" panose="020B0606030504020204" pitchFamily="34" charset="0"/>
                <a:cs typeface="Open Sans" panose="020B0606030504020204" pitchFamily="34" charset="0"/>
              </a:rPr>
              <a:t>|</a:t>
            </a:r>
            <a:r>
              <a:rPr lang="en-US" sz="4400" b="1" spc="437" dirty="0">
                <a:solidFill>
                  <a:srgbClr val="004E81"/>
                </a:solidFill>
                <a:latin typeface="Open Sans" panose="020B0606030504020204" pitchFamily="34" charset="0"/>
                <a:ea typeface="Open Sans" panose="020B0606030504020204" pitchFamily="34" charset="0"/>
                <a:cs typeface="Open Sans" panose="020B0606030504020204" pitchFamily="34" charset="0"/>
              </a:rPr>
              <a:t>OSIs</a:t>
            </a:r>
            <a:endParaRPr lang="ro-RO" sz="4400" b="1" spc="437" dirty="0">
              <a:solidFill>
                <a:srgbClr val="004E8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ooter Placeholder 4">
            <a:extLst>
              <a:ext uri="{FF2B5EF4-FFF2-40B4-BE49-F238E27FC236}">
                <a16:creationId xmlns:a16="http://schemas.microsoft.com/office/drawing/2014/main" id="{C83E9FF3-574E-690F-C565-D17BF88CE41E}"/>
              </a:ext>
            </a:extLst>
          </p:cNvPr>
          <p:cNvSpPr>
            <a:spLocks noGrp="1"/>
          </p:cNvSpPr>
          <p:nvPr>
            <p:ph type="ftr" sz="quarter" idx="5"/>
          </p:nvPr>
        </p:nvSpPr>
        <p:spPr>
          <a:xfrm>
            <a:off x="13029939" y="10525887"/>
            <a:ext cx="6433312" cy="565467"/>
          </a:xfrm>
          <a:ln>
            <a:solidFill>
              <a:schemeClr val="bg1"/>
            </a:solidFill>
          </a:ln>
        </p:spPr>
        <p:txBody>
          <a:bodyPr/>
          <a:lstStyle>
            <a:lvl1pPr algn="r">
              <a:defRPr b="1">
                <a:solidFill>
                  <a:schemeClr val="accent1">
                    <a:lumMod val="75000"/>
                  </a:schemeClr>
                </a:solidFill>
              </a:defRPr>
            </a:lvl1pPr>
          </a:lstStyle>
          <a:p>
            <a:pPr defTabSz="1507846" rtl="0"/>
            <a:r>
              <a:rPr lang="en-GB" sz="2400" kern="1200" spc="300">
                <a:latin typeface="Montserrat" panose="00000500000000000000" pitchFamily="50" charset="0"/>
                <a:ea typeface="+mn-ea"/>
                <a:cs typeface="+mn-cs"/>
              </a:rPr>
              <a:t>interreg-rohu.eu</a:t>
            </a:r>
            <a:endParaRPr lang="en-GB" sz="2400" kern="1200" spc="300" dirty="0">
              <a:latin typeface="Montserrat" panose="00000500000000000000" pitchFamily="50" charset="0"/>
              <a:ea typeface="+mn-ea"/>
              <a:cs typeface="+mn-cs"/>
            </a:endParaRPr>
          </a:p>
        </p:txBody>
      </p:sp>
      <p:pic>
        <p:nvPicPr>
          <p:cNvPr id="12" name="Picture 11">
            <a:extLst>
              <a:ext uri="{FF2B5EF4-FFF2-40B4-BE49-F238E27FC236}">
                <a16:creationId xmlns:a16="http://schemas.microsoft.com/office/drawing/2014/main" id="{FA985A63-13FE-FB6F-2114-C0FC2A997F50}"/>
              </a:ext>
            </a:extLst>
          </p:cNvPr>
          <p:cNvPicPr>
            <a:picLocks noChangeAspect="1"/>
          </p:cNvPicPr>
          <p:nvPr/>
        </p:nvPicPr>
        <p:blipFill>
          <a:blip r:embed="rId4"/>
          <a:stretch>
            <a:fillRect/>
          </a:stretch>
        </p:blipFill>
        <p:spPr>
          <a:xfrm>
            <a:off x="831850" y="244475"/>
            <a:ext cx="8955971" cy="2788285"/>
          </a:xfrm>
          <a:prstGeom prst="rect">
            <a:avLst/>
          </a:prstGeom>
        </p:spPr>
      </p:pic>
      <p:sp>
        <p:nvSpPr>
          <p:cNvPr id="13" name="TextBox 12">
            <a:extLst>
              <a:ext uri="{FF2B5EF4-FFF2-40B4-BE49-F238E27FC236}">
                <a16:creationId xmlns:a16="http://schemas.microsoft.com/office/drawing/2014/main" id="{1A8B56EC-B750-1DBE-2947-863A3DB7CD20}"/>
              </a:ext>
            </a:extLst>
          </p:cNvPr>
          <p:cNvSpPr txBox="1"/>
          <p:nvPr/>
        </p:nvSpPr>
        <p:spPr>
          <a:xfrm>
            <a:off x="1289050" y="9611609"/>
            <a:ext cx="14780094" cy="646331"/>
          </a:xfrm>
          <a:prstGeom prst="rect">
            <a:avLst/>
          </a:prstGeom>
          <a:noFill/>
        </p:spPr>
        <p:txBody>
          <a:bodyPr wrap="square">
            <a:spAutoFit/>
          </a:bodyPr>
          <a:lstStyle/>
          <a:p>
            <a:pPr marR="0" lvl="0" indent="0" defTabSz="1507846" eaLnBrk="1" fontAlgn="auto" latinLnBrk="0" hangingPunct="1">
              <a:lnSpc>
                <a:spcPct val="100000"/>
              </a:lnSpc>
              <a:spcBef>
                <a:spcPts val="0"/>
              </a:spcBef>
              <a:spcAft>
                <a:spcPts val="0"/>
              </a:spcAft>
              <a:buClrTx/>
              <a:buSzTx/>
              <a:buFontTx/>
              <a:buNone/>
              <a:tabLst/>
              <a:defRPr/>
            </a:pPr>
            <a:r>
              <a:rPr lang="en-GB" sz="3200" b="1" spc="437">
                <a:solidFill>
                  <a:srgbClr val="004E81"/>
                </a:solidFill>
                <a:latin typeface="Montserrat" panose="00000500000000000000" pitchFamily="50" charset="0"/>
                <a:ea typeface="Open Sans" panose="020B0606030504020204" pitchFamily="34" charset="0"/>
                <a:cs typeface="Open Sans" panose="020B0606030504020204" pitchFamily="34" charset="0"/>
              </a:rPr>
              <a:t>INTERREG VI-A</a:t>
            </a:r>
            <a:r>
              <a:rPr lang="ro-RO" sz="3200" b="1" spc="437">
                <a:solidFill>
                  <a:srgbClr val="004E81"/>
                </a:solidFill>
                <a:latin typeface="Montserrat" panose="00000500000000000000" pitchFamily="50" charset="0"/>
                <a:ea typeface="Open Sans" panose="020B0606030504020204" pitchFamily="34" charset="0"/>
                <a:cs typeface="Open Sans" panose="020B0606030504020204" pitchFamily="34" charset="0"/>
              </a:rPr>
              <a:t> </a:t>
            </a:r>
            <a:r>
              <a:rPr lang="en-GB" sz="3200" b="1" spc="437">
                <a:solidFill>
                  <a:srgbClr val="004E81"/>
                </a:solidFill>
                <a:latin typeface="Montserrat" panose="00000500000000000000" pitchFamily="50" charset="0"/>
                <a:ea typeface="Open Sans" panose="020B0606030504020204" pitchFamily="34" charset="0"/>
                <a:cs typeface="Open Sans" panose="020B0606030504020204" pitchFamily="34" charset="0"/>
              </a:rPr>
              <a:t>ROMANIA-</a:t>
            </a:r>
            <a:r>
              <a:rPr lang="hu-HU" sz="3200" b="1" spc="437">
                <a:solidFill>
                  <a:srgbClr val="004E81"/>
                </a:solidFill>
                <a:latin typeface="Montserrat" panose="00000500000000000000" pitchFamily="50" charset="0"/>
                <a:ea typeface="Open Sans" panose="020B0606030504020204" pitchFamily="34" charset="0"/>
                <a:cs typeface="Open Sans" panose="020B0606030504020204" pitchFamily="34" charset="0"/>
              </a:rPr>
              <a:t>HUNGARY PROGRAMME</a:t>
            </a:r>
            <a:r>
              <a:rPr kumimoji="0" lang="en-GB" sz="3600" b="1" i="0" u="none" strike="noStrike" kern="0" cap="none" spc="300" normalizeH="0" baseline="0" noProof="0">
                <a:ln>
                  <a:noFill/>
                </a:ln>
                <a:solidFill>
                  <a:srgbClr val="003399"/>
                </a:solidFill>
                <a:effectLst/>
                <a:uLnTx/>
                <a:uFillTx/>
                <a:latin typeface="Montserrat" panose="00000500000000000000" pitchFamily="50" charset="0"/>
                <a:ea typeface="Open Sans" panose="020B0606030504020204" pitchFamily="34" charset="0"/>
                <a:cs typeface="Open Sans" panose="020B0606030504020204" pitchFamily="34" charset="0"/>
              </a:rPr>
              <a:t>  </a:t>
            </a:r>
            <a:endParaRPr kumimoji="0" lang="en-GB" sz="3600" b="1" i="0" u="none" strike="noStrike" kern="0" cap="none" spc="300" normalizeH="0" baseline="0" noProof="0" dirty="0">
              <a:ln>
                <a:noFill/>
              </a:ln>
              <a:solidFill>
                <a:srgbClr val="003399"/>
              </a:solidFill>
              <a:effectLst/>
              <a:uLnTx/>
              <a:uFillTx/>
              <a:latin typeface="Montserrat" panose="00000500000000000000" pitchFamily="50" charset="0"/>
              <a:ea typeface="Open Sans" panose="020B0606030504020204" pitchFamily="34" charset="0"/>
              <a:cs typeface="Open Sans" panose="020B0606030504020204" pitchFamily="34" charset="0"/>
            </a:endParaRPr>
          </a:p>
        </p:txBody>
      </p:sp>
      <p:grpSp>
        <p:nvGrpSpPr>
          <p:cNvPr id="14" name="Group 13">
            <a:extLst>
              <a:ext uri="{FF2B5EF4-FFF2-40B4-BE49-F238E27FC236}">
                <a16:creationId xmlns:a16="http://schemas.microsoft.com/office/drawing/2014/main" id="{FA9D20C3-FC86-D8D3-1664-117EBCF4C95C}"/>
              </a:ext>
            </a:extLst>
          </p:cNvPr>
          <p:cNvGrpSpPr/>
          <p:nvPr/>
        </p:nvGrpSpPr>
        <p:grpSpPr>
          <a:xfrm>
            <a:off x="13481050" y="516711"/>
            <a:ext cx="4650472" cy="1632764"/>
            <a:chOff x="14088378" y="518312"/>
            <a:chExt cx="4650472" cy="1632764"/>
          </a:xfrm>
        </p:grpSpPr>
        <p:pic>
          <p:nvPicPr>
            <p:cNvPr id="9" name="Picture 8">
              <a:extLst>
                <a:ext uri="{FF2B5EF4-FFF2-40B4-BE49-F238E27FC236}">
                  <a16:creationId xmlns:a16="http://schemas.microsoft.com/office/drawing/2014/main" id="{C56D79C6-5DA0-7F7B-A845-9F47B04CAF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9897" y="716600"/>
              <a:ext cx="2868953" cy="1434476"/>
            </a:xfrm>
            <a:prstGeom prst="rect">
              <a:avLst/>
            </a:prstGeom>
          </p:spPr>
        </p:pic>
        <p:pic>
          <p:nvPicPr>
            <p:cNvPr id="10" name="Picture 9">
              <a:extLst>
                <a:ext uri="{FF2B5EF4-FFF2-40B4-BE49-F238E27FC236}">
                  <a16:creationId xmlns:a16="http://schemas.microsoft.com/office/drawing/2014/main" id="{01A882C9-2FA8-9B55-1462-9988314C82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88378" y="518312"/>
              <a:ext cx="2259357" cy="1610582"/>
            </a:xfrm>
            <a:prstGeom prst="rect">
              <a:avLst/>
            </a:prstGeom>
          </p:spPr>
        </p:pic>
      </p:grpSp>
    </p:spTree>
    <p:extLst>
      <p:ext uri="{BB962C8B-B14F-4D97-AF65-F5344CB8AC3E}">
        <p14:creationId xmlns:p14="http://schemas.microsoft.com/office/powerpoint/2010/main" val="95093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8A4AF05-2429-8425-6BC5-36D9669749DE}"/>
              </a:ext>
            </a:extLst>
          </p:cNvPr>
          <p:cNvGraphicFramePr/>
          <p:nvPr>
            <p:extLst>
              <p:ext uri="{D42A27DB-BD31-4B8C-83A1-F6EECF244321}">
                <p14:modId xmlns:p14="http://schemas.microsoft.com/office/powerpoint/2010/main" val="3571381163"/>
              </p:ext>
            </p:extLst>
          </p:nvPr>
        </p:nvGraphicFramePr>
        <p:xfrm>
          <a:off x="1292224" y="342523"/>
          <a:ext cx="17903826" cy="10569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F987652D-2A27-FAF2-DE6D-AD25CF5DEAD8}"/>
              </a:ext>
            </a:extLst>
          </p:cNvPr>
          <p:cNvSpPr/>
          <p:nvPr/>
        </p:nvSpPr>
        <p:spPr>
          <a:xfrm>
            <a:off x="1025524" y="1235075"/>
            <a:ext cx="18856326" cy="9906000"/>
          </a:xfrm>
          <a:prstGeom prst="rect">
            <a:avLst/>
          </a:prstGeom>
        </p:spPr>
        <p:txBody>
          <a:bodyPr/>
          <a:lstStyle/>
          <a:p>
            <a:pPr marL="457200" lvl="0" indent="-457200">
              <a:lnSpc>
                <a:spcPct val="100000"/>
              </a:lnSpc>
              <a:spcAft>
                <a:spcPts val="600"/>
              </a:spcAft>
              <a:buFont typeface="Wingdings" panose="05000000000000000000" pitchFamily="2" charset="2"/>
              <a:buChar char="ü"/>
            </a:pPr>
            <a:endParaRPr lang="en-GB" sz="3200" dirty="0">
              <a:latin typeface="Montserrat Bold Italic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3738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5AA1FB-9B62-E77E-8E53-A3900C7A7FCC}"/>
              </a:ext>
            </a:extLst>
          </p:cNvPr>
          <p:cNvSpPr txBox="1"/>
          <p:nvPr/>
        </p:nvSpPr>
        <p:spPr>
          <a:xfrm>
            <a:off x="508227" y="308862"/>
            <a:ext cx="13411200" cy="892552"/>
          </a:xfrm>
          <a:prstGeom prst="rect">
            <a:avLst/>
          </a:prstGeom>
          <a:noFill/>
        </p:spPr>
        <p:txBody>
          <a:bodyPr wrap="square" rtlCol="0">
            <a:spAutoFit/>
          </a:bodyPr>
          <a:lstStyle/>
          <a:p>
            <a:pPr algn="l"/>
            <a:r>
              <a:rPr lang="en-US" sz="52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44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Eligibility of costs/expenditures (I)</a:t>
            </a:r>
          </a:p>
        </p:txBody>
      </p:sp>
      <p:sp>
        <p:nvSpPr>
          <p:cNvPr id="10" name="TextBox 9">
            <a:extLst>
              <a:ext uri="{FF2B5EF4-FFF2-40B4-BE49-F238E27FC236}">
                <a16:creationId xmlns:a16="http://schemas.microsoft.com/office/drawing/2014/main" id="{15E8E3C6-E067-3E77-FF2F-A97B433BC00A}"/>
              </a:ext>
            </a:extLst>
          </p:cNvPr>
          <p:cNvSpPr txBox="1"/>
          <p:nvPr/>
        </p:nvSpPr>
        <p:spPr>
          <a:xfrm>
            <a:off x="508227" y="1311275"/>
            <a:ext cx="19087646" cy="2308324"/>
          </a:xfrm>
          <a:prstGeom prst="rect">
            <a:avLst/>
          </a:prstGeom>
          <a:no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600" dirty="0">
                <a:solidFill>
                  <a:srgbClr val="002060"/>
                </a:solidFill>
                <a:latin typeface="Open Sans" panose="020B0606030504020204" pitchFamily="34" charset="0"/>
                <a:ea typeface="Open Sans" panose="020B0606030504020204" pitchFamily="34" charset="0"/>
                <a:cs typeface="Open Sans" panose="020B0606030504020204" pitchFamily="34" charset="0"/>
              </a:rPr>
              <a:t>Timeline: incurred by a partner of an operation and paid from 1 January 2021 to </a:t>
            </a:r>
          </a:p>
          <a:p>
            <a:pPr algn="ctr"/>
            <a:r>
              <a:rPr lang="en-US" sz="3600" dirty="0">
                <a:solidFill>
                  <a:srgbClr val="002060"/>
                </a:solidFill>
                <a:latin typeface="Open Sans" panose="020B0606030504020204" pitchFamily="34" charset="0"/>
                <a:ea typeface="Open Sans" panose="020B0606030504020204" pitchFamily="34" charset="0"/>
                <a:cs typeface="Open Sans" panose="020B0606030504020204" pitchFamily="34" charset="0"/>
              </a:rPr>
              <a:t>31 December 2029</a:t>
            </a:r>
          </a:p>
          <a:p>
            <a:pPr algn="ctr"/>
            <a:r>
              <a:rPr lang="en-US" sz="360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a:t>
            </a:r>
            <a:r>
              <a:rPr lang="en-GB" sz="3600" dirty="0">
                <a:solidFill>
                  <a:srgbClr val="002060"/>
                </a:solidFill>
                <a:latin typeface="Open Sans" panose="020B0606030504020204" pitchFamily="34" charset="0"/>
                <a:ea typeface="Open Sans" panose="020B0606030504020204" pitchFamily="34" charset="0"/>
                <a:cs typeface="Open Sans" panose="020B0606030504020204" pitchFamily="34" charset="0"/>
              </a:rPr>
              <a:t>The costs incurred before the signing of the contract may be included in the project budget (if the case), in the </a:t>
            </a:r>
            <a:r>
              <a:rPr lang="en-GB"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relevant cost categories</a:t>
            </a:r>
            <a:r>
              <a:rPr lang="en-US"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endParaRPr lang="en-GB" sz="36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5" name="TextBox 10">
            <a:extLst>
              <a:ext uri="{FF2B5EF4-FFF2-40B4-BE49-F238E27FC236}">
                <a16:creationId xmlns:a16="http://schemas.microsoft.com/office/drawing/2014/main" id="{F957BD62-025A-9B2E-D0A2-9A6FF7C05061}"/>
              </a:ext>
            </a:extLst>
          </p:cNvPr>
          <p:cNvGraphicFramePr/>
          <p:nvPr>
            <p:extLst>
              <p:ext uri="{D42A27DB-BD31-4B8C-83A1-F6EECF244321}">
                <p14:modId xmlns:p14="http://schemas.microsoft.com/office/powerpoint/2010/main" val="2696859752"/>
              </p:ext>
            </p:extLst>
          </p:nvPr>
        </p:nvGraphicFramePr>
        <p:xfrm>
          <a:off x="508227" y="4032560"/>
          <a:ext cx="19209656" cy="5953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43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6BF11-BB04-671E-012A-C5016BC36B7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88FF386-B3A6-DE4A-9C59-2F6D3BA06B5F}"/>
              </a:ext>
            </a:extLst>
          </p:cNvPr>
          <p:cNvSpPr txBox="1"/>
          <p:nvPr/>
        </p:nvSpPr>
        <p:spPr>
          <a:xfrm>
            <a:off x="995352" y="488142"/>
            <a:ext cx="17145000" cy="769441"/>
          </a:xfrm>
          <a:prstGeom prst="rect">
            <a:avLst/>
          </a:prstGeom>
          <a:noFill/>
        </p:spPr>
        <p:txBody>
          <a:bodyPr wrap="square">
            <a:spAutoFit/>
          </a:bodyPr>
          <a:lstStyle/>
          <a:p>
            <a:r>
              <a:rPr lang="en-US" sz="44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Eligibility of costs/expenditures (II) </a:t>
            </a:r>
            <a:endParaRPr lang="en-GB" sz="44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D8A8F068-02DD-072E-0F25-00EE7EDE9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285" y="2759075"/>
            <a:ext cx="15131529" cy="8328759"/>
          </a:xfrm>
          <a:prstGeom prst="rect">
            <a:avLst/>
          </a:prstGeom>
        </p:spPr>
      </p:pic>
      <p:sp>
        <p:nvSpPr>
          <p:cNvPr id="9" name="TextBox 8">
            <a:extLst>
              <a:ext uri="{FF2B5EF4-FFF2-40B4-BE49-F238E27FC236}">
                <a16:creationId xmlns:a16="http://schemas.microsoft.com/office/drawing/2014/main" id="{359A826D-4377-3D7F-081F-B9685CBB97D7}"/>
              </a:ext>
            </a:extLst>
          </p:cNvPr>
          <p:cNvSpPr txBox="1"/>
          <p:nvPr/>
        </p:nvSpPr>
        <p:spPr>
          <a:xfrm>
            <a:off x="995352" y="1383122"/>
            <a:ext cx="18211799" cy="2215991"/>
          </a:xfrm>
          <a:prstGeom prst="rect">
            <a:avLst/>
          </a:prstGeom>
          <a:noFill/>
        </p:spPr>
        <p:txBody>
          <a:bodyPr wrap="square">
            <a:spAutoFit/>
          </a:bodyPr>
          <a:lstStyle/>
          <a:p>
            <a:pPr>
              <a:spcBef>
                <a:spcPts val="600"/>
              </a:spcBef>
              <a:spcAft>
                <a:spcPts val="600"/>
              </a:spcAft>
            </a:pPr>
            <a:r>
              <a:rPr lang="en-US"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Important!</a:t>
            </a:r>
            <a:r>
              <a:rPr lang="en-US" sz="3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Don’t forget to budget for a </a:t>
            </a:r>
            <a:r>
              <a:rPr lang="en-US" sz="3200" b="1" u="sng" dirty="0">
                <a:solidFill>
                  <a:schemeClr val="tx2"/>
                </a:solidFill>
                <a:latin typeface="Open Sans" panose="020B0606030504020204" pitchFamily="34" charset="0"/>
                <a:ea typeface="Open Sans" panose="020B0606030504020204" pitchFamily="34" charset="0"/>
                <a:cs typeface="Open Sans" panose="020B0606030504020204" pitchFamily="34" charset="0"/>
              </a:rPr>
              <a:t>communication event</a:t>
            </a:r>
            <a:r>
              <a:rPr lang="en-US"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3200" dirty="0">
                <a:solidFill>
                  <a:schemeClr val="tx2"/>
                </a:solidFill>
                <a:latin typeface="Open Sans" panose="020B0606030504020204" pitchFamily="34" charset="0"/>
                <a:ea typeface="Open Sans" panose="020B0606030504020204" pitchFamily="34" charset="0"/>
                <a:cs typeface="Open Sans" panose="020B0606030504020204" pitchFamily="34" charset="0"/>
              </a:rPr>
              <a:t>as required for operations of strategic importance </a:t>
            </a:r>
            <a:r>
              <a:rPr lang="en-US"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by Article 50(1)(e)of the CPR</a:t>
            </a:r>
            <a:r>
              <a:rPr lang="en-US" sz="3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involving the Commission and the Managing Authority</a:t>
            </a:r>
            <a:r>
              <a:rPr lang="en-US" sz="3200"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the “</a:t>
            </a:r>
            <a:r>
              <a:rPr lang="en-GB" sz="3200" dirty="0">
                <a:solidFill>
                  <a:schemeClr val="tx2"/>
                </a:solidFill>
                <a:latin typeface="Open Sans" panose="020B0606030504020204" pitchFamily="34" charset="0"/>
                <a:ea typeface="Open Sans" panose="020B0606030504020204" pitchFamily="34" charset="0"/>
                <a:cs typeface="Open Sans" panose="020B0606030504020204" pitchFamily="34" charset="0"/>
              </a:rPr>
              <a:t>External expertise and services” costs.</a:t>
            </a:r>
          </a:p>
          <a:p>
            <a:pPr>
              <a:spcBef>
                <a:spcPts val="600"/>
              </a:spcBef>
              <a:spcAft>
                <a:spcPts val="600"/>
              </a:spcAft>
            </a:pPr>
            <a:endParaRPr lang="en-US" sz="3200" dirty="0">
              <a:solidFill>
                <a:schemeClr val="tx2"/>
              </a:solidFill>
              <a:latin typeface="Montserrat Bold Italics"/>
              <a:ea typeface="+mn-ea"/>
              <a:cs typeface="+mn-cs"/>
            </a:endParaRPr>
          </a:p>
        </p:txBody>
      </p:sp>
      <p:sp>
        <p:nvSpPr>
          <p:cNvPr id="11" name="TextBox 10">
            <a:extLst>
              <a:ext uri="{FF2B5EF4-FFF2-40B4-BE49-F238E27FC236}">
                <a16:creationId xmlns:a16="http://schemas.microsoft.com/office/drawing/2014/main" id="{4508F989-8EB7-B1D3-D61F-29974BC2C387}"/>
              </a:ext>
            </a:extLst>
          </p:cNvPr>
          <p:cNvSpPr txBox="1"/>
          <p:nvPr/>
        </p:nvSpPr>
        <p:spPr>
          <a:xfrm>
            <a:off x="11118850" y="10107211"/>
            <a:ext cx="7620000" cy="523220"/>
          </a:xfrm>
          <a:prstGeom prst="rect">
            <a:avLst/>
          </a:prstGeom>
          <a:noFill/>
        </p:spPr>
        <p:txBody>
          <a:bodyPr wrap="square">
            <a:spAutoFit/>
          </a:bodyPr>
          <a:lstStyle/>
          <a:p>
            <a:r>
              <a:rPr lang="en-US" sz="2800" i="1" dirty="0">
                <a:solidFill>
                  <a:schemeClr val="tx2"/>
                </a:solidFill>
                <a:latin typeface="Montserrat Bold Italics"/>
                <a:ea typeface="+mn-ea"/>
                <a:cs typeface="+mn-cs"/>
              </a:rPr>
              <a:t>Please note that these examples are illustrative</a:t>
            </a:r>
            <a:r>
              <a:rPr lang="en-US" sz="2800" dirty="0">
                <a:solidFill>
                  <a:schemeClr val="tx2"/>
                </a:solidFill>
                <a:latin typeface="Montserrat Bold Italics"/>
                <a:ea typeface="+mn-ea"/>
                <a:cs typeface="+mn-cs"/>
              </a:rPr>
              <a:t>.</a:t>
            </a:r>
          </a:p>
        </p:txBody>
      </p:sp>
    </p:spTree>
    <p:extLst>
      <p:ext uri="{BB962C8B-B14F-4D97-AF65-F5344CB8AC3E}">
        <p14:creationId xmlns:p14="http://schemas.microsoft.com/office/powerpoint/2010/main" val="134706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5AA1FB-9B62-E77E-8E53-A3900C7A7FCC}"/>
              </a:ext>
            </a:extLst>
          </p:cNvPr>
          <p:cNvSpPr txBox="1"/>
          <p:nvPr/>
        </p:nvSpPr>
        <p:spPr>
          <a:xfrm>
            <a:off x="831850" y="309412"/>
            <a:ext cx="13411200" cy="892552"/>
          </a:xfrm>
          <a:prstGeom prst="rect">
            <a:avLst/>
          </a:prstGeom>
          <a:noFill/>
        </p:spPr>
        <p:txBody>
          <a:bodyPr wrap="square" rtlCol="0">
            <a:spAutoFit/>
          </a:bodyPr>
          <a:lstStyle/>
          <a:p>
            <a:pPr algn="l"/>
            <a:r>
              <a:rPr lang="en-US" sz="52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Eligibility of costs / expenditures (</a:t>
            </a:r>
            <a:r>
              <a:rPr lang="en-US" sz="4800" b="1" dirty="0" err="1">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IIl</a:t>
            </a:r>
            <a:r>
              <a:rPr lang="en-US" sz="52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graphicFrame>
        <p:nvGraphicFramePr>
          <p:cNvPr id="3" name="Diagram 2"/>
          <p:cNvGraphicFramePr/>
          <p:nvPr>
            <p:extLst>
              <p:ext uri="{D42A27DB-BD31-4B8C-83A1-F6EECF244321}">
                <p14:modId xmlns:p14="http://schemas.microsoft.com/office/powerpoint/2010/main" val="233131202"/>
              </p:ext>
            </p:extLst>
          </p:nvPr>
        </p:nvGraphicFramePr>
        <p:xfrm>
          <a:off x="1036320" y="913137"/>
          <a:ext cx="18540730" cy="8056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CB7940D-93BF-1410-EB4B-F06B0D22D03D}"/>
              </a:ext>
            </a:extLst>
          </p:cNvPr>
          <p:cNvSpPr txBox="1"/>
          <p:nvPr/>
        </p:nvSpPr>
        <p:spPr>
          <a:xfrm>
            <a:off x="0" y="9573100"/>
            <a:ext cx="20104100" cy="1077218"/>
          </a:xfrm>
          <a:prstGeom prst="rect">
            <a:avLst/>
          </a:prstGeom>
          <a:noFill/>
        </p:spPr>
        <p:txBody>
          <a:bodyPr wrap="square">
            <a:spAutoFit/>
          </a:bodyPr>
          <a:lstStyle/>
          <a:p>
            <a:pPr algn="ctr"/>
            <a:r>
              <a:rPr lang="en-GB" sz="3200" kern="1200" dirty="0">
                <a:solidFill>
                  <a:srgbClr val="FF0000"/>
                </a:solidFill>
                <a:latin typeface="Montserrat Bold Italics"/>
                <a:ea typeface="+mn-ea"/>
                <a:cs typeface="+mn-cs"/>
              </a:rPr>
              <a:t>*except when</a:t>
            </a:r>
            <a:r>
              <a:rPr lang="en-US" sz="3200" kern="1200" dirty="0">
                <a:solidFill>
                  <a:srgbClr val="FF0000"/>
                </a:solidFill>
                <a:latin typeface="Montserrat Bold Italics"/>
                <a:ea typeface="+mn-ea"/>
                <a:cs typeface="+mn-cs"/>
              </a:rPr>
              <a:t> the related costs represent </a:t>
            </a:r>
            <a:r>
              <a:rPr lang="en-US" sz="3200" b="1" kern="1200" dirty="0">
                <a:solidFill>
                  <a:srgbClr val="FF0000"/>
                </a:solidFill>
                <a:latin typeface="Montserrat Bold Italics"/>
                <a:ea typeface="+mn-ea"/>
                <a:cs typeface="+mn-cs"/>
              </a:rPr>
              <a:t>State aid under GBER</a:t>
            </a:r>
            <a:r>
              <a:rPr lang="en-US" sz="3200" kern="1200" dirty="0">
                <a:solidFill>
                  <a:srgbClr val="1F497D"/>
                </a:solidFill>
                <a:latin typeface="Montserrat Bold Italics"/>
                <a:ea typeface="+mn-ea"/>
                <a:cs typeface="+mn-cs"/>
              </a:rPr>
              <a:t>, in which cases only non-recoverable VAT under national VAT legislation is eligible (Article 7(1) EU Reg. 651/2014 </a:t>
            </a:r>
            <a:endParaRPr lang="en-US" dirty="0"/>
          </a:p>
        </p:txBody>
      </p:sp>
      <p:sp>
        <p:nvSpPr>
          <p:cNvPr id="6" name="TextBox 5">
            <a:extLst>
              <a:ext uri="{FF2B5EF4-FFF2-40B4-BE49-F238E27FC236}">
                <a16:creationId xmlns:a16="http://schemas.microsoft.com/office/drawing/2014/main" id="{27F5A781-0242-CE0F-2C05-827765CEA350}"/>
              </a:ext>
            </a:extLst>
          </p:cNvPr>
          <p:cNvSpPr txBox="1"/>
          <p:nvPr/>
        </p:nvSpPr>
        <p:spPr>
          <a:xfrm>
            <a:off x="9593580" y="5196840"/>
            <a:ext cx="65" cy="276999"/>
          </a:xfrm>
          <a:prstGeom prst="rect">
            <a:avLst/>
          </a:prstGeom>
          <a:noFill/>
        </p:spPr>
        <p:txBody>
          <a:bodyPr wrap="none" lIns="0" tIns="0" rIns="0" bIns="0" rtlCol="0">
            <a:spAutoFit/>
          </a:bodyPr>
          <a:lstStyle/>
          <a:p>
            <a:endParaRPr lang="en-US" dirty="0"/>
          </a:p>
        </p:txBody>
      </p:sp>
      <p:sp>
        <p:nvSpPr>
          <p:cNvPr id="7" name="Arc 6">
            <a:extLst>
              <a:ext uri="{FF2B5EF4-FFF2-40B4-BE49-F238E27FC236}">
                <a16:creationId xmlns:a16="http://schemas.microsoft.com/office/drawing/2014/main" id="{6D30420C-8647-5DCE-EEEF-758547B5C785}"/>
              </a:ext>
            </a:extLst>
          </p:cNvPr>
          <p:cNvSpPr/>
          <p:nvPr/>
        </p:nvSpPr>
        <p:spPr>
          <a:xfrm>
            <a:off x="11271250" y="9312275"/>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2870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7E6CF-F86F-907F-5D14-FCB23C05F99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D27EAF6-B7C7-9DAC-B176-7583725865CE}"/>
              </a:ext>
            </a:extLst>
          </p:cNvPr>
          <p:cNvSpPr txBox="1"/>
          <p:nvPr/>
        </p:nvSpPr>
        <p:spPr>
          <a:xfrm>
            <a:off x="831850" y="309412"/>
            <a:ext cx="13411200" cy="892552"/>
          </a:xfrm>
          <a:prstGeom prst="rect">
            <a:avLst/>
          </a:prstGeom>
          <a:noFill/>
        </p:spPr>
        <p:txBody>
          <a:bodyPr wrap="square" rtlCol="0">
            <a:spAutoFit/>
          </a:bodyPr>
          <a:lstStyle/>
          <a:p>
            <a:pPr algn="l"/>
            <a:r>
              <a:rPr lang="en-US" sz="52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Eligibility of costs / expenditures (</a:t>
            </a:r>
            <a:r>
              <a:rPr lang="en-US" sz="48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I</a:t>
            </a:r>
            <a:r>
              <a:rPr lang="ro-RO" sz="48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V</a:t>
            </a:r>
            <a:r>
              <a:rPr lang="en-US" sz="52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graphicFrame>
        <p:nvGraphicFramePr>
          <p:cNvPr id="3" name="Diagram 2">
            <a:extLst>
              <a:ext uri="{FF2B5EF4-FFF2-40B4-BE49-F238E27FC236}">
                <a16:creationId xmlns:a16="http://schemas.microsoft.com/office/drawing/2014/main" id="{F4366A0A-CE50-3882-D5C2-15852AACE46B}"/>
              </a:ext>
            </a:extLst>
          </p:cNvPr>
          <p:cNvGraphicFramePr/>
          <p:nvPr>
            <p:extLst>
              <p:ext uri="{D42A27DB-BD31-4B8C-83A1-F6EECF244321}">
                <p14:modId xmlns:p14="http://schemas.microsoft.com/office/powerpoint/2010/main" val="4183080954"/>
              </p:ext>
            </p:extLst>
          </p:nvPr>
        </p:nvGraphicFramePr>
        <p:xfrm>
          <a:off x="184148" y="4770601"/>
          <a:ext cx="19735799" cy="6510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EF7BFF06-F3E0-3107-5498-9C80E75F2364}"/>
              </a:ext>
            </a:extLst>
          </p:cNvPr>
          <p:cNvGraphicFramePr/>
          <p:nvPr>
            <p:extLst>
              <p:ext uri="{D42A27DB-BD31-4B8C-83A1-F6EECF244321}">
                <p14:modId xmlns:p14="http://schemas.microsoft.com/office/powerpoint/2010/main" val="3007025016"/>
              </p:ext>
            </p:extLst>
          </p:nvPr>
        </p:nvGraphicFramePr>
        <p:xfrm>
          <a:off x="831850" y="2149475"/>
          <a:ext cx="16463547" cy="548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6413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012256-FE9C-6496-8249-E3CDFFD67C65}"/>
              </a:ext>
            </a:extLst>
          </p:cNvPr>
          <p:cNvPicPr>
            <a:picLocks noChangeAspect="1"/>
          </p:cNvPicPr>
          <p:nvPr/>
        </p:nvPicPr>
        <p:blipFill>
          <a:blip r:embed="rId3"/>
          <a:stretch>
            <a:fillRect/>
          </a:stretch>
        </p:blipFill>
        <p:spPr>
          <a:xfrm>
            <a:off x="-6350" y="7651"/>
            <a:ext cx="20104100" cy="11301699"/>
          </a:xfrm>
          <a:prstGeom prst="rect">
            <a:avLst/>
          </a:prstGeom>
        </p:spPr>
      </p:pic>
      <p:sp>
        <p:nvSpPr>
          <p:cNvPr id="7" name="TextBox 6">
            <a:extLst>
              <a:ext uri="{FF2B5EF4-FFF2-40B4-BE49-F238E27FC236}">
                <a16:creationId xmlns:a16="http://schemas.microsoft.com/office/drawing/2014/main" id="{A0A9B622-839A-6D5D-A69A-AF62BD120986}"/>
              </a:ext>
            </a:extLst>
          </p:cNvPr>
          <p:cNvSpPr txBox="1"/>
          <p:nvPr/>
        </p:nvSpPr>
        <p:spPr>
          <a:xfrm>
            <a:off x="1365250" y="524885"/>
            <a:ext cx="14706600"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4BACC6">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State aid approach</a:t>
            </a:r>
          </a:p>
        </p:txBody>
      </p:sp>
      <p:sp>
        <p:nvSpPr>
          <p:cNvPr id="4" name="TextBox 3">
            <a:extLst>
              <a:ext uri="{FF2B5EF4-FFF2-40B4-BE49-F238E27FC236}">
                <a16:creationId xmlns:a16="http://schemas.microsoft.com/office/drawing/2014/main" id="{D51C08EF-8314-84E3-BFB1-F757646BF6ED}"/>
              </a:ext>
            </a:extLst>
          </p:cNvPr>
          <p:cNvSpPr txBox="1"/>
          <p:nvPr/>
        </p:nvSpPr>
        <p:spPr>
          <a:xfrm>
            <a:off x="1940983" y="3289284"/>
            <a:ext cx="15883467" cy="3570208"/>
          </a:xfrm>
          <a:prstGeom prst="rect">
            <a:avLst/>
          </a:prstGeom>
          <a:noFill/>
        </p:spPr>
        <p:txBody>
          <a:bodyPr wrap="square">
            <a:spAutoFit/>
          </a:bodyPr>
          <a:lstStyle/>
          <a:p>
            <a:pPr marR="0" lvl="0" algn="just">
              <a:spcBef>
                <a:spcPts val="600"/>
              </a:spcBef>
              <a:spcAft>
                <a:spcPts val="600"/>
              </a:spcAft>
            </a:pPr>
            <a:r>
              <a:rPr lang="en-GB" sz="28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In this respect:</a:t>
            </a:r>
          </a:p>
          <a:p>
            <a:pPr marL="457200" marR="0" lvl="0" indent="-457200" algn="just">
              <a:spcBef>
                <a:spcPts val="600"/>
              </a:spcBef>
              <a:spcAft>
                <a:spcPts val="600"/>
              </a:spcAft>
              <a:buFont typeface="Wingdings" panose="05000000000000000000" pitchFamily="2" charset="2"/>
              <a:buChar char="ü"/>
            </a:pPr>
            <a:r>
              <a:rPr lang="en-GB" sz="28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28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 JS/</a:t>
            </a:r>
            <a:r>
              <a:rPr lang="en-GB" sz="28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IP </a:t>
            </a:r>
            <a:r>
              <a:rPr lang="en-GB" sz="28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supports the applicants </a:t>
            </a:r>
            <a:r>
              <a:rPr lang="en-GB" sz="2800"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in the self-assessment of state aid incidence </a:t>
            </a:r>
            <a:r>
              <a:rPr lang="en-GB" sz="28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and guides them on how to develop their activities in order to avoid state aid incidence</a:t>
            </a:r>
            <a:r>
              <a:rPr lang="en-GB" sz="2800"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GB" sz="28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Annex C</a:t>
            </a:r>
            <a:r>
              <a:rPr lang="en-GB" sz="2800"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 – Guidelines to avoid State Aid incidence)</a:t>
            </a:r>
          </a:p>
          <a:p>
            <a:pPr marL="457200" marR="0" lvl="0" indent="-457200" algn="just">
              <a:spcBef>
                <a:spcPts val="600"/>
              </a:spcBef>
              <a:spcAft>
                <a:spcPts val="600"/>
              </a:spcAft>
              <a:buFont typeface="Wingdings" panose="05000000000000000000" pitchFamily="2" charset="2"/>
              <a:buChar char="ü"/>
            </a:pPr>
            <a:r>
              <a:rPr lang="en-GB" sz="28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Applicants submit </a:t>
            </a:r>
            <a:r>
              <a:rPr lang="en-GB" sz="2800" b="1" i="1" dirty="0">
                <a:effectLst/>
                <a:latin typeface="Open Sans" panose="020B0606030504020204" pitchFamily="34" charset="0"/>
                <a:ea typeface="Open Sans" panose="020B0606030504020204" pitchFamily="34" charset="0"/>
                <a:cs typeface="Open Sans" panose="020B0606030504020204" pitchFamily="34" charset="0"/>
              </a:rPr>
              <a:t>Annex 2. State Aid Self-Assessment </a:t>
            </a:r>
            <a:r>
              <a:rPr lang="en-GB" sz="2800" dirty="0">
                <a:effectLst/>
                <a:latin typeface="Open Sans" panose="020B0606030504020204" pitchFamily="34" charset="0"/>
                <a:ea typeface="Open Sans" panose="020B0606030504020204" pitchFamily="34" charset="0"/>
                <a:cs typeface="Open Sans" panose="020B0606030504020204" pitchFamily="34" charset="0"/>
              </a:rPr>
              <a:t>(in line with relevant section in </a:t>
            </a:r>
            <a:r>
              <a:rPr lang="en-GB" sz="2800" dirty="0" err="1">
                <a:effectLst/>
                <a:latin typeface="Open Sans" panose="020B0606030504020204" pitchFamily="34" charset="0"/>
                <a:ea typeface="Open Sans" panose="020B0606030504020204" pitchFamily="34" charset="0"/>
                <a:cs typeface="Open Sans" panose="020B0606030504020204" pitchFamily="34" charset="0"/>
              </a:rPr>
              <a:t>Jems</a:t>
            </a:r>
            <a:r>
              <a:rPr lang="en-GB" sz="2800" dirty="0">
                <a:effectLst/>
                <a:latin typeface="Open Sans" panose="020B0606030504020204" pitchFamily="34" charset="0"/>
                <a:ea typeface="Open Sans" panose="020B0606030504020204" pitchFamily="34" charset="0"/>
                <a:cs typeface="Open Sans" panose="020B0606030504020204" pitchFamily="34" charset="0"/>
              </a:rPr>
              <a:t>)</a:t>
            </a:r>
            <a:endParaRPr lang="en-GB" sz="2800"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a:spcBef>
                <a:spcPts val="600"/>
              </a:spcBef>
              <a:spcAft>
                <a:spcPts val="600"/>
              </a:spcAft>
              <a:buFont typeface="Wingdings" panose="05000000000000000000" pitchFamily="2" charset="2"/>
              <a:buChar char="ü"/>
            </a:pPr>
            <a:r>
              <a:rPr lang="en-GB" sz="28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State aid expert will make </a:t>
            </a:r>
            <a:r>
              <a:rPr lang="en-GB" sz="28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recommendations to avoid the incidence </a:t>
            </a:r>
            <a:r>
              <a:rPr lang="en-GB" sz="28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(when analysing projects activities during contracting)</a:t>
            </a:r>
          </a:p>
        </p:txBody>
      </p:sp>
      <p:graphicFrame>
        <p:nvGraphicFramePr>
          <p:cNvPr id="9" name="Diagram 8">
            <a:extLst>
              <a:ext uri="{FF2B5EF4-FFF2-40B4-BE49-F238E27FC236}">
                <a16:creationId xmlns:a16="http://schemas.microsoft.com/office/drawing/2014/main" id="{87FB405C-6799-F87C-9027-D33BC99CC3AA}"/>
              </a:ext>
            </a:extLst>
          </p:cNvPr>
          <p:cNvGraphicFramePr/>
          <p:nvPr>
            <p:extLst>
              <p:ext uri="{D42A27DB-BD31-4B8C-83A1-F6EECF244321}">
                <p14:modId xmlns:p14="http://schemas.microsoft.com/office/powerpoint/2010/main" val="1049107072"/>
              </p:ext>
            </p:extLst>
          </p:nvPr>
        </p:nvGraphicFramePr>
        <p:xfrm>
          <a:off x="1670050" y="1688450"/>
          <a:ext cx="15883467" cy="1600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38E2522C-A97E-AF3F-1653-D797CFC98FD9}"/>
              </a:ext>
            </a:extLst>
          </p:cNvPr>
          <p:cNvSpPr txBox="1"/>
          <p:nvPr/>
        </p:nvSpPr>
        <p:spPr>
          <a:xfrm>
            <a:off x="2110316" y="7390006"/>
            <a:ext cx="15883468" cy="2246769"/>
          </a:xfrm>
          <a:prstGeom prst="rect">
            <a:avLst/>
          </a:prstGeom>
          <a:noFill/>
        </p:spPr>
        <p:txBody>
          <a:bodyPr wrap="square">
            <a:spAutoFit/>
          </a:bodyPr>
          <a:lstStyle/>
          <a:p>
            <a:pPr marL="0" marR="0" algn="ctr">
              <a:spcBef>
                <a:spcPts val="0"/>
              </a:spcBef>
              <a:spcAft>
                <a:spcPts val="0"/>
              </a:spcAft>
            </a:pPr>
            <a:r>
              <a:rPr lang="en-US" sz="28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In case State Aid incidence cannot be avoided</a:t>
            </a:r>
            <a:r>
              <a:rPr lang="en-US" sz="28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marL="457200" marR="0" indent="-457200" algn="ctr">
              <a:spcBef>
                <a:spcPts val="0"/>
              </a:spcBef>
              <a:spcAft>
                <a:spcPts val="0"/>
              </a:spcAft>
              <a:buFont typeface="Wingdings" panose="05000000000000000000" pitchFamily="2" charset="2"/>
              <a:buChar char="q"/>
            </a:pPr>
            <a:r>
              <a:rPr lang="en-US" sz="28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De minimis/General Block Exemption Regulation and/or as Services of General Economic Interest will be used</a:t>
            </a:r>
          </a:p>
          <a:p>
            <a:pPr marL="457200" marR="0" indent="-457200" algn="ctr">
              <a:spcBef>
                <a:spcPts val="0"/>
              </a:spcBef>
              <a:spcAft>
                <a:spcPts val="0"/>
              </a:spcAft>
              <a:buFont typeface="Wingdings" panose="05000000000000000000" pitchFamily="2" charset="2"/>
              <a:buChar char="q"/>
            </a:pPr>
            <a:r>
              <a:rPr lang="en-US" sz="28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Annexes 3 </a:t>
            </a:r>
            <a:r>
              <a:rPr lang="en-US" sz="28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and/or </a:t>
            </a:r>
            <a:r>
              <a:rPr lang="en-US" sz="28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4 </a:t>
            </a:r>
            <a:r>
              <a:rPr lang="en-US" sz="28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to AG will be submitted</a:t>
            </a:r>
          </a:p>
          <a:p>
            <a:pPr marL="0" marR="0" algn="ctr">
              <a:spcBef>
                <a:spcPts val="0"/>
              </a:spcBef>
              <a:spcAft>
                <a:spcPts val="0"/>
              </a:spcAft>
            </a:pPr>
            <a:endParaRPr lang="en-GB" sz="28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0274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5C9C-D5E3-252E-8139-F19F61EDA168}"/>
            </a:ext>
          </a:extLst>
        </p:cNvPr>
        <p:cNvGrpSpPr/>
        <p:nvPr/>
      </p:nvGrpSpPr>
      <p:grpSpPr>
        <a:xfrm>
          <a:off x="0" y="0"/>
          <a:ext cx="0" cy="0"/>
          <a:chOff x="0" y="0"/>
          <a:chExt cx="0" cy="0"/>
        </a:xfrm>
      </p:grpSpPr>
      <p:pic>
        <p:nvPicPr>
          <p:cNvPr id="6" name="Picture 5" descr="Graphical user interface&#10;&#10;Description automatically generated with medium confidence">
            <a:extLst>
              <a:ext uri="{FF2B5EF4-FFF2-40B4-BE49-F238E27FC236}">
                <a16:creationId xmlns:a16="http://schemas.microsoft.com/office/drawing/2014/main" id="{0580A1CE-229A-0FFB-3F36-B799850CB87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340"/>
            <a:ext cx="20104100" cy="11302669"/>
          </a:xfrm>
          <a:prstGeom prst="rect">
            <a:avLst/>
          </a:prstGeom>
        </p:spPr>
      </p:pic>
      <p:sp>
        <p:nvSpPr>
          <p:cNvPr id="5" name="TextBox 4">
            <a:extLst>
              <a:ext uri="{FF2B5EF4-FFF2-40B4-BE49-F238E27FC236}">
                <a16:creationId xmlns:a16="http://schemas.microsoft.com/office/drawing/2014/main" id="{D137B8B9-CF9E-271A-8628-34C0D5915881}"/>
              </a:ext>
            </a:extLst>
          </p:cNvPr>
          <p:cNvSpPr txBox="1"/>
          <p:nvPr/>
        </p:nvSpPr>
        <p:spPr>
          <a:xfrm>
            <a:off x="3202852" y="5486674"/>
            <a:ext cx="15166605" cy="2766270"/>
          </a:xfrm>
          <a:prstGeom prst="rect">
            <a:avLst/>
          </a:prstGeom>
          <a:noFill/>
        </p:spPr>
        <p:txBody>
          <a:bodyPr wrap="square" rtlCol="0">
            <a:spAutoFit/>
          </a:bodyPr>
          <a:lstStyle/>
          <a:p>
            <a:pPr marL="571500" indent="-571500" algn="l">
              <a:lnSpc>
                <a:spcPct val="150000"/>
              </a:lnSpc>
              <a:buFont typeface="Wingdings" panose="05000000000000000000" pitchFamily="2" charset="2"/>
              <a:buChar char="ü"/>
            </a:pPr>
            <a:r>
              <a:rPr lang="en-GB" sz="40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T</a:t>
            </a:r>
            <a:r>
              <a:rPr lang="en-GB" sz="4000" b="1" dirty="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o the Application Form </a:t>
            </a:r>
            <a:r>
              <a:rPr lang="en-GB" sz="40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GB" sz="4000" b="1" u="sng"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Chapter 3.2 </a:t>
            </a:r>
          </a:p>
          <a:p>
            <a:pPr marL="571500" indent="-571500" algn="l">
              <a:lnSpc>
                <a:spcPct val="150000"/>
              </a:lnSpc>
              <a:buFont typeface="Wingdings" panose="05000000000000000000" pitchFamily="2" charset="2"/>
              <a:buChar char="ü"/>
            </a:pPr>
            <a:r>
              <a:rPr lang="en-GB" sz="40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Supporting documents for</a:t>
            </a:r>
            <a:r>
              <a:rPr lang="en-GB" sz="4000" b="1" dirty="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 projects foreseein</a:t>
            </a:r>
            <a:r>
              <a:rPr lang="en-GB" sz="40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g infrastructure works </a:t>
            </a:r>
            <a:r>
              <a:rPr lang="en-GB" sz="40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GB" sz="4000" b="1" u="sng"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Annex B</a:t>
            </a:r>
            <a:r>
              <a:rPr lang="en-GB" sz="40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2000" b="1" dirty="0">
              <a:solidFill>
                <a:schemeClr val="tx2">
                  <a:lumMod val="75000"/>
                </a:schemeClr>
              </a:solidFill>
              <a:latin typeface="Montserrat Bold Italics"/>
              <a:ea typeface="Open Sans" panose="020B0606030504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06A00CB9-9622-B108-6F28-4A6079FF259D}"/>
              </a:ext>
            </a:extLst>
          </p:cNvPr>
          <p:cNvPicPr>
            <a:picLocks noChangeAspect="1"/>
          </p:cNvPicPr>
          <p:nvPr/>
        </p:nvPicPr>
        <p:blipFill>
          <a:blip r:embed="rId3"/>
          <a:stretch>
            <a:fillRect/>
          </a:stretch>
        </p:blipFill>
        <p:spPr>
          <a:xfrm>
            <a:off x="13465175" y="728637"/>
            <a:ext cx="1524000" cy="1647825"/>
          </a:xfrm>
          <a:prstGeom prst="rect">
            <a:avLst/>
          </a:prstGeom>
        </p:spPr>
      </p:pic>
      <p:pic>
        <p:nvPicPr>
          <p:cNvPr id="16" name="Picture 15">
            <a:extLst>
              <a:ext uri="{FF2B5EF4-FFF2-40B4-BE49-F238E27FC236}">
                <a16:creationId xmlns:a16="http://schemas.microsoft.com/office/drawing/2014/main" id="{6F6F808F-DA8C-1B81-8743-DCB40661B00B}"/>
              </a:ext>
            </a:extLst>
          </p:cNvPr>
          <p:cNvPicPr>
            <a:picLocks noChangeAspect="1"/>
          </p:cNvPicPr>
          <p:nvPr/>
        </p:nvPicPr>
        <p:blipFill>
          <a:blip r:embed="rId4"/>
          <a:stretch>
            <a:fillRect/>
          </a:stretch>
        </p:blipFill>
        <p:spPr>
          <a:xfrm>
            <a:off x="14992818" y="700061"/>
            <a:ext cx="1790700" cy="1704975"/>
          </a:xfrm>
          <a:prstGeom prst="rect">
            <a:avLst/>
          </a:prstGeom>
        </p:spPr>
      </p:pic>
      <p:pic>
        <p:nvPicPr>
          <p:cNvPr id="17" name="Picture 16">
            <a:extLst>
              <a:ext uri="{FF2B5EF4-FFF2-40B4-BE49-F238E27FC236}">
                <a16:creationId xmlns:a16="http://schemas.microsoft.com/office/drawing/2014/main" id="{3B2F4579-3461-7BF2-3FE4-69AAECDA056F}"/>
              </a:ext>
            </a:extLst>
          </p:cNvPr>
          <p:cNvPicPr>
            <a:picLocks noChangeAspect="1"/>
          </p:cNvPicPr>
          <p:nvPr/>
        </p:nvPicPr>
        <p:blipFill>
          <a:blip r:embed="rId5"/>
          <a:stretch>
            <a:fillRect/>
          </a:stretch>
        </p:blipFill>
        <p:spPr>
          <a:xfrm>
            <a:off x="16712107" y="968159"/>
            <a:ext cx="1657350" cy="1438275"/>
          </a:xfrm>
          <a:prstGeom prst="rect">
            <a:avLst/>
          </a:prstGeom>
        </p:spPr>
      </p:pic>
      <p:sp>
        <p:nvSpPr>
          <p:cNvPr id="2" name="Title 1">
            <a:extLst>
              <a:ext uri="{FF2B5EF4-FFF2-40B4-BE49-F238E27FC236}">
                <a16:creationId xmlns:a16="http://schemas.microsoft.com/office/drawing/2014/main" id="{33534C7C-0A9E-F0C8-A701-6540DB1C428B}"/>
              </a:ext>
            </a:extLst>
          </p:cNvPr>
          <p:cNvSpPr>
            <a:spLocks noGrp="1"/>
          </p:cNvSpPr>
          <p:nvPr>
            <p:ph type="title"/>
          </p:nvPr>
        </p:nvSpPr>
        <p:spPr>
          <a:xfrm>
            <a:off x="2203450" y="4401525"/>
            <a:ext cx="8716292" cy="677108"/>
          </a:xfrm>
        </p:spPr>
        <p:txBody>
          <a:bodyPr/>
          <a:lstStyle/>
          <a:p>
            <a:r>
              <a:rPr lang="en-US" sz="4400" dirty="0">
                <a:solidFill>
                  <a:schemeClr val="tx2">
                    <a:lumMod val="75000"/>
                  </a:schemeClr>
                </a:solidFill>
                <a:latin typeface="Now Bold" panose="020B0604020202020204"/>
                <a:ea typeface="Open Sans" panose="020B0606030504020204" pitchFamily="34" charset="0"/>
                <a:cs typeface="Open Sans" panose="020B0606030504020204" pitchFamily="34" charset="0"/>
              </a:rPr>
              <a:t>MANDATORY ANNEXES</a:t>
            </a:r>
            <a:endParaRPr lang="en-GB" sz="4400" dirty="0">
              <a:solidFill>
                <a:schemeClr val="tx2">
                  <a:lumMod val="75000"/>
                </a:schemeClr>
              </a:solidFill>
              <a:latin typeface="Now Bold" panose="020B0604020202020204"/>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7D4E2208-A923-E444-BBE7-4FA581FA98D8}"/>
              </a:ext>
            </a:extLst>
          </p:cNvPr>
          <p:cNvSpPr txBox="1"/>
          <p:nvPr/>
        </p:nvSpPr>
        <p:spPr>
          <a:xfrm>
            <a:off x="1974850" y="2769609"/>
            <a:ext cx="10046368" cy="769441"/>
          </a:xfrm>
          <a:prstGeom prst="rect">
            <a:avLst/>
          </a:prstGeom>
          <a:noFill/>
        </p:spPr>
        <p:txBody>
          <a:bodyPr wrap="square">
            <a:spAutoFit/>
          </a:bodyPr>
          <a:lstStyle/>
          <a:p>
            <a:r>
              <a:rPr kumimoji="0" lang="en-US" sz="4400" b="1" i="0" u="none" strike="noStrike" kern="0" cap="none" spc="0" normalizeH="0" baseline="0" noProof="0" dirty="0">
                <a:ln>
                  <a:noFill/>
                </a:ln>
                <a:solidFill>
                  <a:srgbClr val="1F497D">
                    <a:lumMod val="75000"/>
                  </a:srgbClr>
                </a:solidFill>
                <a:effectLst/>
                <a:uLnTx/>
                <a:uFillTx/>
                <a:latin typeface="Now Bold" panose="020B0604020202020204"/>
                <a:ea typeface="Open Sans" panose="020B0606030504020204" pitchFamily="34" charset="0"/>
                <a:cs typeface="Open Sans" panose="020B0606030504020204" pitchFamily="34" charset="0"/>
              </a:rPr>
              <a:t>STATE AID APPROACH –  </a:t>
            </a:r>
            <a:r>
              <a:rPr kumimoji="0" lang="en-US" sz="4400" b="1" i="0" u="sng" strike="noStrike" kern="0" cap="none" spc="0" normalizeH="0" baseline="0" noProof="0" dirty="0">
                <a:ln>
                  <a:noFill/>
                </a:ln>
                <a:solidFill>
                  <a:srgbClr val="1F497D">
                    <a:lumMod val="75000"/>
                  </a:srgbClr>
                </a:solidFill>
                <a:effectLst/>
                <a:uLnTx/>
                <a:uFillTx/>
                <a:latin typeface="Now Bold" panose="020B0604020202020204"/>
                <a:ea typeface="Open Sans" panose="020B0606030504020204" pitchFamily="34" charset="0"/>
                <a:cs typeface="Open Sans" panose="020B0606030504020204" pitchFamily="34" charset="0"/>
              </a:rPr>
              <a:t>Chapter 1.5 </a:t>
            </a:r>
            <a:endParaRPr lang="en-GB" u="sng" dirty="0"/>
          </a:p>
        </p:txBody>
      </p:sp>
    </p:spTree>
    <p:extLst>
      <p:ext uri="{BB962C8B-B14F-4D97-AF65-F5344CB8AC3E}">
        <p14:creationId xmlns:p14="http://schemas.microsoft.com/office/powerpoint/2010/main" val="2445991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20104097" cy="2598866"/>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04144" cy="259805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1"/>
            <a:ext cx="20104102" cy="2596154"/>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C10DCDE-13BC-71FB-6F38-425EC22F559A}"/>
              </a:ext>
            </a:extLst>
          </p:cNvPr>
          <p:cNvSpPr>
            <a:spLocks noGrp="1"/>
          </p:cNvSpPr>
          <p:nvPr>
            <p:ph type="title"/>
          </p:nvPr>
        </p:nvSpPr>
        <p:spPr>
          <a:xfrm>
            <a:off x="1153796" y="409033"/>
            <a:ext cx="17585053" cy="1911606"/>
          </a:xfrm>
        </p:spPr>
        <p:txBody>
          <a:bodyPr vert="horz" lIns="91440" tIns="45720" rIns="91440" bIns="45720" rtlCol="0" anchor="ctr">
            <a:normAutofit/>
          </a:bodyPr>
          <a:lstStyle/>
          <a:p>
            <a:pPr algn="l" rtl="0">
              <a:lnSpc>
                <a:spcPct val="90000"/>
              </a:lnSpc>
              <a:spcBef>
                <a:spcPct val="0"/>
              </a:spcBef>
            </a:pPr>
            <a:r>
              <a:rPr lang="en-US" sz="4100" kern="1200" dirty="0">
                <a:solidFill>
                  <a:srgbClr val="FFFFFF"/>
                </a:solidFill>
                <a:latin typeface="+mj-lt"/>
                <a:ea typeface="+mj-ea"/>
                <a:cs typeface="+mj-cs"/>
              </a:rPr>
              <a:t>Documents for submitting an eligible application</a:t>
            </a:r>
            <a:br>
              <a:rPr lang="en-US" sz="4100"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graphicFrame>
        <p:nvGraphicFramePr>
          <p:cNvPr id="11" name="Table 10">
            <a:extLst>
              <a:ext uri="{FF2B5EF4-FFF2-40B4-BE49-F238E27FC236}">
                <a16:creationId xmlns:a16="http://schemas.microsoft.com/office/drawing/2014/main" id="{2AF327A0-4711-5614-207F-CE92C279CEA7}"/>
              </a:ext>
            </a:extLst>
          </p:cNvPr>
          <p:cNvGraphicFramePr>
            <a:graphicFrameLocks noGrp="1"/>
          </p:cNvGraphicFramePr>
          <p:nvPr>
            <p:extLst>
              <p:ext uri="{D42A27DB-BD31-4B8C-83A1-F6EECF244321}">
                <p14:modId xmlns:p14="http://schemas.microsoft.com/office/powerpoint/2010/main" val="1477052677"/>
              </p:ext>
            </p:extLst>
          </p:nvPr>
        </p:nvGraphicFramePr>
        <p:xfrm>
          <a:off x="712718" y="2822600"/>
          <a:ext cx="18678657" cy="8624507"/>
        </p:xfrm>
        <a:graphic>
          <a:graphicData uri="http://schemas.openxmlformats.org/drawingml/2006/table">
            <a:tbl>
              <a:tblPr firstRow="1" firstCol="1" lastRow="1" lastCol="1" bandRow="1" bandCol="1">
                <a:tableStyleId>{3B4B98B0-60AC-42C2-AFA5-B58CD77FA1E5}</a:tableStyleId>
              </a:tblPr>
              <a:tblGrid>
                <a:gridCol w="8710249">
                  <a:extLst>
                    <a:ext uri="{9D8B030D-6E8A-4147-A177-3AD203B41FA5}">
                      <a16:colId xmlns:a16="http://schemas.microsoft.com/office/drawing/2014/main" val="1811357974"/>
                    </a:ext>
                  </a:extLst>
                </a:gridCol>
                <a:gridCol w="9968408">
                  <a:extLst>
                    <a:ext uri="{9D8B030D-6E8A-4147-A177-3AD203B41FA5}">
                      <a16:colId xmlns:a16="http://schemas.microsoft.com/office/drawing/2014/main" val="3437849247"/>
                    </a:ext>
                  </a:extLst>
                </a:gridCol>
              </a:tblGrid>
              <a:tr h="1706850">
                <a:tc>
                  <a:txBody>
                    <a:bodyPr/>
                    <a:lstStyle/>
                    <a:p>
                      <a:pPr marL="0" marR="0" algn="just">
                        <a:lnSpc>
                          <a:spcPct val="115000"/>
                        </a:lnSpc>
                        <a:spcBef>
                          <a:spcPts val="0"/>
                        </a:spcBef>
                        <a:spcAft>
                          <a:spcPts val="0"/>
                        </a:spcAft>
                      </a:pPr>
                      <a:r>
                        <a:rPr lang="en-GB" sz="2400" b="1" dirty="0">
                          <a:effectLst/>
                        </a:rPr>
                        <a:t>PROJECT (LEAD) APPLICANT DECLARATION</a:t>
                      </a:r>
                    </a:p>
                    <a:p>
                      <a:pPr marL="0" marR="0" algn="just">
                        <a:lnSpc>
                          <a:spcPct val="115000"/>
                        </a:lnSpc>
                        <a:spcBef>
                          <a:spcPts val="0"/>
                        </a:spcBef>
                        <a:spcAft>
                          <a:spcPts val="0"/>
                        </a:spcAft>
                      </a:pPr>
                      <a:r>
                        <a:rPr lang="en-GB" sz="2400" b="0" dirty="0">
                          <a:effectLst/>
                        </a:rPr>
                        <a:t>To be provided in EN language.</a:t>
                      </a:r>
                      <a:endParaRPr lang="en-GB" sz="2400" b="0" dirty="0">
                        <a:effectLst/>
                        <a:latin typeface="Open Sans" panose="020B0606030504020204" pitchFamily="34" charset="0"/>
                        <a:ea typeface="Open Sans" panose="020B0606030504020204" pitchFamily="34" charset="0"/>
                        <a:cs typeface="Open Sans" panose="020B0606030504020204" pitchFamily="34" charset="0"/>
                      </a:endParaRPr>
                    </a:p>
                  </a:txBody>
                  <a:tcPr marL="61780" marR="61780" marT="0" marB="0" anchor="ctr"/>
                </a:tc>
                <a:tc>
                  <a:txBody>
                    <a:bodyPr/>
                    <a:lstStyle/>
                    <a:p>
                      <a:pPr marL="342900" lvl="0" indent="-342900" algn="l">
                        <a:lnSpc>
                          <a:spcPct val="107000"/>
                        </a:lnSpc>
                        <a:buFont typeface="+mj-lt"/>
                        <a:buAutoNum type="arabicPeriod"/>
                      </a:pPr>
                      <a:r>
                        <a:rPr lang="en-GB" sz="2400" b="0" kern="100" dirty="0">
                          <a:effectLst/>
                        </a:rPr>
                        <a:t>The relevant data included in Jems shall be in entire accordance with the one(s) indicated in Annex 1. </a:t>
                      </a:r>
                    </a:p>
                    <a:p>
                      <a:pPr marL="342900" lvl="0" indent="-342900" algn="l">
                        <a:lnSpc>
                          <a:spcPct val="107000"/>
                        </a:lnSpc>
                        <a:spcAft>
                          <a:spcPts val="800"/>
                        </a:spcAft>
                        <a:buFont typeface="+mj-lt"/>
                        <a:buAutoNum type="arabicPeriod"/>
                      </a:pPr>
                      <a:r>
                        <a:rPr lang="en-GB" sz="2400" b="0" kern="100" dirty="0">
                          <a:effectLst/>
                        </a:rPr>
                        <a:t>The template provided by the Programme shall be used (i.e. it is not allowed to modify the texting/wording of the document in any way), with the official header of the applicant organisation inserted.</a:t>
                      </a:r>
                      <a:endParaRPr lang="en-GB" sz="2400" b="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1780" marR="61780" marT="0" marB="0"/>
                </a:tc>
                <a:extLst>
                  <a:ext uri="{0D108BD9-81ED-4DB2-BD59-A6C34878D82A}">
                    <a16:rowId xmlns:a16="http://schemas.microsoft.com/office/drawing/2014/main" val="509864532"/>
                  </a:ext>
                </a:extLst>
              </a:tr>
              <a:tr h="2905853">
                <a:tc>
                  <a:txBody>
                    <a:bodyPr/>
                    <a:lstStyle/>
                    <a:p>
                      <a:pPr marL="0" marR="0" algn="just">
                        <a:lnSpc>
                          <a:spcPct val="115000"/>
                        </a:lnSpc>
                        <a:spcBef>
                          <a:spcPts val="0"/>
                        </a:spcBef>
                        <a:spcAft>
                          <a:spcPts val="0"/>
                        </a:spcAft>
                      </a:pPr>
                      <a:r>
                        <a:rPr lang="en-GB" sz="2400" b="0">
                          <a:effectLst/>
                        </a:rPr>
                        <a:t>Copy of the </a:t>
                      </a:r>
                      <a:r>
                        <a:rPr lang="en-GB" sz="2400" b="1">
                          <a:effectLst/>
                        </a:rPr>
                        <a:t>establishing documents</a:t>
                      </a:r>
                      <a:r>
                        <a:rPr lang="en-GB" sz="2400" b="0">
                          <a:effectLst/>
                        </a:rPr>
                        <a:t> of the Applicants: Articles of Association, Statutes, Deed of foundation, establishing resolution law or </a:t>
                      </a:r>
                      <a:r>
                        <a:rPr lang="en-US" sz="2400" b="0">
                          <a:effectLst/>
                        </a:rPr>
                        <a:t>equivalent documents according to the national legislation, </a:t>
                      </a:r>
                      <a:r>
                        <a:rPr lang="en-GB" sz="2400" b="0">
                          <a:effectLst/>
                        </a:rPr>
                        <a:t>etc. Additionally, establishing documents will be provided for the related branch / field</a:t>
                      </a:r>
                      <a:r>
                        <a:rPr lang="en-GB" sz="2400" b="0" u="none">
                          <a:effectLst/>
                        </a:rPr>
                        <a:t> office, etc., that will prove its existence and the relatio</a:t>
                      </a:r>
                      <a:r>
                        <a:rPr lang="en-GB" sz="2400" b="0">
                          <a:effectLst/>
                        </a:rPr>
                        <a:t>n with the headquarter.</a:t>
                      </a:r>
                    </a:p>
                    <a:p>
                      <a:pPr marL="0" marR="0" algn="just">
                        <a:lnSpc>
                          <a:spcPct val="115000"/>
                        </a:lnSpc>
                        <a:spcBef>
                          <a:spcPts val="0"/>
                        </a:spcBef>
                        <a:spcAft>
                          <a:spcPts val="0"/>
                        </a:spcAft>
                      </a:pPr>
                      <a:r>
                        <a:rPr lang="en-GB" sz="2400" b="0">
                          <a:effectLst/>
                        </a:rPr>
                        <a:t>Exception: </a:t>
                      </a:r>
                      <a:r>
                        <a:rPr lang="en-GB" sz="2400" b="1">
                          <a:effectLst/>
                        </a:rPr>
                        <a:t>public institutions/authorities/ do NOT need to submit this document</a:t>
                      </a:r>
                      <a:r>
                        <a:rPr lang="en-GB" sz="2400" b="0">
                          <a:effectLst/>
                        </a:rPr>
                        <a:t>! </a:t>
                      </a:r>
                    </a:p>
                    <a:p>
                      <a:pPr marL="0" marR="0" algn="just">
                        <a:lnSpc>
                          <a:spcPct val="115000"/>
                        </a:lnSpc>
                        <a:spcBef>
                          <a:spcPts val="0"/>
                        </a:spcBef>
                        <a:spcAft>
                          <a:spcPts val="0"/>
                        </a:spcAft>
                      </a:pPr>
                      <a:r>
                        <a:rPr lang="en-GB" sz="2400" b="0">
                          <a:effectLst/>
                        </a:rPr>
                        <a:t>To be provided in RO / HU language.</a:t>
                      </a:r>
                      <a:endParaRPr lang="en-GB" sz="2400" b="0">
                        <a:effectLst/>
                        <a:latin typeface="Open Sans" panose="020B0606030504020204" pitchFamily="34" charset="0"/>
                        <a:ea typeface="Open Sans" panose="020B0606030504020204" pitchFamily="34" charset="0"/>
                        <a:cs typeface="Open Sans" panose="020B0606030504020204" pitchFamily="34" charset="0"/>
                      </a:endParaRPr>
                    </a:p>
                  </a:txBody>
                  <a:tcPr marL="61780" marR="61780" marT="0" marB="0"/>
                </a:tc>
                <a:tc>
                  <a:txBody>
                    <a:bodyPr/>
                    <a:lstStyle/>
                    <a:p>
                      <a:pPr marL="342900" lvl="0" indent="-342900" algn="l">
                        <a:lnSpc>
                          <a:spcPct val="107000"/>
                        </a:lnSpc>
                        <a:spcAft>
                          <a:spcPts val="800"/>
                        </a:spcAft>
                        <a:buFont typeface="+mj-lt"/>
                        <a:buAutoNum type="arabicPeriod"/>
                      </a:pPr>
                      <a:r>
                        <a:rPr lang="en-GB" sz="2400" b="0" kern="100" dirty="0">
                          <a:effectLst/>
                        </a:rPr>
                        <a:t>The copy of the original establishing documents (in RO/HU language) shall be submitted in its entirety (e.g. in some cases extracts or only parts of the documents have been submitted). </a:t>
                      </a:r>
                      <a:endParaRPr lang="en-GB" sz="2400" b="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1780" marR="61780" marT="0" marB="0"/>
                </a:tc>
                <a:extLst>
                  <a:ext uri="{0D108BD9-81ED-4DB2-BD59-A6C34878D82A}">
                    <a16:rowId xmlns:a16="http://schemas.microsoft.com/office/drawing/2014/main" val="4036139106"/>
                  </a:ext>
                </a:extLst>
              </a:tr>
              <a:tr h="2320092">
                <a:tc>
                  <a:txBody>
                    <a:bodyPr/>
                    <a:lstStyle/>
                    <a:p>
                      <a:pPr marL="0" marR="0" algn="just">
                        <a:lnSpc>
                          <a:spcPct val="115000"/>
                        </a:lnSpc>
                        <a:spcBef>
                          <a:spcPts val="0"/>
                        </a:spcBef>
                        <a:spcAft>
                          <a:spcPts val="0"/>
                        </a:spcAft>
                      </a:pPr>
                      <a:r>
                        <a:rPr lang="en-GB" sz="2400" b="0">
                          <a:effectLst/>
                        </a:rPr>
                        <a:t>The </a:t>
                      </a:r>
                      <a:r>
                        <a:rPr lang="en-GB" sz="2400" b="1">
                          <a:effectLst/>
                        </a:rPr>
                        <a:t>official statement of the relevant decision-making body regarding the support of the project and the availability of the own contribution</a:t>
                      </a:r>
                      <a:r>
                        <a:rPr lang="en-GB" sz="2400" b="0">
                          <a:effectLst/>
                        </a:rPr>
                        <a:t> for the planned investment, during the implementation of the project (e.g. County Council Decision, Local Council Decision, Board of Directors Decision, authorised person etc.); </a:t>
                      </a:r>
                    </a:p>
                    <a:p>
                      <a:pPr marL="0" marR="0" algn="just">
                        <a:lnSpc>
                          <a:spcPct val="115000"/>
                        </a:lnSpc>
                        <a:spcBef>
                          <a:spcPts val="0"/>
                        </a:spcBef>
                        <a:spcAft>
                          <a:spcPts val="0"/>
                        </a:spcAft>
                      </a:pPr>
                      <a:r>
                        <a:rPr lang="en-GB" sz="2400" b="0">
                          <a:effectLst/>
                        </a:rPr>
                        <a:t>To be provided in RO / HU language.</a:t>
                      </a:r>
                      <a:endParaRPr lang="en-GB" sz="2400" b="0">
                        <a:effectLst/>
                        <a:latin typeface="Open Sans" panose="020B0606030504020204" pitchFamily="34" charset="0"/>
                        <a:ea typeface="Open Sans" panose="020B0606030504020204" pitchFamily="34" charset="0"/>
                        <a:cs typeface="Open Sans" panose="020B0606030504020204" pitchFamily="34" charset="0"/>
                      </a:endParaRPr>
                    </a:p>
                  </a:txBody>
                  <a:tcPr marL="61780" marR="61780" marT="0" marB="0"/>
                </a:tc>
                <a:tc>
                  <a:txBody>
                    <a:bodyPr/>
                    <a:lstStyle/>
                    <a:p>
                      <a:pPr marL="342900" lvl="0" indent="-342900" algn="l">
                        <a:lnSpc>
                          <a:spcPct val="107000"/>
                        </a:lnSpc>
                        <a:spcAft>
                          <a:spcPts val="800"/>
                        </a:spcAft>
                        <a:buFont typeface="+mj-lt"/>
                        <a:buAutoNum type="arabicPeriod"/>
                      </a:pPr>
                      <a:r>
                        <a:rPr lang="en-GB" sz="2400" b="0" kern="100" dirty="0">
                          <a:effectLst/>
                        </a:rPr>
                        <a:t>Please check which decision-making body has the power/right to decide on the submission of the application and the budget. </a:t>
                      </a:r>
                    </a:p>
                    <a:p>
                      <a:pPr algn="l">
                        <a:lnSpc>
                          <a:spcPct val="107000"/>
                        </a:lnSpc>
                        <a:spcAft>
                          <a:spcPts val="800"/>
                        </a:spcAft>
                      </a:pPr>
                      <a:r>
                        <a:rPr lang="en-GB" sz="2400" b="0" kern="100" dirty="0">
                          <a:effectLst/>
                        </a:rPr>
                        <a:t>The decision should include the approval to support the project AND the commitment of the own-contribution (specifying the percentage and/or the amount)</a:t>
                      </a:r>
                    </a:p>
                    <a:p>
                      <a:pPr algn="l">
                        <a:lnSpc>
                          <a:spcPct val="107000"/>
                        </a:lnSpc>
                        <a:spcAft>
                          <a:spcPts val="800"/>
                        </a:spcAft>
                      </a:pPr>
                      <a:r>
                        <a:rPr lang="en-GB" sz="2400" b="0" kern="100" dirty="0">
                          <a:effectLst/>
                        </a:rPr>
                        <a:t>!!! Please round-up the amounts specified, so that they cover any calculation differences automatically made by the Jems system</a:t>
                      </a:r>
                      <a:endParaRPr lang="en-GB" sz="2400" b="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1780" marR="61780" marT="0" marB="0"/>
                </a:tc>
                <a:extLst>
                  <a:ext uri="{0D108BD9-81ED-4DB2-BD59-A6C34878D82A}">
                    <a16:rowId xmlns:a16="http://schemas.microsoft.com/office/drawing/2014/main" val="2025421548"/>
                  </a:ext>
                </a:extLst>
              </a:tr>
            </a:tbl>
          </a:graphicData>
        </a:graphic>
      </p:graphicFrame>
    </p:spTree>
    <p:extLst>
      <p:ext uri="{BB962C8B-B14F-4D97-AF65-F5344CB8AC3E}">
        <p14:creationId xmlns:p14="http://schemas.microsoft.com/office/powerpoint/2010/main" val="290402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697613-D358-6773-D335-FE1B01368DF9}"/>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D095A5E2-9FE5-6831-00E9-3C87A4799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409E65F-29AD-3734-F61C-4F1F6C5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20104097" cy="2598866"/>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2ED7A92-AAA7-1DED-4A46-D958868C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04144" cy="259805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F7B09DB-74E2-A404-BE83-14D83399D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1"/>
            <a:ext cx="20104102" cy="2596154"/>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C82E028-A656-EF0F-CCAD-F5CA4C7C4837}"/>
              </a:ext>
            </a:extLst>
          </p:cNvPr>
          <p:cNvSpPr>
            <a:spLocks noGrp="1"/>
          </p:cNvSpPr>
          <p:nvPr>
            <p:ph type="title"/>
          </p:nvPr>
        </p:nvSpPr>
        <p:spPr>
          <a:xfrm>
            <a:off x="1153796" y="409033"/>
            <a:ext cx="17585053" cy="1911606"/>
          </a:xfrm>
        </p:spPr>
        <p:txBody>
          <a:bodyPr vert="horz" lIns="91440" tIns="45720" rIns="91440" bIns="45720" rtlCol="0" anchor="ctr">
            <a:normAutofit/>
          </a:bodyPr>
          <a:lstStyle/>
          <a:p>
            <a:pPr algn="l" rtl="0">
              <a:lnSpc>
                <a:spcPct val="90000"/>
              </a:lnSpc>
              <a:spcBef>
                <a:spcPct val="0"/>
              </a:spcBef>
            </a:pPr>
            <a:r>
              <a:rPr lang="en-US" sz="4100" kern="1200" dirty="0">
                <a:solidFill>
                  <a:srgbClr val="FFFFFF"/>
                </a:solidFill>
                <a:latin typeface="+mj-lt"/>
                <a:ea typeface="+mj-ea"/>
                <a:cs typeface="+mj-cs"/>
              </a:rPr>
              <a:t>Documents for submitting an eligible application</a:t>
            </a:r>
            <a:br>
              <a:rPr lang="en-US" sz="4100"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graphicFrame>
        <p:nvGraphicFramePr>
          <p:cNvPr id="11" name="Table 10">
            <a:extLst>
              <a:ext uri="{FF2B5EF4-FFF2-40B4-BE49-F238E27FC236}">
                <a16:creationId xmlns:a16="http://schemas.microsoft.com/office/drawing/2014/main" id="{16355749-0AED-CFD3-3029-4284132996D9}"/>
              </a:ext>
            </a:extLst>
          </p:cNvPr>
          <p:cNvGraphicFramePr>
            <a:graphicFrameLocks noGrp="1"/>
          </p:cNvGraphicFramePr>
          <p:nvPr>
            <p:extLst>
              <p:ext uri="{D42A27DB-BD31-4B8C-83A1-F6EECF244321}">
                <p14:modId xmlns:p14="http://schemas.microsoft.com/office/powerpoint/2010/main" val="4248631293"/>
              </p:ext>
            </p:extLst>
          </p:nvPr>
        </p:nvGraphicFramePr>
        <p:xfrm>
          <a:off x="712718" y="2822600"/>
          <a:ext cx="18678657" cy="8587415"/>
        </p:xfrm>
        <a:graphic>
          <a:graphicData uri="http://schemas.openxmlformats.org/drawingml/2006/table">
            <a:tbl>
              <a:tblPr firstRow="1" firstCol="1" lastRow="1" lastCol="1" bandRow="1" bandCol="1">
                <a:tableStyleId>{3B4B98B0-60AC-42C2-AFA5-B58CD77FA1E5}</a:tableStyleId>
              </a:tblPr>
              <a:tblGrid>
                <a:gridCol w="8710249">
                  <a:extLst>
                    <a:ext uri="{9D8B030D-6E8A-4147-A177-3AD203B41FA5}">
                      <a16:colId xmlns:a16="http://schemas.microsoft.com/office/drawing/2014/main" val="1811357974"/>
                    </a:ext>
                  </a:extLst>
                </a:gridCol>
                <a:gridCol w="9968408">
                  <a:extLst>
                    <a:ext uri="{9D8B030D-6E8A-4147-A177-3AD203B41FA5}">
                      <a16:colId xmlns:a16="http://schemas.microsoft.com/office/drawing/2014/main" val="3437849247"/>
                    </a:ext>
                  </a:extLst>
                </a:gridCol>
              </a:tblGrid>
              <a:tr h="1706850">
                <a:tc>
                  <a:txBody>
                    <a:bodyPr/>
                    <a:lstStyle/>
                    <a:p>
                      <a:pPr marL="0" marR="0" algn="just">
                        <a:lnSpc>
                          <a:spcPct val="115000"/>
                        </a:lnSpc>
                        <a:spcBef>
                          <a:spcPts val="0"/>
                        </a:spcBef>
                        <a:spcAft>
                          <a:spcPts val="0"/>
                        </a:spcAft>
                      </a:pPr>
                      <a:r>
                        <a:rPr lang="en-GB" sz="2200" b="0" dirty="0">
                          <a:effectLst/>
                          <a:latin typeface="Open Sans" panose="020B0606030504020204" pitchFamily="34" charset="0"/>
                          <a:ea typeface="Open Sans" panose="020B0606030504020204" pitchFamily="34" charset="0"/>
                          <a:cs typeface="Open Sans" panose="020B0606030504020204" pitchFamily="34" charset="0"/>
                        </a:rPr>
                        <a:t>The </a:t>
                      </a:r>
                      <a:r>
                        <a:rPr lang="en-GB" sz="2200" b="1" dirty="0">
                          <a:effectLst/>
                          <a:latin typeface="Open Sans" panose="020B0606030504020204" pitchFamily="34" charset="0"/>
                          <a:ea typeface="Open Sans" panose="020B0606030504020204" pitchFamily="34" charset="0"/>
                          <a:cs typeface="Open Sans" panose="020B0606030504020204" pitchFamily="34" charset="0"/>
                        </a:rPr>
                        <a:t>job descriptions for all positions </a:t>
                      </a:r>
                      <a:r>
                        <a:rPr lang="en-GB" sz="2200" b="0" dirty="0">
                          <a:effectLst/>
                          <a:latin typeface="Open Sans" panose="020B0606030504020204" pitchFamily="34" charset="0"/>
                          <a:ea typeface="Open Sans" panose="020B0606030504020204" pitchFamily="34" charset="0"/>
                          <a:cs typeface="Open Sans" panose="020B0606030504020204" pitchFamily="34" charset="0"/>
                        </a:rPr>
                        <a:t>included in the proposed management team AND/OR the </a:t>
                      </a:r>
                      <a:r>
                        <a:rPr lang="en-GB" sz="2200" b="1" dirty="0">
                          <a:effectLst/>
                          <a:latin typeface="Open Sans" panose="020B0606030504020204" pitchFamily="34" charset="0"/>
                          <a:ea typeface="Open Sans" panose="020B0606030504020204" pitchFamily="34" charset="0"/>
                          <a:cs typeface="Open Sans" panose="020B0606030504020204" pitchFamily="34" charset="0"/>
                        </a:rPr>
                        <a:t>Terms of references </a:t>
                      </a:r>
                      <a:r>
                        <a:rPr lang="en-GB" sz="2200" b="0" dirty="0">
                          <a:effectLst/>
                          <a:latin typeface="Open Sans" panose="020B0606030504020204" pitchFamily="34" charset="0"/>
                          <a:ea typeface="Open Sans" panose="020B0606030504020204" pitchFamily="34" charset="0"/>
                          <a:cs typeface="Open Sans" panose="020B0606030504020204" pitchFamily="34" charset="0"/>
                        </a:rPr>
                        <a:t>in case the management is externalized.</a:t>
                      </a:r>
                    </a:p>
                    <a:p>
                      <a:pPr marL="0" marR="0" algn="just">
                        <a:lnSpc>
                          <a:spcPct val="115000"/>
                        </a:lnSpc>
                        <a:spcBef>
                          <a:spcPts val="0"/>
                        </a:spcBef>
                        <a:spcAft>
                          <a:spcPts val="0"/>
                        </a:spcAft>
                      </a:pPr>
                      <a:r>
                        <a:rPr lang="en-GB" sz="2200" b="0" dirty="0">
                          <a:effectLst/>
                          <a:latin typeface="Open Sans" panose="020B0606030504020204" pitchFamily="34" charset="0"/>
                          <a:ea typeface="Open Sans" panose="020B0606030504020204" pitchFamily="34" charset="0"/>
                          <a:cs typeface="Open Sans" panose="020B0606030504020204" pitchFamily="34" charset="0"/>
                        </a:rPr>
                        <a:t>To be provided in EN language.</a:t>
                      </a:r>
                    </a:p>
                  </a:txBody>
                  <a:tcPr marL="68580" marR="68580" marT="0" marB="0"/>
                </a:tc>
                <a:tc>
                  <a:txBody>
                    <a:bodyPr/>
                    <a:lstStyle/>
                    <a:p>
                      <a:pPr marL="342900" lvl="0" indent="-342900" algn="l">
                        <a:lnSpc>
                          <a:spcPct val="107000"/>
                        </a:lnSpc>
                        <a:buFont typeface="+mj-lt"/>
                        <a:buAutoNum type="arabicPeriod"/>
                      </a:pPr>
                      <a:r>
                        <a:rPr lang="en-GB" sz="2200" b="0" kern="100" dirty="0">
                          <a:effectLst/>
                          <a:latin typeface="Open Sans" panose="020B0606030504020204" pitchFamily="34" charset="0"/>
                          <a:ea typeface="Open Sans" panose="020B0606030504020204" pitchFamily="34" charset="0"/>
                          <a:cs typeface="Open Sans" panose="020B0606030504020204" pitchFamily="34" charset="0"/>
                        </a:rPr>
                        <a:t>Please indicate in the documents which exact position(s) you are referring to in accordance with the information embedded in the Application Form (i.e. it is difficult to recognise and specify the CVs without having any reference).</a:t>
                      </a:r>
                    </a:p>
                    <a:p>
                      <a:pPr marL="342900" lvl="0" indent="-342900" algn="l">
                        <a:lnSpc>
                          <a:spcPct val="107000"/>
                        </a:lnSpc>
                        <a:spcAft>
                          <a:spcPts val="800"/>
                        </a:spcAft>
                        <a:buFont typeface="+mj-lt"/>
                        <a:buAutoNum type="arabicPeriod"/>
                      </a:pPr>
                      <a:r>
                        <a:rPr lang="en-GB" sz="2200" b="0" kern="100" dirty="0">
                          <a:effectLst/>
                          <a:latin typeface="Open Sans" panose="020B0606030504020204" pitchFamily="34" charset="0"/>
                          <a:ea typeface="Open Sans" panose="020B0606030504020204" pitchFamily="34" charset="0"/>
                          <a:cs typeface="Open Sans" panose="020B0606030504020204" pitchFamily="34" charset="0"/>
                        </a:rPr>
                        <a:t>If job descriptions are provided, they can be generic (not personalised for specific employees) </a:t>
                      </a:r>
                    </a:p>
                    <a:p>
                      <a:pPr algn="l">
                        <a:lnSpc>
                          <a:spcPct val="107000"/>
                        </a:lnSpc>
                        <a:spcAft>
                          <a:spcPts val="800"/>
                        </a:spcAft>
                      </a:pPr>
                      <a:r>
                        <a:rPr lang="en-GB" sz="2200" b="0" kern="100" dirty="0">
                          <a:effectLst/>
                          <a:latin typeface="Open Sans" panose="020B0606030504020204" pitchFamily="34" charset="0"/>
                          <a:ea typeface="Open Sans" panose="020B0606030504020204" pitchFamily="34" charset="0"/>
                          <a:cs typeface="Open Sans" panose="020B0606030504020204" pitchFamily="34" charset="0"/>
                        </a:rPr>
                        <a:t>!!! Generic job descriptions are preferred</a:t>
                      </a:r>
                    </a:p>
                  </a:txBody>
                  <a:tcPr marL="68580" marR="68580" marT="0" marB="0"/>
                </a:tc>
                <a:extLst>
                  <a:ext uri="{0D108BD9-81ED-4DB2-BD59-A6C34878D82A}">
                    <a16:rowId xmlns:a16="http://schemas.microsoft.com/office/drawing/2014/main" val="509864532"/>
                  </a:ext>
                </a:extLst>
              </a:tr>
              <a:tr h="2905853">
                <a:tc>
                  <a:txBody>
                    <a:bodyPr/>
                    <a:lstStyle/>
                    <a:p>
                      <a:pPr marL="0" marR="0" algn="just">
                        <a:lnSpc>
                          <a:spcPct val="115000"/>
                        </a:lnSpc>
                        <a:spcBef>
                          <a:spcPts val="0"/>
                        </a:spcBef>
                        <a:spcAft>
                          <a:spcPts val="0"/>
                        </a:spcAft>
                      </a:pPr>
                      <a:r>
                        <a:rPr lang="en-GB" sz="2200" b="1" dirty="0">
                          <a:effectLst/>
                          <a:latin typeface="Open Sans" panose="020B0606030504020204" pitchFamily="34" charset="0"/>
                          <a:ea typeface="Open Sans" panose="020B0606030504020204" pitchFamily="34" charset="0"/>
                          <a:cs typeface="Open Sans" panose="020B0606030504020204" pitchFamily="34" charset="0"/>
                        </a:rPr>
                        <a:t>State Aid Documents</a:t>
                      </a:r>
                    </a:p>
                    <a:p>
                      <a:pPr marL="0" marR="0" algn="just">
                        <a:lnSpc>
                          <a:spcPct val="115000"/>
                        </a:lnSpc>
                        <a:spcBef>
                          <a:spcPts val="0"/>
                        </a:spcBef>
                        <a:spcAft>
                          <a:spcPts val="0"/>
                        </a:spcAft>
                      </a:pPr>
                      <a:r>
                        <a:rPr lang="en-GB" sz="2200" b="0" dirty="0">
                          <a:effectLst/>
                          <a:latin typeface="Open Sans" panose="020B0606030504020204" pitchFamily="34" charset="0"/>
                          <a:ea typeface="Open Sans" panose="020B0606030504020204" pitchFamily="34" charset="0"/>
                          <a:cs typeface="Open Sans" panose="020B0606030504020204" pitchFamily="34" charset="0"/>
                        </a:rPr>
                        <a:t>5.1	Self-Assessment (Annex 2)</a:t>
                      </a:r>
                    </a:p>
                    <a:p>
                      <a:pPr marL="0" marR="0" algn="just">
                        <a:lnSpc>
                          <a:spcPct val="115000"/>
                        </a:lnSpc>
                        <a:spcBef>
                          <a:spcPts val="0"/>
                        </a:spcBef>
                        <a:spcAft>
                          <a:spcPts val="0"/>
                        </a:spcAft>
                      </a:pPr>
                      <a:r>
                        <a:rPr lang="en-GB" sz="2200" b="0" dirty="0">
                          <a:effectLst/>
                          <a:latin typeface="Open Sans" panose="020B0606030504020204" pitchFamily="34" charset="0"/>
                          <a:ea typeface="Open Sans" panose="020B0606030504020204" pitchFamily="34" charset="0"/>
                          <a:cs typeface="Open Sans" panose="020B0606030504020204" pitchFamily="34" charset="0"/>
                        </a:rPr>
                        <a:t>5.2	De Minimis Declaration (Annex 3)</a:t>
                      </a:r>
                      <a:r>
                        <a:rPr lang="ro-RO" sz="2200" b="0" dirty="0">
                          <a:effectLst/>
                          <a:latin typeface="Open Sans" panose="020B0606030504020204" pitchFamily="34" charset="0"/>
                          <a:ea typeface="Open Sans" panose="020B0606030504020204" pitchFamily="34" charset="0"/>
                          <a:cs typeface="Open Sans" panose="020B0606030504020204" pitchFamily="34" charset="0"/>
                        </a:rPr>
                        <a:t> </a:t>
                      </a:r>
                      <a:r>
                        <a:rPr lang="en-GB" sz="2200" b="0" dirty="0">
                          <a:effectLst/>
                          <a:latin typeface="Open Sans" panose="020B0606030504020204" pitchFamily="34" charset="0"/>
                          <a:ea typeface="Open Sans" panose="020B0606030504020204" pitchFamily="34" charset="0"/>
                          <a:cs typeface="Open Sans" panose="020B0606030504020204" pitchFamily="34" charset="0"/>
                        </a:rPr>
                        <a:t>- </a:t>
                      </a:r>
                      <a:r>
                        <a:rPr lang="en-GB" sz="2200" b="0" i="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if the case</a:t>
                      </a:r>
                    </a:p>
                    <a:p>
                      <a:pPr marL="0" marR="0" algn="just">
                        <a:lnSpc>
                          <a:spcPct val="115000"/>
                        </a:lnSpc>
                        <a:spcBef>
                          <a:spcPts val="0"/>
                        </a:spcBef>
                        <a:spcAft>
                          <a:spcPts val="0"/>
                        </a:spcAft>
                      </a:pPr>
                      <a:r>
                        <a:rPr lang="en-GB" sz="2200" b="0" dirty="0">
                          <a:effectLst/>
                          <a:latin typeface="Open Sans" panose="020B0606030504020204" pitchFamily="34" charset="0"/>
                          <a:ea typeface="Open Sans" panose="020B0606030504020204" pitchFamily="34" charset="0"/>
                          <a:cs typeface="Open Sans" panose="020B0606030504020204" pitchFamily="34" charset="0"/>
                        </a:rPr>
                        <a:t>5.3	GBER Declaration (Annex 4) – </a:t>
                      </a:r>
                      <a:r>
                        <a:rPr lang="en-GB" sz="2200" b="0" i="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if the case</a:t>
                      </a:r>
                    </a:p>
                  </a:txBody>
                  <a:tcPr marL="68580" marR="68580" marT="0" marB="0"/>
                </a:tc>
                <a:tc>
                  <a:txBody>
                    <a:bodyPr/>
                    <a:lstStyle/>
                    <a:p>
                      <a:pPr algn="l">
                        <a:lnSpc>
                          <a:spcPct val="107000"/>
                        </a:lnSpc>
                        <a:spcAft>
                          <a:spcPts val="800"/>
                        </a:spcAft>
                      </a:pPr>
                      <a:r>
                        <a:rPr lang="en-GB" sz="2200" b="0" kern="100" dirty="0">
                          <a:effectLst/>
                          <a:latin typeface="Open Sans" panose="020B0606030504020204" pitchFamily="34" charset="0"/>
                          <a:ea typeface="Open Sans" panose="020B0606030504020204" pitchFamily="34" charset="0"/>
                          <a:cs typeface="Open Sans" panose="020B0606030504020204" pitchFamily="34" charset="0"/>
                        </a:rPr>
                        <a:t>All applicants must submit the State Aid Self-assessment (Annex 2). However, if the outcome of the self-assessment is YES (there is risk of state aid incidence), then Annexe 3 and Annex 4 must also be filled-in and submitted.</a:t>
                      </a:r>
                      <a:r>
                        <a:rPr lang="ro-RO" sz="2200" b="0" kern="100" dirty="0">
                          <a:effectLst/>
                          <a:latin typeface="Open Sans" panose="020B0606030504020204" pitchFamily="34" charset="0"/>
                          <a:ea typeface="Open Sans" panose="020B0606030504020204" pitchFamily="34" charset="0"/>
                          <a:cs typeface="Open Sans" panose="020B0606030504020204" pitchFamily="34" charset="0"/>
                        </a:rPr>
                        <a:t> </a:t>
                      </a:r>
                      <a:r>
                        <a:rPr lang="en-GB" sz="2200" b="0" kern="100" dirty="0">
                          <a:effectLst/>
                          <a:latin typeface="Open Sans" panose="020B0606030504020204" pitchFamily="34" charset="0"/>
                          <a:ea typeface="Open Sans" panose="020B0606030504020204" pitchFamily="34" charset="0"/>
                          <a:cs typeface="Open Sans" panose="020B0606030504020204" pitchFamily="34" charset="0"/>
                        </a:rPr>
                        <a:t>Same applies for any risk of state aid incidence identified in Jems, section B. Project Partners, sub-section </a:t>
                      </a:r>
                      <a:r>
                        <a:rPr lang="en-GB" sz="2200" b="0" i="1" kern="100" dirty="0">
                          <a:effectLst/>
                          <a:latin typeface="Open Sans" panose="020B0606030504020204" pitchFamily="34" charset="0"/>
                          <a:ea typeface="Open Sans" panose="020B0606030504020204" pitchFamily="34" charset="0"/>
                          <a:cs typeface="Open Sans" panose="020B0606030504020204" pitchFamily="34" charset="0"/>
                        </a:rPr>
                        <a:t>State aid criteria self-check.</a:t>
                      </a:r>
                      <a:endParaRPr lang="en-GB" sz="2200" b="0" kern="100" dirty="0">
                        <a:effectLst/>
                        <a:latin typeface="Open Sans" panose="020B0606030504020204" pitchFamily="34" charset="0"/>
                        <a:ea typeface="Open Sans" panose="020B0606030504020204" pitchFamily="34" charset="0"/>
                        <a:cs typeface="Open Sans" panose="020B0606030504020204" pitchFamily="34" charset="0"/>
                      </a:endParaRPr>
                    </a:p>
                    <a:p>
                      <a:pPr algn="l">
                        <a:lnSpc>
                          <a:spcPct val="107000"/>
                        </a:lnSpc>
                        <a:spcAft>
                          <a:spcPts val="800"/>
                        </a:spcAft>
                      </a:pPr>
                      <a:r>
                        <a:rPr lang="en-GB" sz="2200" b="0" kern="100" dirty="0">
                          <a:effectLst/>
                          <a:latin typeface="Open Sans" panose="020B0606030504020204" pitchFamily="34" charset="0"/>
                          <a:ea typeface="Open Sans" panose="020B0606030504020204" pitchFamily="34" charset="0"/>
                          <a:cs typeface="Open Sans" panose="020B0606030504020204" pitchFamily="34" charset="0"/>
                        </a:rPr>
                        <a:t>The absence/presence of the state aid incident has no impact on the eligibility of the application. However, the intensity of the financing might be affected (Guide for Applicants, section 1.5 State Aid).</a:t>
                      </a:r>
                      <a:r>
                        <a:rPr lang="ro-RO" sz="2200" b="0" kern="100" dirty="0">
                          <a:effectLst/>
                          <a:latin typeface="Open Sans" panose="020B0606030504020204" pitchFamily="34" charset="0"/>
                          <a:ea typeface="Open Sans" panose="020B0606030504020204" pitchFamily="34" charset="0"/>
                          <a:cs typeface="Open Sans" panose="020B0606030504020204" pitchFamily="34" charset="0"/>
                        </a:rPr>
                        <a:t> </a:t>
                      </a:r>
                      <a:r>
                        <a:rPr lang="en-GB" sz="2200" b="0" kern="100" dirty="0">
                          <a:effectLst/>
                          <a:latin typeface="Open Sans" panose="020B0606030504020204" pitchFamily="34" charset="0"/>
                          <a:ea typeface="Open Sans" panose="020B0606030504020204" pitchFamily="34" charset="0"/>
                          <a:cs typeface="Open Sans" panose="020B0606030504020204" pitchFamily="34" charset="0"/>
                        </a:rPr>
                        <a:t>!!! We strongly recommend the applicants read Annex C. Guidelines to avoid state aid incidence.</a:t>
                      </a:r>
                    </a:p>
                  </a:txBody>
                  <a:tcPr marL="68580" marR="68580" marT="0" marB="0"/>
                </a:tc>
                <a:extLst>
                  <a:ext uri="{0D108BD9-81ED-4DB2-BD59-A6C34878D82A}">
                    <a16:rowId xmlns:a16="http://schemas.microsoft.com/office/drawing/2014/main" val="4036139106"/>
                  </a:ext>
                </a:extLst>
              </a:tr>
              <a:tr h="2320092">
                <a:tc>
                  <a:txBody>
                    <a:bodyPr/>
                    <a:lstStyle/>
                    <a:p>
                      <a:pPr marL="0" marR="0" algn="just">
                        <a:lnSpc>
                          <a:spcPct val="115000"/>
                        </a:lnSpc>
                        <a:spcBef>
                          <a:spcPts val="0"/>
                        </a:spcBef>
                        <a:spcAft>
                          <a:spcPts val="0"/>
                        </a:spcAft>
                      </a:pPr>
                      <a:r>
                        <a:rPr lang="en-US" sz="2200" b="1" dirty="0">
                          <a:effectLst/>
                          <a:latin typeface="Open Sans" panose="020B0606030504020204" pitchFamily="34" charset="0"/>
                          <a:ea typeface="Open Sans" panose="020B0606030504020204" pitchFamily="34" charset="0"/>
                          <a:cs typeface="Open Sans" panose="020B0606030504020204" pitchFamily="34" charset="0"/>
                        </a:rPr>
                        <a:t>Commitment</a:t>
                      </a:r>
                      <a:r>
                        <a:rPr lang="en-US" sz="2200" b="0" dirty="0">
                          <a:effectLst/>
                          <a:latin typeface="Open Sans" panose="020B0606030504020204" pitchFamily="34" charset="0"/>
                          <a:ea typeface="Open Sans" panose="020B0606030504020204" pitchFamily="34" charset="0"/>
                          <a:cs typeface="Open Sans" panose="020B0606030504020204" pitchFamily="34" charset="0"/>
                        </a:rPr>
                        <a:t> (e.g. letter, strategy, legislation) of the relevant authority/body (e.g., Local/county council) on the need for the investment covered by the technical plans / feasibility study to be financed from the programme, in case of projects involving exclusively the elaboration of technical plans/feasibility studies</a:t>
                      </a:r>
                      <a:endParaRPr lang="en-GB" sz="22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l">
                        <a:lnSpc>
                          <a:spcPct val="107000"/>
                        </a:lnSpc>
                        <a:spcAft>
                          <a:spcPts val="800"/>
                        </a:spcAft>
                      </a:pPr>
                      <a:r>
                        <a:rPr lang="en-GB" sz="2200" b="0" kern="100" dirty="0">
                          <a:effectLst/>
                          <a:latin typeface="Open Sans" panose="020B0606030504020204" pitchFamily="34" charset="0"/>
                          <a:ea typeface="Open Sans" panose="020B0606030504020204" pitchFamily="34" charset="0"/>
                          <a:cs typeface="Open Sans" panose="020B0606030504020204" pitchFamily="34" charset="0"/>
                        </a:rPr>
                        <a:t>!!! Only for  projects involving exclusively the elaboration of technical plans/feasibility study.</a:t>
                      </a:r>
                    </a:p>
                  </a:txBody>
                  <a:tcPr marL="68580" marR="68580" marT="0" marB="0"/>
                </a:tc>
                <a:extLst>
                  <a:ext uri="{0D108BD9-81ED-4DB2-BD59-A6C34878D82A}">
                    <a16:rowId xmlns:a16="http://schemas.microsoft.com/office/drawing/2014/main" val="2025421548"/>
                  </a:ext>
                </a:extLst>
              </a:tr>
            </a:tbl>
          </a:graphicData>
        </a:graphic>
      </p:graphicFrame>
    </p:spTree>
    <p:extLst>
      <p:ext uri="{BB962C8B-B14F-4D97-AF65-F5344CB8AC3E}">
        <p14:creationId xmlns:p14="http://schemas.microsoft.com/office/powerpoint/2010/main" val="3105706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20265" y="-418320"/>
            <a:ext cx="3013698" cy="2270756"/>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470278" y="696150"/>
            <a:ext cx="1064185" cy="106425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6561283" y="1080374"/>
            <a:ext cx="1133613" cy="113369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428714" y="0"/>
            <a:ext cx="4675386" cy="2442009"/>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3152658" y="10084914"/>
            <a:ext cx="2464390" cy="122443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538811" y="10641710"/>
            <a:ext cx="1343741" cy="66764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D4A7E7DD-E80C-B7EC-66B1-25F586F2C86D}"/>
              </a:ext>
            </a:extLst>
          </p:cNvPr>
          <p:cNvGraphicFramePr>
            <a:graphicFrameLocks noGrp="1"/>
          </p:cNvGraphicFramePr>
          <p:nvPr>
            <p:extLst>
              <p:ext uri="{D42A27DB-BD31-4B8C-83A1-F6EECF244321}">
                <p14:modId xmlns:p14="http://schemas.microsoft.com/office/powerpoint/2010/main" val="1276824963"/>
              </p:ext>
            </p:extLst>
          </p:nvPr>
        </p:nvGraphicFramePr>
        <p:xfrm>
          <a:off x="603250" y="475760"/>
          <a:ext cx="19050000" cy="10466121"/>
        </p:xfrm>
        <a:graphic>
          <a:graphicData uri="http://schemas.openxmlformats.org/drawingml/2006/table">
            <a:tbl>
              <a:tblPr firstRow="1" bandRow="1">
                <a:tableStyleId>{FABFCF23-3B69-468F-B69F-88F6DE6A72F2}</a:tableStyleId>
              </a:tblPr>
              <a:tblGrid>
                <a:gridCol w="5509192">
                  <a:extLst>
                    <a:ext uri="{9D8B030D-6E8A-4147-A177-3AD203B41FA5}">
                      <a16:colId xmlns:a16="http://schemas.microsoft.com/office/drawing/2014/main" val="2541219376"/>
                    </a:ext>
                  </a:extLst>
                </a:gridCol>
                <a:gridCol w="8240238">
                  <a:extLst>
                    <a:ext uri="{9D8B030D-6E8A-4147-A177-3AD203B41FA5}">
                      <a16:colId xmlns:a16="http://schemas.microsoft.com/office/drawing/2014/main" val="1818867312"/>
                    </a:ext>
                  </a:extLst>
                </a:gridCol>
                <a:gridCol w="5300570">
                  <a:extLst>
                    <a:ext uri="{9D8B030D-6E8A-4147-A177-3AD203B41FA5}">
                      <a16:colId xmlns:a16="http://schemas.microsoft.com/office/drawing/2014/main" val="2990626593"/>
                    </a:ext>
                  </a:extLst>
                </a:gridCol>
              </a:tblGrid>
              <a:tr h="835515">
                <a:tc gridSpan="3">
                  <a:txBody>
                    <a:bodyPr/>
                    <a:lstStyle/>
                    <a:p>
                      <a:pPr marL="0" marR="0" lvl="0" indent="0" algn="ctr" defTabSz="914400" eaLnBrk="1" fontAlgn="auto" latinLnBrk="0" hangingPunct="1">
                        <a:lnSpc>
                          <a:spcPct val="107000"/>
                        </a:lnSpc>
                        <a:spcBef>
                          <a:spcPts val="0"/>
                        </a:spcBef>
                        <a:spcAft>
                          <a:spcPts val="0"/>
                        </a:spcAft>
                        <a:buClrTx/>
                        <a:buSzTx/>
                        <a:buFontTx/>
                        <a:buNone/>
                        <a:tabLst/>
                        <a:defRPr/>
                      </a:pPr>
                      <a:r>
                        <a:rPr lang="en-GB"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Annex B</a:t>
                      </a:r>
                      <a:r>
                        <a:rPr lang="ro-RO"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 </a:t>
                      </a: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submission</a:t>
                      </a:r>
                    </a:p>
                    <a:p>
                      <a:pPr marL="0" marR="0" algn="ctr">
                        <a:lnSpc>
                          <a:spcPct val="107000"/>
                        </a:lnSpc>
                        <a:spcBef>
                          <a:spcPts val="0"/>
                        </a:spcBef>
                        <a:spcAft>
                          <a:spcPts val="0"/>
                        </a:spcAft>
                      </a:pPr>
                      <a:r>
                        <a:rPr lang="hu-HU" sz="2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Supporting documents in case of projects </a:t>
                      </a:r>
                      <a:r>
                        <a:rPr lang="hu-HU"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with works components/activities</a:t>
                      </a:r>
                      <a:endParaRPr lang="en-GB"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12522420"/>
                  </a:ext>
                </a:extLst>
              </a:tr>
              <a:tr h="341698">
                <a:tc>
                  <a:txBody>
                    <a:bodyPr/>
                    <a:lstStyle/>
                    <a:p>
                      <a:pPr marL="0" marR="0" algn="ctr">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Document</a:t>
                      </a:r>
                      <a:endParaRPr lang="en-GB"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tc>
                  <a:txBody>
                    <a:bodyPr/>
                    <a:lstStyle/>
                    <a:p>
                      <a:pPr marL="0" marR="0" algn="ctr">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Description</a:t>
                      </a:r>
                      <a:endParaRPr lang="en-GB"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tc>
                  <a:txBody>
                    <a:bodyPr/>
                    <a:lstStyle/>
                    <a:p>
                      <a:pPr marL="0" marR="0" algn="ctr">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Availability</a:t>
                      </a:r>
                      <a:endParaRPr lang="en-GB"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extLst>
                  <a:ext uri="{0D108BD9-81ED-4DB2-BD59-A6C34878D82A}">
                    <a16:rowId xmlns:a16="http://schemas.microsoft.com/office/drawing/2014/main" val="2346831572"/>
                  </a:ext>
                </a:extLst>
              </a:tr>
              <a:tr h="6196927">
                <a:tc>
                  <a:txBody>
                    <a:bodyPr/>
                    <a:lstStyle/>
                    <a:p>
                      <a:pPr marL="0" marR="0">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Title deeds </a:t>
                      </a: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issued by the Land Registry, not older than 30 calendar days , for each real estate (land and/or building) affected by the investment.</a:t>
                      </a:r>
                    </a:p>
                    <a:p>
                      <a:pPr marL="0" marR="0">
                        <a:lnSpc>
                          <a:spcPct val="107000"/>
                        </a:lnSpc>
                        <a:spcBef>
                          <a:spcPts val="0"/>
                        </a:spcBef>
                        <a:spcAft>
                          <a:spcPts val="0"/>
                        </a:spcAft>
                      </a:pPr>
                      <a:endPar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0"/>
                        </a:spcAft>
                      </a:pPr>
                      <a:r>
                        <a:rPr lang="hu-HU" sz="2000" b="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In</a:t>
                      </a: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hu-HU" sz="2000" b="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addition, for the applicants not owning the relevant piece of land/building</a:t>
                      </a: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 documents proving the rights to use the real estates affected by the works.</a:t>
                      </a:r>
                      <a:endParaRPr lang="en-GB"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0"/>
                        </a:spcAft>
                      </a:pP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tc>
                  <a:txBody>
                    <a:bodyPr/>
                    <a:lstStyle/>
                    <a:p>
                      <a:pPr marL="0" marR="0">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Copy</a:t>
                      </a: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 of the valid relevant documents, such as </a:t>
                      </a: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title deed, contract, agreement, concerning the type of ownership and any other rights of the Applicants</a:t>
                      </a: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p>
                    <a:p>
                      <a:pPr marL="0" marR="0">
                        <a:lnSpc>
                          <a:spcPct val="107000"/>
                        </a:lnSpc>
                        <a:spcBef>
                          <a:spcPts val="0"/>
                        </a:spcBef>
                        <a:spcAft>
                          <a:spcPts val="0"/>
                        </a:spcAft>
                      </a:pPr>
                      <a:endPar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07000"/>
                        </a:lnSpc>
                        <a:spcBef>
                          <a:spcPts val="0"/>
                        </a:spcBef>
                        <a:spcAft>
                          <a:spcPts val="0"/>
                        </a:spcAft>
                        <a:buClrTx/>
                        <a:buSzTx/>
                        <a:buFontTx/>
                        <a:buNone/>
                        <a:tabLst/>
                        <a:defRPr/>
                      </a:pP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The rightful owner </a:t>
                      </a:r>
                      <a:r>
                        <a:rPr lang="hu-HU" sz="2000" b="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of the </a:t>
                      </a: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land and/or building to be subject of the forseen investment shall sign a declaration </a:t>
                      </a: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stating that the land and / or building / item of infrastructure is free of any encumbrances, not the object of a pending litigation, not the object of a claim according to the relevant national legislation</a:t>
                      </a: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p>
                    <a:p>
                      <a:pPr marL="0" marR="0">
                        <a:lnSpc>
                          <a:spcPct val="107000"/>
                        </a:lnSpc>
                        <a:spcBef>
                          <a:spcPts val="0"/>
                        </a:spcBef>
                        <a:spcAft>
                          <a:spcPts val="0"/>
                        </a:spcAft>
                      </a:pPr>
                      <a:endPar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15000"/>
                        </a:lnSpc>
                        <a:spcBef>
                          <a:spcPts val="0"/>
                        </a:spcBef>
                        <a:spcAft>
                          <a:spcPts val="600"/>
                        </a:spcAft>
                      </a:pP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In case the land and / or building is in </a:t>
                      </a: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concession/administration</a:t>
                      </a: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 etc., it must be proved that the duration of the concession/administration is based on a long term contract/enactment (i.e. min. 5 years from the 31st of December of the year in which  the final payment is made to the LP) and that the </a:t>
                      </a: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owner of the real </a:t>
                      </a: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estate has given his </a:t>
                      </a: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written agreement </a:t>
                      </a: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(no standard format) </a:t>
                      </a: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that the applicant is free to perform the investment.</a:t>
                      </a:r>
                    </a:p>
                    <a:p>
                      <a:pPr marL="0" marR="0">
                        <a:lnSpc>
                          <a:spcPct val="115000"/>
                        </a:lnSpc>
                        <a:spcBef>
                          <a:spcPts val="0"/>
                        </a:spcBef>
                        <a:spcAft>
                          <a:spcPts val="600"/>
                        </a:spcAft>
                      </a:pPr>
                      <a:endPar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15000"/>
                        </a:lnSpc>
                        <a:spcBef>
                          <a:spcPts val="0"/>
                        </a:spcBef>
                        <a:spcAft>
                          <a:spcPts val="600"/>
                        </a:spcAft>
                        <a:buClrTx/>
                        <a:buSzTx/>
                        <a:buFontTx/>
                        <a:buNone/>
                        <a:tabLst/>
                        <a:defRPr/>
                      </a:pP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In case of an </a:t>
                      </a: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appropriation</a:t>
                      </a: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 procedure is needed, the </a:t>
                      </a: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document of launching the procedure</a:t>
                      </a: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 shall be attached. </a:t>
                      </a:r>
                    </a:p>
                    <a:p>
                      <a:pPr marL="0" marR="0">
                        <a:lnSpc>
                          <a:spcPct val="115000"/>
                        </a:lnSpc>
                        <a:spcBef>
                          <a:spcPts val="0"/>
                        </a:spcBef>
                        <a:spcAft>
                          <a:spcPts val="600"/>
                        </a:spcAft>
                      </a:pPr>
                      <a:endPar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tc>
                  <a:txBody>
                    <a:bodyPr/>
                    <a:lstStyle/>
                    <a:p>
                      <a:pPr marL="0" marR="0">
                        <a:lnSpc>
                          <a:spcPct val="107000"/>
                        </a:lnSpc>
                        <a:spcBef>
                          <a:spcPts val="0"/>
                        </a:spcBef>
                        <a:spcAft>
                          <a:spcPts val="0"/>
                        </a:spcAft>
                      </a:pP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Ideally, on submission of the application. If justified, the documents will be accepted by contracting</a:t>
                      </a:r>
                      <a:r>
                        <a:rPr lang="en-US"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a:t>
                      </a: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the latest!</a:t>
                      </a:r>
                      <a:endParaRPr lang="en-GB"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extLst>
                  <a:ext uri="{0D108BD9-81ED-4DB2-BD59-A6C34878D82A}">
                    <a16:rowId xmlns:a16="http://schemas.microsoft.com/office/drawing/2014/main" val="1128496027"/>
                  </a:ext>
                </a:extLst>
              </a:tr>
              <a:tr h="1523448">
                <a:tc>
                  <a:txBody>
                    <a:bodyPr/>
                    <a:lstStyle/>
                    <a:p>
                      <a:pPr marL="0" marR="0">
                        <a:lnSpc>
                          <a:spcPct val="107000"/>
                        </a:lnSpc>
                        <a:spcBef>
                          <a:spcPts val="0"/>
                        </a:spcBef>
                        <a:spcAft>
                          <a:spcPts val="0"/>
                        </a:spcAft>
                      </a:pPr>
                      <a:r>
                        <a:rPr lang="hu-HU" sz="20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For RO applicants: </a:t>
                      </a:r>
                      <a:endParaRPr lang="en-US" sz="20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Feasibility study </a:t>
                      </a: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DAIW</a:t>
                      </a: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 (if applicable for RO applicants) </a:t>
                      </a:r>
                      <a:endParaRPr lang="en-GB"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0"/>
                        </a:spcAft>
                      </a:pP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tc>
                  <a:txBody>
                    <a:bodyPr/>
                    <a:lstStyle/>
                    <a:p>
                      <a:pPr marL="0" marR="0">
                        <a:lnSpc>
                          <a:spcPct val="107000"/>
                        </a:lnSpc>
                        <a:spcBef>
                          <a:spcPts val="0"/>
                        </a:spcBef>
                        <a:spcAft>
                          <a:spcPts val="0"/>
                        </a:spcAft>
                      </a:pP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In case a study is required its content must cover all the works element(s) of the planned project concerned and it has to contain a cost-benefit analysis. The FS will respect the legal provisions, in terms of content and formal requirements.</a:t>
                      </a:r>
                    </a:p>
                    <a:p>
                      <a:pPr marL="0" marR="0">
                        <a:lnSpc>
                          <a:spcPct val="107000"/>
                        </a:lnSpc>
                        <a:spcBef>
                          <a:spcPts val="0"/>
                        </a:spcBef>
                        <a:spcAft>
                          <a:spcPts val="0"/>
                        </a:spcAft>
                      </a:pP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tc>
                  <a:txBody>
                    <a:bodyPr/>
                    <a:lstStyle/>
                    <a:p>
                      <a:pPr marL="0" marR="0">
                        <a:lnSpc>
                          <a:spcPct val="107000"/>
                        </a:lnSpc>
                        <a:spcBef>
                          <a:spcPts val="0"/>
                        </a:spcBef>
                        <a:spcAft>
                          <a:spcPts val="0"/>
                        </a:spcAft>
                      </a:pP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On submission of the application</a:t>
                      </a:r>
                      <a:endParaRPr lang="en-GB"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extLst>
                  <a:ext uri="{0D108BD9-81ED-4DB2-BD59-A6C34878D82A}">
                    <a16:rowId xmlns:a16="http://schemas.microsoft.com/office/drawing/2014/main" val="379744551"/>
                  </a:ext>
                </a:extLst>
              </a:tr>
            </a:tbl>
          </a:graphicData>
        </a:graphic>
      </p:graphicFrame>
    </p:spTree>
    <p:extLst>
      <p:ext uri="{BB962C8B-B14F-4D97-AF65-F5344CB8AC3E}">
        <p14:creationId xmlns:p14="http://schemas.microsoft.com/office/powerpoint/2010/main" val="750009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A890169-ACE1-7550-7FFE-B7B87558BEE6}"/>
              </a:ext>
            </a:extLst>
          </p:cNvPr>
          <p:cNvSpPr txBox="1"/>
          <p:nvPr/>
        </p:nvSpPr>
        <p:spPr>
          <a:xfrm>
            <a:off x="1603588" y="341077"/>
            <a:ext cx="8778584" cy="1158064"/>
          </a:xfrm>
          <a:prstGeom prst="rect">
            <a:avLst/>
          </a:prstGeom>
        </p:spPr>
        <p:txBody>
          <a:bodyPr vert="horz" lIns="91440" tIns="45720" rIns="91440" bIns="45720" rtlCol="0" anchor="b">
            <a:normAutofit/>
          </a:bodyPr>
          <a:lstStyle/>
          <a:p>
            <a:pPr algn="l" rtl="0">
              <a:lnSpc>
                <a:spcPct val="90000"/>
              </a:lnSpc>
              <a:spcBef>
                <a:spcPct val="0"/>
              </a:spcBef>
              <a:spcAft>
                <a:spcPts val="600"/>
              </a:spcAft>
            </a:pPr>
            <a:r>
              <a:rPr lang="en-US" sz="6600" b="1" kern="1200" spc="300" dirty="0">
                <a:solidFill>
                  <a:srgbClr val="002060"/>
                </a:solidFill>
                <a:latin typeface="+mj-lt"/>
                <a:ea typeface="+mj-ea"/>
                <a:cs typeface="+mj-cs"/>
              </a:rPr>
              <a:t>Guide for applicants</a:t>
            </a:r>
          </a:p>
        </p:txBody>
      </p:sp>
      <p:sp>
        <p:nvSpPr>
          <p:cNvPr id="2" name="TextBox 1">
            <a:extLst>
              <a:ext uri="{FF2B5EF4-FFF2-40B4-BE49-F238E27FC236}">
                <a16:creationId xmlns:a16="http://schemas.microsoft.com/office/drawing/2014/main" id="{4D39AC3D-82C2-A678-8CD1-C394DDFC9F2A}"/>
              </a:ext>
            </a:extLst>
          </p:cNvPr>
          <p:cNvSpPr txBox="1"/>
          <p:nvPr/>
        </p:nvSpPr>
        <p:spPr>
          <a:xfrm>
            <a:off x="1702243" y="1997075"/>
            <a:ext cx="8764525" cy="5829614"/>
          </a:xfrm>
          <a:prstGeom prst="rect">
            <a:avLst/>
          </a:prstGeom>
        </p:spPr>
        <p:txBody>
          <a:bodyPr vert="horz" lIns="91440" tIns="45720" rIns="91440" bIns="45720" rtlCol="0" anchor="t">
            <a:normAutofit/>
          </a:bodyPr>
          <a:lstStyle/>
          <a:p>
            <a:pPr marL="285750" indent="-228600" algn="l" rtl="0">
              <a:lnSpc>
                <a:spcPct val="90000"/>
              </a:lnSpc>
              <a:spcBef>
                <a:spcPts val="600"/>
              </a:spcBef>
              <a:spcAft>
                <a:spcPts val="600"/>
              </a:spcAft>
              <a:buFont typeface="Arial" panose="020B0604020202020204" pitchFamily="34" charset="0"/>
              <a:buChar char="•"/>
            </a:pPr>
            <a:r>
              <a:rPr lang="en-US" sz="3300" kern="1200" dirty="0">
                <a:solidFill>
                  <a:schemeClr val="tx1"/>
                </a:solidFill>
                <a:latin typeface="+mn-lt"/>
                <a:ea typeface="+mn-ea"/>
                <a:cs typeface="+mn-cs"/>
              </a:rPr>
              <a:t> </a:t>
            </a:r>
            <a:r>
              <a:rPr lang="en-US" sz="3300" kern="1200" dirty="0">
                <a:solidFill>
                  <a:srgbClr val="002060"/>
                </a:solidFill>
                <a:latin typeface="+mn-lt"/>
                <a:ea typeface="+mn-ea"/>
                <a:cs typeface="+mn-cs"/>
              </a:rPr>
              <a:t>Drafted in a simplified manner;</a:t>
            </a:r>
          </a:p>
          <a:p>
            <a:pPr marL="285750" indent="-228600" algn="l" rtl="0">
              <a:lnSpc>
                <a:spcPct val="90000"/>
              </a:lnSpc>
              <a:spcBef>
                <a:spcPts val="600"/>
              </a:spcBef>
              <a:spcAft>
                <a:spcPts val="600"/>
              </a:spcAft>
              <a:buFont typeface="Arial" panose="020B0604020202020204" pitchFamily="34" charset="0"/>
              <a:buChar char="•"/>
            </a:pPr>
            <a:r>
              <a:rPr lang="en-US" sz="3300" kern="1200" dirty="0">
                <a:solidFill>
                  <a:srgbClr val="002060"/>
                </a:solidFill>
                <a:latin typeface="+mn-lt"/>
                <a:ea typeface="+mn-ea"/>
                <a:cs typeface="+mn-cs"/>
              </a:rPr>
              <a:t> Consulted with MC members;</a:t>
            </a:r>
          </a:p>
          <a:p>
            <a:pPr marL="285750" indent="-228600" algn="l" rtl="0">
              <a:lnSpc>
                <a:spcPct val="90000"/>
              </a:lnSpc>
              <a:spcBef>
                <a:spcPts val="600"/>
              </a:spcBef>
              <a:spcAft>
                <a:spcPts val="600"/>
              </a:spcAft>
              <a:buFont typeface="Arial" panose="020B0604020202020204" pitchFamily="34" charset="0"/>
              <a:buChar char="•"/>
            </a:pPr>
            <a:r>
              <a:rPr lang="en-US" sz="3300" kern="1200" dirty="0">
                <a:solidFill>
                  <a:srgbClr val="002060"/>
                </a:solidFill>
                <a:latin typeface="+mn-lt"/>
                <a:ea typeface="+mn-ea"/>
                <a:cs typeface="+mn-cs"/>
              </a:rPr>
              <a:t> Public consultation October - November 2024; ​</a:t>
            </a:r>
          </a:p>
          <a:p>
            <a:pPr indent="-228600" algn="l" rtl="0">
              <a:lnSpc>
                <a:spcPct val="90000"/>
              </a:lnSpc>
              <a:spcBef>
                <a:spcPts val="600"/>
              </a:spcBef>
              <a:spcAft>
                <a:spcPts val="600"/>
              </a:spcAft>
              <a:buFont typeface="Arial" panose="020B0604020202020204" pitchFamily="34" charset="0"/>
              <a:buChar char="•"/>
            </a:pPr>
            <a:endParaRPr lang="en-US" sz="3300" kern="1200" dirty="0">
              <a:solidFill>
                <a:schemeClr val="tx1"/>
              </a:solidFill>
              <a:latin typeface="+mn-lt"/>
              <a:ea typeface="+mn-ea"/>
              <a:cs typeface="+mn-cs"/>
            </a:endParaRPr>
          </a:p>
        </p:txBody>
      </p:sp>
      <p:sp>
        <p:nvSpPr>
          <p:cNvPr id="29" name="Rectangle 2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3395037" y="-8"/>
            <a:ext cx="6748397" cy="11309349"/>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3395037" y="-3"/>
            <a:ext cx="6748397" cy="10554682"/>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3395037" y="-36"/>
            <a:ext cx="6709063" cy="10554715"/>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3395037" y="-16"/>
            <a:ext cx="5955159" cy="11309344"/>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6C206E0-69E4-1318-86CA-0AEEAE8D6B4A}"/>
              </a:ext>
            </a:extLst>
          </p:cNvPr>
          <p:cNvPicPr>
            <a:picLocks noChangeAspect="1"/>
          </p:cNvPicPr>
          <p:nvPr/>
        </p:nvPicPr>
        <p:blipFill rotWithShape="1">
          <a:blip r:embed="rId2">
            <a:extLst>
              <a:ext uri="{28A0092B-C50C-407E-A947-70E740481C1C}">
                <a14:useLocalDpi xmlns:a14="http://schemas.microsoft.com/office/drawing/2010/main" val="0"/>
              </a:ext>
            </a:extLst>
          </a:blip>
          <a:srcRect t="34885" r="16162" b="17775"/>
          <a:stretch/>
        </p:blipFill>
        <p:spPr>
          <a:xfrm rot="5400000">
            <a:off x="10924658" y="2500751"/>
            <a:ext cx="8363661" cy="6360439"/>
          </a:xfrm>
          <a:prstGeom prst="rect">
            <a:avLst/>
          </a:prstGeom>
        </p:spPr>
      </p:pic>
      <p:pic>
        <p:nvPicPr>
          <p:cNvPr id="3" name="Picture 2">
            <a:extLst>
              <a:ext uri="{FF2B5EF4-FFF2-40B4-BE49-F238E27FC236}">
                <a16:creationId xmlns:a16="http://schemas.microsoft.com/office/drawing/2014/main" id="{2EA64D7F-12D0-986E-180E-2438C80C8099}"/>
              </a:ext>
            </a:extLst>
          </p:cNvPr>
          <p:cNvPicPr>
            <a:picLocks noChangeAspect="1"/>
          </p:cNvPicPr>
          <p:nvPr/>
        </p:nvPicPr>
        <p:blipFill>
          <a:blip r:embed="rId3"/>
          <a:stretch>
            <a:fillRect/>
          </a:stretch>
        </p:blipFill>
        <p:spPr>
          <a:xfrm>
            <a:off x="882150" y="4143652"/>
            <a:ext cx="8760711" cy="5938019"/>
          </a:xfrm>
          <a:prstGeom prst="rect">
            <a:avLst/>
          </a:prstGeom>
        </p:spPr>
      </p:pic>
    </p:spTree>
    <p:extLst>
      <p:ext uri="{BB962C8B-B14F-4D97-AF65-F5344CB8AC3E}">
        <p14:creationId xmlns:p14="http://schemas.microsoft.com/office/powerpoint/2010/main" val="1446681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C40AB0-1E46-CF17-5B59-DEEB067B0D90}"/>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9BF97DE6-165F-7D70-AEAC-5A777A689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4419F67B-8889-5293-D830-FDD0A39EE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20265" y="-418320"/>
            <a:ext cx="3013698" cy="2270756"/>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9315726-DB9C-42BC-197C-D0B054850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470278" y="696150"/>
            <a:ext cx="1064185" cy="106425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A505855-2746-7BCB-492A-34B004835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6561283" y="1080374"/>
            <a:ext cx="1133613" cy="113369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EE69CE5-A8C5-9D32-2D67-8265CD044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428714" y="0"/>
            <a:ext cx="4675386" cy="2442009"/>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4891F3B7-0AE3-5CE1-F6FF-383ED11E0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3152658" y="10084914"/>
            <a:ext cx="2464390" cy="122443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D079CF46-AD66-2D16-F6E9-C400D1388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538811" y="10641710"/>
            <a:ext cx="1343741" cy="66764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8DDACE69-E8AE-12BA-8F29-90614BC9E7FB}"/>
              </a:ext>
            </a:extLst>
          </p:cNvPr>
          <p:cNvGraphicFramePr>
            <a:graphicFrameLocks noGrp="1"/>
          </p:cNvGraphicFramePr>
          <p:nvPr>
            <p:extLst>
              <p:ext uri="{D42A27DB-BD31-4B8C-83A1-F6EECF244321}">
                <p14:modId xmlns:p14="http://schemas.microsoft.com/office/powerpoint/2010/main" val="3391119678"/>
              </p:ext>
            </p:extLst>
          </p:nvPr>
        </p:nvGraphicFramePr>
        <p:xfrm>
          <a:off x="1249850" y="475760"/>
          <a:ext cx="17336598" cy="9609154"/>
        </p:xfrm>
        <a:graphic>
          <a:graphicData uri="http://schemas.openxmlformats.org/drawingml/2006/table">
            <a:tbl>
              <a:tblPr firstRow="1" bandRow="1">
                <a:tableStyleId>{FABFCF23-3B69-468F-B69F-88F6DE6A72F2}</a:tableStyleId>
              </a:tblPr>
              <a:tblGrid>
                <a:gridCol w="5013682">
                  <a:extLst>
                    <a:ext uri="{9D8B030D-6E8A-4147-A177-3AD203B41FA5}">
                      <a16:colId xmlns:a16="http://schemas.microsoft.com/office/drawing/2014/main" val="2541219376"/>
                    </a:ext>
                  </a:extLst>
                </a:gridCol>
                <a:gridCol w="8924943">
                  <a:extLst>
                    <a:ext uri="{9D8B030D-6E8A-4147-A177-3AD203B41FA5}">
                      <a16:colId xmlns:a16="http://schemas.microsoft.com/office/drawing/2014/main" val="1818867312"/>
                    </a:ext>
                  </a:extLst>
                </a:gridCol>
                <a:gridCol w="3397973">
                  <a:extLst>
                    <a:ext uri="{9D8B030D-6E8A-4147-A177-3AD203B41FA5}">
                      <a16:colId xmlns:a16="http://schemas.microsoft.com/office/drawing/2014/main" val="2990626593"/>
                    </a:ext>
                  </a:extLst>
                </a:gridCol>
              </a:tblGrid>
              <a:tr h="1653174">
                <a:tc gridSpan="3">
                  <a:txBody>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lang="ro-RO"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lang="en-GB"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Annex B</a:t>
                      </a:r>
                      <a:r>
                        <a:rPr lang="ro-RO"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 </a:t>
                      </a: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submission</a:t>
                      </a:r>
                    </a:p>
                    <a:p>
                      <a:pPr marL="0" marR="0" algn="ctr">
                        <a:lnSpc>
                          <a:spcPct val="107000"/>
                        </a:lnSpc>
                        <a:spcBef>
                          <a:spcPts val="0"/>
                        </a:spcBef>
                        <a:spcAft>
                          <a:spcPts val="0"/>
                        </a:spcAft>
                      </a:pPr>
                      <a:r>
                        <a:rPr lang="hu-HU" sz="24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Supporting documents in case of projects </a:t>
                      </a:r>
                      <a:r>
                        <a:rPr lang="hu-HU"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with works components/activities</a:t>
                      </a:r>
                    </a:p>
                    <a:p>
                      <a:pPr marL="0" marR="0" algn="ctr">
                        <a:lnSpc>
                          <a:spcPct val="107000"/>
                        </a:lnSpc>
                        <a:spcBef>
                          <a:spcPts val="0"/>
                        </a:spcBef>
                        <a:spcAft>
                          <a:spcPts val="0"/>
                        </a:spcAft>
                      </a:pPr>
                      <a:endParaRPr lang="en-GB"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12522420"/>
                  </a:ext>
                </a:extLst>
              </a:tr>
              <a:tr h="365317">
                <a:tc>
                  <a:txBody>
                    <a:bodyPr/>
                    <a:lstStyle/>
                    <a:p>
                      <a:pPr marL="0" marR="0" algn="ctr">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Document</a:t>
                      </a:r>
                      <a:endParaRPr lang="en-GB"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tc>
                  <a:txBody>
                    <a:bodyPr/>
                    <a:lstStyle/>
                    <a:p>
                      <a:pPr marL="0" marR="0" algn="ctr">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Description</a:t>
                      </a:r>
                      <a:endParaRPr lang="en-GB"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tc>
                  <a:txBody>
                    <a:bodyPr/>
                    <a:lstStyle/>
                    <a:p>
                      <a:pPr marL="0" marR="0" algn="ctr">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Availability</a:t>
                      </a:r>
                      <a:endParaRPr lang="en-GB"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extLst>
                  <a:ext uri="{0D108BD9-81ED-4DB2-BD59-A6C34878D82A}">
                    <a16:rowId xmlns:a16="http://schemas.microsoft.com/office/drawing/2014/main" val="2346831572"/>
                  </a:ext>
                </a:extLst>
              </a:tr>
              <a:tr h="5515624">
                <a:tc>
                  <a:txBody>
                    <a:bodyPr/>
                    <a:lstStyle/>
                    <a:p>
                      <a:pPr marL="0" marR="0">
                        <a:lnSpc>
                          <a:spcPct val="107000"/>
                        </a:lnSpc>
                        <a:spcBef>
                          <a:spcPts val="0"/>
                        </a:spcBef>
                        <a:spcAft>
                          <a:spcPts val="0"/>
                        </a:spcAft>
                      </a:pPr>
                      <a:r>
                        <a:rPr lang="hu-HU" sz="2000" b="1" dirty="0">
                          <a:solidFill>
                            <a:srgbClr val="FF0000"/>
                          </a:solidFill>
                          <a:effectLst/>
                          <a:latin typeface="Open Sans" panose="020B0606030504020204" pitchFamily="34" charset="0"/>
                          <a:ea typeface="Calibri" panose="020F0502020204030204" pitchFamily="34" charset="0"/>
                          <a:cs typeface="Times New Roman" panose="02020603050405020304" pitchFamily="18" charset="0"/>
                        </a:rPr>
                        <a:t>For HU applicants</a:t>
                      </a:r>
                      <a:r>
                        <a:rPr lang="hu-HU" sz="2000" b="1"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t>
                      </a:r>
                      <a:endParaRPr lang="en-GB" sz="20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Construction technical plans (engineering plans, descriptions) / </a:t>
                      </a:r>
                      <a:r>
                        <a:rPr lang="hu-HU" sz="2000" b="1" noProof="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Építési engedélyezési dokumentáció (tervrajzok, műszaki leírás)</a:t>
                      </a:r>
                      <a:endParaRPr lang="en-US" sz="2000" b="1"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0" dirty="0">
                          <a:solidFill>
                            <a:srgbClr val="FF0000"/>
                          </a:solidFill>
                          <a:effectLst/>
                          <a:latin typeface="Open Sans" panose="020B0606030504020204" pitchFamily="34" charset="0"/>
                          <a:ea typeface="Calibri" panose="020F0502020204030204" pitchFamily="34" charset="0"/>
                          <a:cs typeface="Times New Roman" panose="02020603050405020304" pitchFamily="18" charset="0"/>
                        </a:rPr>
                        <a:t>OR</a:t>
                      </a:r>
                      <a:r>
                        <a:rPr lang="ro-RO" sz="2000" b="0" dirty="0">
                          <a:solidFill>
                            <a:srgbClr val="FF0000"/>
                          </a:solidFill>
                          <a:effectLst/>
                          <a:latin typeface="Open Sans" panose="020B0606030504020204" pitchFamily="34" charset="0"/>
                          <a:ea typeface="Calibri" panose="020F0502020204030204" pitchFamily="34" charset="0"/>
                          <a:cs typeface="Times New Roman" panose="02020603050405020304" pitchFamily="18" charset="0"/>
                        </a:rPr>
                        <a:t> equivalent?</a:t>
                      </a:r>
                    </a:p>
                  </a:txBody>
                  <a:tcPr marL="68580" marR="68580" marT="0" marB="0"/>
                </a:tc>
                <a:tc>
                  <a:txBody>
                    <a:bodyPr/>
                    <a:lstStyle/>
                    <a:p>
                      <a:pPr marL="0" marR="0" algn="just">
                        <a:lnSpc>
                          <a:spcPct val="107000"/>
                        </a:lnSpc>
                        <a:spcBef>
                          <a:spcPts val="0"/>
                        </a:spcBef>
                        <a:spcAft>
                          <a:spcPts val="0"/>
                        </a:spcAft>
                      </a:pPr>
                      <a:r>
                        <a:rPr lang="hu-HU" sz="20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Construction plans (engineering plans, descriptions) / Építési engedélyezési dokumentáció (tervrajzok, műszaki leírás) and technical description necessary for obtaining the building permit. The documents shall be provided in PDF format </a:t>
                      </a:r>
                      <a:r>
                        <a:rPr lang="hu-HU" sz="2000" b="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and</a:t>
                      </a:r>
                      <a:r>
                        <a:rPr lang="hu-HU" sz="2000" b="1"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 </a:t>
                      </a:r>
                      <a:r>
                        <a:rPr lang="hu-HU" sz="20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in an </a:t>
                      </a:r>
                      <a:r>
                        <a:rPr lang="hu-HU" sz="2000" b="0" dirty="0">
                          <a:solidFill>
                            <a:srgbClr val="FF0000"/>
                          </a:solidFill>
                          <a:effectLst/>
                          <a:latin typeface="Open Sans" panose="020B0606030504020204" pitchFamily="34" charset="0"/>
                          <a:ea typeface="Calibri" panose="020F0502020204030204" pitchFamily="34" charset="0"/>
                          <a:cs typeface="Times New Roman" panose="02020603050405020304" pitchFamily="18" charset="0"/>
                        </a:rPr>
                        <a:t>engineering software compatible format (protected version)?</a:t>
                      </a:r>
                      <a:endParaRPr lang="en-US" sz="2000" b="0" dirty="0">
                        <a:solidFill>
                          <a:srgbClr val="FF0000"/>
                        </a:solidFill>
                        <a:effectLst/>
                        <a:latin typeface="Open Sans" panose="020B060603050402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000" b="0" dirty="0">
                          <a:solidFill>
                            <a:srgbClr val="FF0000"/>
                          </a:solidFill>
                          <a:effectLst/>
                          <a:latin typeface="Open Sans" panose="020B0606030504020204" pitchFamily="34" charset="0"/>
                          <a:ea typeface="Calibri" panose="020F0502020204030204" pitchFamily="34" charset="0"/>
                          <a:cs typeface="Times New Roman" panose="02020603050405020304" pitchFamily="18" charset="0"/>
                        </a:rPr>
                        <a:t>OR</a:t>
                      </a:r>
                      <a:r>
                        <a:rPr lang="ro-RO" sz="2000" b="0" dirty="0">
                          <a:solidFill>
                            <a:srgbClr val="FF0000"/>
                          </a:solidFill>
                          <a:effectLst/>
                          <a:latin typeface="Open Sans" panose="020B0606030504020204" pitchFamily="34" charset="0"/>
                          <a:ea typeface="Calibri" panose="020F0502020204030204" pitchFamily="34" charset="0"/>
                          <a:cs typeface="Times New Roman" panose="02020603050405020304" pitchFamily="18" charset="0"/>
                        </a:rPr>
                        <a:t> equivalent?</a:t>
                      </a:r>
                    </a:p>
                    <a:p>
                      <a:pPr marL="0" marR="0" algn="just">
                        <a:lnSpc>
                          <a:spcPct val="107000"/>
                        </a:lnSpc>
                        <a:spcBef>
                          <a:spcPts val="0"/>
                        </a:spcBef>
                        <a:spcAft>
                          <a:spcPts val="0"/>
                        </a:spcAft>
                      </a:pPr>
                      <a:endParaRPr lang="en-GB" sz="2000" b="1"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If the planned works activity does not require a building permit</a:t>
                      </a:r>
                      <a:r>
                        <a:rPr lang="hu-HU" sz="20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 technical description and diagrammatical plan and the general plan of each building site – one copy per plan. </a:t>
                      </a:r>
                    </a:p>
                    <a:p>
                      <a:pPr marL="0" marR="0" algn="just">
                        <a:lnSpc>
                          <a:spcPct val="107000"/>
                        </a:lnSpc>
                        <a:spcBef>
                          <a:spcPts val="0"/>
                        </a:spcBef>
                        <a:spcAft>
                          <a:spcPts val="0"/>
                        </a:spcAft>
                      </a:pPr>
                      <a:endParaRPr lang="en-GB" sz="20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NOTE! </a:t>
                      </a:r>
                      <a:r>
                        <a:rPr lang="hu-HU" sz="20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Construction plans</a:t>
                      </a:r>
                      <a:r>
                        <a:rPr lang="ro-RO" sz="20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 </a:t>
                      </a:r>
                      <a:r>
                        <a:rPr lang="hu-HU" sz="20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should be available also in printed version at the premises of the relevant Beneficiary. </a:t>
                      </a:r>
                    </a:p>
                    <a:p>
                      <a:pPr marL="0" marR="0" algn="just">
                        <a:lnSpc>
                          <a:spcPct val="107000"/>
                        </a:lnSpc>
                        <a:spcBef>
                          <a:spcPts val="0"/>
                        </a:spcBef>
                        <a:spcAft>
                          <a:spcPts val="0"/>
                        </a:spcAft>
                      </a:pPr>
                      <a:r>
                        <a:rPr lang="en-US" sz="2000" i="1"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The English summary should give an overview of the technical content of the planned investment.</a:t>
                      </a:r>
                      <a:r>
                        <a:rPr lang="hu-HU" sz="20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 </a:t>
                      </a:r>
                      <a:endParaRPr lang="en-GB" sz="20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hu-HU" sz="20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On </a:t>
                      </a:r>
                      <a:r>
                        <a:rPr lang="hu-HU" sz="2000"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submission</a:t>
                      </a:r>
                      <a:r>
                        <a:rPr lang="hu-HU" sz="20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 </a:t>
                      </a:r>
                      <a:endParaRPr lang="en-GB" sz="20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8496027"/>
                  </a:ext>
                </a:extLst>
              </a:tr>
              <a:tr h="2075039">
                <a:tc>
                  <a:txBody>
                    <a:bodyPr/>
                    <a:lstStyle/>
                    <a:p>
                      <a:pPr marL="0" marR="0">
                        <a:lnSpc>
                          <a:spcPct val="107000"/>
                        </a:lnSpc>
                        <a:spcBef>
                          <a:spcPts val="0"/>
                        </a:spcBef>
                        <a:spcAft>
                          <a:spcPts val="0"/>
                        </a:spcAft>
                      </a:pPr>
                      <a:r>
                        <a:rPr lang="hu-HU" sz="2000" b="1" dirty="0">
                          <a:solidFill>
                            <a:srgbClr val="FF0000"/>
                          </a:solidFill>
                          <a:effectLst/>
                          <a:latin typeface="Open Sans" panose="020B0606030504020204" pitchFamily="34" charset="0"/>
                          <a:ea typeface="Calibri" panose="020F0502020204030204" pitchFamily="34" charset="0"/>
                          <a:cs typeface="Times New Roman" panose="02020603050405020304" pitchFamily="18" charset="0"/>
                        </a:rPr>
                        <a:t>For HU applicants:</a:t>
                      </a:r>
                      <a:endParaRPr lang="en-GB" sz="20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Detailed cost estimation of works / Tételes költségbecslés</a:t>
                      </a:r>
                      <a:endParaRPr lang="en-GB" sz="20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hu-HU" sz="20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Detailed cost estimation (Tételes költségbecslés) /price quotation by type of work issued by a designer indicating unit prices and the costs of materials and works / Detailed price quotation issued by an actor of the market, indicating unit prices and the costs of materials and works. </a:t>
                      </a:r>
                      <a:r>
                        <a:rPr lang="en-US" sz="2000" i="1"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The document should include who made it and when (name of issuer, signature, stamp, date of issuing) in PDF format (not in an Excel file).</a:t>
                      </a:r>
                      <a:r>
                        <a:rPr lang="hu-HU" sz="2000" i="1"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 </a:t>
                      </a:r>
                      <a:endParaRPr lang="en-GB" sz="2000" i="1"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hu-HU" sz="20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On submission </a:t>
                      </a:r>
                      <a:endParaRPr lang="en-GB" sz="20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744551"/>
                  </a:ext>
                </a:extLst>
              </a:tr>
            </a:tbl>
          </a:graphicData>
        </a:graphic>
      </p:graphicFrame>
    </p:spTree>
    <p:extLst>
      <p:ext uri="{BB962C8B-B14F-4D97-AF65-F5344CB8AC3E}">
        <p14:creationId xmlns:p14="http://schemas.microsoft.com/office/powerpoint/2010/main" val="2462980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F8EA1A-38FF-19E8-3359-DC9EA2EDDC03}"/>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087169B-08F5-202F-B38E-A6B79E53F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E46F1316-7D2E-1EF5-94E0-52F5F3EA5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20265" y="-418320"/>
            <a:ext cx="3013698" cy="2270756"/>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C9A2B6F-2740-C96B-B7B1-9F13F50C6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470278" y="696150"/>
            <a:ext cx="1064185" cy="106425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C96288-574C-2AFC-9ADA-23C3CE4DA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6561283" y="1080374"/>
            <a:ext cx="1133613" cy="113369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3E7F73A-2B64-3CAF-AC6D-9A8A704CE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428714" y="0"/>
            <a:ext cx="4675386" cy="2442009"/>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1311A88F-9648-9AED-FB9B-16124766B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3152658" y="10084914"/>
            <a:ext cx="2464390" cy="122443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14CED4A1-7874-55F1-CF9F-7F2F19C00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538811" y="10641710"/>
            <a:ext cx="1343741" cy="66764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BAEEE8E0-83E6-0239-0B17-5C3554214D34}"/>
              </a:ext>
            </a:extLst>
          </p:cNvPr>
          <p:cNvGraphicFramePr>
            <a:graphicFrameLocks noGrp="1"/>
          </p:cNvGraphicFramePr>
          <p:nvPr>
            <p:extLst>
              <p:ext uri="{D42A27DB-BD31-4B8C-83A1-F6EECF244321}">
                <p14:modId xmlns:p14="http://schemas.microsoft.com/office/powerpoint/2010/main" val="2996594215"/>
              </p:ext>
            </p:extLst>
          </p:nvPr>
        </p:nvGraphicFramePr>
        <p:xfrm>
          <a:off x="1249851" y="1625675"/>
          <a:ext cx="17336598" cy="7787354"/>
        </p:xfrm>
        <a:graphic>
          <a:graphicData uri="http://schemas.openxmlformats.org/drawingml/2006/table">
            <a:tbl>
              <a:tblPr firstRow="1" bandRow="1">
                <a:tableStyleId>{FABFCF23-3B69-468F-B69F-88F6DE6A72F2}</a:tableStyleId>
              </a:tblPr>
              <a:tblGrid>
                <a:gridCol w="5013682">
                  <a:extLst>
                    <a:ext uri="{9D8B030D-6E8A-4147-A177-3AD203B41FA5}">
                      <a16:colId xmlns:a16="http://schemas.microsoft.com/office/drawing/2014/main" val="2541219376"/>
                    </a:ext>
                  </a:extLst>
                </a:gridCol>
                <a:gridCol w="7903318">
                  <a:extLst>
                    <a:ext uri="{9D8B030D-6E8A-4147-A177-3AD203B41FA5}">
                      <a16:colId xmlns:a16="http://schemas.microsoft.com/office/drawing/2014/main" val="1818867312"/>
                    </a:ext>
                  </a:extLst>
                </a:gridCol>
                <a:gridCol w="4419598">
                  <a:extLst>
                    <a:ext uri="{9D8B030D-6E8A-4147-A177-3AD203B41FA5}">
                      <a16:colId xmlns:a16="http://schemas.microsoft.com/office/drawing/2014/main" val="2990626593"/>
                    </a:ext>
                  </a:extLst>
                </a:gridCol>
              </a:tblGrid>
              <a:tr h="1653174">
                <a:tc gridSpan="3">
                  <a:txBody>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lang="ro-RO"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lang="en-GB" sz="2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Annex B</a:t>
                      </a:r>
                      <a:r>
                        <a:rPr lang="ro-RO" sz="2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 </a:t>
                      </a: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submission</a:t>
                      </a:r>
                    </a:p>
                    <a:p>
                      <a:pPr marL="0" marR="0" algn="ctr">
                        <a:lnSpc>
                          <a:spcPct val="107000"/>
                        </a:lnSpc>
                        <a:spcBef>
                          <a:spcPts val="0"/>
                        </a:spcBef>
                        <a:spcAft>
                          <a:spcPts val="0"/>
                        </a:spcAft>
                      </a:pPr>
                      <a:r>
                        <a:rPr lang="hu-HU" sz="28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Supporting documents in case of projects </a:t>
                      </a:r>
                      <a:r>
                        <a:rPr lang="hu-HU" sz="2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with works components/activities</a:t>
                      </a:r>
                    </a:p>
                    <a:p>
                      <a:pPr marL="0" marR="0" algn="ctr">
                        <a:lnSpc>
                          <a:spcPct val="107000"/>
                        </a:lnSpc>
                        <a:spcBef>
                          <a:spcPts val="0"/>
                        </a:spcBef>
                        <a:spcAft>
                          <a:spcPts val="0"/>
                        </a:spcAft>
                      </a:pPr>
                      <a:endParaRPr lang="en-GB"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12522420"/>
                  </a:ext>
                </a:extLst>
              </a:tr>
              <a:tr h="365317">
                <a:tc>
                  <a:txBody>
                    <a:bodyPr/>
                    <a:lstStyle/>
                    <a:p>
                      <a:pPr marL="0" marR="0" algn="ctr">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Document</a:t>
                      </a:r>
                      <a:endParaRPr lang="en-GB"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tc>
                  <a:txBody>
                    <a:bodyPr/>
                    <a:lstStyle/>
                    <a:p>
                      <a:pPr marL="0" marR="0" algn="ctr">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Description</a:t>
                      </a:r>
                      <a:endParaRPr lang="en-GB"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tc>
                  <a:txBody>
                    <a:bodyPr/>
                    <a:lstStyle/>
                    <a:p>
                      <a:pPr marL="0" marR="0" algn="ctr">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Availability</a:t>
                      </a:r>
                      <a:endParaRPr lang="en-GB"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extLst>
                  <a:ext uri="{0D108BD9-81ED-4DB2-BD59-A6C34878D82A}">
                    <a16:rowId xmlns:a16="http://schemas.microsoft.com/office/drawing/2014/main" val="2346831572"/>
                  </a:ext>
                </a:extLst>
              </a:tr>
              <a:tr h="3670280">
                <a:tc>
                  <a:txBody>
                    <a:bodyPr/>
                    <a:lstStyle/>
                    <a:p>
                      <a:pPr marL="0" marR="0">
                        <a:lnSpc>
                          <a:spcPct val="107000"/>
                        </a:lnSpc>
                        <a:spcBef>
                          <a:spcPts val="0"/>
                        </a:spcBef>
                        <a:spcAft>
                          <a:spcPts val="0"/>
                        </a:spcAft>
                      </a:pPr>
                      <a:r>
                        <a:rPr lang="hu-HU" sz="2400" b="1" dirty="0">
                          <a:solidFill>
                            <a:srgbClr val="FF0000"/>
                          </a:solidFill>
                          <a:effectLst/>
                          <a:latin typeface="Open Sans" panose="020B0606030504020204" pitchFamily="34" charset="0"/>
                          <a:ea typeface="Calibri" panose="020F0502020204030204" pitchFamily="34" charset="0"/>
                          <a:cs typeface="Times New Roman" panose="02020603050405020304" pitchFamily="18" charset="0"/>
                        </a:rPr>
                        <a:t>For HU applicants:</a:t>
                      </a:r>
                      <a:endParaRPr lang="en-GB" sz="24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hu-HU" sz="2400" b="1"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Photo documentation / Fotó dokumentáció</a:t>
                      </a:r>
                      <a:endParaRPr lang="en-GB" sz="24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hu-HU" sz="24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Photos taken from the scene of the works activities (taken from all corners for each item for which land or building registration certificates are submitted) in its current state – in separate folders in JPG or PDF format. </a:t>
                      </a:r>
                      <a:endParaRPr lang="en-GB" sz="24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hu-HU" sz="24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On submission</a:t>
                      </a:r>
                      <a:endParaRPr lang="en-GB" sz="24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8496027"/>
                  </a:ext>
                </a:extLst>
              </a:tr>
              <a:tr h="2075039">
                <a:tc>
                  <a:txBody>
                    <a:bodyPr/>
                    <a:lstStyle/>
                    <a:p>
                      <a:pPr marL="0" marR="0">
                        <a:lnSpc>
                          <a:spcPct val="107000"/>
                        </a:lnSpc>
                        <a:spcBef>
                          <a:spcPts val="0"/>
                        </a:spcBef>
                        <a:spcAft>
                          <a:spcPts val="0"/>
                        </a:spcAft>
                      </a:pPr>
                      <a:r>
                        <a:rPr lang="en-GB" sz="2400" b="1"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Bilateral agreement of the Member States </a:t>
                      </a:r>
                      <a:endParaRPr lang="en-GB" sz="24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4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Required in case of cross-border infrastructure (other than roads)</a:t>
                      </a:r>
                    </a:p>
                  </a:txBody>
                  <a:tcPr marL="68580" marR="68580" marT="0" marB="0"/>
                </a:tc>
                <a:tc>
                  <a:txBody>
                    <a:bodyPr/>
                    <a:lstStyle/>
                    <a:p>
                      <a:pPr marL="0" marR="0" algn="ctr">
                        <a:lnSpc>
                          <a:spcPct val="107000"/>
                        </a:lnSpc>
                        <a:spcBef>
                          <a:spcPts val="0"/>
                        </a:spcBef>
                        <a:spcAft>
                          <a:spcPts val="0"/>
                        </a:spcAft>
                      </a:pPr>
                      <a:r>
                        <a:rPr lang="hu-HU" sz="24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On submission</a:t>
                      </a:r>
                      <a:endParaRPr lang="en-GB" sz="24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744551"/>
                  </a:ext>
                </a:extLst>
              </a:tr>
            </a:tbl>
          </a:graphicData>
        </a:graphic>
      </p:graphicFrame>
    </p:spTree>
    <p:extLst>
      <p:ext uri="{BB962C8B-B14F-4D97-AF65-F5344CB8AC3E}">
        <p14:creationId xmlns:p14="http://schemas.microsoft.com/office/powerpoint/2010/main" val="3405061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C14E4D-6396-7667-FFA6-B255D44DC3F3}"/>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A4CD305-D843-9780-67E3-FAD683D9C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3D7F0137-0485-FE42-42E2-BC7213C426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20265" y="-418320"/>
            <a:ext cx="3013698" cy="2270756"/>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8EFB303-57DC-D255-58D4-16007EAF2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470278" y="696150"/>
            <a:ext cx="1064185" cy="106425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DC18A93-A59C-BAC1-5B2E-E88DAD8F7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6561283" y="1080374"/>
            <a:ext cx="1133613" cy="113369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CDF1C67-41F7-7146-C5F4-606746F0D4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428714" y="0"/>
            <a:ext cx="4675386" cy="2442009"/>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6D309A7B-A06E-1B7D-0DEC-1C9ED5C36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3152658" y="10084914"/>
            <a:ext cx="2464390" cy="122443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D883998F-F393-49E2-59CA-B94E2EAFB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538811" y="10641710"/>
            <a:ext cx="1343741" cy="66764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F10B7F35-0DA6-915D-ED1C-D2D439D54BF5}"/>
              </a:ext>
            </a:extLst>
          </p:cNvPr>
          <p:cNvGraphicFramePr>
            <a:graphicFrameLocks noGrp="1"/>
          </p:cNvGraphicFramePr>
          <p:nvPr>
            <p:extLst>
              <p:ext uri="{D42A27DB-BD31-4B8C-83A1-F6EECF244321}">
                <p14:modId xmlns:p14="http://schemas.microsoft.com/office/powerpoint/2010/main" val="846478861"/>
              </p:ext>
            </p:extLst>
          </p:nvPr>
        </p:nvGraphicFramePr>
        <p:xfrm>
          <a:off x="1249851" y="680796"/>
          <a:ext cx="17336598" cy="10222169"/>
        </p:xfrm>
        <a:graphic>
          <a:graphicData uri="http://schemas.openxmlformats.org/drawingml/2006/table">
            <a:tbl>
              <a:tblPr firstRow="1" bandRow="1">
                <a:tableStyleId>{FABFCF23-3B69-468F-B69F-88F6DE6A72F2}</a:tableStyleId>
              </a:tblPr>
              <a:tblGrid>
                <a:gridCol w="7354399">
                  <a:extLst>
                    <a:ext uri="{9D8B030D-6E8A-4147-A177-3AD203B41FA5}">
                      <a16:colId xmlns:a16="http://schemas.microsoft.com/office/drawing/2014/main" val="2541219376"/>
                    </a:ext>
                  </a:extLst>
                </a:gridCol>
                <a:gridCol w="7315200">
                  <a:extLst>
                    <a:ext uri="{9D8B030D-6E8A-4147-A177-3AD203B41FA5}">
                      <a16:colId xmlns:a16="http://schemas.microsoft.com/office/drawing/2014/main" val="1818867312"/>
                    </a:ext>
                  </a:extLst>
                </a:gridCol>
                <a:gridCol w="2666999">
                  <a:extLst>
                    <a:ext uri="{9D8B030D-6E8A-4147-A177-3AD203B41FA5}">
                      <a16:colId xmlns:a16="http://schemas.microsoft.com/office/drawing/2014/main" val="2990626593"/>
                    </a:ext>
                  </a:extLst>
                </a:gridCol>
              </a:tblGrid>
              <a:tr h="1653174">
                <a:tc gridSpan="3">
                  <a:txBody>
                    <a:bodyPr/>
                    <a:lstStyle/>
                    <a:p>
                      <a:pPr marL="0" marR="0" lvl="0" indent="0" algn="ctr" defTabSz="914400" eaLnBrk="1" fontAlgn="auto" latinLnBrk="0" hangingPunct="1">
                        <a:lnSpc>
                          <a:spcPct val="107000"/>
                        </a:lnSpc>
                        <a:spcBef>
                          <a:spcPts val="0"/>
                        </a:spcBef>
                        <a:spcAft>
                          <a:spcPts val="0"/>
                        </a:spcAft>
                        <a:buClrTx/>
                        <a:buSzTx/>
                        <a:buFontTx/>
                        <a:buNone/>
                        <a:tabLst/>
                        <a:defRPr/>
                      </a:pPr>
                      <a:endParaRPr lang="ro-RO"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lang="en-GB" sz="2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Annex B</a:t>
                      </a:r>
                      <a:r>
                        <a:rPr lang="ro-RO" sz="2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 </a:t>
                      </a:r>
                      <a:r>
                        <a:rPr lang="ro-RO"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contracting</a:t>
                      </a:r>
                      <a:endPar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algn="ctr">
                        <a:lnSpc>
                          <a:spcPct val="107000"/>
                        </a:lnSpc>
                        <a:spcBef>
                          <a:spcPts val="0"/>
                        </a:spcBef>
                        <a:spcAft>
                          <a:spcPts val="0"/>
                        </a:spcAft>
                      </a:pPr>
                      <a:r>
                        <a:rPr lang="hu-HU" sz="28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Supporting documents in case of projects </a:t>
                      </a:r>
                      <a:r>
                        <a:rPr lang="hu-HU" sz="2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with works components/activities</a:t>
                      </a:r>
                    </a:p>
                    <a:p>
                      <a:pPr marL="0" marR="0" algn="ctr">
                        <a:lnSpc>
                          <a:spcPct val="107000"/>
                        </a:lnSpc>
                        <a:spcBef>
                          <a:spcPts val="0"/>
                        </a:spcBef>
                        <a:spcAft>
                          <a:spcPts val="0"/>
                        </a:spcAft>
                      </a:pPr>
                      <a:endParaRPr lang="en-GB" sz="2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12522420"/>
                  </a:ext>
                </a:extLst>
              </a:tr>
              <a:tr h="365317">
                <a:tc>
                  <a:txBody>
                    <a:bodyPr/>
                    <a:lstStyle/>
                    <a:p>
                      <a:pPr marL="0" marR="0" algn="ctr">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Document</a:t>
                      </a:r>
                      <a:endParaRPr lang="en-GB"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tc>
                  <a:txBody>
                    <a:bodyPr/>
                    <a:lstStyle/>
                    <a:p>
                      <a:pPr marL="0" marR="0" algn="ctr">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Description</a:t>
                      </a:r>
                      <a:endParaRPr lang="en-GB"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tc>
                  <a:txBody>
                    <a:bodyPr/>
                    <a:lstStyle/>
                    <a:p>
                      <a:pPr marL="0" marR="0" algn="ctr">
                        <a:lnSpc>
                          <a:spcPct val="107000"/>
                        </a:lnSpc>
                        <a:spcBef>
                          <a:spcPts val="0"/>
                        </a:spcBef>
                        <a:spcAft>
                          <a:spcPts val="0"/>
                        </a:spcAft>
                      </a:pPr>
                      <a:r>
                        <a:rPr lang="hu-HU"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rPr>
                        <a:t>Availability</a:t>
                      </a:r>
                      <a:endParaRPr lang="en-GB" sz="2000" b="1" dirty="0">
                        <a:solidFill>
                          <a:schemeClr val="tx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9259" marR="49259" marT="0" marB="0"/>
                </a:tc>
                <a:extLst>
                  <a:ext uri="{0D108BD9-81ED-4DB2-BD59-A6C34878D82A}">
                    <a16:rowId xmlns:a16="http://schemas.microsoft.com/office/drawing/2014/main" val="2346831572"/>
                  </a:ext>
                </a:extLst>
              </a:tr>
              <a:tr h="3670280">
                <a:tc>
                  <a:txBody>
                    <a:bodyPr/>
                    <a:lstStyle/>
                    <a:p>
                      <a:pPr marL="0" marR="0">
                        <a:lnSpc>
                          <a:spcPct val="107000"/>
                        </a:lnSpc>
                      </a:pPr>
                      <a:r>
                        <a:rPr lang="hu-HU" sz="2400" dirty="0">
                          <a:solidFill>
                            <a:schemeClr val="tx2">
                              <a:lumMod val="50000"/>
                            </a:schemeClr>
                          </a:solidFill>
                          <a:effectLst/>
                          <a:latin typeface="Open Sans" panose="020B0606030504020204" pitchFamily="34" charset="0"/>
                          <a:cs typeface="Times New Roman" panose="02020603050405020304" pitchFamily="18" charset="0"/>
                        </a:rPr>
                        <a:t>Technical Plans and Building/Construction permit (if already obtained) </a:t>
                      </a:r>
                    </a:p>
                    <a:p>
                      <a:pPr marL="0" marR="0">
                        <a:lnSpc>
                          <a:spcPct val="107000"/>
                        </a:lnSpc>
                      </a:pPr>
                      <a:r>
                        <a:rPr lang="hu-HU" sz="2400" dirty="0">
                          <a:solidFill>
                            <a:schemeClr val="tx2">
                              <a:lumMod val="50000"/>
                            </a:schemeClr>
                          </a:solidFill>
                          <a:effectLst/>
                          <a:latin typeface="Open Sans" panose="020B0606030504020204" pitchFamily="34" charset="0"/>
                          <a:cs typeface="Times New Roman" panose="02020603050405020304" pitchFamily="18" charset="0"/>
                        </a:rPr>
                        <a:t>OR </a:t>
                      </a:r>
                      <a:endParaRPr lang="en-US" sz="2400" dirty="0">
                        <a:solidFill>
                          <a:schemeClr val="tx2">
                            <a:lumMod val="50000"/>
                          </a:schemeClr>
                        </a:solidFill>
                        <a:effectLst/>
                        <a:latin typeface="Open Sans" panose="020B0606030504020204" pitchFamily="34" charset="0"/>
                        <a:cs typeface="Times New Roman" panose="02020603050405020304" pitchFamily="18" charset="0"/>
                      </a:endParaRPr>
                    </a:p>
                    <a:p>
                      <a:pPr marL="0" marR="0">
                        <a:lnSpc>
                          <a:spcPct val="107000"/>
                        </a:lnSpc>
                      </a:pPr>
                      <a:r>
                        <a:rPr lang="hu-HU" sz="2400" dirty="0">
                          <a:solidFill>
                            <a:schemeClr val="tx2">
                              <a:lumMod val="50000"/>
                            </a:schemeClr>
                          </a:solidFill>
                          <a:effectLst/>
                          <a:latin typeface="Open Sans" panose="020B0606030504020204" pitchFamily="34" charset="0"/>
                          <a:cs typeface="Times New Roman" panose="02020603050405020304" pitchFamily="18" charset="0"/>
                        </a:rPr>
                        <a:t>Documents certifying the exemption of the construction from building permit </a:t>
                      </a:r>
                      <a:endParaRPr lang="en-US" sz="2400" dirty="0">
                        <a:solidFill>
                          <a:schemeClr val="tx2">
                            <a:lumMod val="50000"/>
                          </a:schemeClr>
                        </a:solidFill>
                        <a:effectLst/>
                        <a:latin typeface="Open Sans" panose="020B0606030504020204" pitchFamily="34" charset="0"/>
                        <a:cs typeface="Times New Roman" panose="02020603050405020304" pitchFamily="18" charset="0"/>
                      </a:endParaRPr>
                    </a:p>
                    <a:p>
                      <a:pPr marL="0" marR="0">
                        <a:lnSpc>
                          <a:spcPct val="107000"/>
                        </a:lnSpc>
                      </a:pPr>
                      <a:r>
                        <a:rPr lang="hu-HU" sz="2400" dirty="0">
                          <a:solidFill>
                            <a:schemeClr val="tx2">
                              <a:lumMod val="50000"/>
                            </a:schemeClr>
                          </a:solidFill>
                          <a:effectLst/>
                          <a:latin typeface="Open Sans" panose="020B0606030504020204" pitchFamily="34" charset="0"/>
                          <a:cs typeface="Times New Roman" panose="02020603050405020304" pitchFamily="18" charset="0"/>
                        </a:rPr>
                        <a:t> </a:t>
                      </a:r>
                      <a:endParaRPr lang="en-US" sz="2400" dirty="0">
                        <a:solidFill>
                          <a:schemeClr val="tx2">
                            <a:lumMod val="50000"/>
                          </a:schemeClr>
                        </a:solidFill>
                        <a:effectLst/>
                        <a:latin typeface="Open Sans" panose="020B0606030504020204" pitchFamily="34" charset="0"/>
                        <a:cs typeface="Times New Roman" panose="02020603050405020304" pitchFamily="18" charset="0"/>
                      </a:endParaRPr>
                    </a:p>
                    <a:p>
                      <a:pPr marL="0" marR="0">
                        <a:lnSpc>
                          <a:spcPct val="107000"/>
                        </a:lnSpc>
                      </a:pPr>
                      <a:r>
                        <a:rPr lang="hu-HU" sz="2400" dirty="0">
                          <a:solidFill>
                            <a:schemeClr val="tx2">
                              <a:lumMod val="50000"/>
                            </a:schemeClr>
                          </a:solidFill>
                          <a:effectLst/>
                          <a:latin typeface="Open Sans" panose="020B0606030504020204" pitchFamily="34" charset="0"/>
                          <a:cs typeface="Times New Roman" panose="02020603050405020304" pitchFamily="18" charset="0"/>
                        </a:rPr>
                        <a:t>Építési engedélyezési tervek és építési engedély (amennyiben már rendelkezésre áll) VAGY Építési engedély nélkül végezhető építési tevékenységet igazoló dokumentum</a:t>
                      </a:r>
                      <a:endParaRPr lang="en-US" sz="24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pPr>
                      <a:r>
                        <a:rPr lang="hu-HU" sz="2400" dirty="0">
                          <a:solidFill>
                            <a:schemeClr val="tx2">
                              <a:lumMod val="50000"/>
                            </a:schemeClr>
                          </a:solidFill>
                          <a:effectLst/>
                          <a:latin typeface="Open Sans" panose="020B0606030504020204" pitchFamily="34" charset="0"/>
                          <a:cs typeface="Times New Roman" panose="02020603050405020304" pitchFamily="18" charset="0"/>
                        </a:rPr>
                        <a:t>Technical Plans and Building/Construction permit (</a:t>
                      </a:r>
                      <a:r>
                        <a:rPr lang="hu-HU" sz="2400" u="sng" dirty="0">
                          <a:solidFill>
                            <a:schemeClr val="tx2">
                              <a:lumMod val="50000"/>
                            </a:schemeClr>
                          </a:solidFill>
                          <a:effectLst/>
                          <a:latin typeface="Open Sans" panose="020B0606030504020204" pitchFamily="34" charset="0"/>
                          <a:cs typeface="Times New Roman" panose="02020603050405020304" pitchFamily="18" charset="0"/>
                        </a:rPr>
                        <a:t>if already obtained</a:t>
                      </a:r>
                      <a:r>
                        <a:rPr lang="hu-HU" sz="2400" dirty="0">
                          <a:solidFill>
                            <a:schemeClr val="tx2">
                              <a:lumMod val="50000"/>
                            </a:schemeClr>
                          </a:solidFill>
                          <a:effectLst/>
                          <a:latin typeface="Open Sans" panose="020B0606030504020204" pitchFamily="34" charset="0"/>
                          <a:cs typeface="Times New Roman" panose="02020603050405020304" pitchFamily="18" charset="0"/>
                        </a:rPr>
                        <a:t>), OR Declaration certifying the exemption of the construction from building permit issued by the designer or the respective authority. </a:t>
                      </a:r>
                      <a:endParaRPr lang="en-US" sz="2400" dirty="0">
                        <a:solidFill>
                          <a:schemeClr val="tx2">
                            <a:lumMod val="50000"/>
                          </a:schemeClr>
                        </a:solidFill>
                        <a:effectLst/>
                        <a:latin typeface="Open Sans" panose="020B0606030504020204" pitchFamily="34" charset="0"/>
                        <a:cs typeface="Times New Roman" panose="02020603050405020304" pitchFamily="18" charset="0"/>
                      </a:endParaRPr>
                    </a:p>
                  </a:txBody>
                  <a:tcPr marL="68580" marR="68580" marT="0" marB="0"/>
                </a:tc>
                <a:tc>
                  <a:txBody>
                    <a:bodyPr/>
                    <a:lstStyle/>
                    <a:p>
                      <a:pPr marL="0" marR="0">
                        <a:lnSpc>
                          <a:spcPct val="107000"/>
                        </a:lnSpc>
                      </a:pPr>
                      <a:r>
                        <a:rPr lang="hu-HU" sz="2400" dirty="0">
                          <a:solidFill>
                            <a:schemeClr val="tx2">
                              <a:lumMod val="50000"/>
                            </a:schemeClr>
                          </a:solidFill>
                          <a:effectLst/>
                          <a:latin typeface="Open Sans" panose="020B0606030504020204" pitchFamily="34" charset="0"/>
                          <a:cs typeface="Times New Roman" panose="02020603050405020304" pitchFamily="18" charset="0"/>
                        </a:rPr>
                        <a:t>On contracting</a:t>
                      </a:r>
                      <a:endParaRPr lang="en-US" sz="24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8496027"/>
                  </a:ext>
                </a:extLst>
              </a:tr>
              <a:tr h="2075039">
                <a:tc>
                  <a:txBody>
                    <a:bodyPr/>
                    <a:lstStyle/>
                    <a:p>
                      <a:pPr marL="0" marR="0">
                        <a:lnSpc>
                          <a:spcPct val="107000"/>
                        </a:lnSpc>
                      </a:pPr>
                      <a:r>
                        <a:rPr lang="hu-HU" sz="2400" dirty="0">
                          <a:solidFill>
                            <a:schemeClr val="tx2">
                              <a:lumMod val="50000"/>
                            </a:schemeClr>
                          </a:solidFill>
                          <a:effectLst/>
                          <a:latin typeface="Open Sans" panose="020B0606030504020204" pitchFamily="34" charset="0"/>
                          <a:cs typeface="Times New Roman" panose="02020603050405020304" pitchFamily="18" charset="0"/>
                        </a:rPr>
                        <a:t>Environmental permits and environmental impact assessment </a:t>
                      </a:r>
                      <a:endParaRPr lang="en-US" sz="2400" dirty="0">
                        <a:solidFill>
                          <a:schemeClr val="tx2">
                            <a:lumMod val="50000"/>
                          </a:schemeClr>
                        </a:solidFill>
                        <a:effectLst/>
                        <a:latin typeface="Open Sans" panose="020B0606030504020204" pitchFamily="34" charset="0"/>
                        <a:cs typeface="Times New Roman" panose="02020603050405020304" pitchFamily="18" charset="0"/>
                      </a:endParaRPr>
                    </a:p>
                    <a:p>
                      <a:pPr marL="0" marR="0">
                        <a:lnSpc>
                          <a:spcPct val="107000"/>
                        </a:lnSpc>
                      </a:pPr>
                      <a:r>
                        <a:rPr lang="hu-HU" sz="2400" dirty="0">
                          <a:solidFill>
                            <a:schemeClr val="tx2">
                              <a:lumMod val="50000"/>
                            </a:schemeClr>
                          </a:solidFill>
                          <a:effectLst/>
                          <a:latin typeface="Open Sans" panose="020B0606030504020204" pitchFamily="34" charset="0"/>
                          <a:cs typeface="Times New Roman" panose="02020603050405020304" pitchFamily="18" charset="0"/>
                        </a:rPr>
                        <a:t>/ </a:t>
                      </a:r>
                      <a:endParaRPr lang="en-US" sz="2400" dirty="0">
                        <a:solidFill>
                          <a:schemeClr val="tx2">
                            <a:lumMod val="50000"/>
                          </a:schemeClr>
                        </a:solidFill>
                        <a:effectLst/>
                        <a:latin typeface="Open Sans" panose="020B0606030504020204" pitchFamily="34" charset="0"/>
                        <a:cs typeface="Times New Roman" panose="02020603050405020304" pitchFamily="18" charset="0"/>
                      </a:endParaRPr>
                    </a:p>
                    <a:p>
                      <a:pPr marL="0" marR="0">
                        <a:lnSpc>
                          <a:spcPct val="107000"/>
                        </a:lnSpc>
                      </a:pPr>
                      <a:r>
                        <a:rPr lang="hu-HU" sz="2400" dirty="0">
                          <a:solidFill>
                            <a:schemeClr val="tx2">
                              <a:lumMod val="50000"/>
                            </a:schemeClr>
                          </a:solidFill>
                          <a:effectLst/>
                          <a:latin typeface="Open Sans" panose="020B0606030504020204" pitchFamily="34" charset="0"/>
                          <a:cs typeface="Times New Roman" panose="02020603050405020304" pitchFamily="18" charset="0"/>
                        </a:rPr>
                        <a:t>Documents certifying the exemption from environmental assessment / attainment of environmental permit </a:t>
                      </a:r>
                      <a:endParaRPr lang="en-US" sz="2400" dirty="0">
                        <a:solidFill>
                          <a:schemeClr val="tx2">
                            <a:lumMod val="50000"/>
                          </a:schemeClr>
                        </a:solidFill>
                        <a:effectLst/>
                        <a:latin typeface="Open Sans" panose="020B0606030504020204" pitchFamily="34" charset="0"/>
                        <a:cs typeface="Times New Roman" panose="02020603050405020304" pitchFamily="18" charset="0"/>
                      </a:endParaRPr>
                    </a:p>
                    <a:p>
                      <a:pPr marL="0" marR="0">
                        <a:lnSpc>
                          <a:spcPct val="107000"/>
                        </a:lnSpc>
                      </a:pPr>
                      <a:r>
                        <a:rPr lang="hu-HU" sz="2400" dirty="0">
                          <a:solidFill>
                            <a:schemeClr val="tx2">
                              <a:lumMod val="50000"/>
                            </a:schemeClr>
                          </a:solidFill>
                          <a:effectLst/>
                          <a:latin typeface="Open Sans" panose="020B0606030504020204" pitchFamily="34" charset="0"/>
                          <a:cs typeface="Times New Roman" panose="02020603050405020304" pitchFamily="18" charset="0"/>
                        </a:rPr>
                        <a:t> </a:t>
                      </a:r>
                      <a:endParaRPr lang="en-US" sz="2400" dirty="0">
                        <a:solidFill>
                          <a:schemeClr val="tx2">
                            <a:lumMod val="50000"/>
                          </a:schemeClr>
                        </a:solidFill>
                        <a:effectLst/>
                        <a:latin typeface="Open Sans" panose="020B0606030504020204" pitchFamily="34" charset="0"/>
                        <a:cs typeface="Times New Roman" panose="02020603050405020304" pitchFamily="18" charset="0"/>
                      </a:endParaRPr>
                    </a:p>
                    <a:p>
                      <a:pPr marL="0" marR="0">
                        <a:lnSpc>
                          <a:spcPct val="107000"/>
                        </a:lnSpc>
                      </a:pPr>
                      <a:r>
                        <a:rPr lang="hu-HU" sz="2400" dirty="0">
                          <a:solidFill>
                            <a:schemeClr val="tx2">
                              <a:lumMod val="50000"/>
                            </a:schemeClr>
                          </a:solidFill>
                          <a:effectLst/>
                          <a:latin typeface="Open Sans" panose="020B0606030504020204" pitchFamily="34" charset="0"/>
                          <a:cs typeface="Times New Roman" panose="02020603050405020304" pitchFamily="18" charset="0"/>
                        </a:rPr>
                        <a:t>Környezetvédelmi engedélyek és környezeti hatástanulmány / Környezeti hatástanulmány / környezetvédelmi engedély nélkül végezhető tevékenységet igazoló dokumentum.</a:t>
                      </a:r>
                      <a:endParaRPr lang="en-US" sz="24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pPr>
                      <a:r>
                        <a:rPr lang="hu-HU" sz="2400" dirty="0">
                          <a:solidFill>
                            <a:schemeClr val="tx2">
                              <a:lumMod val="50000"/>
                            </a:schemeClr>
                          </a:solidFill>
                          <a:effectLst/>
                          <a:latin typeface="Open Sans" panose="020B0606030504020204" pitchFamily="34" charset="0"/>
                          <a:cs typeface="Times New Roman" panose="02020603050405020304" pitchFamily="18" charset="0"/>
                        </a:rPr>
                        <a:t>Environmental permits and environmental impact assessment (</a:t>
                      </a:r>
                      <a:r>
                        <a:rPr lang="hu-HU" sz="2400" u="sng" dirty="0">
                          <a:solidFill>
                            <a:schemeClr val="tx2">
                              <a:lumMod val="50000"/>
                            </a:schemeClr>
                          </a:solidFill>
                          <a:effectLst/>
                          <a:latin typeface="Open Sans" panose="020B0606030504020204" pitchFamily="34" charset="0"/>
                          <a:cs typeface="Times New Roman" panose="02020603050405020304" pitchFamily="18" charset="0"/>
                        </a:rPr>
                        <a:t>if already obtained</a:t>
                      </a:r>
                      <a:r>
                        <a:rPr lang="hu-HU" sz="2400" dirty="0">
                          <a:solidFill>
                            <a:schemeClr val="tx2">
                              <a:lumMod val="50000"/>
                            </a:schemeClr>
                          </a:solidFill>
                          <a:effectLst/>
                          <a:latin typeface="Open Sans" panose="020B0606030504020204" pitchFamily="34" charset="0"/>
                          <a:cs typeface="Times New Roman" panose="02020603050405020304" pitchFamily="18" charset="0"/>
                        </a:rPr>
                        <a:t>) OR a Declaration of the relevant authority that conducting an environmental assessment or the attainment of environmental permit is not relevant for the project </a:t>
                      </a:r>
                      <a:endParaRPr lang="en-US" sz="24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pPr>
                      <a:r>
                        <a:rPr lang="hu-HU" sz="2400" dirty="0">
                          <a:solidFill>
                            <a:schemeClr val="tx2">
                              <a:lumMod val="50000"/>
                            </a:schemeClr>
                          </a:solidFill>
                          <a:effectLst/>
                          <a:latin typeface="Open Sans" panose="020B0606030504020204" pitchFamily="34" charset="0"/>
                          <a:cs typeface="Times New Roman" panose="02020603050405020304" pitchFamily="18" charset="0"/>
                        </a:rPr>
                        <a:t>On contracting</a:t>
                      </a:r>
                      <a:endParaRPr lang="en-US" sz="2400" dirty="0">
                        <a:solidFill>
                          <a:schemeClr val="tx2">
                            <a:lumMod val="50000"/>
                          </a:schemeClr>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744551"/>
                  </a:ext>
                </a:extLst>
              </a:tr>
            </a:tbl>
          </a:graphicData>
        </a:graphic>
      </p:graphicFrame>
    </p:spTree>
    <p:extLst>
      <p:ext uri="{BB962C8B-B14F-4D97-AF65-F5344CB8AC3E}">
        <p14:creationId xmlns:p14="http://schemas.microsoft.com/office/powerpoint/2010/main" val="1450734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1F8C41-CA42-CDFC-8410-17B91D6687D3}"/>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20103597" cy="1130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 y="0"/>
            <a:ext cx="20103598" cy="11309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3" name="Group 3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669683" y="0"/>
            <a:ext cx="6434417" cy="3929705"/>
            <a:chOff x="6867015" y="-1"/>
            <a:chExt cx="5324985" cy="3251912"/>
          </a:xfrm>
          <a:solidFill>
            <a:schemeClr val="accent5">
              <a:alpha val="10000"/>
            </a:schemeClr>
          </a:solidFill>
        </p:grpSpPr>
        <p:sp>
          <p:nvSpPr>
            <p:cNvPr id="34" name="Freeform: Shape 3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7722072"/>
            <a:ext cx="4780246" cy="3587276"/>
            <a:chOff x="-305" y="-1"/>
            <a:chExt cx="3832880" cy="2876136"/>
          </a:xfrm>
        </p:grpSpPr>
        <p:sp>
          <p:nvSpPr>
            <p:cNvPr id="40" name="Freeform: Shape 3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8AB73D4C-00DA-AA1E-39E9-3422DF6A2A15}"/>
              </a:ext>
            </a:extLst>
          </p:cNvPr>
          <p:cNvSpPr txBox="1"/>
          <p:nvPr/>
        </p:nvSpPr>
        <p:spPr>
          <a:xfrm>
            <a:off x="495300" y="276941"/>
            <a:ext cx="14706600"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3600" b="1" i="0" u="none" strike="noStrike" kern="0" cap="none" spc="0" normalizeH="0" baseline="0" noProof="0" dirty="0">
                <a:ln>
                  <a:noFill/>
                </a:ln>
                <a:solidFill>
                  <a:srgbClr val="4BACC6">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Documents for Contracting </a:t>
            </a:r>
            <a:endParaRPr kumimoji="0" lang="en-GB" sz="3600" b="1" i="0" u="none" strike="noStrike" kern="0" cap="none" spc="0" normalizeH="0" baseline="0" noProof="0" dirty="0">
              <a:ln>
                <a:noFill/>
              </a:ln>
              <a:solidFill>
                <a:srgbClr val="4BACC6">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56118DBB-BE37-8B47-1EEE-57FB4C602ED3}"/>
              </a:ext>
            </a:extLst>
          </p:cNvPr>
          <p:cNvSpPr txBox="1"/>
          <p:nvPr/>
        </p:nvSpPr>
        <p:spPr>
          <a:xfrm>
            <a:off x="527050" y="1106614"/>
            <a:ext cx="18821400" cy="8494633"/>
          </a:xfrm>
          <a:prstGeom prst="rect">
            <a:avLst/>
          </a:prstGeom>
          <a:noFill/>
        </p:spPr>
        <p:txBody>
          <a:bodyPr wrap="square">
            <a:spAutoFit/>
          </a:bodyPr>
          <a:lstStyle/>
          <a:p>
            <a:r>
              <a:rPr lang="en-US" sz="2400" dirty="0"/>
              <a:t>In case these documents were submitted with the Application Form and haven’t been modified since the submission date,, the relevant partners shall sign a Declaration on their own responsibility regarding unmodified documents, on the template provided with the present notification, and the LP shall upload these declarations to Jems, in 5 working days from the notification date.</a:t>
            </a:r>
            <a:endParaRPr lang="ro-RO" sz="2400" dirty="0"/>
          </a:p>
          <a:p>
            <a:endParaRPr lang="en-US" sz="2400" dirty="0"/>
          </a:p>
          <a:p>
            <a:r>
              <a:rPr lang="en-US" sz="2400" b="1" dirty="0"/>
              <a:t>1 Establishing documents</a:t>
            </a:r>
          </a:p>
          <a:p>
            <a:r>
              <a:rPr lang="en-US" sz="2400" dirty="0"/>
              <a:t>a) For all Romanian partners (including associated organizations): justifying document stating the </a:t>
            </a:r>
            <a:r>
              <a:rPr lang="en-US" sz="2400" b="1" dirty="0"/>
              <a:t>method of representation </a:t>
            </a:r>
            <a:r>
              <a:rPr lang="en-US" sz="2400" dirty="0"/>
              <a:t>(according to the national legislation);</a:t>
            </a:r>
          </a:p>
          <a:p>
            <a:r>
              <a:rPr lang="en-US" sz="2400" dirty="0"/>
              <a:t>b)  For all Hungarian partners (including associated organizations): </a:t>
            </a:r>
            <a:r>
              <a:rPr lang="en-US" sz="2400" b="1" dirty="0"/>
              <a:t>original specimen of signature </a:t>
            </a:r>
            <a:r>
              <a:rPr lang="en-US" sz="2400" dirty="0"/>
              <a:t>containing the method of representation of the legally authorized representative(s) of the applicant organizations/institutions, certified by a public notary.  </a:t>
            </a:r>
          </a:p>
          <a:p>
            <a:r>
              <a:rPr lang="en-US" sz="2400" dirty="0"/>
              <a:t>For all Hungarian private partners: relevant sections of the establishing documents (or equivalent documents according to national legislation) reflecting the method of representation and stating the area of expertise in the field/fields the project addresses.</a:t>
            </a:r>
            <a:endParaRPr lang="ro-RO" sz="2400" dirty="0"/>
          </a:p>
          <a:p>
            <a:endParaRPr lang="en-US" sz="2400" dirty="0"/>
          </a:p>
          <a:p>
            <a:r>
              <a:rPr lang="en-US" sz="2400" b="1" dirty="0"/>
              <a:t>2 Official records</a:t>
            </a:r>
          </a:p>
          <a:p>
            <a:r>
              <a:rPr lang="en-US" sz="2400" dirty="0"/>
              <a:t>a) Criminal record for the legal representative (valid at the date of uploading in the Jems), for all Romanian partners;</a:t>
            </a:r>
          </a:p>
          <a:p>
            <a:r>
              <a:rPr lang="en-US" sz="2400" dirty="0"/>
              <a:t>b) Fiscal certificate regarding the fulfillment of the obligations related to the payment of debts to the consolidated state budget (valid at the date of uploading in the Jems), for all partners.</a:t>
            </a:r>
            <a:endParaRPr lang="ro-RO" sz="2400" dirty="0"/>
          </a:p>
          <a:p>
            <a:endParaRPr lang="en-US" sz="2400" dirty="0"/>
          </a:p>
          <a:p>
            <a:r>
              <a:rPr lang="en-US" sz="2400" i="1" dirty="0"/>
              <a:t>Please be advised that Hungarian Partners can obtain the document from the National Tax Authority respecting the provisions of Act XCII of 2003 on the rules of taxation. Legal entities admitted based on section 36/B. of the Act on the rules of taxation into the register of taxpayers free of tax debt will justify their compliance regarding state budget debts through the online public register of the National Tax Authority. The public debt status of a Hungarian entity can be verified online at http://nav.gov.hu/adatbazisok/koztartozasmentes/egyszeru_lekerdezes - (authentic and public database).</a:t>
            </a:r>
          </a:p>
          <a:p>
            <a:endParaRPr lang="en-US" dirty="0"/>
          </a:p>
        </p:txBody>
      </p:sp>
    </p:spTree>
    <p:extLst>
      <p:ext uri="{BB962C8B-B14F-4D97-AF65-F5344CB8AC3E}">
        <p14:creationId xmlns:p14="http://schemas.microsoft.com/office/powerpoint/2010/main" val="1003716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2059F7-FFA0-A3C6-6BD8-297F0630D4F1}"/>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05944CA-6BDE-5E7C-24B4-48F2D0E22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20103597" cy="1130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C7D5EBC-24BF-8964-0590-2DFA225AE3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 y="0"/>
            <a:ext cx="20103598" cy="11309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3" name="Group 32">
            <a:extLst>
              <a:ext uri="{FF2B5EF4-FFF2-40B4-BE49-F238E27FC236}">
                <a16:creationId xmlns:a16="http://schemas.microsoft.com/office/drawing/2014/main" id="{6E1209AF-DFAD-408E-6DD3-5767737AD0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669683" y="0"/>
            <a:ext cx="6434417" cy="3929705"/>
            <a:chOff x="6867015" y="-1"/>
            <a:chExt cx="5324985" cy="3251912"/>
          </a:xfrm>
          <a:solidFill>
            <a:schemeClr val="accent5">
              <a:alpha val="10000"/>
            </a:schemeClr>
          </a:solidFill>
        </p:grpSpPr>
        <p:sp>
          <p:nvSpPr>
            <p:cNvPr id="34" name="Freeform: Shape 33">
              <a:extLst>
                <a:ext uri="{FF2B5EF4-FFF2-40B4-BE49-F238E27FC236}">
                  <a16:creationId xmlns:a16="http://schemas.microsoft.com/office/drawing/2014/main" id="{BC0215B2-83BD-FE68-7EFA-E3B9E1626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B51FC05-C0BB-EC26-0FA0-892EB4781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2EC843EB-3D39-8F58-A453-1EAE3E728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B897CB2-AA4F-416C-3A0D-315575DDE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3FBB6670-E74F-BF13-D93E-F1CD5BFE12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7722072"/>
            <a:ext cx="4780246" cy="3587276"/>
            <a:chOff x="-305" y="-1"/>
            <a:chExt cx="3832880" cy="2876136"/>
          </a:xfrm>
        </p:grpSpPr>
        <p:sp>
          <p:nvSpPr>
            <p:cNvPr id="40" name="Freeform: Shape 39">
              <a:extLst>
                <a:ext uri="{FF2B5EF4-FFF2-40B4-BE49-F238E27FC236}">
                  <a16:creationId xmlns:a16="http://schemas.microsoft.com/office/drawing/2014/main" id="{17BD126A-2788-107A-14F6-9E39D622A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BFC581CF-CDDC-1EB6-822F-BE1AEA6D9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C9A71DD-DFE8-AF1E-958C-5993CE6BA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EE27AF3-1C5E-E1E0-A3EE-86AA6F90C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42EF31F5-772D-889E-4248-F76CA05C56C0}"/>
              </a:ext>
            </a:extLst>
          </p:cNvPr>
          <p:cNvSpPr txBox="1"/>
          <p:nvPr/>
        </p:nvSpPr>
        <p:spPr>
          <a:xfrm>
            <a:off x="497417" y="1964852"/>
            <a:ext cx="18669000" cy="8032968"/>
          </a:xfrm>
          <a:prstGeom prst="rect">
            <a:avLst/>
          </a:prstGeom>
          <a:noFill/>
        </p:spPr>
        <p:txBody>
          <a:bodyPr wrap="square">
            <a:spAutoFit/>
          </a:bodyPr>
          <a:lstStyle/>
          <a:p>
            <a:r>
              <a:rPr lang="en-US" sz="2400" dirty="0"/>
              <a:t>c)</a:t>
            </a:r>
            <a:r>
              <a:rPr lang="en-US" sz="2400" b="1" dirty="0"/>
              <a:t> Fiscal certificate </a:t>
            </a:r>
            <a:r>
              <a:rPr lang="en-US" sz="2400" dirty="0"/>
              <a:t>regarding local taxes (valid at the date of uploading in the Jems), only for Romanian Partners. </a:t>
            </a:r>
          </a:p>
          <a:p>
            <a:r>
              <a:rPr lang="en-US" sz="2400" dirty="0"/>
              <a:t>For Hungarian Partners, the information regarding the fulfillment of the obligations related to the payment of debts to the local taxes is included in the document from the National Tax Authority respecting the provisions of Act XCII of 2003 on the rules of taxation.  </a:t>
            </a:r>
          </a:p>
          <a:p>
            <a:endParaRPr lang="en-US" sz="2400" dirty="0"/>
          </a:p>
          <a:p>
            <a:r>
              <a:rPr lang="en-US" sz="2400" dirty="0"/>
              <a:t>d) </a:t>
            </a:r>
            <a:r>
              <a:rPr lang="en-US" sz="2400" b="1" dirty="0"/>
              <a:t>Certificate from the district court attesting that the organization is not in the dissolution process (for associations, NGOs only</a:t>
            </a:r>
            <a:r>
              <a:rPr lang="en-US" sz="2400" dirty="0"/>
              <a:t>) </a:t>
            </a:r>
            <a:endParaRPr lang="ro-RO" sz="2400" dirty="0"/>
          </a:p>
          <a:p>
            <a:r>
              <a:rPr lang="en-US" sz="2400" i="1" dirty="0"/>
              <a:t>Please be advised that Hungarian Partners can download/print the proof from the official online register http://birosag.hu/allampolgaroknak/civil-szervezetek/civil-szervezetek-nevjegyzeke-kereses, or equivalent proof in case of Churches, in line with </a:t>
            </a:r>
            <a:r>
              <a:rPr lang="ro-RO" sz="2400" i="1" dirty="0"/>
              <a:t>AG</a:t>
            </a:r>
            <a:r>
              <a:rPr lang="en-US" sz="2400" i="1" dirty="0"/>
              <a:t>, for all partners;  </a:t>
            </a:r>
          </a:p>
          <a:p>
            <a:endParaRPr lang="en-US" sz="2400" b="1" dirty="0"/>
          </a:p>
          <a:p>
            <a:r>
              <a:rPr lang="en-US" sz="2400" b="1" dirty="0">
                <a:solidFill>
                  <a:schemeClr val="accent6">
                    <a:lumMod val="75000"/>
                  </a:schemeClr>
                </a:solidFill>
              </a:rPr>
              <a:t>3 Property rights</a:t>
            </a:r>
          </a:p>
          <a:p>
            <a:r>
              <a:rPr lang="en-US" sz="2400" dirty="0">
                <a:solidFill>
                  <a:schemeClr val="accent6">
                    <a:lumMod val="75000"/>
                  </a:schemeClr>
                </a:solidFill>
              </a:rPr>
              <a:t>Valid up-to-date official documents stating the right of property (e.g. ownership or long-term permission to use or to operate), for all partners, if the case.</a:t>
            </a:r>
            <a:endParaRPr lang="ro-RO" sz="2400" dirty="0">
              <a:solidFill>
                <a:schemeClr val="accent6">
                  <a:lumMod val="75000"/>
                </a:schemeClr>
              </a:solidFill>
            </a:endParaRPr>
          </a:p>
          <a:p>
            <a:endParaRPr lang="en-US" sz="2400" dirty="0">
              <a:solidFill>
                <a:schemeClr val="accent6">
                  <a:lumMod val="75000"/>
                </a:schemeClr>
              </a:solidFill>
            </a:endParaRPr>
          </a:p>
          <a:p>
            <a:r>
              <a:rPr lang="en-US" sz="2400" dirty="0">
                <a:solidFill>
                  <a:schemeClr val="accent6">
                    <a:lumMod val="75000"/>
                  </a:schemeClr>
                </a:solidFill>
              </a:rPr>
              <a:t>4 </a:t>
            </a:r>
            <a:r>
              <a:rPr lang="en-US" sz="2400" b="1" dirty="0">
                <a:solidFill>
                  <a:schemeClr val="accent6">
                    <a:lumMod val="75000"/>
                  </a:schemeClr>
                </a:solidFill>
              </a:rPr>
              <a:t>Supporting documents</a:t>
            </a:r>
          </a:p>
          <a:p>
            <a:r>
              <a:rPr lang="en-US" sz="2400" dirty="0">
                <a:solidFill>
                  <a:schemeClr val="accent6">
                    <a:lumMod val="75000"/>
                  </a:schemeClr>
                </a:solidFill>
              </a:rPr>
              <a:t>a) Decisions of the empowered bodies (County Council, Board of directors, etc.) regarding the support of the project and the availability of own resources and assuming the positions in the project implementation team (if applicable), for all partners, if modified after submitting the application; </a:t>
            </a:r>
          </a:p>
          <a:p>
            <a:r>
              <a:rPr lang="en-US" sz="2400" dirty="0"/>
              <a:t>b) Project justification sheet (</a:t>
            </a:r>
            <a:r>
              <a:rPr lang="en-US" sz="2400" dirty="0" err="1"/>
              <a:t>Fișă</a:t>
            </a:r>
            <a:r>
              <a:rPr lang="en-US" sz="2400" dirty="0"/>
              <a:t> de fundamentare a proiectului - Annex to Order No. 455/1267/2023 approving the Methodological Norms for applying the Law no. 231/2022) in case of Romanian partners.</a:t>
            </a:r>
          </a:p>
          <a:p>
            <a:endParaRPr lang="en-US" dirty="0"/>
          </a:p>
          <a:p>
            <a:endParaRPr lang="en-US" dirty="0"/>
          </a:p>
        </p:txBody>
      </p:sp>
      <p:sp>
        <p:nvSpPr>
          <p:cNvPr id="11" name="TextBox 10">
            <a:extLst>
              <a:ext uri="{FF2B5EF4-FFF2-40B4-BE49-F238E27FC236}">
                <a16:creationId xmlns:a16="http://schemas.microsoft.com/office/drawing/2014/main" id="{01097072-F4B9-4EEF-6A02-9FD855779D2B}"/>
              </a:ext>
            </a:extLst>
          </p:cNvPr>
          <p:cNvSpPr txBox="1"/>
          <p:nvPr/>
        </p:nvSpPr>
        <p:spPr>
          <a:xfrm>
            <a:off x="508000" y="870506"/>
            <a:ext cx="14706600"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3600" b="1" i="0" u="none" strike="noStrike" kern="0" cap="none" spc="0" normalizeH="0" baseline="0" noProof="0" dirty="0">
                <a:ln>
                  <a:noFill/>
                </a:ln>
                <a:solidFill>
                  <a:srgbClr val="4BACC6">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Documents for Contracting </a:t>
            </a:r>
            <a:endParaRPr kumimoji="0" lang="en-GB" sz="3600" b="1" i="0" u="none" strike="noStrike" kern="0" cap="none" spc="0" normalizeH="0" baseline="0" noProof="0" dirty="0">
              <a:ln>
                <a:noFill/>
              </a:ln>
              <a:solidFill>
                <a:srgbClr val="4BACC6">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22631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BF74B3-BEAC-9312-1623-608035F09B22}"/>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BAA0F86-1236-C13A-826C-35E423AA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20103597" cy="1130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4770151-556C-A69F-472A-7EC84DB91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 y="0"/>
            <a:ext cx="20103598" cy="11309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3" name="Group 32">
            <a:extLst>
              <a:ext uri="{FF2B5EF4-FFF2-40B4-BE49-F238E27FC236}">
                <a16:creationId xmlns:a16="http://schemas.microsoft.com/office/drawing/2014/main" id="{03EF1A0B-FCDF-E664-0118-C100A5E574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669683" y="0"/>
            <a:ext cx="6434417" cy="3929705"/>
            <a:chOff x="6867015" y="-1"/>
            <a:chExt cx="5324985" cy="3251912"/>
          </a:xfrm>
          <a:solidFill>
            <a:schemeClr val="accent5">
              <a:alpha val="10000"/>
            </a:schemeClr>
          </a:solidFill>
        </p:grpSpPr>
        <p:sp>
          <p:nvSpPr>
            <p:cNvPr id="34" name="Freeform: Shape 33">
              <a:extLst>
                <a:ext uri="{FF2B5EF4-FFF2-40B4-BE49-F238E27FC236}">
                  <a16:creationId xmlns:a16="http://schemas.microsoft.com/office/drawing/2014/main" id="{0EEEA961-D932-CA55-7474-C33F2B07D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C5FB9AC-1FA1-B1D1-C359-0EEA238CE1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48B64292-A994-49F4-950D-1C928EF1E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5ACF380-293D-D7F6-5B95-4D2715C50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356E9F46-1291-BC0B-5673-B756EFFE2C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7722072"/>
            <a:ext cx="4780246" cy="3587276"/>
            <a:chOff x="-305" y="-1"/>
            <a:chExt cx="3832880" cy="2876136"/>
          </a:xfrm>
        </p:grpSpPr>
        <p:sp>
          <p:nvSpPr>
            <p:cNvPr id="40" name="Freeform: Shape 39">
              <a:extLst>
                <a:ext uri="{FF2B5EF4-FFF2-40B4-BE49-F238E27FC236}">
                  <a16:creationId xmlns:a16="http://schemas.microsoft.com/office/drawing/2014/main" id="{7652D884-D54C-E93C-2CFD-79D9FECEB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CACBBAE-D24A-7BA6-55B4-1B56585C1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95F0ACCF-0DF8-09A9-A562-19CE13858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C5E2FD35-3D53-B21D-1533-E9FBC38457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5E5BEC9A-6F2C-CEBB-C3B3-3A5BDD8461C8}"/>
              </a:ext>
            </a:extLst>
          </p:cNvPr>
          <p:cNvSpPr txBox="1"/>
          <p:nvPr/>
        </p:nvSpPr>
        <p:spPr>
          <a:xfrm>
            <a:off x="807011" y="1535762"/>
            <a:ext cx="17602200" cy="8586966"/>
          </a:xfrm>
          <a:prstGeom prst="rect">
            <a:avLst/>
          </a:prstGeom>
          <a:noFill/>
        </p:spPr>
        <p:txBody>
          <a:bodyPr wrap="square">
            <a:spAutoFit/>
          </a:bodyPr>
          <a:lstStyle/>
          <a:p>
            <a:endParaRPr lang="en-US" sz="2400" dirty="0"/>
          </a:p>
          <a:p>
            <a:r>
              <a:rPr lang="en-US" sz="2400" dirty="0"/>
              <a:t>III. Document/declaration TEMPLATES</a:t>
            </a:r>
          </a:p>
          <a:p>
            <a:r>
              <a:rPr lang="en-US" sz="2400" dirty="0"/>
              <a:t>a) Legal Entity Form filled in and signed by all partners, according to the type of the organization; </a:t>
            </a:r>
          </a:p>
          <a:p>
            <a:r>
              <a:rPr lang="en-US" sz="2400" dirty="0"/>
              <a:t>b) Declaration on own responsibility during the contracting phase regarding double financing, for all partners;</a:t>
            </a:r>
          </a:p>
          <a:p>
            <a:r>
              <a:rPr lang="en-US" sz="2400" dirty="0"/>
              <a:t>c) The partnership agreement signed by all partners. </a:t>
            </a:r>
          </a:p>
          <a:p>
            <a:r>
              <a:rPr lang="en-US" sz="2400" dirty="0"/>
              <a:t>d) Declaration on own responsibility during the contracting phase of the Lead partner certifying that the documents uploaded in the Jems are scanned copies of the originals, only if the documents are not electronically signed.</a:t>
            </a:r>
          </a:p>
          <a:p>
            <a:r>
              <a:rPr lang="en-US" sz="2400" dirty="0"/>
              <a:t>e) Application form dated and signed by the legal representative of the Lead partner (to be downloaded from Jems, after the application status in Jems is updated to “Approved”)</a:t>
            </a:r>
          </a:p>
          <a:p>
            <a:endParaRPr lang="en-US" sz="2400" dirty="0"/>
          </a:p>
          <a:p>
            <a:r>
              <a:rPr lang="en-US" sz="2400" dirty="0"/>
              <a:t>IV. Special requirements</a:t>
            </a:r>
          </a:p>
          <a:p>
            <a:r>
              <a:rPr lang="en-US" sz="2400" dirty="0"/>
              <a:t>JS/MA may request additional documents as compared to the ones mentioned above.  </a:t>
            </a:r>
          </a:p>
          <a:p>
            <a:r>
              <a:rPr lang="en-US" sz="2400" dirty="0"/>
              <a:t>Hungarian partners shall provide the English/Romanian translation of the requested documents. </a:t>
            </a:r>
          </a:p>
          <a:p>
            <a:r>
              <a:rPr lang="en-US" sz="2400" dirty="0"/>
              <a:t>The Partnership Agreement and the updated Application form will only be submitted in Jems after the Application form is modified according to recommendations and/or conditions for financing, if any. Modifications in the Application Form and Partnership Agreement may also occur upon the finalization of the ongoing state-aid verification. In this case, you will be notified and kindly asked to resubmit the documents modified accordingly.</a:t>
            </a:r>
          </a:p>
          <a:p>
            <a:r>
              <a:rPr lang="en-US" sz="2400" dirty="0"/>
              <a:t>All documents will be uploaded in the “Shared folder” section of the Jems. In order to be identified and verified in the system, each document will be named in accordance with the relevant content.</a:t>
            </a:r>
          </a:p>
          <a:p>
            <a:r>
              <a:rPr lang="en-US" sz="2400" dirty="0"/>
              <a:t>The documents will be presented at the contracting or first monitoring visit in original/legalized copy/certified copy according to original and JS/IP/MA experts may request such documents to attach them to the project dossier.</a:t>
            </a:r>
          </a:p>
          <a:p>
            <a:r>
              <a:rPr lang="en-US" sz="2400" dirty="0"/>
              <a:t>The documents specified within point III. Document/declaration templates will be downloaded from the Programme’s website – Contracting templates: https://interreg-rohu.eu/en/project-documents/</a:t>
            </a:r>
          </a:p>
        </p:txBody>
      </p:sp>
      <p:pic>
        <p:nvPicPr>
          <p:cNvPr id="2" name="Picture 1">
            <a:extLst>
              <a:ext uri="{FF2B5EF4-FFF2-40B4-BE49-F238E27FC236}">
                <a16:creationId xmlns:a16="http://schemas.microsoft.com/office/drawing/2014/main" id="{8398FC92-F520-102E-D49D-DAD7C3EEB9C3}"/>
              </a:ext>
            </a:extLst>
          </p:cNvPr>
          <p:cNvPicPr>
            <a:picLocks noChangeAspect="1"/>
          </p:cNvPicPr>
          <p:nvPr/>
        </p:nvPicPr>
        <p:blipFill>
          <a:blip r:embed="rId3"/>
          <a:stretch>
            <a:fillRect/>
          </a:stretch>
        </p:blipFill>
        <p:spPr>
          <a:xfrm>
            <a:off x="527050" y="701948"/>
            <a:ext cx="14893819" cy="969348"/>
          </a:xfrm>
          <a:prstGeom prst="rect">
            <a:avLst/>
          </a:prstGeom>
        </p:spPr>
      </p:pic>
    </p:spTree>
    <p:extLst>
      <p:ext uri="{BB962C8B-B14F-4D97-AF65-F5344CB8AC3E}">
        <p14:creationId xmlns:p14="http://schemas.microsoft.com/office/powerpoint/2010/main" val="834596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423BC1-7EB8-6B0A-556C-434912CE8F1B}"/>
            </a:ext>
          </a:extLst>
        </p:cNvPr>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 name="Rectangle 58">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463" y="0"/>
            <a:ext cx="18414655" cy="33291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0" name="Rectangle 59">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840" y="0"/>
            <a:ext cx="18395252" cy="3317409"/>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C5A56BA-FA44-8B5B-2A8C-F3C3593E0951}"/>
              </a:ext>
            </a:extLst>
          </p:cNvPr>
          <p:cNvSpPr txBox="1"/>
          <p:nvPr/>
        </p:nvSpPr>
        <p:spPr>
          <a:xfrm>
            <a:off x="1839525" y="904748"/>
            <a:ext cx="16766819" cy="1945208"/>
          </a:xfrm>
          <a:prstGeom prst="rect">
            <a:avLst/>
          </a:prstGeom>
        </p:spPr>
        <p:txBody>
          <a:bodyPr vert="horz" lIns="91440" tIns="45720" rIns="91440" bIns="45720" rtlCol="0" anchor="ctr">
            <a:normAutofit/>
          </a:bodyPr>
          <a:lstStyle/>
          <a:p>
            <a:pPr marL="0" marR="0" lvl="0" indent="0" algn="l" rtl="0" fontAlgn="auto">
              <a:lnSpc>
                <a:spcPct val="90000"/>
              </a:lnSpc>
              <a:spcBef>
                <a:spcPct val="0"/>
              </a:spcBef>
              <a:spcAft>
                <a:spcPts val="600"/>
              </a:spcAft>
              <a:buClrTx/>
              <a:buSzTx/>
              <a:tabLst/>
              <a:defRPr/>
            </a:pPr>
            <a:r>
              <a:rPr kumimoji="0" lang="en-US" sz="6600" b="1" i="0" u="none" strike="noStrike" kern="1200" cap="none" spc="0" normalizeH="0" baseline="0" noProof="0">
                <a:ln>
                  <a:noFill/>
                </a:ln>
                <a:solidFill>
                  <a:schemeClr val="tx1"/>
                </a:solidFill>
                <a:effectLst/>
                <a:uLnTx/>
                <a:uFillTx/>
                <a:latin typeface="+mj-lt"/>
                <a:ea typeface="+mj-ea"/>
                <a:cs typeface="+mj-cs"/>
              </a:rPr>
              <a:t>Public consultation outcome</a:t>
            </a:r>
          </a:p>
        </p:txBody>
      </p:sp>
      <p:sp>
        <p:nvSpPr>
          <p:cNvPr id="61" name="Rectangle 6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556" y="1251568"/>
            <a:ext cx="211093" cy="11610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048CB50D-47BB-0BA2-7BF2-1474C557FA52}"/>
              </a:ext>
            </a:extLst>
          </p:cNvPr>
          <p:cNvSpPr txBox="1"/>
          <p:nvPr/>
        </p:nvSpPr>
        <p:spPr>
          <a:xfrm>
            <a:off x="1839525" y="3329160"/>
            <a:ext cx="16766819" cy="6857109"/>
          </a:xfrm>
          <a:prstGeom prst="rect">
            <a:avLst/>
          </a:prstGeom>
        </p:spPr>
        <p:txBody>
          <a:bodyPr vert="horz" lIns="91440" tIns="45720" rIns="91440" bIns="45720" rtlCol="0">
            <a:normAutofit/>
          </a:bodyPr>
          <a:lstStyle/>
          <a:p>
            <a:pPr marL="285750" marR="0" lvl="0" algn="l" rtl="0" fontAlgn="auto">
              <a:lnSpc>
                <a:spcPct val="90000"/>
              </a:lnSpc>
              <a:spcBef>
                <a:spcPts val="0"/>
              </a:spcBef>
              <a:spcAft>
                <a:spcPts val="600"/>
              </a:spcAft>
              <a:buClrTx/>
              <a:buSzTx/>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Bekes County Council </a:t>
            </a:r>
            <a:r>
              <a:rPr kumimoji="0" lang="en-US" sz="2400" b="0" i="0" u="none" strike="noStrike" kern="1200" cap="none" spc="0" normalizeH="0" baseline="0" noProof="0" dirty="0">
                <a:ln>
                  <a:noFill/>
                </a:ln>
                <a:solidFill>
                  <a:schemeClr val="tx1"/>
                </a:solidFill>
                <a:effectLst/>
                <a:uLnTx/>
                <a:uFillTx/>
                <a:latin typeface="+mn-lt"/>
                <a:ea typeface="+mn-ea"/>
                <a:cs typeface="+mn-cs"/>
              </a:rPr>
              <a:t>proposed the adjustment of Annex B as follows:</a:t>
            </a:r>
          </a:p>
          <a:p>
            <a:pPr marR="0" lvl="0" algn="l" rtl="0" fontAlgn="auto">
              <a:lnSpc>
                <a:spcPct val="90000"/>
              </a:lnSpc>
              <a:spcBef>
                <a:spcPts val="0"/>
              </a:spcBef>
              <a:spcAft>
                <a:spcPts val="600"/>
              </a:spcAft>
              <a:buClrTx/>
              <a:buSzTx/>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Instead of "construction technical plans" on submission, </a:t>
            </a:r>
            <a:r>
              <a:rPr kumimoji="0" lang="en-US" sz="2400" b="1" i="0" u="none" strike="noStrike" kern="1200" cap="none" spc="0" normalizeH="0" baseline="0" noProof="0" dirty="0">
                <a:ln>
                  <a:noFill/>
                </a:ln>
                <a:solidFill>
                  <a:schemeClr val="tx1"/>
                </a:solidFill>
                <a:effectLst/>
                <a:uLnTx/>
                <a:uFillTx/>
                <a:latin typeface="+mn-lt"/>
                <a:ea typeface="+mn-ea"/>
                <a:cs typeface="+mn-cs"/>
              </a:rPr>
              <a:t>brief technical description and a schematic drawing </a:t>
            </a:r>
            <a:r>
              <a:rPr kumimoji="0" lang="en-US" sz="2400" b="0" i="0" u="none" strike="noStrike" kern="1200" cap="none" spc="0" normalizeH="0" baseline="0" noProof="0" dirty="0">
                <a:ln>
                  <a:noFill/>
                </a:ln>
                <a:solidFill>
                  <a:schemeClr val="tx1"/>
                </a:solidFill>
                <a:effectLst/>
                <a:uLnTx/>
                <a:uFillTx/>
                <a:latin typeface="+mn-lt"/>
                <a:ea typeface="+mn-ea"/>
                <a:cs typeface="+mn-cs"/>
              </a:rPr>
              <a:t>should be needed</a:t>
            </a:r>
            <a:endParaRPr kumimoji="0" lang="ro-RO" sz="2400" b="0" i="0" u="none" strike="noStrike" kern="1200" cap="none" spc="0" normalizeH="0" baseline="0" noProof="0" dirty="0">
              <a:ln>
                <a:noFill/>
              </a:ln>
              <a:solidFill>
                <a:schemeClr val="tx1"/>
              </a:solidFill>
              <a:effectLst/>
              <a:uLnTx/>
              <a:uFillTx/>
              <a:latin typeface="+mn-lt"/>
              <a:ea typeface="+mn-ea"/>
              <a:cs typeface="+mn-cs"/>
            </a:endParaRPr>
          </a:p>
          <a:p>
            <a:pPr marR="0" lvl="0" algn="l" rtl="0" fontAlgn="auto">
              <a:lnSpc>
                <a:spcPct val="90000"/>
              </a:lnSpc>
              <a:spcBef>
                <a:spcPts val="0"/>
              </a:spcBef>
              <a:spcAft>
                <a:spcPts val="600"/>
              </a:spcAft>
              <a:buClrTx/>
              <a:buSzTx/>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Instead of "technical plans and building/construction permit" on contracting, we propose contracting with a </a:t>
            </a:r>
            <a:r>
              <a:rPr kumimoji="0" lang="en-US" sz="2400" b="1" i="0" u="none" strike="noStrike" kern="1200" cap="none" spc="0" normalizeH="0" baseline="0" noProof="0" dirty="0">
                <a:ln>
                  <a:noFill/>
                </a:ln>
                <a:solidFill>
                  <a:schemeClr val="tx1"/>
                </a:solidFill>
                <a:effectLst/>
                <a:uLnTx/>
                <a:uFillTx/>
                <a:latin typeface="+mn-lt"/>
                <a:ea typeface="+mn-ea"/>
                <a:cs typeface="+mn-cs"/>
              </a:rPr>
              <a:t>suspensive clause (building permit required later according to the relevant legislation)</a:t>
            </a:r>
            <a:endParaRPr lang="ro-RO" sz="2400" b="1" kern="1200" dirty="0">
              <a:solidFill>
                <a:schemeClr val="tx1"/>
              </a:solidFill>
              <a:latin typeface="+mn-lt"/>
              <a:ea typeface="+mn-ea"/>
              <a:cs typeface="+mn-cs"/>
            </a:endParaRPr>
          </a:p>
          <a:p>
            <a:pPr marR="0" lvl="0" algn="l" rtl="0" fontAlgn="auto">
              <a:lnSpc>
                <a:spcPct val="90000"/>
              </a:lnSpc>
              <a:spcBef>
                <a:spcPts val="0"/>
              </a:spcBef>
              <a:spcAft>
                <a:spcPts val="600"/>
              </a:spcAft>
              <a:buClrTx/>
              <a:buSzTx/>
              <a:tabLst/>
              <a:defRPr/>
            </a:pPr>
            <a:endParaRPr kumimoji="0" lang="ro-RO" sz="2400" b="1" i="0" u="none" strike="noStrike" kern="1200" cap="none" spc="0" normalizeH="0" baseline="0" noProof="0" dirty="0">
              <a:ln>
                <a:noFill/>
              </a:ln>
              <a:solidFill>
                <a:schemeClr val="tx1"/>
              </a:solidFill>
              <a:effectLst/>
              <a:uLnTx/>
              <a:uFillTx/>
              <a:latin typeface="+mn-lt"/>
              <a:ea typeface="+mn-ea"/>
              <a:cs typeface="+mn-cs"/>
            </a:endParaRPr>
          </a:p>
          <a:p>
            <a:pPr marR="0" lvl="0" algn="l" rtl="0" fontAlgn="auto">
              <a:lnSpc>
                <a:spcPct val="90000"/>
              </a:lnSpc>
              <a:spcBef>
                <a:spcPts val="0"/>
              </a:spcBef>
              <a:spcAft>
                <a:spcPts val="600"/>
              </a:spcAft>
              <a:buClrTx/>
              <a:buSzTx/>
              <a:tabLst/>
              <a:defRPr/>
            </a:pPr>
            <a:r>
              <a:rPr kumimoji="0" lang="ro-RO" sz="2400" b="1" i="0" u="none" strike="noStrike" kern="1200" cap="none" spc="0" normalizeH="0" baseline="0" noProof="0" dirty="0">
                <a:ln>
                  <a:noFill/>
                </a:ln>
                <a:solidFill>
                  <a:schemeClr val="tx1"/>
                </a:solidFill>
                <a:effectLst/>
                <a:uLnTx/>
                <a:uFillTx/>
                <a:latin typeface="+mn-lt"/>
                <a:ea typeface="+mn-ea"/>
                <a:cs typeface="+mn-cs"/>
              </a:rPr>
              <a:t>    </a:t>
            </a:r>
            <a:r>
              <a:rPr kumimoji="0" lang="en-US" sz="2400" b="1" i="0" u="none" strike="noStrike" kern="1200" cap="none" spc="0" normalizeH="0" baseline="0" noProof="0" dirty="0">
                <a:ln>
                  <a:noFill/>
                </a:ln>
                <a:solidFill>
                  <a:schemeClr val="tx1"/>
                </a:solidFill>
                <a:effectLst/>
                <a:uLnTx/>
                <a:uFillTx/>
                <a:latin typeface="+mn-lt"/>
                <a:ea typeface="+mn-ea"/>
                <a:cs typeface="+mn-cs"/>
              </a:rPr>
              <a:t>The Ministry of Internal Affairs in Romania </a:t>
            </a:r>
            <a:r>
              <a:rPr kumimoji="0" lang="en-US" sz="2400" b="0" i="0" u="none" strike="noStrike" kern="1200" cap="none" spc="0" normalizeH="0" baseline="0" noProof="0" dirty="0">
                <a:ln>
                  <a:noFill/>
                </a:ln>
                <a:solidFill>
                  <a:schemeClr val="tx1"/>
                </a:solidFill>
                <a:effectLst/>
                <a:uLnTx/>
                <a:uFillTx/>
                <a:latin typeface="+mn-lt"/>
                <a:ea typeface="+mn-ea"/>
                <a:cs typeface="+mn-cs"/>
              </a:rPr>
              <a:t>proposed the adjustment of the Assessment and selection methodology, regarding the reconciliation procedure,  through the modification of the following paragraph in Section 2.1. Quality Assessment:</a:t>
            </a:r>
            <a:endParaRPr kumimoji="0" lang="ro-RO" sz="2400" b="0" i="0" u="none" strike="noStrike" kern="1200" cap="none" spc="0" normalizeH="0" baseline="0" noProof="0" dirty="0">
              <a:ln>
                <a:noFill/>
              </a:ln>
              <a:solidFill>
                <a:schemeClr val="tx1"/>
              </a:solidFill>
              <a:effectLst/>
              <a:uLnTx/>
              <a:uFillTx/>
              <a:latin typeface="+mn-lt"/>
              <a:ea typeface="+mn-ea"/>
              <a:cs typeface="+mn-cs"/>
            </a:endParaRPr>
          </a:p>
          <a:p>
            <a:pPr marR="0" lvl="0" algn="l" rtl="0" fontAlgn="auto">
              <a:lnSpc>
                <a:spcPct val="90000"/>
              </a:lnSpc>
              <a:spcBef>
                <a:spcPts val="0"/>
              </a:spcBef>
              <a:spcAft>
                <a:spcPts val="600"/>
              </a:spcAft>
              <a:buClrTx/>
              <a:buSzTx/>
              <a:tabLst/>
              <a:defRPr/>
            </a:pPr>
            <a:endParaRPr lang="ro-RO" sz="2400" kern="1200" dirty="0">
              <a:solidFill>
                <a:schemeClr val="tx1"/>
              </a:solidFill>
              <a:latin typeface="+mn-lt"/>
              <a:ea typeface="+mn-ea"/>
              <a:cs typeface="+mn-cs"/>
            </a:endParaRPr>
          </a:p>
          <a:p>
            <a:pPr marR="0" lvl="0" algn="l" rtl="0" fontAlgn="auto">
              <a:lnSpc>
                <a:spcPct val="90000"/>
              </a:lnSpc>
              <a:spcBef>
                <a:spcPts val="0"/>
              </a:spcBef>
              <a:spcAft>
                <a:spcPts val="600"/>
              </a:spcAft>
              <a:buClrTx/>
              <a:buSzTx/>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t>
            </a:r>
            <a:r>
              <a:rPr kumimoji="0" lang="en-US" sz="2400" b="0" i="1" u="none" strike="noStrike" kern="1200" cap="none" spc="0" normalizeH="0" baseline="0" noProof="0" dirty="0">
                <a:ln>
                  <a:noFill/>
                </a:ln>
                <a:solidFill>
                  <a:schemeClr val="tx1"/>
                </a:solidFill>
                <a:effectLst/>
                <a:uLnTx/>
                <a:uFillTx/>
                <a:latin typeface="+mn-lt"/>
                <a:ea typeface="+mn-ea"/>
                <a:cs typeface="+mn-cs"/>
              </a:rPr>
              <a:t>In the context of the quality assessment, a reconciliation is required. The Chair of the AWG shall organize a reconciliation meeting with both evaluators in the following situations: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R="0" lvl="0" algn="l" rtl="0" fontAlgn="auto">
              <a:lnSpc>
                <a:spcPct val="90000"/>
              </a:lnSpc>
              <a:spcBef>
                <a:spcPts val="0"/>
              </a:spcBef>
              <a:spcAft>
                <a:spcPts val="600"/>
              </a:spcAft>
              <a:buClrTx/>
              <a:buSzTx/>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a. One evaluator awards the Application a total score above the threshold (70 for OSIs), but the other evaluator awards a score below it, if the average score is below 70;</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R="0" lvl="0" algn="l" rtl="0" fontAlgn="auto">
              <a:lnSpc>
                <a:spcPct val="90000"/>
              </a:lnSpc>
              <a:spcBef>
                <a:spcPts val="0"/>
              </a:spcBef>
              <a:spcAft>
                <a:spcPts val="600"/>
              </a:spcAft>
              <a:buClrTx/>
              <a:buSzTx/>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b. The difference between the total scores awarded for an Application by the two evaluators is </a:t>
            </a:r>
            <a:r>
              <a:rPr kumimoji="0" lang="en-US" sz="2400" b="1" i="1" u="none" strike="noStrike" kern="1200" cap="none" spc="0" normalizeH="0" baseline="0" noProof="0" dirty="0">
                <a:ln>
                  <a:noFill/>
                </a:ln>
                <a:solidFill>
                  <a:schemeClr val="tx1"/>
                </a:solidFill>
                <a:effectLst/>
                <a:uLnTx/>
                <a:uFillTx/>
                <a:latin typeface="+mn-lt"/>
                <a:ea typeface="+mn-ea"/>
                <a:cs typeface="+mn-cs"/>
              </a:rPr>
              <a:t>more than 10 points</a:t>
            </a:r>
            <a:r>
              <a:rPr kumimoji="0" lang="en-US" sz="2400" b="0" i="1" u="none" strike="noStrike" kern="1200" cap="none" spc="0" normalizeH="0" baseline="0" noProof="0" dirty="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R="0" lvl="0" algn="l" rtl="0" fontAlgn="auto">
              <a:lnSpc>
                <a:spcPct val="90000"/>
              </a:lnSpc>
              <a:spcBef>
                <a:spcPts val="0"/>
              </a:spcBef>
              <a:spcAft>
                <a:spcPts val="600"/>
              </a:spcAft>
              <a:buClrTx/>
              <a:buSzTx/>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The reconciliation will be arbitrated by the Chair and proceed as a free discussion. The Chair will present in detail the Quality Assessment Criteria and each evaluator will provide reasoning for their assessment. </a:t>
            </a:r>
            <a:r>
              <a:rPr kumimoji="0" lang="en-US" sz="2400" b="1" i="1" u="none" strike="noStrike" kern="1200" cap="none" spc="0" normalizeH="0" baseline="0" noProof="0" dirty="0">
                <a:ln>
                  <a:noFill/>
                </a:ln>
                <a:solidFill>
                  <a:schemeClr val="tx1"/>
                </a:solidFill>
                <a:effectLst/>
                <a:uLnTx/>
                <a:uFillTx/>
                <a:latin typeface="+mn-lt"/>
                <a:ea typeface="+mn-ea"/>
                <a:cs typeface="+mn-cs"/>
              </a:rPr>
              <a:t>If the discrepancies specified above remain unresolved after reconciliation, a re-assessment will be conducted by two additional evaluators appointed by the Management Authority. It is important to note that in the event of a re-assessment, the final score will be the average of the two new scores awarded</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p:txBody>
      </p:sp>
      <p:sp>
        <p:nvSpPr>
          <p:cNvPr id="7" name="TextBox 6">
            <a:extLst>
              <a:ext uri="{FF2B5EF4-FFF2-40B4-BE49-F238E27FC236}">
                <a16:creationId xmlns:a16="http://schemas.microsoft.com/office/drawing/2014/main" id="{DE213B85-EE6D-7014-4D91-AE7BA05225AE}"/>
              </a:ext>
            </a:extLst>
          </p:cNvPr>
          <p:cNvSpPr txBox="1"/>
          <p:nvPr/>
        </p:nvSpPr>
        <p:spPr>
          <a:xfrm>
            <a:off x="14135693" y="644510"/>
            <a:ext cx="5332047" cy="144065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1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921495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221764-4918-AC7A-911C-C71529375464}"/>
            </a:ext>
          </a:extLst>
        </p:cNvPr>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20104096" cy="2623250"/>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3381800" cy="2623251"/>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3381789" y="-1"/>
            <a:ext cx="6722306" cy="2623250"/>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449" y="-1"/>
            <a:ext cx="19346644" cy="2634284"/>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D5259A8-7A68-2A8C-05EF-82C6C9BCAD90}"/>
              </a:ext>
            </a:extLst>
          </p:cNvPr>
          <p:cNvSpPr txBox="1"/>
          <p:nvPr/>
        </p:nvSpPr>
        <p:spPr>
          <a:xfrm>
            <a:off x="2261709" y="485714"/>
            <a:ext cx="16318011" cy="1704597"/>
          </a:xfrm>
          <a:prstGeom prst="rect">
            <a:avLst/>
          </a:prstGeom>
        </p:spPr>
        <p:txBody>
          <a:bodyPr vert="horz" lIns="91440" tIns="45720" rIns="91440" bIns="45720" rtlCol="0" anchor="ctr">
            <a:normAutofit/>
          </a:bodyPr>
          <a:lstStyle/>
          <a:p>
            <a:pPr marL="0" marR="0" lvl="0" indent="0" algn="l" rtl="0" fontAlgn="auto">
              <a:lnSpc>
                <a:spcPct val="90000"/>
              </a:lnSpc>
              <a:spcBef>
                <a:spcPct val="0"/>
              </a:spcBef>
              <a:spcAft>
                <a:spcPts val="600"/>
              </a:spcAft>
              <a:buClrTx/>
              <a:buSzTx/>
              <a:tabLst/>
              <a:defRPr/>
            </a:pPr>
            <a:r>
              <a:rPr kumimoji="0" lang="en-US" sz="6600" b="1" i="0" u="none" strike="noStrike" kern="1200" cap="none" spc="0" normalizeH="0" baseline="0" noProof="0">
                <a:ln>
                  <a:noFill/>
                </a:ln>
                <a:solidFill>
                  <a:srgbClr val="FFFFFF"/>
                </a:solidFill>
                <a:effectLst/>
                <a:uLnTx/>
                <a:uFillTx/>
                <a:latin typeface="+mj-lt"/>
                <a:ea typeface="+mj-ea"/>
                <a:cs typeface="+mj-cs"/>
              </a:rPr>
              <a:t>MC DECISION</a:t>
            </a:r>
          </a:p>
        </p:txBody>
      </p:sp>
      <p:sp>
        <p:nvSpPr>
          <p:cNvPr id="4" name="TextBox 3">
            <a:extLst>
              <a:ext uri="{FF2B5EF4-FFF2-40B4-BE49-F238E27FC236}">
                <a16:creationId xmlns:a16="http://schemas.microsoft.com/office/drawing/2014/main" id="{A3D36654-2F57-E739-18A3-C97EBF97F841}"/>
              </a:ext>
            </a:extLst>
          </p:cNvPr>
          <p:cNvSpPr txBox="1"/>
          <p:nvPr/>
        </p:nvSpPr>
        <p:spPr>
          <a:xfrm>
            <a:off x="603250" y="2782045"/>
            <a:ext cx="19050000" cy="8041591"/>
          </a:xfrm>
          <a:prstGeom prst="rect">
            <a:avLst/>
          </a:prstGeom>
        </p:spPr>
        <p:txBody>
          <a:bodyPr vert="horz" lIns="91440" tIns="45720" rIns="91440" bIns="45720" rtlCol="0" anchor="ctr">
            <a:noAutofit/>
          </a:bodyPr>
          <a:lstStyle/>
          <a:p>
            <a:pPr marL="742950" lvl="3" indent="-228600" algn="l" rtl="0">
              <a:lnSpc>
                <a:spcPct val="90000"/>
              </a:lnSpc>
              <a:spcAft>
                <a:spcPts val="600"/>
              </a:spcAft>
              <a:buFont typeface="Arial" panose="020B0604020202020204" pitchFamily="34" charset="0"/>
              <a:buChar char="•"/>
              <a:defRPr/>
            </a:pPr>
            <a:r>
              <a:rPr lang="en-US" sz="2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MC approves the Targeted Call for the Operations of Strategic Importance listed in Appendix 3 to the Interreg Programme, to be launched on November 9th, 2024, with submission deadline on December 2</a:t>
            </a:r>
            <a:r>
              <a:rPr lang="en-US" sz="22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nd</a:t>
            </a:r>
            <a:r>
              <a:rPr lang="en-US" sz="2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2024, also approving the exceptional procedural framework and the calendar for assessment and contracting in parallel. The MC also agrees to have an online selection meeting, without observing the deadlines regulated by RoP’s Rule 5(3) for convening MC meetings. This MC decision will annul the MC Decision 3/ 19.12.2023.</a:t>
            </a:r>
          </a:p>
          <a:p>
            <a:pPr marL="742950" lvl="3" indent="-228600" algn="l" rtl="0">
              <a:lnSpc>
                <a:spcPct val="90000"/>
              </a:lnSpc>
              <a:spcAft>
                <a:spcPts val="600"/>
              </a:spcAft>
              <a:buFont typeface="Arial" panose="020B0604020202020204" pitchFamily="34" charset="0"/>
              <a:buChar char="•"/>
              <a:defRPr/>
            </a:pPr>
            <a:endParaRPr kumimoji="0" lang="en-US" sz="22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lvl="3" indent="-228600" algn="l" rtl="0">
              <a:lnSpc>
                <a:spcPct val="90000"/>
              </a:lnSpc>
              <a:spcAft>
                <a:spcPts val="600"/>
              </a:spcAft>
              <a:buFont typeface="Arial" panose="020B0604020202020204" pitchFamily="34" charset="0"/>
              <a:buChar char="•"/>
              <a:defRPr/>
            </a:pPr>
            <a:r>
              <a:rPr lang="en-US" sz="2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MC approves the Applicants Guide package and the eligibility, quality and selection criteria for the OSIs, as provided in Annex 2 to this Decision. </a:t>
            </a:r>
          </a:p>
          <a:p>
            <a:pPr marL="742950" lvl="3" indent="-228600" algn="l" rtl="0">
              <a:lnSpc>
                <a:spcPct val="90000"/>
              </a:lnSpc>
              <a:spcAft>
                <a:spcPts val="600"/>
              </a:spcAft>
              <a:buFont typeface="Arial" panose="020B0604020202020204" pitchFamily="34" charset="0"/>
              <a:buChar char="•"/>
              <a:defRPr/>
            </a:pPr>
            <a:endParaRPr kumimoji="0" lang="en-US" sz="220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lvl="3" indent="-228600" algn="l" rtl="0">
              <a:lnSpc>
                <a:spcPct val="90000"/>
              </a:lnSpc>
              <a:spcAft>
                <a:spcPts val="600"/>
              </a:spcAft>
              <a:buFont typeface="Arial" panose="020B0604020202020204" pitchFamily="34" charset="0"/>
              <a:buChar char="•"/>
              <a:defRPr/>
            </a:pPr>
            <a:r>
              <a:rPr kumimoji="0" lang="en-US" sz="220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MC approves that </a:t>
            </a:r>
            <a:r>
              <a:rPr lang="en-US" sz="2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OSIs selected for financing will be granted weighted funding of minimum 82% of the requested ERDF, calculated based on the maximum eligible value of the ERDF, as provided by the targeted call for proposal; specifically, 8,750,000 ERDF for OSIs under P1 and P2 and 3,500,000 ERDF for OSIs under P3. Final percentage of the weighted funding will be determined by the values of the final budgets of all OSIs submitted by December the 2nd, 2024, meeting all criteria for financing. </a:t>
            </a:r>
          </a:p>
          <a:p>
            <a:pPr marL="742950" lvl="3" indent="-228600" algn="l" rtl="0">
              <a:lnSpc>
                <a:spcPct val="90000"/>
              </a:lnSpc>
              <a:spcAft>
                <a:spcPts val="600"/>
              </a:spcAft>
              <a:buFont typeface="Arial" panose="020B0604020202020204" pitchFamily="34" charset="0"/>
              <a:buChar char="•"/>
              <a:defRPr/>
            </a:pPr>
            <a:endParaRPr lang="en-US" sz="2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742950" lvl="3" indent="-228600" algn="l" rtl="0">
              <a:lnSpc>
                <a:spcPct val="90000"/>
              </a:lnSpc>
              <a:spcAft>
                <a:spcPts val="600"/>
              </a:spcAft>
              <a:buFont typeface="Arial" panose="020B0604020202020204" pitchFamily="34" charset="0"/>
              <a:buChar char="•"/>
              <a:defRPr/>
            </a:pPr>
            <a:r>
              <a:rPr lang="en-US" sz="2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MC approves the exception to the eligibility / contracting rules of the targeted call, as follows:</a:t>
            </a:r>
          </a:p>
          <a:p>
            <a:pPr marL="285750" lvl="3" indent="-228600" algn="l" rtl="0">
              <a:lnSpc>
                <a:spcPct val="90000"/>
              </a:lnSpc>
              <a:spcAft>
                <a:spcPts val="600"/>
              </a:spcAft>
              <a:buFont typeface="Arial" panose="020B0604020202020204" pitchFamily="34" charset="0"/>
              <a:buChar char="•"/>
              <a:defRPr/>
            </a:pPr>
            <a:endParaRPr lang="en-US" sz="2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7150" lvl="3" algn="l" rtl="0">
              <a:lnSpc>
                <a:spcPct val="90000"/>
              </a:lnSpc>
              <a:spcAft>
                <a:spcPts val="600"/>
              </a:spcAft>
              <a:defRPr/>
            </a:pPr>
            <a:r>
              <a:rPr lang="en-US" sz="22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 Subsidy Contract may be concluded even for projects NOT submitting mandatory documents on contracting, subject to the following resolutive clause:</a:t>
            </a:r>
            <a:br>
              <a:rPr lang="en-US" sz="22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br>
            <a:br>
              <a:rPr lang="en-US" sz="22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22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Lead Partner shall submit until </a:t>
            </a:r>
            <a:r>
              <a:rPr lang="en-US" sz="22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31 March 2025 </a:t>
            </a:r>
            <a:r>
              <a:rPr lang="en-US" sz="22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all the mandatory annexes (documents and/or conditions to  be listed here), in the format requested by the Programme rules within the Applicant’s Guide…. </a:t>
            </a:r>
            <a:br>
              <a:rPr lang="en-US" sz="22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br>
            <a:br>
              <a:rPr lang="en-US" sz="22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22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the event that the Lead Partner fails to provide the requested documents in accordance with the conditions set by the Programme, the MA and NA are entitled to terminate the contract, respectively the co-financing contracts, and recover the full amounts of the financing already paid.</a:t>
            </a:r>
            <a:r>
              <a:rPr kumimoji="0" lang="en-US" sz="2200" i="1"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7" name="TextBox 6">
            <a:extLst>
              <a:ext uri="{FF2B5EF4-FFF2-40B4-BE49-F238E27FC236}">
                <a16:creationId xmlns:a16="http://schemas.microsoft.com/office/drawing/2014/main" id="{9378ED18-BEBB-5BBB-CBB1-2AA82A84C1F1}"/>
              </a:ext>
            </a:extLst>
          </p:cNvPr>
          <p:cNvSpPr txBox="1"/>
          <p:nvPr/>
        </p:nvSpPr>
        <p:spPr>
          <a:xfrm>
            <a:off x="14135693" y="644510"/>
            <a:ext cx="5332047" cy="144065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1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910842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7" name="Freeform: Shape 66">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47218" cy="1130935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4" name="Freeform: Shape 7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32141" cy="1130935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FCC6052C-5DD3-AC5E-A28B-2FAA21712AAB}"/>
              </a:ext>
            </a:extLst>
          </p:cNvPr>
          <p:cNvSpPr txBox="1"/>
          <p:nvPr/>
        </p:nvSpPr>
        <p:spPr>
          <a:xfrm>
            <a:off x="611918" y="1915049"/>
            <a:ext cx="5669356" cy="2043223"/>
          </a:xfrm>
          <a:prstGeom prst="rect">
            <a:avLst/>
          </a:prstGeom>
        </p:spPr>
        <p:txBody>
          <a:bodyPr vert="horz" lIns="91440" tIns="45720" rIns="91440" bIns="45720" rtlCol="0" anchor="ctr">
            <a:normAutofit/>
          </a:bodyPr>
          <a:lstStyle/>
          <a:p>
            <a:pPr algn="l" rtl="0">
              <a:lnSpc>
                <a:spcPct val="90000"/>
              </a:lnSpc>
              <a:spcBef>
                <a:spcPct val="0"/>
              </a:spcBef>
              <a:spcAft>
                <a:spcPts val="600"/>
              </a:spcAft>
            </a:pPr>
            <a:r>
              <a:rPr lang="en-US" sz="4600" b="1" kern="1200">
                <a:solidFill>
                  <a:schemeClr val="tx1"/>
                </a:solidFill>
                <a:latin typeface="+mj-lt"/>
                <a:ea typeface="+mj-ea"/>
                <a:cs typeface="+mj-cs"/>
              </a:rPr>
              <a:t>Thank you!</a:t>
            </a:r>
          </a:p>
        </p:txBody>
      </p:sp>
      <p:sp>
        <p:nvSpPr>
          <p:cNvPr id="75" name="Rectangle 7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52480"/>
            <a:ext cx="211093" cy="1078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3" name="Rectangle 7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11" y="4029479"/>
            <a:ext cx="5578887" cy="3015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2B267129-1D33-14F8-488F-24C3A6A5F680}"/>
              </a:ext>
            </a:extLst>
          </p:cNvPr>
          <p:cNvSpPr txBox="1"/>
          <p:nvPr/>
        </p:nvSpPr>
        <p:spPr>
          <a:xfrm>
            <a:off x="611918" y="4482272"/>
            <a:ext cx="5670613" cy="5289006"/>
          </a:xfrm>
          <a:prstGeom prst="rect">
            <a:avLst/>
          </a:prstGeom>
        </p:spPr>
        <p:txBody>
          <a:bodyPr vert="horz" lIns="91440" tIns="45720" rIns="91440" bIns="45720" rtlCol="0" anchor="t">
            <a:normAutofit/>
          </a:bodyPr>
          <a:lstStyle/>
          <a:p>
            <a:pPr indent="-228600" algn="l" rtl="0">
              <a:lnSpc>
                <a:spcPct val="90000"/>
              </a:lnSpc>
              <a:spcAft>
                <a:spcPts val="600"/>
              </a:spcAft>
              <a:buFont typeface="Arial" panose="020B0604020202020204" pitchFamily="34" charset="0"/>
              <a:buChar char="•"/>
            </a:pPr>
            <a:r>
              <a:rPr lang="en-US" sz="2800" kern="1200">
                <a:solidFill>
                  <a:schemeClr val="tx1"/>
                </a:solidFill>
                <a:latin typeface="+mn-lt"/>
                <a:ea typeface="+mn-ea"/>
                <a:cs typeface="+mn-cs"/>
              </a:rPr>
              <a:t>Phone: +40-259-473.174</a:t>
            </a:r>
          </a:p>
          <a:p>
            <a:pPr indent="-228600" algn="l" rtl="0">
              <a:lnSpc>
                <a:spcPct val="90000"/>
              </a:lnSpc>
              <a:spcAft>
                <a:spcPts val="600"/>
              </a:spcAft>
              <a:buFont typeface="Arial" panose="020B0604020202020204" pitchFamily="34" charset="0"/>
              <a:buChar char="•"/>
            </a:pPr>
            <a:endParaRPr lang="en-US" sz="2800" kern="1200">
              <a:solidFill>
                <a:schemeClr val="tx1"/>
              </a:solidFill>
              <a:latin typeface="+mn-lt"/>
              <a:ea typeface="+mn-ea"/>
              <a:cs typeface="+mn-cs"/>
            </a:endParaRPr>
          </a:p>
          <a:p>
            <a:pPr indent="-228600" algn="l" rtl="0">
              <a:lnSpc>
                <a:spcPct val="90000"/>
              </a:lnSpc>
              <a:spcAft>
                <a:spcPts val="600"/>
              </a:spcAft>
              <a:buFont typeface="Arial" panose="020B0604020202020204" pitchFamily="34" charset="0"/>
              <a:buChar char="•"/>
            </a:pPr>
            <a:r>
              <a:rPr lang="en-US" sz="2800" kern="1200">
                <a:solidFill>
                  <a:schemeClr val="tx1"/>
                </a:solidFill>
                <a:latin typeface="+mn-lt"/>
                <a:ea typeface="+mn-ea"/>
                <a:cs typeface="+mn-cs"/>
              </a:rPr>
              <a:t>E-mail: joint.secretariat@brecoradea.ro</a:t>
            </a:r>
          </a:p>
          <a:p>
            <a:pPr indent="-228600" algn="l" rtl="0">
              <a:lnSpc>
                <a:spcPct val="90000"/>
              </a:lnSpc>
              <a:spcAft>
                <a:spcPts val="600"/>
              </a:spcAft>
              <a:buFont typeface="Arial" panose="020B0604020202020204" pitchFamily="34" charset="0"/>
              <a:buChar char="•"/>
            </a:pPr>
            <a:endParaRPr lang="en-US" sz="2800" kern="1200">
              <a:solidFill>
                <a:schemeClr val="tx1"/>
              </a:solidFill>
              <a:latin typeface="+mn-lt"/>
              <a:ea typeface="+mn-ea"/>
              <a:cs typeface="+mn-cs"/>
            </a:endParaRPr>
          </a:p>
        </p:txBody>
      </p:sp>
      <p:pic>
        <p:nvPicPr>
          <p:cNvPr id="58" name="Picture 57" descr="Graphical user interface, application, Teams&#10;&#10;Description automatically generated">
            <a:extLst>
              <a:ext uri="{FF2B5EF4-FFF2-40B4-BE49-F238E27FC236}">
                <a16:creationId xmlns:a16="http://schemas.microsoft.com/office/drawing/2014/main" id="{8588A958-BF66-7DB6-95AC-AB47E9B975E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081848" y="2527394"/>
            <a:ext cx="11414102" cy="64204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20104097" cy="357854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3328231" y="0"/>
            <a:ext cx="6756130" cy="3579580"/>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262221" y="-8261226"/>
            <a:ext cx="3579660" cy="201041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B5AA1FB-9B62-E77E-8E53-A3900C7A7FCC}"/>
              </a:ext>
            </a:extLst>
          </p:cNvPr>
          <p:cNvSpPr txBox="1"/>
          <p:nvPr/>
        </p:nvSpPr>
        <p:spPr>
          <a:xfrm>
            <a:off x="2281439" y="575304"/>
            <a:ext cx="16024760" cy="2599676"/>
          </a:xfrm>
          <a:prstGeom prst="rect">
            <a:avLst/>
          </a:prstGeom>
        </p:spPr>
        <p:txBody>
          <a:bodyPr vert="horz" lIns="91440" tIns="45720" rIns="91440" bIns="45720" rtlCol="0" anchor="ctr">
            <a:normAutofit/>
          </a:bodyPr>
          <a:lstStyle/>
          <a:p>
            <a:pPr algn="l" rtl="0">
              <a:lnSpc>
                <a:spcPct val="90000"/>
              </a:lnSpc>
              <a:spcBef>
                <a:spcPct val="0"/>
              </a:spcBef>
              <a:spcAft>
                <a:spcPts val="600"/>
              </a:spcAft>
            </a:pPr>
            <a:r>
              <a:rPr lang="en-US" sz="6600" b="1" kern="1200" dirty="0">
                <a:solidFill>
                  <a:srgbClr val="FFFFFF"/>
                </a:solidFill>
                <a:latin typeface="+mj-lt"/>
                <a:ea typeface="+mj-ea"/>
                <a:cs typeface="+mj-cs"/>
              </a:rPr>
              <a:t> Call for OSIs basics</a:t>
            </a:r>
          </a:p>
        </p:txBody>
      </p:sp>
      <p:graphicFrame>
        <p:nvGraphicFramePr>
          <p:cNvPr id="3" name="Diagram 2"/>
          <p:cNvGraphicFramePr/>
          <p:nvPr>
            <p:extLst>
              <p:ext uri="{D42A27DB-BD31-4B8C-83A1-F6EECF244321}">
                <p14:modId xmlns:p14="http://schemas.microsoft.com/office/powerpoint/2010/main" val="308644642"/>
              </p:ext>
            </p:extLst>
          </p:nvPr>
        </p:nvGraphicFramePr>
        <p:xfrm>
          <a:off x="1062021" y="4313943"/>
          <a:ext cx="18019535" cy="6084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194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399108-FB25-AEFD-54ED-51669C115FCA}"/>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F839B13E-79CC-7980-712D-B31747CC9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8D613BF-89AE-859B-40AF-92A137DC2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20104097" cy="357854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B201786-513D-B260-0C16-CD8D64671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3328231" y="0"/>
            <a:ext cx="6756130" cy="3579580"/>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2796E9B-6422-8870-287E-B4FCF8789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262221" y="-8261226"/>
            <a:ext cx="3579660" cy="201041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4CAF96B-BE60-BB47-5F61-6230CA4A0D11}"/>
              </a:ext>
            </a:extLst>
          </p:cNvPr>
          <p:cNvSpPr txBox="1"/>
          <p:nvPr/>
        </p:nvSpPr>
        <p:spPr>
          <a:xfrm>
            <a:off x="2281439" y="575304"/>
            <a:ext cx="16024760" cy="2599676"/>
          </a:xfrm>
          <a:prstGeom prst="rect">
            <a:avLst/>
          </a:prstGeom>
        </p:spPr>
        <p:txBody>
          <a:bodyPr vert="horz" lIns="91440" tIns="45720" rIns="91440" bIns="45720" rtlCol="0" anchor="ctr">
            <a:normAutofit/>
          </a:bodyPr>
          <a:lstStyle/>
          <a:p>
            <a:pPr algn="l" rtl="0">
              <a:lnSpc>
                <a:spcPct val="90000"/>
              </a:lnSpc>
              <a:spcBef>
                <a:spcPct val="0"/>
              </a:spcBef>
              <a:spcAft>
                <a:spcPts val="600"/>
              </a:spcAft>
            </a:pPr>
            <a:r>
              <a:rPr lang="en-US" sz="6600" b="1" kern="1200" dirty="0">
                <a:solidFill>
                  <a:srgbClr val="FFFFFF"/>
                </a:solidFill>
                <a:latin typeface="+mj-lt"/>
                <a:ea typeface="+mj-ea"/>
                <a:cs typeface="+mj-cs"/>
              </a:rPr>
              <a:t> Call for OSIs basics</a:t>
            </a:r>
          </a:p>
        </p:txBody>
      </p:sp>
      <p:graphicFrame>
        <p:nvGraphicFramePr>
          <p:cNvPr id="2" name="Table 1">
            <a:extLst>
              <a:ext uri="{FF2B5EF4-FFF2-40B4-BE49-F238E27FC236}">
                <a16:creationId xmlns:a16="http://schemas.microsoft.com/office/drawing/2014/main" id="{C962CA01-FF4D-4237-0F8B-0C7BECB3D197}"/>
              </a:ext>
            </a:extLst>
          </p:cNvPr>
          <p:cNvGraphicFramePr>
            <a:graphicFrameLocks noGrp="1"/>
          </p:cNvGraphicFramePr>
          <p:nvPr>
            <p:extLst>
              <p:ext uri="{D42A27DB-BD31-4B8C-83A1-F6EECF244321}">
                <p14:modId xmlns:p14="http://schemas.microsoft.com/office/powerpoint/2010/main" val="2237738922"/>
              </p:ext>
            </p:extLst>
          </p:nvPr>
        </p:nvGraphicFramePr>
        <p:xfrm>
          <a:off x="2914096" y="5100926"/>
          <a:ext cx="13792200" cy="5255539"/>
        </p:xfrm>
        <a:graphic>
          <a:graphicData uri="http://schemas.openxmlformats.org/drawingml/2006/table">
            <a:tbl>
              <a:tblPr/>
              <a:tblGrid>
                <a:gridCol w="1653524">
                  <a:extLst>
                    <a:ext uri="{9D8B030D-6E8A-4147-A177-3AD203B41FA5}">
                      <a16:colId xmlns:a16="http://schemas.microsoft.com/office/drawing/2014/main" val="1947733612"/>
                    </a:ext>
                  </a:extLst>
                </a:gridCol>
                <a:gridCol w="9395476">
                  <a:extLst>
                    <a:ext uri="{9D8B030D-6E8A-4147-A177-3AD203B41FA5}">
                      <a16:colId xmlns:a16="http://schemas.microsoft.com/office/drawing/2014/main" val="3159355137"/>
                    </a:ext>
                  </a:extLst>
                </a:gridCol>
                <a:gridCol w="2743200">
                  <a:extLst>
                    <a:ext uri="{9D8B030D-6E8A-4147-A177-3AD203B41FA5}">
                      <a16:colId xmlns:a16="http://schemas.microsoft.com/office/drawing/2014/main" val="3035965379"/>
                    </a:ext>
                  </a:extLst>
                </a:gridCol>
              </a:tblGrid>
              <a:tr h="914400">
                <a:tc>
                  <a:txBody>
                    <a:bodyPr/>
                    <a:lstStyle/>
                    <a:p>
                      <a:pPr algn="ctr" fontAlgn="t"/>
                      <a:r>
                        <a:rPr lang="en-GB" sz="3000" b="1" i="0" u="none" strike="noStrike" dirty="0">
                          <a:solidFill>
                            <a:srgbClr val="002060"/>
                          </a:solidFill>
                          <a:effectLst/>
                          <a:latin typeface="Calibri" panose="020F0502020204030204" pitchFamily="34" charset="0"/>
                        </a:rPr>
                        <a:t>Priority</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GB" sz="3000" b="1" i="0" u="none" strike="noStrike" dirty="0">
                          <a:solidFill>
                            <a:srgbClr val="002060"/>
                          </a:solidFill>
                          <a:effectLst/>
                          <a:latin typeface="Calibri" panose="020F0502020204030204" pitchFamily="34" charset="0"/>
                        </a:rPr>
                        <a:t>Priority title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t"/>
                      <a:r>
                        <a:rPr lang="en-GB" sz="3000" b="1" i="0" u="none" strike="noStrike" dirty="0">
                          <a:solidFill>
                            <a:srgbClr val="002060"/>
                          </a:solidFill>
                          <a:effectLst/>
                          <a:latin typeface="Calibri" panose="020F0502020204030204" pitchFamily="34" charset="0"/>
                        </a:rPr>
                        <a:t>Restricted Call Allocation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313466835"/>
                  </a:ext>
                </a:extLst>
              </a:tr>
              <a:tr h="1336025">
                <a:tc>
                  <a:txBody>
                    <a:bodyPr/>
                    <a:lstStyle/>
                    <a:p>
                      <a:pPr algn="ctr" fontAlgn="t"/>
                      <a:r>
                        <a:rPr lang="en-GB" sz="3000" b="1" i="0" u="none" strike="noStrike" dirty="0">
                          <a:solidFill>
                            <a:srgbClr val="203764"/>
                          </a:solidFill>
                          <a:effectLst/>
                          <a:latin typeface="Calibri" panose="020F0502020204030204" pitchFamily="34" charset="0"/>
                        </a:rPr>
                        <a:t>P1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t"/>
                      <a:r>
                        <a:rPr lang="en-GB" sz="3000" b="0" i="0" u="none" strike="noStrike" dirty="0">
                          <a:solidFill>
                            <a:srgbClr val="203764"/>
                          </a:solidFill>
                          <a:effectLst/>
                          <a:latin typeface="Calibri" panose="020F0502020204030204" pitchFamily="34" charset="0"/>
                        </a:rPr>
                        <a:t>Cooperation for a green and more resilient cross-border area between Romania and Hungary</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GB" sz="3000" b="0" i="0" u="none" strike="noStrike" dirty="0">
                          <a:solidFill>
                            <a:srgbClr val="203764"/>
                          </a:solidFill>
                          <a:effectLst/>
                          <a:latin typeface="Calibri" panose="020F0502020204030204" pitchFamily="34" charset="0"/>
                        </a:rPr>
                        <a:t>    21,632,072.00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261319364"/>
                  </a:ext>
                </a:extLst>
              </a:tr>
              <a:tr h="1198998">
                <a:tc>
                  <a:txBody>
                    <a:bodyPr/>
                    <a:lstStyle/>
                    <a:p>
                      <a:pPr algn="ctr" fontAlgn="t"/>
                      <a:r>
                        <a:rPr lang="en-GB" sz="3000" b="1" i="0" u="none" strike="noStrike" dirty="0">
                          <a:solidFill>
                            <a:srgbClr val="203764"/>
                          </a:solidFill>
                          <a:effectLst/>
                          <a:latin typeface="Calibri" panose="020F0502020204030204" pitchFamily="34" charset="0"/>
                        </a:rPr>
                        <a:t>P2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3000" b="0" i="0" u="none" strike="noStrike" dirty="0">
                          <a:solidFill>
                            <a:srgbClr val="203764"/>
                          </a:solidFill>
                          <a:effectLst/>
                          <a:latin typeface="Calibri" panose="020F0502020204030204" pitchFamily="34" charset="0"/>
                        </a:rPr>
                        <a:t>Cooperation for a more social and cohesive PA between Romania and Hungary</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3000" b="0" i="0" u="none" strike="noStrike" dirty="0">
                          <a:solidFill>
                            <a:srgbClr val="203764"/>
                          </a:solidFill>
                          <a:effectLst/>
                          <a:latin typeface="Calibri" panose="020F0502020204030204" pitchFamily="34" charset="0"/>
                        </a:rPr>
                        <a:t>    42,975,386.00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3317196"/>
                  </a:ext>
                </a:extLst>
              </a:tr>
              <a:tr h="1198998">
                <a:tc>
                  <a:txBody>
                    <a:bodyPr/>
                    <a:lstStyle/>
                    <a:p>
                      <a:pPr algn="ctr" fontAlgn="t"/>
                      <a:r>
                        <a:rPr lang="en-GB" sz="3000" b="1" i="0" u="none" strike="noStrike" dirty="0">
                          <a:solidFill>
                            <a:srgbClr val="203764"/>
                          </a:solidFill>
                          <a:effectLst/>
                          <a:latin typeface="Calibri" panose="020F0502020204030204" pitchFamily="34" charset="0"/>
                        </a:rPr>
                        <a:t>P3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t"/>
                      <a:r>
                        <a:rPr lang="en-GB" sz="3000" b="0" i="0" u="none" strike="noStrike" dirty="0">
                          <a:solidFill>
                            <a:srgbClr val="203764"/>
                          </a:solidFill>
                          <a:effectLst/>
                          <a:latin typeface="Calibri" panose="020F0502020204030204" pitchFamily="34" charset="0"/>
                        </a:rPr>
                        <a:t>A more sustainable, community-based and effective cross-border cooperation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GB" sz="3000" b="0" i="0" u="none" strike="noStrike" dirty="0">
                          <a:solidFill>
                            <a:srgbClr val="203764"/>
                          </a:solidFill>
                          <a:effectLst/>
                          <a:latin typeface="Calibri" panose="020F0502020204030204" pitchFamily="34" charset="0"/>
                        </a:rPr>
                        <a:t>      5,768,552.00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68170856"/>
                  </a:ext>
                </a:extLst>
              </a:tr>
              <a:tr h="599498">
                <a:tc>
                  <a:txBody>
                    <a:bodyPr/>
                    <a:lstStyle/>
                    <a:p>
                      <a:pPr algn="l" fontAlgn="b"/>
                      <a:endParaRPr lang="en-GB" sz="26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3000" b="1" i="0" u="none" strike="noStrike" dirty="0">
                          <a:solidFill>
                            <a:srgbClr val="203764"/>
                          </a:solidFill>
                          <a:effectLst/>
                          <a:latin typeface="Calibri" panose="020F0502020204030204" pitchFamily="34" charset="0"/>
                        </a:rPr>
                        <a:t>Total</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GB" sz="3000" b="1" i="0" u="none" strike="noStrike" dirty="0">
                          <a:solidFill>
                            <a:srgbClr val="203764"/>
                          </a:solidFill>
                          <a:effectLst/>
                          <a:latin typeface="Calibri" panose="020F0502020204030204" pitchFamily="34" charset="0"/>
                        </a:rPr>
                        <a:t>     70,376,010.00 </a:t>
                      </a:r>
                    </a:p>
                  </a:txBody>
                  <a:tcPr marL="7620" marR="7620" marT="7620" marB="0">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14680574"/>
                  </a:ext>
                </a:extLst>
              </a:tr>
            </a:tbl>
          </a:graphicData>
        </a:graphic>
      </p:graphicFrame>
    </p:spTree>
    <p:extLst>
      <p:ext uri="{BB962C8B-B14F-4D97-AF65-F5344CB8AC3E}">
        <p14:creationId xmlns:p14="http://schemas.microsoft.com/office/powerpoint/2010/main" val="62441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20104097" cy="2598866"/>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04144" cy="259805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1"/>
            <a:ext cx="20104102" cy="2596154"/>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B5AA1FB-9B62-E77E-8E53-A3900C7A7FCC}"/>
              </a:ext>
            </a:extLst>
          </p:cNvPr>
          <p:cNvSpPr txBox="1"/>
          <p:nvPr/>
        </p:nvSpPr>
        <p:spPr>
          <a:xfrm>
            <a:off x="1153797" y="409033"/>
            <a:ext cx="11647782" cy="1911606"/>
          </a:xfrm>
          <a:prstGeom prst="rect">
            <a:avLst/>
          </a:prstGeom>
        </p:spPr>
        <p:txBody>
          <a:bodyPr vert="horz" lIns="91440" tIns="45720" rIns="91440" bIns="45720" rtlCol="0" anchor="ctr">
            <a:normAutofit/>
          </a:bodyPr>
          <a:lstStyle/>
          <a:p>
            <a:pPr algn="l" rtl="0">
              <a:lnSpc>
                <a:spcPct val="90000"/>
              </a:lnSpc>
              <a:spcBef>
                <a:spcPct val="0"/>
              </a:spcBef>
              <a:spcAft>
                <a:spcPts val="600"/>
              </a:spcAft>
            </a:pPr>
            <a:r>
              <a:rPr lang="en-US" sz="6600" b="1" kern="1200" dirty="0">
                <a:solidFill>
                  <a:srgbClr val="FFFFFF"/>
                </a:solidFill>
                <a:latin typeface="+mj-lt"/>
                <a:ea typeface="+mj-ea"/>
                <a:cs typeface="+mj-cs"/>
              </a:rPr>
              <a:t>Maximum Project Duration and ERDF Limits by SO</a:t>
            </a:r>
          </a:p>
        </p:txBody>
      </p:sp>
      <p:graphicFrame>
        <p:nvGraphicFramePr>
          <p:cNvPr id="3" name="Table 2">
            <a:extLst>
              <a:ext uri="{FF2B5EF4-FFF2-40B4-BE49-F238E27FC236}">
                <a16:creationId xmlns:a16="http://schemas.microsoft.com/office/drawing/2014/main" id="{4362C8A6-6C3C-FC24-A39A-09B419209119}"/>
              </a:ext>
            </a:extLst>
          </p:cNvPr>
          <p:cNvGraphicFramePr>
            <a:graphicFrameLocks noGrp="1"/>
          </p:cNvGraphicFramePr>
          <p:nvPr>
            <p:extLst>
              <p:ext uri="{D42A27DB-BD31-4B8C-83A1-F6EECF244321}">
                <p14:modId xmlns:p14="http://schemas.microsoft.com/office/powerpoint/2010/main" val="993565965"/>
              </p:ext>
            </p:extLst>
          </p:nvPr>
        </p:nvGraphicFramePr>
        <p:xfrm>
          <a:off x="712721" y="3884232"/>
          <a:ext cx="18678658" cy="6058606"/>
        </p:xfrm>
        <a:graphic>
          <a:graphicData uri="http://schemas.openxmlformats.org/drawingml/2006/table">
            <a:tbl>
              <a:tblPr firstRow="1" firstCol="1" bandRow="1"/>
              <a:tblGrid>
                <a:gridCol w="9925429">
                  <a:extLst>
                    <a:ext uri="{9D8B030D-6E8A-4147-A177-3AD203B41FA5}">
                      <a16:colId xmlns:a16="http://schemas.microsoft.com/office/drawing/2014/main" val="3656798557"/>
                    </a:ext>
                  </a:extLst>
                </a:gridCol>
                <a:gridCol w="3728895">
                  <a:extLst>
                    <a:ext uri="{9D8B030D-6E8A-4147-A177-3AD203B41FA5}">
                      <a16:colId xmlns:a16="http://schemas.microsoft.com/office/drawing/2014/main" val="2321172139"/>
                    </a:ext>
                  </a:extLst>
                </a:gridCol>
                <a:gridCol w="5024334">
                  <a:extLst>
                    <a:ext uri="{9D8B030D-6E8A-4147-A177-3AD203B41FA5}">
                      <a16:colId xmlns:a16="http://schemas.microsoft.com/office/drawing/2014/main" val="1045319150"/>
                    </a:ext>
                  </a:extLst>
                </a:gridCol>
              </a:tblGrid>
              <a:tr h="1050856">
                <a:tc>
                  <a:txBody>
                    <a:bodyPr/>
                    <a:lstStyle/>
                    <a:p>
                      <a:pPr marL="0" marR="0" algn="ctr">
                        <a:lnSpc>
                          <a:spcPct val="115000"/>
                        </a:lnSpc>
                        <a:spcBef>
                          <a:spcPts val="0"/>
                        </a:spcBef>
                        <a:spcAft>
                          <a:spcPts val="0"/>
                        </a:spcAft>
                      </a:pPr>
                      <a:r>
                        <a:rPr lang="en-GB" sz="3000" b="1">
                          <a:solidFill>
                            <a:schemeClr val="tx2"/>
                          </a:solidFill>
                          <a:latin typeface="Open Sans" panose="020B0606030504020204" pitchFamily="34" charset="0"/>
                          <a:ea typeface="Open Sans" panose="020B0606030504020204" pitchFamily="34" charset="0"/>
                          <a:cs typeface="Open Sans" panose="020B0606030504020204" pitchFamily="34" charset="0"/>
                        </a:rPr>
                        <a:t>Specific Objective</a:t>
                      </a:r>
                      <a:endPar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marL="33981" marR="33981" marT="0" marB="453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lnSpc>
                          <a:spcPts val="1380"/>
                        </a:lnSpc>
                        <a:spcBef>
                          <a:spcPts val="0"/>
                        </a:spcBef>
                        <a:spcAft>
                          <a:spcPts val="0"/>
                        </a:spcAft>
                      </a:pPr>
                      <a:endPar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marR="0" algn="ctr" fontAlgn="base">
                        <a:lnSpc>
                          <a:spcPts val="1380"/>
                        </a:lnSpc>
                        <a:spcBef>
                          <a:spcPts val="0"/>
                        </a:spcBef>
                        <a:spcAft>
                          <a:spcPts val="0"/>
                        </a:spcAft>
                      </a:pPr>
                      <a:endPar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marR="0" algn="ctr" fontAlgn="base">
                        <a:lnSpc>
                          <a:spcPts val="138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ERDF funds/</a:t>
                      </a:r>
                    </a:p>
                    <a:p>
                      <a:pPr marL="0" marR="0" algn="ctr" fontAlgn="base">
                        <a:lnSpc>
                          <a:spcPts val="1380"/>
                        </a:lnSpc>
                        <a:spcBef>
                          <a:spcPts val="0"/>
                        </a:spcBef>
                        <a:spcAft>
                          <a:spcPts val="0"/>
                        </a:spcAft>
                      </a:pPr>
                      <a:endPar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marR="0" algn="ctr" fontAlgn="base">
                        <a:lnSpc>
                          <a:spcPts val="138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 project (EUR)</a:t>
                      </a:r>
                    </a:p>
                  </a:txBody>
                  <a:tcPr marL="61165" marR="6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3000" b="1">
                          <a:solidFill>
                            <a:schemeClr val="tx2"/>
                          </a:solidFill>
                          <a:latin typeface="Open Sans" panose="020B0606030504020204" pitchFamily="34" charset="0"/>
                          <a:ea typeface="Open Sans" panose="020B0606030504020204" pitchFamily="34" charset="0"/>
                          <a:cs typeface="Open Sans" panose="020B0606030504020204" pitchFamily="34" charset="0"/>
                        </a:rPr>
                        <a:t>Project duration </a:t>
                      </a:r>
                      <a:endPar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marR="0" algn="ctr">
                        <a:lnSpc>
                          <a:spcPct val="115000"/>
                        </a:lnSpc>
                        <a:spcBef>
                          <a:spcPts val="0"/>
                        </a:spcBef>
                        <a:spcAft>
                          <a:spcPts val="0"/>
                        </a:spcAft>
                      </a:pPr>
                      <a:r>
                        <a:rPr lang="en-GB" sz="3000" b="1">
                          <a:solidFill>
                            <a:schemeClr val="tx2"/>
                          </a:solidFill>
                          <a:latin typeface="Open Sans" panose="020B0606030504020204" pitchFamily="34" charset="0"/>
                          <a:ea typeface="Open Sans" panose="020B0606030504020204" pitchFamily="34" charset="0"/>
                          <a:cs typeface="Open Sans" panose="020B0606030504020204" pitchFamily="34" charset="0"/>
                        </a:rPr>
                        <a:t>(maximum months)</a:t>
                      </a:r>
                      <a:endPar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marL="61165" marR="61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6896070"/>
                  </a:ext>
                </a:extLst>
              </a:tr>
              <a:tr h="573088">
                <a:tc>
                  <a:txBody>
                    <a:bodyPr/>
                    <a:lstStyle/>
                    <a:p>
                      <a:pPr marL="0" marR="0" algn="just">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RSO2.2. Renewable energy</a:t>
                      </a:r>
                    </a:p>
                  </a:txBody>
                  <a:tcPr marL="33981" marR="33981" marT="0" marB="45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Max 8,750,000</a:t>
                      </a:r>
                    </a:p>
                  </a:txBody>
                  <a:tcPr marL="61165" marR="61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36</a:t>
                      </a:r>
                    </a:p>
                  </a:txBody>
                  <a:tcPr marL="61165" marR="61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0799314"/>
                  </a:ext>
                </a:extLst>
              </a:tr>
              <a:tr h="1096162">
                <a:tc>
                  <a:txBody>
                    <a:bodyPr/>
                    <a:lstStyle/>
                    <a:p>
                      <a:pPr marL="0" marR="0" algn="just">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RSO2.4. Climate change adaptation and disaster risk prevention</a:t>
                      </a:r>
                    </a:p>
                  </a:txBody>
                  <a:tcPr marL="33981" marR="33981" marT="0" marB="45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Max 8,750,000</a:t>
                      </a:r>
                    </a:p>
                  </a:txBody>
                  <a:tcPr marL="61165" marR="61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36</a:t>
                      </a:r>
                    </a:p>
                  </a:txBody>
                  <a:tcPr marL="61165" marR="61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8345766"/>
                  </a:ext>
                </a:extLst>
              </a:tr>
              <a:tr h="1096162">
                <a:tc>
                  <a:txBody>
                    <a:bodyPr/>
                    <a:lstStyle/>
                    <a:p>
                      <a:pPr marL="0" marR="0" algn="just">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RSO4.5. Equal access to health care and resilience of health systems</a:t>
                      </a:r>
                    </a:p>
                  </a:txBody>
                  <a:tcPr marL="33981" marR="33981" marT="0" marB="45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Max 8,750,000</a:t>
                      </a:r>
                    </a:p>
                  </a:txBody>
                  <a:tcPr marL="61165" marR="61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36</a:t>
                      </a:r>
                    </a:p>
                  </a:txBody>
                  <a:tcPr marL="61165" marR="61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2119034"/>
                  </a:ext>
                </a:extLst>
              </a:tr>
              <a:tr h="573088">
                <a:tc>
                  <a:txBody>
                    <a:bodyPr/>
                    <a:lstStyle/>
                    <a:p>
                      <a:pPr marL="0" marR="0" algn="just">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RSO4.6. Culture and sustainable tourism</a:t>
                      </a:r>
                    </a:p>
                  </a:txBody>
                  <a:tcPr marL="33981" marR="33981" marT="0" marB="45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Max 8,750,000</a:t>
                      </a:r>
                    </a:p>
                  </a:txBody>
                  <a:tcPr marL="61165" marR="61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36</a:t>
                      </a:r>
                    </a:p>
                  </a:txBody>
                  <a:tcPr marL="61165" marR="61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2492832"/>
                  </a:ext>
                </a:extLst>
              </a:tr>
              <a:tr h="573088">
                <a:tc>
                  <a:txBody>
                    <a:bodyPr/>
                    <a:lstStyle/>
                    <a:p>
                      <a:pPr marL="0" marR="0" algn="just">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ISO6.1. Institutional capacity of public authorities</a:t>
                      </a:r>
                    </a:p>
                  </a:txBody>
                  <a:tcPr marL="33981" marR="33981" marT="0" marB="45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Max 3,500,000</a:t>
                      </a:r>
                    </a:p>
                  </a:txBody>
                  <a:tcPr marL="61165" marR="61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36</a:t>
                      </a:r>
                    </a:p>
                  </a:txBody>
                  <a:tcPr marL="61165" marR="61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021230"/>
                  </a:ext>
                </a:extLst>
              </a:tr>
              <a:tr h="1096162">
                <a:tc>
                  <a:txBody>
                    <a:bodyPr/>
                    <a:lstStyle/>
                    <a:p>
                      <a:pPr marL="0" marR="0" algn="just">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ISO6.2. Cooperation between citizens, civil society actors and institutions</a:t>
                      </a:r>
                    </a:p>
                  </a:txBody>
                  <a:tcPr marL="33981" marR="33981" marT="0" marB="453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Max 3,500,000</a:t>
                      </a:r>
                    </a:p>
                  </a:txBody>
                  <a:tcPr marL="61165" marR="61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3000" b="1">
                          <a:solidFill>
                            <a:schemeClr val="tx2"/>
                          </a:solidFill>
                          <a:latin typeface="Open Sans" panose="020B0606030504020204" pitchFamily="34" charset="0"/>
                          <a:ea typeface="Open Sans" panose="020B0606030504020204" pitchFamily="34" charset="0"/>
                          <a:cs typeface="Open Sans" panose="020B0606030504020204" pitchFamily="34" charset="0"/>
                        </a:rPr>
                        <a:t>36</a:t>
                      </a:r>
                    </a:p>
                  </a:txBody>
                  <a:tcPr marL="61165" marR="61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1185132"/>
                  </a:ext>
                </a:extLst>
              </a:tr>
            </a:tbl>
          </a:graphicData>
        </a:graphic>
      </p:graphicFrame>
    </p:spTree>
    <p:extLst>
      <p:ext uri="{BB962C8B-B14F-4D97-AF65-F5344CB8AC3E}">
        <p14:creationId xmlns:p14="http://schemas.microsoft.com/office/powerpoint/2010/main" val="82575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28CC527E-45E2-1339-C9D1-22CDB1533535}"/>
              </a:ext>
            </a:extLst>
          </p:cNvPr>
          <p:cNvGraphicFramePr/>
          <p:nvPr>
            <p:extLst>
              <p:ext uri="{D42A27DB-BD31-4B8C-83A1-F6EECF244321}">
                <p14:modId xmlns:p14="http://schemas.microsoft.com/office/powerpoint/2010/main" val="1218021149"/>
              </p:ext>
            </p:extLst>
          </p:nvPr>
        </p:nvGraphicFramePr>
        <p:xfrm>
          <a:off x="1441450" y="8497107"/>
          <a:ext cx="17373600" cy="1308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727BB4A7-06A5-BA88-0767-7DF0332763E8}"/>
              </a:ext>
            </a:extLst>
          </p:cNvPr>
          <p:cNvGraphicFramePr/>
          <p:nvPr>
            <p:extLst>
              <p:ext uri="{D42A27DB-BD31-4B8C-83A1-F6EECF244321}">
                <p14:modId xmlns:p14="http://schemas.microsoft.com/office/powerpoint/2010/main" val="1218731192"/>
              </p:ext>
            </p:extLst>
          </p:nvPr>
        </p:nvGraphicFramePr>
        <p:xfrm>
          <a:off x="1898650" y="1616075"/>
          <a:ext cx="16916400" cy="68810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TextBox 13">
            <a:extLst>
              <a:ext uri="{FF2B5EF4-FFF2-40B4-BE49-F238E27FC236}">
                <a16:creationId xmlns:a16="http://schemas.microsoft.com/office/drawing/2014/main" id="{38C6F3B8-ED6E-EDC0-1CE6-C9E3D604D24B}"/>
              </a:ext>
            </a:extLst>
          </p:cNvPr>
          <p:cNvSpPr txBox="1"/>
          <p:nvPr/>
        </p:nvSpPr>
        <p:spPr>
          <a:xfrm>
            <a:off x="1441450" y="777875"/>
            <a:ext cx="12877800" cy="646331"/>
          </a:xfrm>
          <a:prstGeom prst="rect">
            <a:avLst/>
          </a:prstGeom>
          <a:noFill/>
        </p:spPr>
        <p:txBody>
          <a:bodyPr wrap="square">
            <a:spAutoFit/>
          </a:bodyPr>
          <a:lstStyle/>
          <a:p>
            <a:r>
              <a:rPr lang="en-GB" sz="36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Assessment</a:t>
            </a:r>
            <a:r>
              <a:rPr lang="ro-RO" sz="32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36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selection </a:t>
            </a:r>
            <a:r>
              <a:rPr lang="ro-RO" sz="36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and contracting </a:t>
            </a:r>
            <a:r>
              <a:rPr lang="en-GB" sz="36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of applications</a:t>
            </a:r>
          </a:p>
        </p:txBody>
      </p:sp>
      <p:sp>
        <p:nvSpPr>
          <p:cNvPr id="11" name="TextBox 10">
            <a:extLst>
              <a:ext uri="{FF2B5EF4-FFF2-40B4-BE49-F238E27FC236}">
                <a16:creationId xmlns:a16="http://schemas.microsoft.com/office/drawing/2014/main" id="{FAF76E8D-F91A-09EA-BB1F-81ACF8085B91}"/>
              </a:ext>
            </a:extLst>
          </p:cNvPr>
          <p:cNvSpPr txBox="1"/>
          <p:nvPr/>
        </p:nvSpPr>
        <p:spPr>
          <a:xfrm>
            <a:off x="1577828" y="10150382"/>
            <a:ext cx="14743430" cy="523220"/>
          </a:xfrm>
          <a:prstGeom prst="rect">
            <a:avLst/>
          </a:prstGeom>
          <a:noFill/>
        </p:spPr>
        <p:txBody>
          <a:bodyPr wrap="square">
            <a:spAutoFit/>
          </a:bodyPr>
          <a:lstStyle/>
          <a:p>
            <a:r>
              <a:rPr lang="ro-RO"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During the contracting phase the state aid incidence will be assessed, at activity level</a:t>
            </a:r>
            <a:endParaRPr lang="en-GB"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4B57B3E2-D71F-28EE-4BA1-93233AE73839}"/>
              </a:ext>
            </a:extLst>
          </p:cNvPr>
          <p:cNvSpPr txBox="1"/>
          <p:nvPr/>
        </p:nvSpPr>
        <p:spPr>
          <a:xfrm>
            <a:off x="6223000" y="7701748"/>
            <a:ext cx="7658100" cy="584775"/>
          </a:xfrm>
          <a:prstGeom prst="rect">
            <a:avLst/>
          </a:prstGeom>
          <a:noFill/>
        </p:spPr>
        <p:txBody>
          <a:bodyPr wrap="square" rtlCol="0">
            <a:spAutoFit/>
          </a:bodyPr>
          <a:lstStyle/>
          <a:p>
            <a: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Simultaneous</a:t>
            </a:r>
            <a:r>
              <a:rPr lang="en-GB" sz="3200" b="1" dirty="0">
                <a:solidFill>
                  <a:schemeClr val="bg1"/>
                </a:solidFill>
              </a:rPr>
              <a:t> phases done in parallel</a:t>
            </a:r>
          </a:p>
        </p:txBody>
      </p:sp>
    </p:spTree>
    <p:extLst>
      <p:ext uri="{BB962C8B-B14F-4D97-AF65-F5344CB8AC3E}">
        <p14:creationId xmlns:p14="http://schemas.microsoft.com/office/powerpoint/2010/main" val="246287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A5AC-B286-4927-A556-E62F15F9785E}"/>
              </a:ext>
            </a:extLst>
          </p:cNvPr>
          <p:cNvSpPr>
            <a:spLocks noGrp="1"/>
          </p:cNvSpPr>
          <p:nvPr>
            <p:ph type="title"/>
          </p:nvPr>
        </p:nvSpPr>
        <p:spPr>
          <a:xfrm>
            <a:off x="7004050" y="930275"/>
            <a:ext cx="4876800" cy="738664"/>
          </a:xfrm>
        </p:spPr>
        <p:txBody>
          <a:bodyPr rtlCol="0"/>
          <a:lstStyle/>
          <a:p>
            <a:pPr rtl="0"/>
            <a:r>
              <a:rPr lang="en-GB" sz="4800" dirty="0">
                <a:latin typeface="Open Sans" panose="020B0606030504020204" pitchFamily="34" charset="0"/>
                <a:ea typeface="Open Sans" panose="020B0606030504020204" pitchFamily="34" charset="0"/>
                <a:cs typeface="Open Sans" panose="020B0606030504020204" pitchFamily="34" charset="0"/>
              </a:rPr>
              <a:t>CALL</a:t>
            </a:r>
            <a:r>
              <a:rPr lang="en-GB" sz="4800" dirty="0"/>
              <a:t> </a:t>
            </a:r>
            <a:r>
              <a:rPr lang="en-GB" sz="4800" dirty="0">
                <a:latin typeface="Open Sans" panose="020B0606030504020204" pitchFamily="34" charset="0"/>
                <a:ea typeface="Open Sans" panose="020B0606030504020204" pitchFamily="34" charset="0"/>
                <a:cs typeface="Open Sans" panose="020B0606030504020204" pitchFamily="34" charset="0"/>
              </a:rPr>
              <a:t>TIMELINE</a:t>
            </a:r>
          </a:p>
        </p:txBody>
      </p:sp>
      <p:graphicFrame>
        <p:nvGraphicFramePr>
          <p:cNvPr id="4" name="Content Placeholder 6" descr="SmartArt Process diagram">
            <a:extLst>
              <a:ext uri="{FF2B5EF4-FFF2-40B4-BE49-F238E27FC236}">
                <a16:creationId xmlns:a16="http://schemas.microsoft.com/office/drawing/2014/main" id="{3F3F2756-2E70-4E81-9B93-4AC1BABBED19}"/>
              </a:ext>
            </a:extLst>
          </p:cNvPr>
          <p:cNvGraphicFramePr>
            <a:graphicFrameLocks noGrp="1"/>
          </p:cNvGraphicFramePr>
          <p:nvPr>
            <p:ph idx="1"/>
            <p:extLst>
              <p:ext uri="{D42A27DB-BD31-4B8C-83A1-F6EECF244321}">
                <p14:modId xmlns:p14="http://schemas.microsoft.com/office/powerpoint/2010/main" val="1864308039"/>
              </p:ext>
            </p:extLst>
          </p:nvPr>
        </p:nvGraphicFramePr>
        <p:xfrm>
          <a:off x="222250" y="2073276"/>
          <a:ext cx="19583400" cy="853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452D1895-71E9-F17A-B14C-311491BF2851}"/>
              </a:ext>
            </a:extLst>
          </p:cNvPr>
          <p:cNvGrpSpPr/>
          <p:nvPr/>
        </p:nvGrpSpPr>
        <p:grpSpPr>
          <a:xfrm>
            <a:off x="12712892" y="4041078"/>
            <a:ext cx="2131925" cy="2395483"/>
            <a:chOff x="8936632" y="1604378"/>
            <a:chExt cx="2131925" cy="2395483"/>
          </a:xfrm>
        </p:grpSpPr>
        <p:sp>
          <p:nvSpPr>
            <p:cNvPr id="5" name="Rectangle 4">
              <a:extLst>
                <a:ext uri="{FF2B5EF4-FFF2-40B4-BE49-F238E27FC236}">
                  <a16:creationId xmlns:a16="http://schemas.microsoft.com/office/drawing/2014/main" id="{D7FB19FF-2FA1-EA84-F44F-B9BABE340383}"/>
                </a:ext>
              </a:extLst>
            </p:cNvPr>
            <p:cNvSpPr/>
            <p:nvPr/>
          </p:nvSpPr>
          <p:spPr>
            <a:xfrm>
              <a:off x="8936633" y="1604378"/>
              <a:ext cx="1908212" cy="239548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sz="2000"/>
            </a:p>
          </p:txBody>
        </p:sp>
        <p:sp>
          <p:nvSpPr>
            <p:cNvPr id="6" name="TextBox 5">
              <a:extLst>
                <a:ext uri="{FF2B5EF4-FFF2-40B4-BE49-F238E27FC236}">
                  <a16:creationId xmlns:a16="http://schemas.microsoft.com/office/drawing/2014/main" id="{6E48D198-D0EE-CB91-789F-32AE184FCAC3}"/>
                </a:ext>
              </a:extLst>
            </p:cNvPr>
            <p:cNvSpPr txBox="1"/>
            <p:nvPr/>
          </p:nvSpPr>
          <p:spPr>
            <a:xfrm>
              <a:off x="8936632" y="1604378"/>
              <a:ext cx="2131925" cy="23954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000" tIns="432000" rIns="288000" bIns="0" numCol="1" spcCol="1270" rtlCol="0" anchor="t" anchorCtr="0">
              <a:noAutofit/>
            </a:bodyPr>
            <a:lstStyle/>
            <a:p>
              <a:pPr marL="0" marR="0" lvl="0" indent="0" algn="l" defTabSz="533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4F81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OSIs completions &amp; clarifications are submitted</a:t>
              </a:r>
            </a:p>
          </p:txBody>
        </p:sp>
      </p:grpSp>
      <p:sp>
        <p:nvSpPr>
          <p:cNvPr id="7" name="TextBox 6">
            <a:extLst>
              <a:ext uri="{FF2B5EF4-FFF2-40B4-BE49-F238E27FC236}">
                <a16:creationId xmlns:a16="http://schemas.microsoft.com/office/drawing/2014/main" id="{799C824A-EC6C-3625-E00A-634621B4EF86}"/>
              </a:ext>
            </a:extLst>
          </p:cNvPr>
          <p:cNvSpPr txBox="1"/>
          <p:nvPr/>
        </p:nvSpPr>
        <p:spPr>
          <a:xfrm>
            <a:off x="17689486" y="3944992"/>
            <a:ext cx="1908212" cy="23954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000" tIns="432000" rIns="288000" bIns="0" numCol="1" spcCol="1270" rtlCol="0" anchor="t" anchorCtr="0">
            <a:noAutofit/>
          </a:bodyPr>
          <a:lstStyle/>
          <a:p>
            <a:pPr marL="0" marR="0" lvl="0" indent="0" algn="l" defTabSz="533400" rtl="0" eaLnBrk="1" fontAlgn="auto" latinLnBrk="0" hangingPunct="1">
              <a:lnSpc>
                <a:spcPct val="15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4F81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MC selection meeting (online)</a:t>
            </a:r>
          </a:p>
        </p:txBody>
      </p:sp>
      <p:sp>
        <p:nvSpPr>
          <p:cNvPr id="9" name="TextBox 8">
            <a:extLst>
              <a:ext uri="{FF2B5EF4-FFF2-40B4-BE49-F238E27FC236}">
                <a16:creationId xmlns:a16="http://schemas.microsoft.com/office/drawing/2014/main" id="{4D834325-62C3-FC98-DE56-C3C18CA81CD6}"/>
              </a:ext>
            </a:extLst>
          </p:cNvPr>
          <p:cNvSpPr txBox="1"/>
          <p:nvPr/>
        </p:nvSpPr>
        <p:spPr>
          <a:xfrm>
            <a:off x="14981457" y="3944993"/>
            <a:ext cx="2347677" cy="23954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000" tIns="432000" rIns="288000" bIns="0" numCol="1" spcCol="1270" rtlCol="0" anchor="t" anchorCtr="0">
            <a:noAutofit/>
          </a:bodyPr>
          <a:lstStyle/>
          <a:p>
            <a:pPr marL="0" marR="0" lvl="0" indent="0" algn="l" defTabSz="533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4F81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Finalising</a:t>
            </a:r>
            <a:r>
              <a:rPr kumimoji="0" lang="ro-RO" sz="2000" b="1" i="0" u="none" strike="noStrike" kern="1200" cap="none" spc="0" normalizeH="0" baseline="0" noProof="0" dirty="0">
                <a:ln>
                  <a:noFill/>
                </a:ln>
                <a:solidFill>
                  <a:srgbClr val="4F81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000" b="1" i="0" u="none" strike="noStrike" kern="1200" cap="none" spc="0" normalizeH="0" baseline="0" noProof="0" dirty="0">
                <a:ln>
                  <a:noFill/>
                </a:ln>
                <a:solidFill>
                  <a:srgbClr val="4F81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/consolidating assessment grids/sending the outcome of assessment to MC for selection</a:t>
            </a:r>
          </a:p>
        </p:txBody>
      </p:sp>
      <p:sp>
        <p:nvSpPr>
          <p:cNvPr id="8" name="Footer Placeholder 4">
            <a:extLst>
              <a:ext uri="{FF2B5EF4-FFF2-40B4-BE49-F238E27FC236}">
                <a16:creationId xmlns:a16="http://schemas.microsoft.com/office/drawing/2014/main" id="{9BA7CF0A-DBE0-07AE-2BEE-491F41008729}"/>
              </a:ext>
            </a:extLst>
          </p:cNvPr>
          <p:cNvSpPr>
            <a:spLocks noGrp="1"/>
          </p:cNvSpPr>
          <p:nvPr>
            <p:ph type="ftr" sz="quarter" idx="5"/>
          </p:nvPr>
        </p:nvSpPr>
        <p:spPr>
          <a:xfrm>
            <a:off x="12942620" y="10290844"/>
            <a:ext cx="6433312" cy="565467"/>
          </a:xfrm>
          <a:ln>
            <a:solidFill>
              <a:schemeClr val="bg1"/>
            </a:solidFill>
          </a:ln>
        </p:spPr>
        <p:txBody>
          <a:bodyPr/>
          <a:lstStyle>
            <a:lvl1pPr algn="r">
              <a:defRPr b="1">
                <a:solidFill>
                  <a:schemeClr val="accent1">
                    <a:lumMod val="75000"/>
                  </a:schemeClr>
                </a:solidFill>
              </a:defRPr>
            </a:lvl1pPr>
          </a:lstStyle>
          <a:p>
            <a:pPr defTabSz="1507846" rtl="0"/>
            <a:r>
              <a:rPr lang="en-GB" sz="2400" kern="1200" spc="300" dirty="0">
                <a:latin typeface="Montserrat" panose="00000500000000000000" pitchFamily="50" charset="0"/>
                <a:ea typeface="+mn-ea"/>
                <a:cs typeface="+mn-cs"/>
              </a:rPr>
              <a:t>interreg-rohu.eu</a:t>
            </a:r>
          </a:p>
        </p:txBody>
      </p:sp>
    </p:spTree>
    <p:extLst>
      <p:ext uri="{BB962C8B-B14F-4D97-AF65-F5344CB8AC3E}">
        <p14:creationId xmlns:p14="http://schemas.microsoft.com/office/powerpoint/2010/main" val="85116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20104097" cy="357854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3328231" y="0"/>
            <a:ext cx="6756130" cy="3579580"/>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262221" y="-8261226"/>
            <a:ext cx="3579660" cy="201041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B7EC3E-2BEA-CEE4-C98B-4A7C3E380EB6}"/>
              </a:ext>
            </a:extLst>
          </p:cNvPr>
          <p:cNvSpPr>
            <a:spLocks noGrp="1"/>
          </p:cNvSpPr>
          <p:nvPr>
            <p:ph type="title"/>
          </p:nvPr>
        </p:nvSpPr>
        <p:spPr>
          <a:xfrm>
            <a:off x="2281439" y="575304"/>
            <a:ext cx="16024760" cy="2599676"/>
          </a:xfrm>
        </p:spPr>
        <p:txBody>
          <a:bodyPr anchor="ctr">
            <a:normAutofit/>
          </a:bodyPr>
          <a:lstStyle/>
          <a:p>
            <a:r>
              <a:rPr lang="en-GB" sz="6600" b="1">
                <a:solidFill>
                  <a:srgbClr val="FFFFFF"/>
                </a:solidFill>
                <a:latin typeface="Open Sans" panose="020B0606030504020204" pitchFamily="34" charset="0"/>
                <a:ea typeface="Open Sans" panose="020B0606030504020204" pitchFamily="34" charset="0"/>
                <a:cs typeface="Open Sans" panose="020B0606030504020204" pitchFamily="34" charset="0"/>
              </a:rPr>
              <a:t>General eligibility criteria</a:t>
            </a:r>
          </a:p>
        </p:txBody>
      </p:sp>
      <p:graphicFrame>
        <p:nvGraphicFramePr>
          <p:cNvPr id="5" name="Diagram 4">
            <a:extLst>
              <a:ext uri="{FF2B5EF4-FFF2-40B4-BE49-F238E27FC236}">
                <a16:creationId xmlns:a16="http://schemas.microsoft.com/office/drawing/2014/main" id="{D6A8502F-1325-F69D-AFF5-CFC7869C8F3E}"/>
              </a:ext>
            </a:extLst>
          </p:cNvPr>
          <p:cNvGraphicFramePr/>
          <p:nvPr>
            <p:extLst>
              <p:ext uri="{D42A27DB-BD31-4B8C-83A1-F6EECF244321}">
                <p14:modId xmlns:p14="http://schemas.microsoft.com/office/powerpoint/2010/main" val="1102848414"/>
              </p:ext>
            </p:extLst>
          </p:nvPr>
        </p:nvGraphicFramePr>
        <p:xfrm>
          <a:off x="1284051" y="4541039"/>
          <a:ext cx="18019535" cy="6084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23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Picture 15" descr="A close-up of a blue background&#10;&#10;Description automatically generated">
            <a:extLst>
              <a:ext uri="{FF2B5EF4-FFF2-40B4-BE49-F238E27FC236}">
                <a16:creationId xmlns:a16="http://schemas.microsoft.com/office/drawing/2014/main" id="{6E2F6BAA-1109-0ADC-2372-ED01E753C08A}"/>
              </a:ext>
            </a:extLst>
          </p:cNvPr>
          <p:cNvPicPr>
            <a:picLocks noChangeAspect="1"/>
          </p:cNvPicPr>
          <p:nvPr/>
        </p:nvPicPr>
        <p:blipFill>
          <a:blip r:embed="rId3">
            <a:duotone>
              <a:prstClr val="black"/>
              <a:schemeClr val="tx2">
                <a:tint val="45000"/>
                <a:satMod val="400000"/>
              </a:schemeClr>
            </a:duotone>
            <a:alphaModFix amt="25000"/>
          </a:blip>
          <a:srcRect b="15724"/>
          <a:stretch/>
        </p:blipFill>
        <p:spPr>
          <a:xfrm>
            <a:off x="20" y="10"/>
            <a:ext cx="20104080" cy="11309340"/>
          </a:xfrm>
          <a:prstGeom prst="rect">
            <a:avLst/>
          </a:prstGeom>
        </p:spPr>
      </p:pic>
      <p:sp>
        <p:nvSpPr>
          <p:cNvPr id="5" name="TextBox 4">
            <a:extLst>
              <a:ext uri="{FF2B5EF4-FFF2-40B4-BE49-F238E27FC236}">
                <a16:creationId xmlns:a16="http://schemas.microsoft.com/office/drawing/2014/main" id="{4B5AA1FB-9B62-E77E-8E53-A3900C7A7FCC}"/>
              </a:ext>
            </a:extLst>
          </p:cNvPr>
          <p:cNvSpPr txBox="1"/>
          <p:nvPr/>
        </p:nvSpPr>
        <p:spPr>
          <a:xfrm>
            <a:off x="1382156" y="602118"/>
            <a:ext cx="17339787" cy="2185951"/>
          </a:xfrm>
          <a:prstGeom prst="rect">
            <a:avLst/>
          </a:prstGeom>
        </p:spPr>
        <p:txBody>
          <a:bodyPr vert="horz" lIns="91440" tIns="45720" rIns="91440" bIns="45720" rtlCol="0" anchor="ctr">
            <a:normAutofit/>
          </a:bodyPr>
          <a:lstStyle/>
          <a:p>
            <a:pPr algn="l" rtl="0">
              <a:lnSpc>
                <a:spcPct val="90000"/>
              </a:lnSpc>
              <a:spcBef>
                <a:spcPct val="0"/>
              </a:spcBef>
              <a:spcAft>
                <a:spcPts val="600"/>
              </a:spcAft>
            </a:pPr>
            <a:r>
              <a:rPr lang="en-US" sz="4400" b="1" kern="1200" dirty="0">
                <a:solidFill>
                  <a:schemeClr val="tx1"/>
                </a:solidFill>
                <a:latin typeface="+mj-lt"/>
                <a:ea typeface="+mj-ea"/>
                <a:cs typeface="+mj-cs"/>
              </a:rPr>
              <a:t>Eligibility of applicants: public authorities, bodies governed by public law, non- profit organizations</a:t>
            </a:r>
          </a:p>
        </p:txBody>
      </p:sp>
      <p:graphicFrame>
        <p:nvGraphicFramePr>
          <p:cNvPr id="7" name="Text Placeholder 3">
            <a:extLst>
              <a:ext uri="{FF2B5EF4-FFF2-40B4-BE49-F238E27FC236}">
                <a16:creationId xmlns:a16="http://schemas.microsoft.com/office/drawing/2014/main" id="{7078B74A-7222-3013-A58C-25931EF0E27D}"/>
              </a:ext>
            </a:extLst>
          </p:cNvPr>
          <p:cNvGraphicFramePr/>
          <p:nvPr>
            <p:extLst>
              <p:ext uri="{D42A27DB-BD31-4B8C-83A1-F6EECF244321}">
                <p14:modId xmlns:p14="http://schemas.microsoft.com/office/powerpoint/2010/main" val="1180062604"/>
              </p:ext>
            </p:extLst>
          </p:nvPr>
        </p:nvGraphicFramePr>
        <p:xfrm>
          <a:off x="1382156" y="3010590"/>
          <a:ext cx="17339787" cy="71756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145776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2890</TotalTime>
  <Words>4767</Words>
  <Application>Microsoft Office PowerPoint</Application>
  <PresentationFormat>Custom</PresentationFormat>
  <Paragraphs>349</Paragraphs>
  <Slides>28</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Montserrat Bold Italics</vt:lpstr>
      <vt:lpstr>Now Bold</vt:lpstr>
      <vt:lpstr>Arial</vt:lpstr>
      <vt:lpstr>Calibri</vt:lpstr>
      <vt:lpstr>Montserrat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CALL TIMELINE</vt:lpstr>
      <vt:lpstr>General eligibility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MANDATORY ANNEXES</vt:lpstr>
      <vt:lpstr>Documents for submitting an eligible application </vt:lpstr>
      <vt:lpstr>Documents for submitting an eligible application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dc:title>
  <dc:creator>Marius Olariu</dc:creator>
  <cp:lastModifiedBy>CV</cp:lastModifiedBy>
  <cp:revision>196</cp:revision>
  <dcterms:created xsi:type="dcterms:W3CDTF">2022-11-11T14:27:03Z</dcterms:created>
  <dcterms:modified xsi:type="dcterms:W3CDTF">2024-11-11T09:33:12Z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2022-11-11T00:00:00Z</vt:filetime>
  </property>
  <property fmtid="{D5CDD505-2E9C-101B-9397-08002B2CF9AE}" pid="3" name="Creator">
    <vt:lpwstr>Adobe Illustrator 27.0 (Windows)</vt:lpwstr>
  </property>
  <property fmtid="{D5CDD505-2E9C-101B-9397-08002B2CF9AE}" pid="4" name="LastSaved">
    <vt:filetime>2022-11-11T00:00:00Z</vt:filetime>
  </property>
  <property fmtid="{D5CDD505-2E9C-101B-9397-08002B2CF9AE}" pid="5" name="Producer">
    <vt:lpwstr>Adobe PDF library 16.07</vt:lpwstr>
  </property>
</Properties>
</file>