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8" r:id="rId3"/>
    <p:sldId id="262" r:id="rId4"/>
    <p:sldId id="263" r:id="rId5"/>
    <p:sldId id="264" r:id="rId6"/>
    <p:sldId id="265" r:id="rId7"/>
    <p:sldId id="266" r:id="rId8"/>
    <p:sldId id="267" r:id="rId9"/>
    <p:sldId id="268" r:id="rId10"/>
    <p:sldId id="273" r:id="rId11"/>
    <p:sldId id="274" r:id="rId12"/>
    <p:sldId id="269" r:id="rId13"/>
    <p:sldId id="270" r:id="rId14"/>
    <p:sldId id="271" r:id="rId15"/>
    <p:sldId id="272" r:id="rId16"/>
    <p:sldId id="260" r:id="rId17"/>
  </p:sldIdLst>
  <p:sldSz cx="20104100" cy="11309350"/>
  <p:notesSz cx="6797675" cy="9928225"/>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822" y="9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1"/>
            <a:ext cx="2945587" cy="498499"/>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49915" y="1"/>
            <a:ext cx="2946674" cy="498499"/>
          </a:xfrm>
          <a:prstGeom prst="rect">
            <a:avLst/>
          </a:prstGeom>
        </p:spPr>
        <p:txBody>
          <a:bodyPr vert="horz" lIns="91440" tIns="45720" rIns="91440" bIns="45720" rtlCol="0"/>
          <a:lstStyle>
            <a:lvl1pPr algn="r">
              <a:defRPr sz="1200"/>
            </a:lvl1pPr>
          </a:lstStyle>
          <a:p>
            <a:fld id="{464B3A10-17B1-4CDE-968E-F1A34395D8B3}" type="datetimeFigureOut">
              <a:rPr lang="hu-HU" smtClean="0"/>
              <a:t>2025. 03. 05.</a:t>
            </a:fld>
            <a:endParaRPr lang="hu-HU"/>
          </a:p>
        </p:txBody>
      </p:sp>
      <p:sp>
        <p:nvSpPr>
          <p:cNvPr id="4" name="Diakép helye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79333" y="4778626"/>
            <a:ext cx="5439010" cy="3909152"/>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429728"/>
            <a:ext cx="2945587" cy="49849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49915" y="9429728"/>
            <a:ext cx="2946674" cy="498497"/>
          </a:xfrm>
          <a:prstGeom prst="rect">
            <a:avLst/>
          </a:prstGeom>
        </p:spPr>
        <p:txBody>
          <a:bodyPr vert="horz" lIns="91440" tIns="45720" rIns="91440" bIns="45720" rtlCol="0" anchor="b"/>
          <a:lstStyle>
            <a:lvl1pPr algn="r">
              <a:defRPr sz="1200"/>
            </a:lvl1pPr>
          </a:lstStyle>
          <a:p>
            <a:fld id="{ABC57C55-D5FA-4C14-8B15-7940F3762BD2}" type="slidenum">
              <a:rPr lang="hu-HU" smtClean="0"/>
              <a:t>‹#›</a:t>
            </a:fld>
            <a:endParaRPr lang="hu-HU"/>
          </a:p>
        </p:txBody>
      </p:sp>
    </p:spTree>
    <p:extLst>
      <p:ext uri="{BB962C8B-B14F-4D97-AF65-F5344CB8AC3E}">
        <p14:creationId xmlns:p14="http://schemas.microsoft.com/office/powerpoint/2010/main" val="3591904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a:t>
            </a:fld>
            <a:endParaRPr lang="hu-HU"/>
          </a:p>
        </p:txBody>
      </p:sp>
    </p:spTree>
    <p:extLst>
      <p:ext uri="{BB962C8B-B14F-4D97-AF65-F5344CB8AC3E}">
        <p14:creationId xmlns:p14="http://schemas.microsoft.com/office/powerpoint/2010/main" val="2646857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10</a:t>
            </a:fld>
            <a:endParaRPr lang="hu-HU"/>
          </a:p>
        </p:txBody>
      </p:sp>
    </p:spTree>
    <p:extLst>
      <p:ext uri="{BB962C8B-B14F-4D97-AF65-F5344CB8AC3E}">
        <p14:creationId xmlns:p14="http://schemas.microsoft.com/office/powerpoint/2010/main" val="1858294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11</a:t>
            </a:fld>
            <a:endParaRPr lang="hu-HU"/>
          </a:p>
        </p:txBody>
      </p:sp>
    </p:spTree>
    <p:extLst>
      <p:ext uri="{BB962C8B-B14F-4D97-AF65-F5344CB8AC3E}">
        <p14:creationId xmlns:p14="http://schemas.microsoft.com/office/powerpoint/2010/main" val="1816921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12</a:t>
            </a:fld>
            <a:endParaRPr lang="hu-HU"/>
          </a:p>
        </p:txBody>
      </p:sp>
    </p:spTree>
    <p:extLst>
      <p:ext uri="{BB962C8B-B14F-4D97-AF65-F5344CB8AC3E}">
        <p14:creationId xmlns:p14="http://schemas.microsoft.com/office/powerpoint/2010/main" val="2034794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13</a:t>
            </a:fld>
            <a:endParaRPr lang="hu-HU"/>
          </a:p>
        </p:txBody>
      </p:sp>
    </p:spTree>
    <p:extLst>
      <p:ext uri="{BB962C8B-B14F-4D97-AF65-F5344CB8AC3E}">
        <p14:creationId xmlns:p14="http://schemas.microsoft.com/office/powerpoint/2010/main" val="642146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14</a:t>
            </a:fld>
            <a:endParaRPr lang="hu-HU"/>
          </a:p>
        </p:txBody>
      </p:sp>
    </p:spTree>
    <p:extLst>
      <p:ext uri="{BB962C8B-B14F-4D97-AF65-F5344CB8AC3E}">
        <p14:creationId xmlns:p14="http://schemas.microsoft.com/office/powerpoint/2010/main" val="675179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15</a:t>
            </a:fld>
            <a:endParaRPr lang="hu-HU"/>
          </a:p>
        </p:txBody>
      </p:sp>
    </p:spTree>
    <p:extLst>
      <p:ext uri="{BB962C8B-B14F-4D97-AF65-F5344CB8AC3E}">
        <p14:creationId xmlns:p14="http://schemas.microsoft.com/office/powerpoint/2010/main" val="2576256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16</a:t>
            </a:fld>
            <a:endParaRPr lang="hu-HU"/>
          </a:p>
        </p:txBody>
      </p:sp>
    </p:spTree>
    <p:extLst>
      <p:ext uri="{BB962C8B-B14F-4D97-AF65-F5344CB8AC3E}">
        <p14:creationId xmlns:p14="http://schemas.microsoft.com/office/powerpoint/2010/main" val="380240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2</a:t>
            </a:fld>
            <a:endParaRPr lang="hu-HU"/>
          </a:p>
        </p:txBody>
      </p:sp>
    </p:spTree>
    <p:extLst>
      <p:ext uri="{BB962C8B-B14F-4D97-AF65-F5344CB8AC3E}">
        <p14:creationId xmlns:p14="http://schemas.microsoft.com/office/powerpoint/2010/main" val="3531440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3</a:t>
            </a:fld>
            <a:endParaRPr lang="hu-HU"/>
          </a:p>
        </p:txBody>
      </p:sp>
    </p:spTree>
    <p:extLst>
      <p:ext uri="{BB962C8B-B14F-4D97-AF65-F5344CB8AC3E}">
        <p14:creationId xmlns:p14="http://schemas.microsoft.com/office/powerpoint/2010/main" val="4075854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4</a:t>
            </a:fld>
            <a:endParaRPr lang="hu-HU"/>
          </a:p>
        </p:txBody>
      </p:sp>
    </p:spTree>
    <p:extLst>
      <p:ext uri="{BB962C8B-B14F-4D97-AF65-F5344CB8AC3E}">
        <p14:creationId xmlns:p14="http://schemas.microsoft.com/office/powerpoint/2010/main" val="76570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5</a:t>
            </a:fld>
            <a:endParaRPr lang="hu-HU"/>
          </a:p>
        </p:txBody>
      </p:sp>
    </p:spTree>
    <p:extLst>
      <p:ext uri="{BB962C8B-B14F-4D97-AF65-F5344CB8AC3E}">
        <p14:creationId xmlns:p14="http://schemas.microsoft.com/office/powerpoint/2010/main" val="14129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6</a:t>
            </a:fld>
            <a:endParaRPr lang="hu-HU"/>
          </a:p>
        </p:txBody>
      </p:sp>
    </p:spTree>
    <p:extLst>
      <p:ext uri="{BB962C8B-B14F-4D97-AF65-F5344CB8AC3E}">
        <p14:creationId xmlns:p14="http://schemas.microsoft.com/office/powerpoint/2010/main" val="1454878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7</a:t>
            </a:fld>
            <a:endParaRPr lang="hu-HU"/>
          </a:p>
        </p:txBody>
      </p:sp>
    </p:spTree>
    <p:extLst>
      <p:ext uri="{BB962C8B-B14F-4D97-AF65-F5344CB8AC3E}">
        <p14:creationId xmlns:p14="http://schemas.microsoft.com/office/powerpoint/2010/main" val="1965036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8</a:t>
            </a:fld>
            <a:endParaRPr lang="hu-HU"/>
          </a:p>
        </p:txBody>
      </p:sp>
    </p:spTree>
    <p:extLst>
      <p:ext uri="{BB962C8B-B14F-4D97-AF65-F5344CB8AC3E}">
        <p14:creationId xmlns:p14="http://schemas.microsoft.com/office/powerpoint/2010/main" val="3351012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ABC57C55-D5FA-4C14-8B15-7940F3762BD2}" type="slidenum">
              <a:rPr lang="hu-HU" smtClean="0"/>
              <a:t>9</a:t>
            </a:fld>
            <a:endParaRPr lang="hu-HU"/>
          </a:p>
        </p:txBody>
      </p:sp>
    </p:spTree>
    <p:extLst>
      <p:ext uri="{BB962C8B-B14F-4D97-AF65-F5344CB8AC3E}">
        <p14:creationId xmlns:p14="http://schemas.microsoft.com/office/powerpoint/2010/main" val="1847116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Címdia">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r>
              <a:rPr lang="hu-HU"/>
              <a:t>Kattintson ide az alcím mintájának szerkesztéséhez</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body" idx="1"/>
          </p:nvPr>
        </p:nvSpPr>
        <p:spPr/>
        <p:txBody>
          <a:bodyPr lIns="0" tIns="0" rIns="0" bIns="0"/>
          <a:lstStyle>
            <a:lvl1pPr>
              <a:defRPr/>
            </a:lvl1pPr>
          </a:lstStyle>
          <a:p>
            <a:pPr lvl="0"/>
            <a:r>
              <a:rPr lang="hu-HU"/>
              <a:t>Mintaszöveg szerkesztése</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 tartalomrész">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sak cí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Üres">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692700" y="1489234"/>
            <a:ext cx="3176270" cy="819150"/>
          </a:xfrm>
          <a:prstGeom prst="rect">
            <a:avLst/>
          </a:prstGeom>
        </p:spPr>
        <p:txBody>
          <a:bodyPr wrap="square" lIns="0" tIns="0" rIns="0" bIns="0">
            <a:spAutoFit/>
          </a:bodyPr>
          <a:lstStyle>
            <a:lvl1pPr>
              <a:defRPr sz="2600" b="1" i="0">
                <a:solidFill>
                  <a:srgbClr val="003399"/>
                </a:solidFill>
                <a:latin typeface="Arial"/>
                <a:cs typeface="Arial"/>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3/5/2025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487CABE3-9088-A7A1-B064-6E217AF0F63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p:blipFill>
        <p:spPr>
          <a:xfrm>
            <a:off x="9300" y="397"/>
            <a:ext cx="20085500" cy="11308554"/>
          </a:xfrm>
          <a:prstGeom prst="rect">
            <a:avLst/>
          </a:prstGeom>
        </p:spPr>
      </p:pic>
      <p:sp>
        <p:nvSpPr>
          <p:cNvPr id="55" name="TextBox 54">
            <a:extLst>
              <a:ext uri="{FF2B5EF4-FFF2-40B4-BE49-F238E27FC236}">
                <a16:creationId xmlns:a16="http://schemas.microsoft.com/office/drawing/2014/main" id="{1CE1A249-17A2-2460-CBE2-37508A4E55F1}"/>
              </a:ext>
            </a:extLst>
          </p:cNvPr>
          <p:cNvSpPr txBox="1"/>
          <p:nvPr/>
        </p:nvSpPr>
        <p:spPr>
          <a:xfrm>
            <a:off x="1267074" y="2846363"/>
            <a:ext cx="12877800" cy="8032968"/>
          </a:xfrm>
          <a:prstGeom prst="rect">
            <a:avLst/>
          </a:prstGeom>
          <a:noFill/>
        </p:spPr>
        <p:txBody>
          <a:bodyPr wrap="square" rtlCol="0">
            <a:spAutoFit/>
          </a:bodyPr>
          <a:lstStyle/>
          <a:p>
            <a:endParaRPr lang="hu-HU" sz="8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r>
              <a:rPr lang="hu-HU" sz="80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Általános elszámolási szabályok, jelentések benyújtása</a:t>
            </a:r>
            <a:endParaRPr lang="hu-HU" sz="88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endPar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endPar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endParaRPr lang="hu-HU" sz="88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CC0751F-D431-106F-5F74-76EDBE72EF9F}"/>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BD52EDB6-AA75-26A0-DB6B-8E13EF70DAB7}"/>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6674B9F7-086C-DBCF-4A7D-B5887834C861}"/>
              </a:ext>
            </a:extLst>
          </p:cNvPr>
          <p:cNvSpPr txBox="1"/>
          <p:nvPr/>
        </p:nvSpPr>
        <p:spPr>
          <a:xfrm>
            <a:off x="1753694" y="1622227"/>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Általános Forgalmi Adó</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FAC665D4-CA09-3891-B8D9-B291ACE655FF}"/>
              </a:ext>
            </a:extLst>
          </p:cNvPr>
          <p:cNvSpPr txBox="1"/>
          <p:nvPr/>
        </p:nvSpPr>
        <p:spPr>
          <a:xfrm rot="10800000" flipV="1">
            <a:off x="1753694" y="2672150"/>
            <a:ext cx="15915764" cy="6494085"/>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r>
              <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ÁFA elszámolhatósága:</a:t>
            </a:r>
          </a:p>
          <a:p>
            <a:pPr marR="0" lvl="0" algn="just" defTabSz="914400" eaLnBrk="1" fontAlgn="auto" latinLnBrk="0" hangingPunct="1">
              <a:spcBef>
                <a:spcPts val="0"/>
              </a:spcBef>
              <a:spcAft>
                <a:spcPts val="0"/>
              </a:spcAft>
              <a:buClrTx/>
              <a:buSzTx/>
              <a:tabLst/>
              <a:defRPr/>
            </a:pPr>
            <a:endPar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partnernek minde</a:t>
            </a: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n jelentés benyújtásakor nyilatkoznia kell az alábbiaknak megfelelően:</a:t>
            </a:r>
          </a:p>
          <a:p>
            <a:pPr marR="0" lvl="0" algn="just" defTabSz="914400" eaLnBrk="1" fontAlgn="auto" latinLnBrk="0" hangingPunct="1">
              <a:spcBef>
                <a:spcPts val="0"/>
              </a:spcBef>
              <a:spcAft>
                <a:spcPts val="0"/>
              </a:spcAft>
              <a:buClrTx/>
              <a:buSzTx/>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 partner nem alanya az ÁFA-</a:t>
            </a:r>
            <a:r>
              <a:rPr kumimoji="0" lang="hu-HU" sz="3200" b="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nak</a:t>
            </a: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Az elszámolásnál az ÁFA-</a:t>
            </a:r>
            <a:r>
              <a:rPr kumimoji="0" lang="hu-HU" sz="3200" b="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val</a:t>
            </a: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növelt (bruttó) 	összeg kerül figyelembevételre.</a:t>
            </a:r>
          </a:p>
          <a:p>
            <a:pPr marR="0" lvl="0" algn="just" defTabSz="914400" eaLnBrk="1" fontAlgn="auto" latinLnBrk="0" hangingPunct="1">
              <a:spcBef>
                <a:spcPts val="0"/>
              </a:spcBef>
              <a:spcAft>
                <a:spcPts val="0"/>
              </a:spcAft>
              <a:buClrTx/>
              <a:buSzTx/>
              <a:tabLst/>
              <a:defRP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 partner alanya az ÁFA-</a:t>
            </a:r>
            <a:r>
              <a:rPr lang="hu-HU" sz="3200"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nak</a:t>
            </a: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A pályázatban megjelölt tevékenységgel 	kapcsolatban felmerült költségeihez kapcsolódó ÁFA-t levonja (visszaigényli). 	Az elszámolásnál az ÁFA nélküli (nettó) összeg kerül figyelembevételre.</a:t>
            </a:r>
          </a:p>
          <a:p>
            <a:pPr marR="0" lvl="0" algn="just" defTabSz="914400" eaLnBrk="1" fontAlgn="auto" latinLnBrk="0" hangingPunct="1">
              <a:spcBef>
                <a:spcPts val="0"/>
              </a:spcBef>
              <a:spcAft>
                <a:spcPts val="0"/>
              </a:spcAft>
              <a:buClrTx/>
              <a:buSzTx/>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 partner alanya az ÁFA-</a:t>
            </a:r>
            <a:r>
              <a:rPr kumimoji="0" lang="hu-HU" sz="3200" b="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nak</a:t>
            </a: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de a pályázatban megjelölt tevékenységgel 	kapcsolatban felmerült költségeihez kapcsolódó ÁFA-t nem vonhatja le 	(igényelheti vissza). Az elszámolásnál az ÁFA-</a:t>
            </a:r>
            <a:r>
              <a:rPr kumimoji="0" lang="hu-HU" sz="3200" b="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val</a:t>
            </a: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növelt (bruttó) összeg kerül 	figyelembevételre.</a:t>
            </a:r>
          </a:p>
        </p:txBody>
      </p:sp>
    </p:spTree>
    <p:extLst>
      <p:ext uri="{BB962C8B-B14F-4D97-AF65-F5344CB8AC3E}">
        <p14:creationId xmlns:p14="http://schemas.microsoft.com/office/powerpoint/2010/main" val="4276667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99168FB-73B0-CD85-4DFB-B010D3D68465}"/>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222B6978-5E7F-FE28-D83A-0BB8ADAB3C1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AF1EAF2A-A3F6-0211-F787-887684126C02}"/>
              </a:ext>
            </a:extLst>
          </p:cNvPr>
          <p:cNvSpPr txBox="1"/>
          <p:nvPr/>
        </p:nvSpPr>
        <p:spPr>
          <a:xfrm>
            <a:off x="1753694" y="1622227"/>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Általános Forgalmi Adó</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AF3773C3-1629-88BF-68A8-0527AEB63377}"/>
              </a:ext>
            </a:extLst>
          </p:cNvPr>
          <p:cNvSpPr txBox="1"/>
          <p:nvPr/>
        </p:nvSpPr>
        <p:spPr>
          <a:xfrm rot="10800000" flipV="1">
            <a:off x="1753694" y="2672150"/>
            <a:ext cx="15915764" cy="5509200"/>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r>
              <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ÁFA elszámolása fordított adózás esetén:</a:t>
            </a:r>
          </a:p>
          <a:p>
            <a:pPr marR="0" lvl="0" algn="just" defTabSz="914400" eaLnBrk="1" fontAlgn="auto" latinLnBrk="0" hangingPunct="1">
              <a:spcBef>
                <a:spcPts val="0"/>
              </a:spcBef>
              <a:spcAft>
                <a:spcPts val="0"/>
              </a:spcAft>
              <a:buClrTx/>
              <a:buSzTx/>
              <a:tabLst/>
              <a:defRPr/>
            </a:pPr>
            <a:endPar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Amennyiben a partner ÁFA levonásra jogosult (az ÁFA nem minősül elszámolható költségnek), az elszámoláshoz elégséges a számla nettó értékének megfelelően az alátámasztó dokumentumok benyújtása.</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Amennyiben a partner ÁFA levonásra jogosult, de ÁFA levonási jogot nem gyakorolhat, illetve ha a partner ÁFA levonásra nem jogosult (az ÁFA elszámolható költség), akkor a hazai partner a számlán szereplő nettó összeg elszámolásához a számlát és bankszámlakivonatot nyújtja be. Az ÁFA összeg elszámolásához ÁFA-összesítőt, az ÁFA NAV felé történő kifizetésének igazolására bankszámlakivonatot valamint ÁFA-bevallást nyújt be.</a:t>
            </a:r>
          </a:p>
        </p:txBody>
      </p:sp>
    </p:spTree>
    <p:extLst>
      <p:ext uri="{BB962C8B-B14F-4D97-AF65-F5344CB8AC3E}">
        <p14:creationId xmlns:p14="http://schemas.microsoft.com/office/powerpoint/2010/main" val="529941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AE10E00-A8DD-9C99-1A44-24192BC8762A}"/>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B902BF7D-5E63-88C8-F3DD-A4187923F87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EF1003BD-12AB-CD32-91AA-E86F3EBD6979}"/>
              </a:ext>
            </a:extLst>
          </p:cNvPr>
          <p:cNvSpPr txBox="1"/>
          <p:nvPr/>
        </p:nvSpPr>
        <p:spPr>
          <a:xfrm>
            <a:off x="1753694" y="1406203"/>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partneri jelentés elkészítésének általános szabályai</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D389BA76-EE86-AB73-8C3C-6A3A3A01EAB9}"/>
              </a:ext>
            </a:extLst>
          </p:cNvPr>
          <p:cNvSpPr txBox="1"/>
          <p:nvPr/>
        </p:nvSpPr>
        <p:spPr>
          <a:xfrm rot="10800000" flipV="1">
            <a:off x="1753694" y="3277830"/>
            <a:ext cx="15915764" cy="6124754"/>
          </a:xfrm>
          <a:prstGeom prst="rect">
            <a:avLst/>
          </a:prstGeom>
          <a:noFill/>
        </p:spPr>
        <p:txBody>
          <a:bodyPr wrap="square" rtlCol="0">
            <a:spAutoFit/>
          </a:bodyPr>
          <a:lstStyle/>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8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Partner elektronikusan, a JEMS rendszerben, az adott jelentéstételi időszakban megvalósított saját projektrész tevékenységekre, valamint </a:t>
            </a:r>
            <a:r>
              <a:rPr kumimoji="0" lang="hu-HU" sz="28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adott jelentéstételi időszakban felmerült és kifizetett </a:t>
            </a:r>
            <a:r>
              <a:rPr kumimoji="0" lang="hu-HU" sz="28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saját költségekre vonatkozóan nyújtja be a jelentést.</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partneri jelentés nyelve az angol.</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Általános dokumentumok benyújtása a jelentésekben (ÁFA nyilatkozat, Partner nyilatkozatai, Nyilatkozat a piaci ár igazolására, Nyilatkozat a nettó 10 000 euro alatti beszerzésekről).</a:t>
            </a:r>
            <a:endPar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elszámolni kívánt költségek a JEMS rendszerben euróban kerülnek hitelesítésre.</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nem euróban felmerült költség</a:t>
            </a: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ek</a:t>
            </a:r>
            <a:r>
              <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 Bizottság által meghatározott</a:t>
            </a: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árfolyamon kerülnek átváltásra azon hónap vonatkozásában, amikor a jelentés a JEMS rendszerben először benyújtásra került (https://ec.europa.eu/info/funding-tenders/how-eu-funding-works/information-contractors-and-beneficiaries/exchange-rate-inforeuro_en). </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hitelesítés során a költségvetési soron szereplő összeg a mérvadó, nem pedig a periódusonként beállított összeg.</a:t>
            </a:r>
            <a:endPar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12346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7A4D6ED-C84C-0EC7-AC4C-B0943B4EA9D1}"/>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ED08522-E106-1598-8EE9-EB10FC6E8CE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92376B85-DDB8-587A-FF5A-20128A41E01F}"/>
              </a:ext>
            </a:extLst>
          </p:cNvPr>
          <p:cNvSpPr txBox="1"/>
          <p:nvPr/>
        </p:nvSpPr>
        <p:spPr>
          <a:xfrm>
            <a:off x="1754240" y="1471821"/>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partneri jelentés elkészítésének általános szabályai</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CAD8F5BD-447A-5A01-2CA1-18FB09B89FD8}"/>
              </a:ext>
            </a:extLst>
          </p:cNvPr>
          <p:cNvSpPr txBox="1"/>
          <p:nvPr/>
        </p:nvSpPr>
        <p:spPr>
          <a:xfrm rot="10800000" flipV="1">
            <a:off x="1754240" y="2702347"/>
            <a:ext cx="15915764" cy="7509748"/>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endParaRPr kumimoji="0" lang="hu-HU" sz="300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spcBef>
                <a:spcPts val="0"/>
              </a:spcBef>
              <a:spcAft>
                <a:spcPts val="0"/>
              </a:spcAft>
              <a:buClrTx/>
              <a:buSzTx/>
              <a:tabLst/>
              <a:defRPr/>
            </a:pPr>
            <a:r>
              <a:rPr kumimoji="0" lang="hu-HU" sz="300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Jelentéstételi határidők:</a:t>
            </a:r>
          </a:p>
          <a:p>
            <a:pPr marR="0" lvl="0" algn="just" defTabSz="914400" eaLnBrk="1" fontAlgn="auto" latinLnBrk="0" hangingPunct="1">
              <a:spcBef>
                <a:spcPts val="0"/>
              </a:spcBef>
              <a:spcAft>
                <a:spcPts val="0"/>
              </a:spcAft>
              <a:buClrTx/>
              <a:buSzTx/>
              <a:tabLst/>
              <a:defRPr/>
            </a:pPr>
            <a:r>
              <a:rPr lang="hu-HU" sz="30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Normál projektek esetében 3</a:t>
            </a:r>
            <a:r>
              <a:rPr kumimoji="0" lang="hu-HU" sz="30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havonta, </a:t>
            </a:r>
          </a:p>
          <a:p>
            <a:pPr marR="0" lvl="0" algn="just" defTabSz="914400" eaLnBrk="1" fontAlgn="auto" latinLnBrk="0" hangingPunct="1">
              <a:spcBef>
                <a:spcPts val="0"/>
              </a:spcBef>
              <a:spcAft>
                <a:spcPts val="0"/>
              </a:spcAft>
              <a:buClrTx/>
              <a:buSzTx/>
              <a:tabLst/>
              <a:defRPr/>
            </a:pPr>
            <a:r>
              <a:rPr lang="hu-HU" sz="30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Stratégiai projektek esetében 4 havonta.</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0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Jelentési időszak végétől számított 15 naptári napon belül (JEMS rendszerben történő beérkezési határidő!)</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0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Záró partneri jelentés benyújtási határideje a projekt záró dátumát követő 45. naptári nap</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endParaRPr lang="hu-HU" sz="30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spcBef>
                <a:spcPts val="0"/>
              </a:spcBef>
              <a:spcAft>
                <a:spcPts val="0"/>
              </a:spcAft>
              <a:buClrTx/>
              <a:buSzTx/>
              <a:tabLst/>
              <a:defRPr/>
            </a:pPr>
            <a:r>
              <a:rPr kumimoji="0" lang="hu-HU" sz="300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Hiánypótlások:</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0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JEMS rendszeren keresztül kiküldött levélben</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0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Hiánypótlási határidő: Az üzenet kiküldésének napjától számított 5 munkanap</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0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Hiánypótlás felszólítás: Összesen két alkalommal lehetséges, azonban kétszeri hiánypótlás esetén a hiánypótlás benyújtására rendelkezésre álló időtartam nem haladhatja meg a 10 munkanapot.</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endPar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29999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042FBE7-A42C-9B4F-059A-BA749B7FD7D1}"/>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8E95526-B9CA-8C3D-9B53-DEFF7B60CD6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0D0EA6AA-9A0E-1ADA-1C4D-8B6D39A3AD2F}"/>
              </a:ext>
            </a:extLst>
          </p:cNvPr>
          <p:cNvSpPr txBox="1"/>
          <p:nvPr/>
        </p:nvSpPr>
        <p:spPr>
          <a:xfrm>
            <a:off x="1753694" y="1622227"/>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partneri jelentés elkészítésének általános szabályai</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8B6B7B11-7010-E9CB-BC2B-0739175CDC72}"/>
              </a:ext>
            </a:extLst>
          </p:cNvPr>
          <p:cNvSpPr txBox="1"/>
          <p:nvPr/>
        </p:nvSpPr>
        <p:spPr>
          <a:xfrm rot="10800000" flipV="1">
            <a:off x="1753694" y="3470038"/>
            <a:ext cx="15915764" cy="5016758"/>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r>
              <a:rPr kumimoji="0" lang="hu-HU" sz="320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t>
            </a:r>
            <a:r>
              <a:rPr lang="hu-HU" sz="3200" u="sng"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a:t>
            </a:r>
            <a:r>
              <a:rPr kumimoji="0" lang="hu-HU" sz="3200" u="sng"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arked</a:t>
            </a:r>
            <a:r>
              <a:rPr kumimoji="0" lang="hu-HU" sz="320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3200" u="sng"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items</a:t>
            </a:r>
            <a:r>
              <a:rPr kumimoji="0" lang="hu-HU" sz="320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parkoló tételek</a:t>
            </a:r>
          </a:p>
          <a:p>
            <a:pPr marR="0" lvl="0" algn="just" defTabSz="914400" eaLnBrk="1" fontAlgn="auto" latinLnBrk="0" hangingPunct="1">
              <a:spcBef>
                <a:spcPts val="0"/>
              </a:spcBef>
              <a:spcAft>
                <a:spcPts val="0"/>
              </a:spcAft>
              <a:buClrTx/>
              <a:buSzTx/>
              <a:tabLst/>
              <a:defRPr/>
            </a:pPr>
            <a:endPar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Amennyiben a hitelesítés során valamely költség zárolásra kerül („</a:t>
            </a:r>
            <a:r>
              <a:rPr kumimoji="0" lang="hu-HU" sz="3200"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Parked</a:t>
            </a:r>
            <a:r>
              <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3200"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item</a:t>
            </a:r>
            <a:r>
              <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az érintett összeg automatikusan nulla les</a:t>
            </a: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z és így a jóváhagyott összeg nem tartalmazza a parkoltatott tételt.</a:t>
            </a:r>
            <a:r>
              <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 parkolt tétel megjelenik a következő partneri jelentésben, a </a:t>
            </a:r>
            <a:r>
              <a:rPr kumimoji="0" lang="hu-HU" sz="3200" i="1"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List of </a:t>
            </a:r>
            <a:r>
              <a:rPr kumimoji="0" lang="hu-HU" sz="3200" i="1"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expenditure</a:t>
            </a:r>
            <a:r>
              <a:rPr kumimoji="0" lang="hu-HU" sz="3200" i="1"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t>
            </a:r>
            <a:r>
              <a:rPr kumimoji="0" lang="hu-HU" sz="3200" i="1"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Parked</a:t>
            </a:r>
            <a:r>
              <a:rPr kumimoji="0" lang="hu-HU" sz="3200" i="1"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3200" i="1"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items</a:t>
            </a:r>
            <a:r>
              <a:rPr kumimoji="0" lang="hu-HU" sz="3200" i="1"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3200" i="1"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waiting</a:t>
            </a:r>
            <a:r>
              <a:rPr kumimoji="0" lang="hu-HU" sz="3200" i="1"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3200" i="1"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list</a:t>
            </a:r>
            <a:r>
              <a:rPr kumimoji="0" lang="hu-HU" sz="32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felületen, ahol a partner eldöntheti, hogy az adott költséggel mi történjen (törölheti, vagy módosítással vagy módosítás nélkül újra szerepeltetheti egy új partneri jelentésben). Az új partneri jelentésben történő rögzítés esetén minden igazoló dokumentumot újra fel kell tölteni a JEMS-be. </a:t>
            </a:r>
          </a:p>
        </p:txBody>
      </p:sp>
    </p:spTree>
    <p:extLst>
      <p:ext uri="{BB962C8B-B14F-4D97-AF65-F5344CB8AC3E}">
        <p14:creationId xmlns:p14="http://schemas.microsoft.com/office/powerpoint/2010/main" val="2428780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0F402B5-1FFD-DFFB-5B5B-D3F8C7998B02}"/>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79EB16BE-4B2A-241A-573C-9327ACA2889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23CC52B6-80AF-ED63-934F-509FD5AEB5BB}"/>
              </a:ext>
            </a:extLst>
          </p:cNvPr>
          <p:cNvSpPr txBox="1"/>
          <p:nvPr/>
        </p:nvSpPr>
        <p:spPr>
          <a:xfrm>
            <a:off x="1731084" y="1515656"/>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partneri jelentés elkészítésének általános szabályai</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141EB0FD-ABAA-4E29-D1FD-7A87B640DFFF}"/>
              </a:ext>
            </a:extLst>
          </p:cNvPr>
          <p:cNvSpPr txBox="1"/>
          <p:nvPr/>
        </p:nvSpPr>
        <p:spPr>
          <a:xfrm rot="10800000" flipV="1">
            <a:off x="1731084" y="3177649"/>
            <a:ext cx="15915764" cy="6524863"/>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r>
              <a:rPr kumimoji="0" lang="hu-HU" sz="280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Helyszíni ellenőrzés</a:t>
            </a:r>
            <a:endParaRPr kumimoji="0" lang="hu-HU" sz="28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projekt megvalósítása során és azt követően, kockázat-elemzés alapján helyszíni ellenőrzésre kerülhet sor.</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Eszközbeszerzésnél az alábbi szempontok kerülnek ellenőrzésre a helyszínen:</a:t>
            </a:r>
          </a:p>
          <a:p>
            <a:pPr lvl="2" algn="just">
              <a:defRPr/>
            </a:pP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az elszámolt eszköz ténylegesen beszerzésre került, és a pályázati formanyomtatványban/az 	elszámolás során csatolt nyilatkozatban megjelölt helyen került elhelyezésre;</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 jóváhagyott pályázati formanyomtatványban szereplő eszköz került beszerzésre;</a:t>
            </a:r>
          </a:p>
          <a:p>
            <a:pPr lvl="2" algn="just">
              <a:defRPr/>
            </a:pP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 beszerzett eszközt főszabály szerint csak projekt célokra használják;</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 beszerzett eszközökön a program kötelező nyilvánossági elemei elhelyezésre kerültek;</a:t>
            </a:r>
          </a:p>
          <a:p>
            <a:pPr lvl="2" algn="just">
              <a:defRPr/>
            </a:pP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az eszközbeszerzés vagy –bérlés a hazai partner könyvelésében megfelelően szerepel.</a:t>
            </a:r>
          </a:p>
          <a:p>
            <a:pPr marL="342900" lvl="2" indent="-342900" algn="just">
              <a:buFont typeface="Arial" panose="020B0604020202020204" pitchFamily="34" charset="0"/>
              <a:buChar char="•"/>
              <a:defRPr/>
            </a:pP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beruházások ellenőrzése a helyszínen az alábbi elvek alapján történik:</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beruházás a jóváhagyott pályázatban foglaltaknak megfelelően ténylegesen megvalósult, az 	elszámolni kívánt költségekhez kapcsolódó munkák megvalósultak;</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megvalósult beruházást csak a projekt céljaira használják;</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hazai partner könyvelésében megfelelően szerepel;</a:t>
            </a:r>
          </a:p>
          <a:p>
            <a:pPr lvl="2" algn="ju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600"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program kötelező nyilvánossági elemei elhelyezésre kerültek.</a:t>
            </a:r>
          </a:p>
        </p:txBody>
      </p:sp>
    </p:spTree>
    <p:extLst>
      <p:ext uri="{BB962C8B-B14F-4D97-AF65-F5344CB8AC3E}">
        <p14:creationId xmlns:p14="http://schemas.microsoft.com/office/powerpoint/2010/main" val="3206909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 name="Picture 57">
            <a:extLst>
              <a:ext uri="{FF2B5EF4-FFF2-40B4-BE49-F238E27FC236}">
                <a16:creationId xmlns:a16="http://schemas.microsoft.com/office/drawing/2014/main" id="{8588A958-BF66-7DB6-95AC-AB47E9B975E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p:blipFill>
        <p:spPr>
          <a:xfrm>
            <a:off x="9299" y="3340"/>
            <a:ext cx="20085501" cy="11302668"/>
          </a:xfrm>
          <a:prstGeom prst="rect">
            <a:avLst/>
          </a:prstGeom>
        </p:spPr>
      </p:pic>
      <p:sp>
        <p:nvSpPr>
          <p:cNvPr id="59" name="TextBox 58">
            <a:extLst>
              <a:ext uri="{FF2B5EF4-FFF2-40B4-BE49-F238E27FC236}">
                <a16:creationId xmlns:a16="http://schemas.microsoft.com/office/drawing/2014/main" id="{FCC6052C-5DD3-AC5E-A28B-2FAA21712AAB}"/>
              </a:ext>
            </a:extLst>
          </p:cNvPr>
          <p:cNvSpPr txBox="1"/>
          <p:nvPr/>
        </p:nvSpPr>
        <p:spPr>
          <a:xfrm>
            <a:off x="3643338" y="7635875"/>
            <a:ext cx="14409712" cy="1754326"/>
          </a:xfrm>
          <a:prstGeom prst="rect">
            <a:avLst/>
          </a:prstGeom>
          <a:noFill/>
        </p:spPr>
        <p:txBody>
          <a:bodyPr wrap="square" rtlCol="0">
            <a:spAutoFit/>
          </a:bodyPr>
          <a:lstStyle/>
          <a:p>
            <a:pPr algn="ctr"/>
            <a:r>
              <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Köszönöm a figyelmet!</a:t>
            </a:r>
          </a:p>
          <a:p>
            <a:pPr algn="ctr"/>
            <a:endParaRPr lang="hu-HU" sz="5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a:extLst>
              <a:ext uri="{FF2B5EF4-FFF2-40B4-BE49-F238E27FC236}">
                <a16:creationId xmlns:a16="http://schemas.microsoft.com/office/drawing/2014/main" id="{2B267129-1D33-14F8-488F-24C3A6A5F680}"/>
              </a:ext>
            </a:extLst>
          </p:cNvPr>
          <p:cNvSpPr txBox="1"/>
          <p:nvPr/>
        </p:nvSpPr>
        <p:spPr>
          <a:xfrm>
            <a:off x="3643338" y="3653237"/>
            <a:ext cx="14545616" cy="3477875"/>
          </a:xfrm>
          <a:prstGeom prst="rect">
            <a:avLst/>
          </a:prstGeom>
          <a:noFill/>
        </p:spPr>
        <p:txBody>
          <a:bodyPr wrap="square" rtlCol="0">
            <a:spAutoFit/>
          </a:bodyPr>
          <a:lstStyle/>
          <a:p>
            <a:pPr>
              <a:tabLst>
                <a:tab pos="35798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Név:</a:t>
            </a:r>
            <a:r>
              <a:rPr lang="hu-HU" sz="4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Potos-Csernyik Dóra</a:t>
            </a:r>
          </a:p>
          <a:p>
            <a:pPr>
              <a:tabLst>
                <a:tab pos="35798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Intézmény:</a:t>
            </a:r>
            <a:r>
              <a:rPr lang="hu-HU" sz="4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Széchenyi Programiroda Nonprofit Kft.</a:t>
            </a:r>
          </a:p>
          <a:p>
            <a:pPr>
              <a:tabLst>
                <a:tab pos="35798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Nemzetközi Igazgatóság</a:t>
            </a:r>
          </a:p>
          <a:p>
            <a:pPr>
              <a:tabLst>
                <a:tab pos="35798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Kelet-magyarországi Ellenőrzési Osztály</a:t>
            </a:r>
          </a:p>
          <a:p>
            <a:pPr>
              <a:tabLst>
                <a:tab pos="3579813" algn="l"/>
              </a:tabLst>
            </a:pP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E-mail cím:</a:t>
            </a:r>
            <a:r>
              <a:rPr lang="hu-HU" sz="4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4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potos-csernyik.dora@szpi.hu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0C5462B-226C-23C5-524D-E33EA93F353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4B5DFDF3-DF73-1241-EE5A-3D2C81995C70}"/>
              </a:ext>
            </a:extLst>
          </p:cNvPr>
          <p:cNvSpPr txBox="1"/>
          <p:nvPr/>
        </p:nvSpPr>
        <p:spPr>
          <a:xfrm>
            <a:off x="1796701" y="1622227"/>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költségek elszámolhatóságára vonatkozó általános szabályok</a:t>
            </a:r>
          </a:p>
        </p:txBody>
      </p:sp>
      <p:sp>
        <p:nvSpPr>
          <p:cNvPr id="4" name="Szövegdoboz 3">
            <a:extLst>
              <a:ext uri="{FF2B5EF4-FFF2-40B4-BE49-F238E27FC236}">
                <a16:creationId xmlns:a16="http://schemas.microsoft.com/office/drawing/2014/main" id="{0FAA95E1-B195-37A7-76F3-B1BE59C48940}"/>
              </a:ext>
            </a:extLst>
          </p:cNvPr>
          <p:cNvSpPr txBox="1"/>
          <p:nvPr/>
        </p:nvSpPr>
        <p:spPr>
          <a:xfrm rot="10800000" flipV="1">
            <a:off x="1803054" y="3350419"/>
            <a:ext cx="15915764" cy="6579109"/>
          </a:xfrm>
          <a:prstGeom prst="rect">
            <a:avLst/>
          </a:prstGeom>
          <a:noFill/>
        </p:spPr>
        <p:txBody>
          <a:bodyPr wrap="square" rtlCol="0">
            <a:spAutoFit/>
          </a:bodyPr>
          <a:lstStyle/>
          <a:p>
            <a:pPr marR="0" lvl="0" algn="just" defTabSz="914400" eaLnBrk="1" fontAlgn="auto" latinLnBrk="0" hangingPunct="1">
              <a:lnSpc>
                <a:spcPct val="150000"/>
              </a:lnSpc>
              <a:spcBef>
                <a:spcPts val="0"/>
              </a:spcBef>
              <a:spcAft>
                <a:spcPts val="0"/>
              </a:spcAft>
              <a:buClrTx/>
              <a:buSzTx/>
              <a:tabLst/>
              <a:defRPr/>
            </a:pPr>
            <a:r>
              <a:rPr kumimoji="0" lang="hu-HU" sz="3200" b="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Azok a költségek számolhatóak el, melyek: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Megfelelnek az uniós, a program és a nemzeti szabályoknak,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projekt megvalósításához feltétlenül szükségesek,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pályázati formanyomtatványban (vagy annak mellékletében) feltüntetésre kerültek,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32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T</a:t>
            </a: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énylegesen felmerült és kifizetett költségek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3200" b="0" i="0" u="none" strike="noStrike" kern="0" cap="none" spc="0" normalizeH="0" baseline="0" noProof="0" dirty="0">
              <a:ln>
                <a:noFill/>
              </a:ln>
              <a:solidFill>
                <a:srgbClr val="003399"/>
              </a:solidFill>
              <a:effectLst/>
              <a:highlight>
                <a:srgbClr val="FFFF00"/>
              </a:highligh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lnSpc>
                <a:spcPct val="150000"/>
              </a:lnSpc>
              <a:spcBef>
                <a:spcPts val="0"/>
              </a:spcBef>
              <a:spcAft>
                <a:spcPts val="0"/>
              </a:spcAft>
              <a:buClrTx/>
              <a:buSzTx/>
              <a:tabLst/>
              <a:defRPr/>
            </a:pPr>
            <a:endParaRPr kumimoji="0" lang="hu-HU" sz="3200" b="0" i="0" u="none" strike="noStrike" kern="0" cap="none" spc="0" normalizeH="0" baseline="0" noProof="0" dirty="0">
              <a:ln>
                <a:noFill/>
              </a:ln>
              <a:solidFill>
                <a:srgbClr val="003399"/>
              </a:solidFill>
              <a:effectLst/>
              <a:highlight>
                <a:srgbClr val="FFFF00"/>
              </a:highlight>
              <a:uLnTx/>
              <a:uFillTx/>
              <a:latin typeface="Open Sans" panose="020B0606030504020204" pitchFamily="34" charset="0"/>
              <a:ea typeface="Open Sans" panose="020B0606030504020204" pitchFamily="34" charset="0"/>
              <a:cs typeface="Open Sans" panose="020B0606030504020204" pitchFamily="34" charset="0"/>
            </a:endParaRPr>
          </a:p>
          <a:p>
            <a:pPr marL="457200" lvl="3" indent="-457200" algn="just">
              <a:lnSpc>
                <a:spcPct val="150000"/>
              </a:lnSpc>
              <a:buFont typeface="Arial" panose="020B0604020202020204" pitchFamily="34" charset="0"/>
              <a:buChar char="•"/>
              <a:defRPr/>
            </a:pPr>
            <a:endParaRPr kumimoji="0" lang="hu-HU" sz="2800" b="0" i="0" u="none" strike="noStrike" kern="0" cap="none" spc="0" normalizeH="0" baseline="0" noProof="0" dirty="0">
              <a:ln>
                <a:noFill/>
              </a:ln>
              <a:solidFill>
                <a:srgbClr val="003399"/>
              </a:solidFill>
              <a:effectLst/>
              <a:highlight>
                <a:srgbClr val="FFFF00"/>
              </a:highligh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318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EBEE447-D42C-CB05-7048-B19584FD094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4F926AE7-FCE3-7A69-76D9-C187E742FE2C}"/>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0A00984E-977B-BF27-F85C-6BE563A1B4E0}"/>
              </a:ext>
            </a:extLst>
          </p:cNvPr>
          <p:cNvSpPr txBox="1"/>
          <p:nvPr/>
        </p:nvSpPr>
        <p:spPr>
          <a:xfrm>
            <a:off x="1779536" y="1505880"/>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költségek elszámolhatóságára vonatkozó általános szabályok</a:t>
            </a:r>
          </a:p>
        </p:txBody>
      </p:sp>
      <p:sp>
        <p:nvSpPr>
          <p:cNvPr id="4" name="Szövegdoboz 3">
            <a:extLst>
              <a:ext uri="{FF2B5EF4-FFF2-40B4-BE49-F238E27FC236}">
                <a16:creationId xmlns:a16="http://schemas.microsoft.com/office/drawing/2014/main" id="{4FBB68C7-3F61-2162-220C-65B234EC491F}"/>
              </a:ext>
            </a:extLst>
          </p:cNvPr>
          <p:cNvSpPr txBox="1"/>
          <p:nvPr/>
        </p:nvSpPr>
        <p:spPr>
          <a:xfrm rot="10800000" flipV="1">
            <a:off x="1779536" y="2952430"/>
            <a:ext cx="15915764" cy="787177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hu-HU" sz="3200" b="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Időbeli és területi hatály:</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projekt megvalósítási időszaka a szerződés mindkét fél általi aláírásának napján kezdődik;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2021. január 1. – 2029. december 31. között felmerült és kifizetett költségek számolhatóak el;</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 projekt zárását követően felmerült költségek nem számolhatóak el;</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Záró jelentések esetében a projekt záró dátumát követő 45 naptári napon belül kifizetett költségek számolhatóak el;</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A tevékenységeket a programozási területen kell megvalósítani (kivételt képeznek ez alól a projekt jobb megvalósítását támogató tevékenységek – pl.: utazási költségek, tapasztalatcserék, képzések – projektszinten az ERFA támogatás maximum 10%-</a:t>
            </a:r>
            <a:r>
              <a:rPr lang="hu-HU" sz="2800"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ig</a:t>
            </a: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Programterületen kívüli beruházás nem támogatható!</a:t>
            </a:r>
          </a:p>
          <a:p>
            <a:pPr marL="457200" marR="0" lvl="3"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2800" b="0" i="0" u="none" strike="noStrike" kern="0" cap="none" spc="0" normalizeH="0" baseline="0" noProof="0" dirty="0">
              <a:ln>
                <a:noFill/>
              </a:ln>
              <a:solidFill>
                <a:srgbClr val="003399"/>
              </a:solidFill>
              <a:effectLst/>
              <a:highlight>
                <a:srgbClr val="FFFF00"/>
              </a:highligh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74590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1829A2D-4AA5-BE21-A59B-E69E4B123C93}"/>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03026246-F6AF-1912-E695-050B1602D7DD}"/>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5DD3E8DD-A8F3-4926-4BC8-D1E504778390}"/>
              </a:ext>
            </a:extLst>
          </p:cNvPr>
          <p:cNvSpPr txBox="1"/>
          <p:nvPr/>
        </p:nvSpPr>
        <p:spPr>
          <a:xfrm>
            <a:off x="1780659" y="1622227"/>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költségek elszámolhatóságára vonatkozó általános szabályok</a:t>
            </a:r>
          </a:p>
        </p:txBody>
      </p:sp>
      <p:sp>
        <p:nvSpPr>
          <p:cNvPr id="4" name="Szövegdoboz 3">
            <a:extLst>
              <a:ext uri="{FF2B5EF4-FFF2-40B4-BE49-F238E27FC236}">
                <a16:creationId xmlns:a16="http://schemas.microsoft.com/office/drawing/2014/main" id="{C1C1D607-F4CA-F4BE-917A-A46E7238C69C}"/>
              </a:ext>
            </a:extLst>
          </p:cNvPr>
          <p:cNvSpPr txBox="1"/>
          <p:nvPr/>
        </p:nvSpPr>
        <p:spPr>
          <a:xfrm rot="10800000" flipV="1">
            <a:off x="1942738" y="3068777"/>
            <a:ext cx="15915764" cy="7604582"/>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lang="hu-HU" sz="2800" u="sng"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Nem elszámolható költségek</a:t>
            </a:r>
            <a:r>
              <a:rPr kumimoji="0" lang="hu-HU" sz="2800" b="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dósság </a:t>
            </a:r>
            <a:r>
              <a:rPr kumimoji="0" lang="hu-HU" sz="2800" b="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kamatai</a:t>
            </a: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teljes költségvetés 10%-át meghaladó összegű földvásárlás (</a:t>
            </a: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használaton kívüli és </a:t>
            </a: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korábban ipari terület esetében 15%);</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Visszaigényelhető adók, például levonható ÁFA;</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Bírságok, büntetések, valamint jogi viták és peres eljárások költségei;</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Ajándékok költsége;</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lang="hu-HU" sz="28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Külföldi devizák árfolyam-ingadozásával kapcsolatos költségek;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8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Ugyanazon projekten belül a projektpartnerek közötti alvállalkozói tevékenységhez kapcsolódó költség;</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24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24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91841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EDD4AD3-EC5B-06C1-8E0F-1C9F3C9E8701}"/>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B5B856C-5215-0E65-5DB4-75CDDD70ADA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6220B398-EB89-833D-798C-A8D0D216863A}"/>
              </a:ext>
            </a:extLst>
          </p:cNvPr>
          <p:cNvSpPr txBox="1"/>
          <p:nvPr/>
        </p:nvSpPr>
        <p:spPr>
          <a:xfrm>
            <a:off x="1555106" y="1406203"/>
            <a:ext cx="14325601" cy="144655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költségek elszámolhatóságára vonatkozó általános szabályok</a:t>
            </a:r>
          </a:p>
        </p:txBody>
      </p:sp>
      <p:sp>
        <p:nvSpPr>
          <p:cNvPr id="4" name="Szövegdoboz 3">
            <a:extLst>
              <a:ext uri="{FF2B5EF4-FFF2-40B4-BE49-F238E27FC236}">
                <a16:creationId xmlns:a16="http://schemas.microsoft.com/office/drawing/2014/main" id="{370227E4-44A7-9A0C-5309-024BAA0E40E6}"/>
              </a:ext>
            </a:extLst>
          </p:cNvPr>
          <p:cNvSpPr txBox="1"/>
          <p:nvPr/>
        </p:nvSpPr>
        <p:spPr>
          <a:xfrm rot="10800000" flipV="1">
            <a:off x="1771130" y="2129478"/>
            <a:ext cx="15915764" cy="825091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endParaRPr lang="hu-HU" sz="2600" u="sng" noProof="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just" defTabSz="914400" eaLnBrk="1" fontAlgn="auto" latinLnBrk="0" hangingPunct="1">
              <a:lnSpc>
                <a:spcPct val="150000"/>
              </a:lnSpc>
              <a:spcBef>
                <a:spcPts val="0"/>
              </a:spcBef>
              <a:spcAft>
                <a:spcPts val="0"/>
              </a:spcAft>
              <a:buClrTx/>
              <a:buSzTx/>
              <a:buFontTx/>
              <a:buNone/>
              <a:tabLst/>
              <a:defRPr/>
            </a:pPr>
            <a:r>
              <a:rPr lang="hu-HU" sz="2600" u="sng"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Nem elszámolható költségek</a:t>
            </a:r>
            <a:r>
              <a:rPr kumimoji="0" lang="hu-HU" sz="2600" b="0"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külföldi deviza, vagy valuta árfolyamátváltásból eredeztethető kezelési költség, jutalék és veszteség,</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mini-bár költségei, borravaló, magánfogyasztás költségei;</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későbbi veszteségekre, vagy esetleges kötelezettségekre képzett tartalék (céltartalék);</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köztisztviselők/kormánytisztviselők/közalkalmazottak munkájáért fizetett ellenszolgáltatás, ha az elvégzendő tevékenység a kötelező hatósági feladatok ellátásához kapcsolódóan merült fel és szorosan kapcsolódik a munkaköri leírásában megnevezett feladatokhoz</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értékcsökkenés;</a:t>
            </a:r>
          </a:p>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kisvállalati adó (KIVA).</a:t>
            </a:r>
            <a:endParaRPr kumimoji="0" lang="hu-HU" sz="24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lnSpc>
                <a:spcPct val="150000"/>
              </a:lnSpc>
              <a:spcBef>
                <a:spcPts val="0"/>
              </a:spcBef>
              <a:spcAft>
                <a:spcPts val="0"/>
              </a:spcAft>
              <a:buClrTx/>
              <a:buSzTx/>
              <a:tabLst/>
              <a:defRPr/>
            </a:pPr>
            <a:endParaRPr kumimoji="0" lang="hu-HU" sz="2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lnSpc>
                <a:spcPct val="150000"/>
              </a:lnSpc>
              <a:spcBef>
                <a:spcPts val="0"/>
              </a:spcBef>
              <a:spcAft>
                <a:spcPts val="0"/>
              </a:spcAft>
              <a:buClrTx/>
              <a:buSzTx/>
              <a:tabLst/>
              <a:defRPr/>
            </a:pPr>
            <a:r>
              <a:rPr kumimoji="0" lang="hu-HU" sz="2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Kérjük, szíveskedjenek figyelembe venni, hogy a fentiekben részletezett nem elszámolható költségek listája a teljesség igénye nélkül készült. Az itt nem szereplő költségek nem tekinthetők automatikusan elszámolhatónak!</a:t>
            </a:r>
          </a:p>
        </p:txBody>
      </p:sp>
    </p:spTree>
    <p:extLst>
      <p:ext uri="{BB962C8B-B14F-4D97-AF65-F5344CB8AC3E}">
        <p14:creationId xmlns:p14="http://schemas.microsoft.com/office/powerpoint/2010/main" val="327464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8F500A3-14A3-38D3-30E5-699A9DB9C2E9}"/>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004628EE-5E5B-F2CF-FCBC-39B53BE6461E}"/>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4CFBB9F0-B4B5-A8C7-D061-60A31CFE9858}"/>
              </a:ext>
            </a:extLst>
          </p:cNvPr>
          <p:cNvSpPr txBox="1"/>
          <p:nvPr/>
        </p:nvSpPr>
        <p:spPr>
          <a:xfrm>
            <a:off x="1780659" y="1622227"/>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Elkülönített számviteli nyilvántartás</a:t>
            </a:r>
          </a:p>
        </p:txBody>
      </p:sp>
      <p:sp>
        <p:nvSpPr>
          <p:cNvPr id="4" name="Szövegdoboz 3">
            <a:extLst>
              <a:ext uri="{FF2B5EF4-FFF2-40B4-BE49-F238E27FC236}">
                <a16:creationId xmlns:a16="http://schemas.microsoft.com/office/drawing/2014/main" id="{720995DD-E415-82A0-789B-86D197C34750}"/>
              </a:ext>
            </a:extLst>
          </p:cNvPr>
          <p:cNvSpPr txBox="1"/>
          <p:nvPr/>
        </p:nvSpPr>
        <p:spPr>
          <a:xfrm rot="10800000" flipV="1">
            <a:off x="1780659" y="2191613"/>
            <a:ext cx="15915764" cy="7294305"/>
          </a:xfrm>
          <a:prstGeom prst="rect">
            <a:avLst/>
          </a:prstGeom>
          <a:noFill/>
        </p:spPr>
        <p:txBody>
          <a:bodyPr wrap="square" rtlCol="0">
            <a:spAutoFit/>
          </a:bodyPr>
          <a:lstStyle/>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endPar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a:t>
            </a:r>
            <a:r>
              <a:rPr kumimoji="0" lang="hu-HU" sz="26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hazai partner köteles </a:t>
            </a: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általa megvalósított projektrész költségeire és a folyósított támogatásra vonatkozóan tételes és az ellenőrzés céljára </a:t>
            </a:r>
            <a:r>
              <a:rPr kumimoji="0" lang="hu-HU" sz="26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elkülönített számviteli nyilvántartást vezetni </a:t>
            </a: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annak érdekében, hogy a projektrész gazdálkodása egyértelműen követhető és egyéb üzleti tranzakcióktól elkülöníthető legyen.</a:t>
            </a:r>
          </a:p>
          <a:p>
            <a:pPr marL="457200" indent="-457200" algn="just">
              <a:buFont typeface="Arial" panose="020B0604020202020204" pitchFamily="34" charset="0"/>
              <a:buChar char="•"/>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egyszerűsített költségelszámolás alapján a hazai partnerhez </a:t>
            </a:r>
            <a:r>
              <a:rPr kumimoji="0" lang="hu-HU" sz="26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befolyó támogatást is ki kell mutatni bevételként</a:t>
            </a: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 hazai partner projektrészre elkülönített nyilvántartásában.</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egyszerűsített költségelszámolás alapján befolyt, támogatásból finanszírozott tevékenység kiadásait azonban nem szükséges a projektrészre elkülönített számviteli nyilvántartásba felvinni. (Példa: személyi költség költségvetési soron arányosított átalányköltség alapján befolyt támogatást szükséges elkülönítetten könyvelni, míg a projektben dolgozó munkatársak tényleges bérkifizetéseit nem kell a projektrész elkülönített nyilvántartásában rögzíteni).</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elkülönített számviteli nyilvántartásnak mind könyvvitelileg, mind elektronikusan meg kell valósulnia pl. az alábbiak szerint:</a:t>
            </a:r>
          </a:p>
          <a:p>
            <a:pPr lvl="2" algn="ju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külön munkaszámra/alszámra, témaszámra történő könyveléssel;</a:t>
            </a:r>
          </a:p>
          <a:p>
            <a:pPr marR="0" lvl="0" algn="just" defTabSz="914400" eaLnBrk="1" fontAlgn="auto" latinLnBrk="0" hangingPunct="1">
              <a:spcBef>
                <a:spcPts val="0"/>
              </a:spcBef>
              <a:spcAft>
                <a:spcPts val="0"/>
              </a:spcAft>
              <a:buClrTx/>
              <a:buSzTx/>
              <a:tabL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az elkülönítésből egyértelműen derüljön ki, hogy az adott projekt(rész)re vonatkozik;</a:t>
            </a:r>
          </a:p>
          <a:p>
            <a:pPr marR="0" lvl="0" algn="just" defTabSz="914400" eaLnBrk="1" fontAlgn="auto" latinLnBrk="0" hangingPunct="1">
              <a:spcBef>
                <a:spcPts val="0"/>
              </a:spcBef>
              <a:spcAft>
                <a:spcPts val="0"/>
              </a:spcAft>
              <a:buClrTx/>
              <a:buSzTx/>
              <a:tabL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legyen lehetőség </a:t>
            </a:r>
            <a:r>
              <a:rPr kumimoji="0" lang="hu-HU" sz="260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riportolni</a:t>
            </a: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(számlalap/főkönyvi karton) az adott projektrésszel kapcsolatosan 	elszámolt költségekre, továbbá a folyósított támogatásra.</a:t>
            </a:r>
          </a:p>
        </p:txBody>
      </p:sp>
    </p:spTree>
    <p:extLst>
      <p:ext uri="{BB962C8B-B14F-4D97-AF65-F5344CB8AC3E}">
        <p14:creationId xmlns:p14="http://schemas.microsoft.com/office/powerpoint/2010/main" val="448548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E22321C-C525-5275-ACED-4B398C020002}"/>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4DB8C503-BE9E-ED2A-AE46-3BB7DA0FB38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8B548D5B-6B8D-1372-4828-0AB51940C514}"/>
              </a:ext>
            </a:extLst>
          </p:cNvPr>
          <p:cNvSpPr txBox="1"/>
          <p:nvPr/>
        </p:nvSpPr>
        <p:spPr>
          <a:xfrm>
            <a:off x="1780659" y="1478211"/>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Számlákkal kapcsolatos követelmények</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D466ACEB-DFB8-278A-B1D4-144C4E7A9077}"/>
              </a:ext>
            </a:extLst>
          </p:cNvPr>
          <p:cNvSpPr txBox="1"/>
          <p:nvPr/>
        </p:nvSpPr>
        <p:spPr>
          <a:xfrm rot="10800000" flipV="1">
            <a:off x="1796158" y="2247652"/>
            <a:ext cx="15915764" cy="7478970"/>
          </a:xfrm>
          <a:prstGeom prst="rect">
            <a:avLst/>
          </a:prstGeom>
          <a:noFill/>
        </p:spPr>
        <p:txBody>
          <a:bodyPr wrap="square" rtlCol="0">
            <a:spAutoFit/>
          </a:bodyPr>
          <a:lstStyle/>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4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számlákat </a:t>
            </a:r>
            <a:r>
              <a:rPr kumimoji="0" lang="hu-HU" sz="2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papír alapon nem kell benyújtani </a:t>
            </a:r>
            <a:r>
              <a:rPr kumimoji="0" lang="hu-HU" sz="24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ellenőrzéshez.</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számla kiállításának helyszíne szerinti követelmények:</a:t>
            </a:r>
          </a:p>
          <a:p>
            <a:pPr marR="0" lvl="0" algn="just" defTabSz="914400" eaLnBrk="1" fontAlgn="auto" latinLnBrk="0" hangingPunct="1">
              <a:spcBef>
                <a:spcPts val="0"/>
              </a:spcBef>
              <a:spcAft>
                <a:spcPts val="0"/>
              </a:spcAft>
              <a:buClrTx/>
              <a:buSzTx/>
              <a:tabLst/>
              <a:defRPr/>
            </a:pPr>
            <a:r>
              <a:rPr lang="hu-HU" sz="2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Belföldön (Magyarország területén) kiállított számla (vagy a számlával azonos értékű számviteli 	bizonylat) esetén az adattartalom feleljen meg a számlakibocsátásra vonatkozó hatályos 	jogszabályoknak (ld. az általános forgalmi adóról szóló 2007. évi CXXVII. törvény).</a:t>
            </a:r>
          </a:p>
          <a:p>
            <a:pPr marR="0" lvl="0" algn="just" defTabSz="914400" eaLnBrk="1" fontAlgn="auto" latinLnBrk="0" hangingPunct="1">
              <a:spcBef>
                <a:spcPts val="0"/>
              </a:spcBef>
              <a:spcAft>
                <a:spcPts val="0"/>
              </a:spcAft>
              <a:buClrTx/>
              <a:buSzTx/>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Külföldön kiállított számlán (vagy a számlával azonos értékű számviteli bizonylaton) az alábbi 	adatoknak feltétlenül szerepelniük kell:</a:t>
            </a:r>
          </a:p>
          <a:p>
            <a:pPr marR="0" lvl="0" algn="just" defTabSz="914400" eaLnBrk="1" fontAlgn="auto" latinLnBrk="0" hangingPunct="1">
              <a:spcBef>
                <a:spcPts val="0"/>
              </a:spcBef>
              <a:spcAft>
                <a:spcPts val="0"/>
              </a:spcAft>
              <a:buClrTx/>
              <a:buSzTx/>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a dokumentumon jelenjen meg a számla megnevezés az adott ország előírásai szerint 			(pl.: </a:t>
            </a:r>
            <a:r>
              <a:rPr kumimoji="0" lang="hu-HU" sz="240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Invoice</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2400" i="0"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Factura</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R="0" lvl="0" algn="just" defTabSz="914400" eaLnBrk="1" fontAlgn="auto" latinLnBrk="0" hangingPunct="1">
              <a:spcBef>
                <a:spcPts val="0"/>
              </a:spcBef>
              <a:spcAft>
                <a:spcPts val="0"/>
              </a:spcAft>
              <a:buClrTx/>
              <a:buSzTx/>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számla sorszáma;</a:t>
            </a:r>
          </a:p>
          <a:p>
            <a:pPr marR="0" lvl="0" algn="just" defTabSz="914400" eaLnBrk="1" fontAlgn="auto" latinLnBrk="0" hangingPunct="1">
              <a:spcBef>
                <a:spcPts val="0"/>
              </a:spcBef>
              <a:spcAft>
                <a:spcPts val="0"/>
              </a:spcAft>
              <a:buClrTx/>
              <a:buSzTx/>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számla kibocsátója;</a:t>
            </a:r>
          </a:p>
          <a:p>
            <a:pPr marR="0" lvl="0" algn="just" defTabSz="914400" eaLnBrk="1" fontAlgn="auto" latinLnBrk="0" hangingPunct="1">
              <a:spcBef>
                <a:spcPts val="0"/>
              </a:spcBef>
              <a:spcAft>
                <a:spcPts val="0"/>
              </a:spcAft>
              <a:buClrTx/>
              <a:buSzTx/>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 vevő megnevezése;</a:t>
            </a:r>
          </a:p>
          <a:p>
            <a:pPr marR="0" lvl="0" algn="just" defTabSz="914400" eaLnBrk="1" fontAlgn="auto" latinLnBrk="0" hangingPunct="1">
              <a:spcBef>
                <a:spcPts val="0"/>
              </a:spcBef>
              <a:spcAft>
                <a:spcPts val="0"/>
              </a:spcAft>
              <a:buClrTx/>
              <a:buSzTx/>
              <a:tabLst/>
              <a:defRPr/>
            </a:pPr>
            <a:r>
              <a:rPr lang="hu-HU" sz="2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termék vagy szolgáltatásnyújtás megnevezése;</a:t>
            </a:r>
          </a:p>
          <a:p>
            <a:pPr marR="0" lvl="0" algn="just" defTabSz="914400" eaLnBrk="1" fontAlgn="auto" latinLnBrk="0" hangingPunct="1">
              <a:spcBef>
                <a:spcPts val="0"/>
              </a:spcBef>
              <a:spcAft>
                <a:spcPts val="0"/>
              </a:spcAft>
              <a:buClrTx/>
              <a:buSzTx/>
              <a:tabLst/>
              <a:defRPr/>
            </a:pPr>
            <a:r>
              <a:rPr lang="hu-HU" sz="2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számla összege;</a:t>
            </a:r>
          </a:p>
          <a:p>
            <a:pPr marR="0" lvl="0" algn="just" defTabSz="914400" eaLnBrk="1" fontAlgn="auto" latinLnBrk="0" hangingPunct="1">
              <a:spcBef>
                <a:spcPts val="0"/>
              </a:spcBef>
              <a:spcAft>
                <a:spcPts val="0"/>
              </a:spcAft>
              <a:buClrTx/>
              <a:buSzTx/>
              <a:tabLst/>
              <a:defRPr/>
            </a:pPr>
            <a:r>
              <a:rPr lang="hu-HU" sz="2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t>
            </a: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számla kibocsátásának és teljesítésének kelte.</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Amennyiben az alátámasztó dokumentumok nem magyar vagy angol nyelven állnak rendelkezésre, annak fordítását a hazai partnernek kell biztosítania.</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lang="hu-HU" sz="24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Előlegszámla, melynek kiállítása a vállalkozó és a hazai partner között megkötött szerződésben a mindenkori kereskedelmi törvénnyel és gyakorlattal összhangban lefektetésre került, elszámolható, azonban az előlegszámla a hozzá kapcsolódó rész – illetve végszámlával együtt kerül hitelesítésre.</a:t>
            </a:r>
            <a:endParaRPr kumimoji="0" lang="hu-HU" sz="24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40777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91E3FA9-C266-F0BE-BC6A-1D8F401768AE}"/>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25866376-5C5D-D37B-1CAB-CFE2DFF7A64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0022D1D3-22FB-30E5-1813-B7A5E4493DAA}"/>
              </a:ext>
            </a:extLst>
          </p:cNvPr>
          <p:cNvSpPr txBox="1"/>
          <p:nvPr/>
        </p:nvSpPr>
        <p:spPr>
          <a:xfrm>
            <a:off x="1780659" y="1622227"/>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Számlákkal kapcsolatos követelmények</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055338B1-EF2E-64DE-6F70-6A414E774419}"/>
              </a:ext>
            </a:extLst>
          </p:cNvPr>
          <p:cNvSpPr txBox="1"/>
          <p:nvPr/>
        </p:nvSpPr>
        <p:spPr>
          <a:xfrm rot="10800000" flipV="1">
            <a:off x="1780659" y="2546281"/>
            <a:ext cx="15915764" cy="5493812"/>
          </a:xfrm>
          <a:prstGeom prst="rect">
            <a:avLst/>
          </a:prstGeom>
          <a:noFill/>
        </p:spPr>
        <p:txBody>
          <a:bodyPr wrap="square" rtlCol="0">
            <a:spAutoFit/>
          </a:bodyPr>
          <a:lstStyle/>
          <a:p>
            <a:pPr marL="457200" marR="0" lvl="0" indent="-457200" algn="just"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u-HU" sz="26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költségek elszámolásánál a kettős finanszírozás bármilyen formája tiltott</a:t>
            </a:r>
            <a:r>
              <a:rPr lang="hu-HU" sz="26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endParaRPr kumimoji="0" lang="hu-HU" sz="26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eredeti számlákat/számlákkal egyenértékű számviteli bizonylatokat a Partnernek az alábbi módon záradékolni kell:</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endParaRPr kumimoji="0" lang="hu-HU" sz="26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spcBef>
                <a:spcPts val="0"/>
              </a:spcBef>
              <a:spcAft>
                <a:spcPts val="0"/>
              </a:spcAft>
              <a:buClrTx/>
              <a:buSzTx/>
              <a:tabLst/>
              <a:defRPr/>
            </a:pP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 Amennyiben a számla kizárólag az </a:t>
            </a:r>
            <a:r>
              <a:rPr lang="hu-HU" sz="2600" noProof="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Interreg</a:t>
            </a: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VI-A Románia-Magyarország programban kerül 	elszámolásra a záradék szövege a következő:</a:t>
            </a:r>
          </a:p>
          <a:p>
            <a:pPr marR="0" lvl="0" algn="just" defTabSz="914400" eaLnBrk="1" fontAlgn="auto" latinLnBrk="0" hangingPunct="1">
              <a:spcBef>
                <a:spcPts val="0"/>
              </a:spcBef>
              <a:spcAft>
                <a:spcPts val="0"/>
              </a:spcAft>
              <a:buClrTx/>
              <a:buSzTx/>
              <a:tabLst/>
              <a:defRPr/>
            </a:pPr>
            <a:r>
              <a:rPr kumimoji="0" lang="hu-HU" sz="260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hu-HU" sz="2600" i="1"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 számla teljes összege az </a:t>
            </a:r>
            <a:r>
              <a:rPr kumimoji="0" lang="hu-HU" sz="2600" i="1" u="none" strike="noStrike" kern="0" cap="none" spc="0" normalizeH="0" baseline="0" noProof="0" dirty="0" err="1">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Interreg</a:t>
            </a:r>
            <a:r>
              <a:rPr kumimoji="0" lang="hu-HU" sz="2600" i="1"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VI-A Románia-Magyarország Programban, a ROHU ….. 	azonosítószámú projekt keretében kerül elszámolásra.”</a:t>
            </a:r>
          </a:p>
          <a:p>
            <a:pPr marR="0" lvl="0" algn="just" defTabSz="914400" eaLnBrk="1" fontAlgn="auto" latinLnBrk="0" hangingPunct="1">
              <a:spcBef>
                <a:spcPts val="0"/>
              </a:spcBef>
              <a:spcAft>
                <a:spcPts val="0"/>
              </a:spcAft>
              <a:buClrTx/>
              <a:buSzTx/>
              <a:tabLst/>
              <a:defRPr/>
            </a:pPr>
            <a:endParaRPr kumimoji="0" lang="hu-HU" sz="2600" i="1"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spcBef>
                <a:spcPts val="0"/>
              </a:spcBef>
              <a:spcAft>
                <a:spcPts val="0"/>
              </a:spcAft>
              <a:buClrTx/>
              <a:buSzTx/>
              <a:tabLst/>
              <a:defRPr/>
            </a:pPr>
            <a:r>
              <a:rPr lang="hu-HU" sz="2600" i="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600"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 Amennyiben egy adott számla több projektben/programban is elszámolásra kerül, abban az 	esetben mindegyik érintett projekt kódját és projektek szerinti bontásban az elszámolni kívánt 	összeget (a számla pénznemében) is fel kell tüntetni.</a:t>
            </a:r>
          </a:p>
          <a:p>
            <a:pPr marR="0" lvl="0" algn="just" defTabSz="914400" eaLnBrk="1" fontAlgn="auto" latinLnBrk="0" hangingPunct="1">
              <a:spcBef>
                <a:spcPts val="0"/>
              </a:spcBef>
              <a:spcAft>
                <a:spcPts val="0"/>
              </a:spcAft>
              <a:buClrTx/>
              <a:buSzTx/>
              <a:tabLst/>
              <a:defRPr/>
            </a:pPr>
            <a:endParaRPr kumimoji="0" lang="hu-HU" sz="260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8311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00D831E-AAB3-499A-F317-4F9DE309DB86}"/>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50BD369D-5D76-3777-9770-8A0CF7BB81EE}"/>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74F3EED6-D170-E779-156C-B1FBB254F0D4}"/>
              </a:ext>
            </a:extLst>
          </p:cNvPr>
          <p:cNvSpPr txBox="1"/>
          <p:nvPr/>
        </p:nvSpPr>
        <p:spPr>
          <a:xfrm>
            <a:off x="1780659" y="1622227"/>
            <a:ext cx="14325601" cy="76944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hu-HU" sz="4400" b="1" noProof="0" dirty="0">
                <a:solidFill>
                  <a:srgbClr val="003399"/>
                </a:solidFill>
                <a:latin typeface="Open Sans" panose="020B0606030504020204" pitchFamily="34" charset="0"/>
                <a:ea typeface="Open Sans" panose="020B0606030504020204" pitchFamily="34" charset="0"/>
                <a:cs typeface="Open Sans" panose="020B0606030504020204" pitchFamily="34" charset="0"/>
              </a:rPr>
              <a:t>Számlákkal kapcsolatos követelmények</a:t>
            </a:r>
            <a:endParaRPr kumimoji="0" lang="hu-HU" sz="44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 name="Szövegdoboz 3">
            <a:extLst>
              <a:ext uri="{FF2B5EF4-FFF2-40B4-BE49-F238E27FC236}">
                <a16:creationId xmlns:a16="http://schemas.microsoft.com/office/drawing/2014/main" id="{5F871185-821E-765E-2039-D662C68C8D9E}"/>
              </a:ext>
            </a:extLst>
          </p:cNvPr>
          <p:cNvSpPr txBox="1"/>
          <p:nvPr/>
        </p:nvSpPr>
        <p:spPr>
          <a:xfrm rot="10800000" flipV="1">
            <a:off x="1753694" y="2600142"/>
            <a:ext cx="15915764" cy="5509200"/>
          </a:xfrm>
          <a:prstGeom prst="rect">
            <a:avLst/>
          </a:prstGeom>
          <a:noFill/>
        </p:spPr>
        <p:txBody>
          <a:bodyPr wrap="square" rtlCol="0">
            <a:spAutoFit/>
          </a:bodyPr>
          <a:lstStyle/>
          <a:p>
            <a:pPr marR="0" lvl="0" algn="just" defTabSz="914400" eaLnBrk="1" fontAlgn="auto" latinLnBrk="0" hangingPunct="1">
              <a:spcBef>
                <a:spcPts val="0"/>
              </a:spcBef>
              <a:spcAft>
                <a:spcPts val="0"/>
              </a:spcAft>
              <a:buClrTx/>
              <a:buSzTx/>
              <a:tabLst/>
              <a:defRPr/>
            </a:pPr>
            <a:r>
              <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Az elektronikus számlákra vonatkozó további szabályok:</a:t>
            </a:r>
          </a:p>
          <a:p>
            <a:pPr marR="0" lvl="0" algn="just" defTabSz="914400" eaLnBrk="1" fontAlgn="auto" latinLnBrk="0" hangingPunct="1">
              <a:spcBef>
                <a:spcPts val="0"/>
              </a:spcBef>
              <a:spcAft>
                <a:spcPts val="0"/>
              </a:spcAft>
              <a:buClrTx/>
              <a:buSzTx/>
              <a:tabLst/>
              <a:defRPr/>
            </a:pPr>
            <a:endParaRPr kumimoji="0" lang="hu-HU" sz="3200" b="1"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EDI-n (elektronikus adatcsere rendszer) keresztül, vagy XML formátumban kerül kiállításra;</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hagyományos internet alapú számlázó programon keresztül kerül kiállításra;</a:t>
            </a:r>
          </a:p>
          <a:p>
            <a:pPr marL="457200" marR="0" lvl="0" indent="-457200" algn="just" defTabSz="914400" eaLnBrk="1" fontAlgn="auto" latinLnBrk="0" hangingPunct="1">
              <a:spcBef>
                <a:spcPts val="0"/>
              </a:spcBef>
              <a:spcAft>
                <a:spcPts val="0"/>
              </a:spcAft>
              <a:buClrTx/>
              <a:buSzTx/>
              <a:buFont typeface="Arial" panose="020B0604020202020204" pitchFamily="34" charset="0"/>
              <a:buChar char="•"/>
              <a:tabLst/>
              <a:defRPr/>
            </a:pPr>
            <a:r>
              <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vonatkozó hatályos jogszabálynak (ld. 2007. évi CXXVII. törvény) megfelelően lett kiállítva.</a:t>
            </a:r>
          </a:p>
          <a:p>
            <a:pPr marR="0" lvl="0" algn="just" defTabSz="914400" eaLnBrk="1" fontAlgn="auto" latinLnBrk="0" hangingPunct="1">
              <a:spcBef>
                <a:spcPts val="0"/>
              </a:spcBef>
              <a:spcAft>
                <a:spcPts val="0"/>
              </a:spcAft>
              <a:buClrTx/>
              <a:buSzTx/>
              <a:tabLst/>
              <a:defRPr/>
            </a:pPr>
            <a:endParaRPr kumimoji="0" lang="hu-HU" sz="3200" b="0" i="0" u="none"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R="0" lvl="0" algn="just" defTabSz="914400" eaLnBrk="1" fontAlgn="auto" latinLnBrk="0" hangingPunct="1">
              <a:spcBef>
                <a:spcPts val="0"/>
              </a:spcBef>
              <a:spcAft>
                <a:spcPts val="0"/>
              </a:spcAft>
              <a:buClrTx/>
              <a:buSzTx/>
              <a:tabLst/>
              <a:defRPr/>
            </a:pPr>
            <a:r>
              <a:rPr kumimoji="0" lang="hu-HU" sz="3200" b="1"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Elektronikus úton kibocsátott számla kizárólag akkor fogadható be, amennyiben az elektronikus számlán </a:t>
            </a:r>
            <a:r>
              <a:rPr kumimoji="0" lang="hu-HU" sz="3200" b="1" i="0" u="sng" strike="noStrike" kern="0" cap="none" spc="0" normalizeH="0" baseline="0" noProof="0" dirty="0">
                <a:ln>
                  <a:noFill/>
                </a:ln>
                <a:solidFill>
                  <a:srgbClr val="FF0000"/>
                </a:solidFill>
                <a:effectLst/>
                <a:uLnTx/>
                <a:uFillTx/>
                <a:latin typeface="Open Sans" panose="020B0606030504020204" pitchFamily="34" charset="0"/>
                <a:ea typeface="Open Sans" panose="020B0606030504020204" pitchFamily="34" charset="0"/>
                <a:cs typeface="Open Sans" panose="020B0606030504020204" pitchFamily="34" charset="0"/>
              </a:rPr>
              <a:t>a számla kiállítója</a:t>
            </a:r>
            <a:r>
              <a:rPr kumimoji="0" lang="hu-HU" sz="3200" b="1" i="0"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rPr>
              <a:t> feltünteti a megjegyzés rovatban a záradék szövegét!</a:t>
            </a:r>
            <a:endParaRPr kumimoji="0" lang="hu-HU" sz="3200" b="1" u="sng" strike="noStrike" kern="0" cap="none" spc="0" normalizeH="0" baseline="0" noProof="0" dirty="0">
              <a:ln>
                <a:noFill/>
              </a:ln>
              <a:solidFill>
                <a:srgbClr val="003399"/>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78423762"/>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 Template Interreg HU.pptx" id="{38377341-843A-4284-8D3F-370AEE33D2F7}" vid="{9648707F-4F9D-4ACA-AFA9-390266898F27}"/>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PPT Template Interreg HU</Template>
  <TotalTime>852</TotalTime>
  <Words>1716</Words>
  <Application>Microsoft Office PowerPoint</Application>
  <PresentationFormat>Egyéni</PresentationFormat>
  <Paragraphs>148</Paragraphs>
  <Slides>16</Slides>
  <Notes>16</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16</vt:i4>
      </vt:variant>
    </vt:vector>
  </HeadingPairs>
  <TitlesOfParts>
    <vt:vector size="21" baseType="lpstr">
      <vt:lpstr>Aptos</vt:lpstr>
      <vt:lpstr>Arial</vt:lpstr>
      <vt:lpstr>Calibri</vt:lpstr>
      <vt:lpstr>Open Sans</vt:lpstr>
      <vt:lpstr>Office-téma</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Pribojszkiné Kása Anikó</dc:creator>
  <cp:lastModifiedBy>Pettner Adrienn</cp:lastModifiedBy>
  <cp:revision>11</cp:revision>
  <cp:lastPrinted>2025-03-04T10:50:27Z</cp:lastPrinted>
  <dcterms:created xsi:type="dcterms:W3CDTF">2025-02-12T14:47:28Z</dcterms:created>
  <dcterms:modified xsi:type="dcterms:W3CDTF">2025-03-05T14:16:16Z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2022-11-11T00:00:00Z</vt:filetime>
  </property>
  <property fmtid="{D5CDD505-2E9C-101B-9397-08002B2CF9AE}" pid="3" name="Creator">
    <vt:lpwstr>Adobe Illustrator 27.0 (Windows)</vt:lpwstr>
  </property>
  <property fmtid="{D5CDD505-2E9C-101B-9397-08002B2CF9AE}" pid="4" name="LastSaved">
    <vt:filetime>2022-11-11T00:00:00Z</vt:filetime>
  </property>
  <property fmtid="{D5CDD505-2E9C-101B-9397-08002B2CF9AE}" pid="5" name="Producer">
    <vt:lpwstr>Adobe PDF library 16.07</vt:lpwstr>
  </property>
</Properties>
</file>