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8" r:id="rId3"/>
    <p:sldId id="290" r:id="rId4"/>
    <p:sldId id="264" r:id="rId5"/>
    <p:sldId id="263" r:id="rId6"/>
    <p:sldId id="265" r:id="rId7"/>
    <p:sldId id="266" r:id="rId8"/>
    <p:sldId id="269" r:id="rId9"/>
    <p:sldId id="270" r:id="rId10"/>
    <p:sldId id="267" r:id="rId11"/>
    <p:sldId id="268" r:id="rId12"/>
    <p:sldId id="271" r:id="rId13"/>
    <p:sldId id="276" r:id="rId14"/>
    <p:sldId id="275" r:id="rId15"/>
    <p:sldId id="274" r:id="rId16"/>
    <p:sldId id="273" r:id="rId17"/>
    <p:sldId id="272" r:id="rId18"/>
    <p:sldId id="283" r:id="rId19"/>
    <p:sldId id="282" r:id="rId20"/>
    <p:sldId id="281" r:id="rId21"/>
    <p:sldId id="280" r:id="rId22"/>
    <p:sldId id="279" r:id="rId23"/>
    <p:sldId id="278" r:id="rId24"/>
    <p:sldId id="277" r:id="rId25"/>
    <p:sldId id="284" r:id="rId26"/>
    <p:sldId id="285" r:id="rId27"/>
    <p:sldId id="286" r:id="rId28"/>
    <p:sldId id="287" r:id="rId29"/>
    <p:sldId id="289" r:id="rId30"/>
    <p:sldId id="260" r:id="rId31"/>
  </p:sldIdLst>
  <p:sldSz cx="20104100" cy="11309350"/>
  <p:notesSz cx="20104100" cy="113093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822" y="96"/>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Címdia">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a:lvl1pPr>
          </a:lstStyle>
          <a:p>
            <a:r>
              <a:rPr lang="hu-HU"/>
              <a:t>Kattintson ide az alcím mintájának szerkesztéséhez</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2/27/2025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type="body" idx="1"/>
          </p:nvPr>
        </p:nvSpPr>
        <p:spPr/>
        <p:txBody>
          <a:bodyPr lIns="0" tIns="0" rIns="0" bIns="0"/>
          <a:lstStyle>
            <a:lvl1pPr>
              <a:defRPr/>
            </a:lvl1pPr>
          </a:lstStyle>
          <a:p>
            <a:pPr lvl="0"/>
            <a:r>
              <a:rPr lang="hu-HU"/>
              <a:t>Mintaszöveg szerkesztése</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2/27/2025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 tartalomrész">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pPr lvl="0"/>
            <a:r>
              <a:rPr lang="hu-HU"/>
              <a:t>Mintaszöveg szerkesztése</a:t>
            </a: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pPr lvl="0"/>
            <a:r>
              <a:rPr lang="hu-HU"/>
              <a:t>Mintaszöveg szerkesztése</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2/27/2025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sak cím">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2/27/2025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Üres">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2/27/2025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692700" y="1489234"/>
            <a:ext cx="3176270" cy="819150"/>
          </a:xfrm>
          <a:prstGeom prst="rect">
            <a:avLst/>
          </a:prstGeom>
        </p:spPr>
        <p:txBody>
          <a:bodyPr wrap="square" lIns="0" tIns="0" rIns="0" bIns="0">
            <a:spAutoFit/>
          </a:bodyPr>
          <a:lstStyle>
            <a:lvl1pPr>
              <a:defRPr sz="2600" b="1" i="0">
                <a:solidFill>
                  <a:srgbClr val="003399"/>
                </a:solidFill>
                <a:latin typeface="Arial"/>
                <a:cs typeface="Arial"/>
              </a:defRPr>
            </a:lvl1pPr>
          </a:lstStyle>
          <a:p>
            <a:endParaRPr/>
          </a:p>
        </p:txBody>
      </p:sp>
      <p:sp>
        <p:nvSpPr>
          <p:cNvPr id="3" name="Holder 3"/>
          <p:cNvSpPr>
            <a:spLocks noGrp="1"/>
          </p:cNvSpPr>
          <p:nvPr>
            <p:ph type="body" idx="1"/>
          </p:nvPr>
        </p:nvSpPr>
        <p:spPr>
          <a:xfrm>
            <a:off x="1005205" y="2601150"/>
            <a:ext cx="18093690"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2/27/2025</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kozbeszerzes.hu/kozbeszerzesek-az/magyar-jogi-hatter/elnoki-tajekoztatok/" TargetMode="External"/><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487CABE3-9088-A7A1-B064-6E217AF0F63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p:blipFill>
        <p:spPr>
          <a:xfrm>
            <a:off x="9300" y="397"/>
            <a:ext cx="20085500" cy="11308554"/>
          </a:xfrm>
          <a:prstGeom prst="rect">
            <a:avLst/>
          </a:prstGeom>
        </p:spPr>
      </p:pic>
      <p:sp>
        <p:nvSpPr>
          <p:cNvPr id="55" name="TextBox 54">
            <a:extLst>
              <a:ext uri="{FF2B5EF4-FFF2-40B4-BE49-F238E27FC236}">
                <a16:creationId xmlns:a16="http://schemas.microsoft.com/office/drawing/2014/main" id="{1CE1A249-17A2-2460-CBE2-37508A4E55F1}"/>
              </a:ext>
            </a:extLst>
          </p:cNvPr>
          <p:cNvSpPr txBox="1"/>
          <p:nvPr/>
        </p:nvSpPr>
        <p:spPr>
          <a:xfrm>
            <a:off x="1212850" y="4816475"/>
            <a:ext cx="12877800" cy="1107996"/>
          </a:xfrm>
          <a:prstGeom prst="rect">
            <a:avLst/>
          </a:prstGeom>
          <a:noFill/>
        </p:spPr>
        <p:txBody>
          <a:bodyPr wrap="square" rtlCol="0">
            <a:spAutoFit/>
          </a:bodyPr>
          <a:lstStyle/>
          <a:p>
            <a:r>
              <a:rPr lang="hu-HU" sz="66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BESZERZÉSI SZABÁLYOK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511821F-6836-7810-52AD-13544109471A}"/>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160FE634-A2BB-DFF8-0408-2846C6C25A3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82E50EE5-5E84-8AA8-C3DD-8330D2B74ED2}"/>
              </a:ext>
            </a:extLst>
          </p:cNvPr>
          <p:cNvSpPr txBox="1"/>
          <p:nvPr/>
        </p:nvSpPr>
        <p:spPr>
          <a:xfrm>
            <a:off x="2410820" y="1910259"/>
            <a:ext cx="14477999" cy="923330"/>
          </a:xfrm>
          <a:prstGeom prst="rect">
            <a:avLst/>
          </a:prstGeom>
          <a:noFill/>
        </p:spPr>
        <p:txBody>
          <a:bodyPr wrap="square" rtlCol="0">
            <a:spAutoFit/>
          </a:bodyPr>
          <a:lstStyle/>
          <a:p>
            <a:pPr algn="l"/>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Összeférhetetlenség</a:t>
            </a:r>
          </a:p>
        </p:txBody>
      </p:sp>
      <p:sp>
        <p:nvSpPr>
          <p:cNvPr id="10" name="TextBox 9">
            <a:extLst>
              <a:ext uri="{FF2B5EF4-FFF2-40B4-BE49-F238E27FC236}">
                <a16:creationId xmlns:a16="http://schemas.microsoft.com/office/drawing/2014/main" id="{08FF3916-E77D-F7E3-7024-509FD915F760}"/>
              </a:ext>
            </a:extLst>
          </p:cNvPr>
          <p:cNvSpPr txBox="1"/>
          <p:nvPr/>
        </p:nvSpPr>
        <p:spPr>
          <a:xfrm>
            <a:off x="2571967" y="2833589"/>
            <a:ext cx="14478000" cy="6661567"/>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Az ajánlatkérést megelőzően az ajánlatkérő dokumentáltan köteles elvégezni az ajánlattételre felhívni kívánt gazdasági szereplők összefonódás-vizsgálatát az interneten ingyenesen elérhető cégjegyzékadatok alapján.</a:t>
            </a:r>
          </a:p>
          <a:p>
            <a:pPr marL="457200" indent="-457200" algn="just">
              <a:lnSpc>
                <a:spcPct val="150000"/>
              </a:lnSpc>
              <a:buFont typeface="Arial" panose="020B0604020202020204" pitchFamily="34" charset="0"/>
              <a:buChar char="•"/>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Az ajánlatkérő által az elszámoláshoz benyújtott, az összeférhetetlenségi esetekről szóló nyilatkozat nem mentesíti az ajánlatkérőt az alól, hogy kétség esetén minden olyan alátámasztó dokumentumot becsatoljon az ellenőrzést végző szervezet részére, amely igazolja azt, hogy az összeférhetetlenségi körülmények valóban nem álltak fenn. </a:t>
            </a:r>
          </a:p>
        </p:txBody>
      </p:sp>
    </p:spTree>
    <p:extLst>
      <p:ext uri="{BB962C8B-B14F-4D97-AF65-F5344CB8AC3E}">
        <p14:creationId xmlns:p14="http://schemas.microsoft.com/office/powerpoint/2010/main" val="12547633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0ED85B7-00C8-9E0A-0B65-44171B89B1F6}"/>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F19438F4-CFAD-D766-50BA-8411E020D462}"/>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395AC568-AE34-CF9B-6689-45BB9C9C4E79}"/>
              </a:ext>
            </a:extLst>
          </p:cNvPr>
          <p:cNvSpPr txBox="1"/>
          <p:nvPr/>
        </p:nvSpPr>
        <p:spPr>
          <a:xfrm>
            <a:off x="2419202" y="1766243"/>
            <a:ext cx="14325601" cy="1754326"/>
          </a:xfrm>
          <a:prstGeom prst="rect">
            <a:avLst/>
          </a:prstGeom>
          <a:noFill/>
        </p:spPr>
        <p:txBody>
          <a:bodyPr wrap="square" rtlCol="0">
            <a:spAutoFit/>
          </a:bodyPr>
          <a:lstStyle/>
          <a:p>
            <a:pPr algn="l"/>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Összeférhetetlenségre vonatkozó pár példa</a:t>
            </a:r>
          </a:p>
        </p:txBody>
      </p:sp>
      <p:sp>
        <p:nvSpPr>
          <p:cNvPr id="10" name="TextBox 9">
            <a:extLst>
              <a:ext uri="{FF2B5EF4-FFF2-40B4-BE49-F238E27FC236}">
                <a16:creationId xmlns:a16="http://schemas.microsoft.com/office/drawing/2014/main" id="{5FA5EF4A-22E7-A272-0ACB-0E99E31F698E}"/>
              </a:ext>
            </a:extLst>
          </p:cNvPr>
          <p:cNvSpPr txBox="1"/>
          <p:nvPr/>
        </p:nvSpPr>
        <p:spPr>
          <a:xfrm>
            <a:off x="2635226" y="3648757"/>
            <a:ext cx="14478000" cy="6789551"/>
          </a:xfrm>
          <a:prstGeom prst="rect">
            <a:avLst/>
          </a:prstGeom>
          <a:noFill/>
        </p:spPr>
        <p:txBody>
          <a:bodyPr wrap="square" rtlCol="0">
            <a:spAutoFit/>
          </a:bodyPr>
          <a:lstStyle/>
          <a:p>
            <a:pPr marL="673200" indent="-457200" algn="just">
              <a:lnSpc>
                <a:spcPct val="14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Két ajánlatadó cég tulajdonosai azonos személyek.</a:t>
            </a:r>
          </a:p>
          <a:p>
            <a:pPr marL="673200" indent="-457200" algn="just">
              <a:lnSpc>
                <a:spcPct val="14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Az egyik vállalkozás tulajdonosa / vezetője a másik vállalkozás tulajdonosának / vezetőjének közeli hozzátartozója.</a:t>
            </a:r>
          </a:p>
          <a:p>
            <a:pPr marL="673200" indent="-457200" algn="just">
              <a:lnSpc>
                <a:spcPct val="14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 projekt életének bármely szakaszában kapcsolattartóként megadott személy ugyanabban a projektben beszállítóvá válik.</a:t>
            </a:r>
          </a:p>
          <a:p>
            <a:pPr marL="673200" indent="-457200" algn="just">
              <a:lnSpc>
                <a:spcPct val="14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Olyan gazdasági szereplő nyújt be ajánlatot, részvételi jelentkezést, amelynek az adott beszerzési eljárással kapcsolatos döntéshozói személyükben átfedést mutatnak az ajánlatkérő döntéseinek meghozatalára jogosultakkal.</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73533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3C2ECFA-39FA-1515-1F78-D4DDB8E617C9}"/>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C0ADCD3C-8DAE-02E1-189A-243B6719028B}"/>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B5191359-9CDD-B516-0E35-0DC768A605DC}"/>
              </a:ext>
            </a:extLst>
          </p:cNvPr>
          <p:cNvSpPr txBox="1"/>
          <p:nvPr/>
        </p:nvSpPr>
        <p:spPr>
          <a:xfrm>
            <a:off x="2584448" y="2198291"/>
            <a:ext cx="14325601" cy="923330"/>
          </a:xfrm>
          <a:prstGeom prst="rect">
            <a:avLst/>
          </a:prstGeom>
          <a:noFill/>
        </p:spPr>
        <p:txBody>
          <a:bodyPr wrap="square" rtlCol="0">
            <a:spAutoFit/>
          </a:bodyPr>
          <a:lstStyle/>
          <a:p>
            <a:pPr algn="l"/>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Átláthatóság</a:t>
            </a:r>
          </a:p>
        </p:txBody>
      </p:sp>
      <p:sp>
        <p:nvSpPr>
          <p:cNvPr id="10" name="TextBox 9">
            <a:extLst>
              <a:ext uri="{FF2B5EF4-FFF2-40B4-BE49-F238E27FC236}">
                <a16:creationId xmlns:a16="http://schemas.microsoft.com/office/drawing/2014/main" id="{83F7C57E-F927-B56B-0EC9-3DF481AA14F8}"/>
              </a:ext>
            </a:extLst>
          </p:cNvPr>
          <p:cNvSpPr txBox="1"/>
          <p:nvPr/>
        </p:nvSpPr>
        <p:spPr>
          <a:xfrm>
            <a:off x="2508249" y="3404768"/>
            <a:ext cx="14478000" cy="6494085"/>
          </a:xfrm>
          <a:prstGeom prst="rect">
            <a:avLst/>
          </a:prstGeom>
          <a:noFill/>
        </p:spPr>
        <p:txBody>
          <a:bodyPr wrap="square" rtlCol="0">
            <a:spAutoFit/>
          </a:bodyPr>
          <a:lstStyle/>
          <a:p>
            <a:pPr marL="457200" indent="-457200" algn="just">
              <a:lnSpc>
                <a:spcPct val="150000"/>
              </a:lnSpc>
              <a:spcBef>
                <a:spcPts val="0"/>
              </a:spcBef>
              <a:buFont typeface="Arial" panose="020B0604020202020204" pitchFamily="34" charset="0"/>
              <a:buChar char="•"/>
            </a:pPr>
            <a:r>
              <a:rPr lang="hu-HU" sz="3200" dirty="0">
                <a:solidFill>
                  <a:srgbClr val="003399"/>
                </a:solidFill>
              </a:rPr>
              <a:t>Alkalmazott alkalmassági feltételek és értékelési szempontok az ajánlattevők számára előre megismerhetőnek kell lenni.</a:t>
            </a:r>
          </a:p>
          <a:p>
            <a:pPr marL="457200" indent="-457200" algn="just">
              <a:lnSpc>
                <a:spcPct val="150000"/>
              </a:lnSpc>
              <a:spcBef>
                <a:spcPts val="0"/>
              </a:spcBef>
              <a:buFont typeface="Arial" panose="020B0604020202020204" pitchFamily="34" charset="0"/>
              <a:buChar char="•"/>
            </a:pPr>
            <a:r>
              <a:rPr lang="hu-HU" sz="3200" dirty="0">
                <a:solidFill>
                  <a:srgbClr val="003399"/>
                </a:solidFill>
              </a:rPr>
              <a:t>Amennyiben az ajánlatkérő saját honlappal rendelkezik, köteles azon a beszerzési eljárást megindító felhívást, illetve a felhívás esetleges módosítását közzétenni.</a:t>
            </a:r>
          </a:p>
          <a:p>
            <a:pPr marL="457200" indent="-457200" algn="just">
              <a:lnSpc>
                <a:spcPct val="150000"/>
              </a:lnSpc>
              <a:spcBef>
                <a:spcPts val="0"/>
              </a:spcBef>
              <a:buFont typeface="Arial" panose="020B0604020202020204" pitchFamily="34" charset="0"/>
              <a:buChar char="•"/>
            </a:pPr>
            <a:r>
              <a:rPr lang="hu-HU" sz="3200" dirty="0">
                <a:solidFill>
                  <a:srgbClr val="003399"/>
                </a:solidFill>
              </a:rPr>
              <a:t>A partner köteles megfelelően dokumentálni a beszerzési eljárás minden lépését és szükség esetén benyújtania a hitelesítési tevékenységre kijelölt szervezet részére.</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711009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4725FBB-3FCF-C54A-2C32-8DB5484451BF}"/>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B59E170C-64B9-EADD-DB76-AD38E5F742E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5CE1C088-CC71-A77B-94D4-98952120F73D}"/>
              </a:ext>
            </a:extLst>
          </p:cNvPr>
          <p:cNvSpPr txBox="1"/>
          <p:nvPr/>
        </p:nvSpPr>
        <p:spPr>
          <a:xfrm>
            <a:off x="2491210" y="2126283"/>
            <a:ext cx="14325601" cy="923330"/>
          </a:xfrm>
          <a:prstGeom prst="rect">
            <a:avLst/>
          </a:prstGeom>
          <a:noFill/>
        </p:spPr>
        <p:txBody>
          <a:bodyPr wrap="square" rtlCol="0">
            <a:spAutoFit/>
          </a:bodyPr>
          <a:lstStyle/>
          <a:p>
            <a:pPr marL="0" indent="0">
              <a:spcBef>
                <a:spcPts val="600"/>
              </a:spcBef>
              <a:buClr>
                <a:schemeClr val="accent5">
                  <a:lumMod val="75000"/>
                </a:schemeClr>
              </a:buClr>
              <a:buNone/>
            </a:pPr>
            <a:r>
              <a:rPr lang="hu-HU" sz="5400" b="1" cap="all" dirty="0">
                <a:solidFill>
                  <a:srgbClr val="003399"/>
                </a:solidFill>
                <a:latin typeface="Open Sans" panose="020B0606030504020204" pitchFamily="34" charset="0"/>
                <a:ea typeface="Open Sans" panose="020B0606030504020204" pitchFamily="34" charset="0"/>
                <a:cs typeface="Open Sans" panose="020B0606030504020204" pitchFamily="34" charset="0"/>
              </a:rPr>
              <a:t>Eljárások és értékhatárok</a:t>
            </a:r>
          </a:p>
        </p:txBody>
      </p:sp>
      <p:sp>
        <p:nvSpPr>
          <p:cNvPr id="10" name="TextBox 9">
            <a:extLst>
              <a:ext uri="{FF2B5EF4-FFF2-40B4-BE49-F238E27FC236}">
                <a16:creationId xmlns:a16="http://schemas.microsoft.com/office/drawing/2014/main" id="{6035B647-6AF1-D077-6A7C-0487C614F017}"/>
              </a:ext>
            </a:extLst>
          </p:cNvPr>
          <p:cNvSpPr txBox="1"/>
          <p:nvPr/>
        </p:nvSpPr>
        <p:spPr>
          <a:xfrm>
            <a:off x="2635226" y="3422427"/>
            <a:ext cx="14478000" cy="5922903"/>
          </a:xfrm>
          <a:prstGeom prst="rect">
            <a:avLst/>
          </a:prstGeom>
          <a:noFill/>
        </p:spPr>
        <p:txBody>
          <a:bodyPr wrap="square" rtlCol="0">
            <a:spAutoFit/>
          </a:bodyPr>
          <a:lstStyle/>
          <a:p>
            <a:pPr marL="0" indent="0" algn="just">
              <a:lnSpc>
                <a:spcPct val="150000"/>
              </a:lnSpc>
              <a:buClr>
                <a:schemeClr val="accent5">
                  <a:lumMod val="75000"/>
                </a:schemeClr>
              </a:buClr>
              <a:buNone/>
            </a:pP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1. Közbeszerzési értékhatárt elérő vagy meghaladó értékű beszerzések </a:t>
            </a: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 a </a:t>
            </a:r>
            <a:r>
              <a:rPr lang="hu-HU" sz="3200" dirty="0">
                <a:solidFill>
                  <a:srgbClr val="003399"/>
                </a:solidFill>
              </a:rPr>
              <a:t>2015. évi CXLIII. Törvény, s a kapcsolódó rendeletek szabályozzák </a:t>
            </a:r>
            <a:endPar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0" indent="0">
              <a:lnSpc>
                <a:spcPct val="150000"/>
              </a:lnSpc>
              <a:buClr>
                <a:schemeClr val="accent5">
                  <a:lumMod val="75000"/>
                </a:schemeClr>
              </a:buClr>
              <a:buNone/>
            </a:pP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2. Közbeszerzési értékhatár alatti beszerzések</a:t>
            </a:r>
          </a:p>
          <a:p>
            <a:pPr marL="457200" lvl="1" indent="-457200">
              <a:lnSpc>
                <a:spcPct val="150000"/>
              </a:lnSpc>
              <a:buClr>
                <a:schemeClr val="accent5">
                  <a:lumMod val="75000"/>
                </a:schemeClr>
              </a:buClr>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2.1. nettó 10 000 eurót elérő vagy meghaladó beszerzés</a:t>
            </a:r>
          </a:p>
          <a:p>
            <a:pPr marL="457200" lvl="1" indent="-457200">
              <a:lnSpc>
                <a:spcPct val="150000"/>
              </a:lnSpc>
              <a:buClr>
                <a:schemeClr val="accent5">
                  <a:lumMod val="75000"/>
                </a:schemeClr>
              </a:buClr>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2.2. nettó 10 000 euró alatti beszerzések</a:t>
            </a:r>
          </a:p>
          <a:p>
            <a:pPr marL="0" lvl="1" indent="0">
              <a:lnSpc>
                <a:spcPct val="150000"/>
              </a:lnSpc>
              <a:buClr>
                <a:schemeClr val="accent5">
                  <a:lumMod val="75000"/>
                </a:schemeClr>
              </a:buClr>
              <a:buNone/>
            </a:pP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3. Központosított közbeszerzés</a:t>
            </a:r>
          </a:p>
          <a:p>
            <a:pPr marL="0" lvl="1" indent="0">
              <a:lnSpc>
                <a:spcPct val="150000"/>
              </a:lnSpc>
              <a:buClr>
                <a:schemeClr val="accent5">
                  <a:lumMod val="75000"/>
                </a:schemeClr>
              </a:buClr>
              <a:buNone/>
            </a:pP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4. Speciális beszerzések</a:t>
            </a:r>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58326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2D9634E-502F-67E7-C81D-29947EC1DE7F}"/>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FBFA4B10-CCC0-E727-6BA7-84645EC7D28A}"/>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9C63F5A3-AC0B-F2D6-419F-2E062A95C0BC}"/>
              </a:ext>
            </a:extLst>
          </p:cNvPr>
          <p:cNvSpPr txBox="1"/>
          <p:nvPr/>
        </p:nvSpPr>
        <p:spPr>
          <a:xfrm>
            <a:off x="2275186" y="1910259"/>
            <a:ext cx="14325601" cy="1754326"/>
          </a:xfrm>
          <a:prstGeom prst="rect">
            <a:avLst/>
          </a:prstGeom>
          <a:noFill/>
        </p:spPr>
        <p:txBody>
          <a:bodyPr wrap="square" rtlCol="0">
            <a:spAutoFit/>
          </a:bodyPr>
          <a:lstStyle/>
          <a:p>
            <a:pPr marL="914400" indent="-914400" algn="l">
              <a:spcBef>
                <a:spcPts val="600"/>
              </a:spcBef>
              <a:buClr>
                <a:srgbClr val="003399"/>
              </a:buClr>
              <a:buFont typeface="+mj-lt"/>
              <a:buAutoNum type="arabicPeriod"/>
            </a:pPr>
            <a:r>
              <a:rPr lang="hu-HU" sz="5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Közbeszerzési értékhatárt elérő vagy  meghaladó értékű beszerzések </a:t>
            </a:r>
          </a:p>
        </p:txBody>
      </p:sp>
      <p:sp>
        <p:nvSpPr>
          <p:cNvPr id="10" name="TextBox 9">
            <a:extLst>
              <a:ext uri="{FF2B5EF4-FFF2-40B4-BE49-F238E27FC236}">
                <a16:creationId xmlns:a16="http://schemas.microsoft.com/office/drawing/2014/main" id="{77E4B12F-A643-9E95-D9A5-8E3DC7D5D312}"/>
              </a:ext>
            </a:extLst>
          </p:cNvPr>
          <p:cNvSpPr txBox="1"/>
          <p:nvPr/>
        </p:nvSpPr>
        <p:spPr>
          <a:xfrm>
            <a:off x="2563218" y="4070499"/>
            <a:ext cx="14478000" cy="5755422"/>
          </a:xfrm>
          <a:prstGeom prst="rect">
            <a:avLst/>
          </a:prstGeom>
          <a:noFill/>
        </p:spPr>
        <p:txBody>
          <a:bodyPr wrap="square" rtlCol="0">
            <a:spAutoFit/>
          </a:bodyPr>
          <a:lstStyle/>
          <a:p>
            <a:pPr marL="0" indent="0">
              <a:lnSpc>
                <a:spcPct val="150000"/>
              </a:lnSpc>
              <a:buClr>
                <a:schemeClr val="accent5">
                  <a:lumMod val="75000"/>
                </a:schemeClr>
              </a:buClr>
              <a:buNone/>
            </a:pPr>
            <a:r>
              <a:rPr lang="hu-HU" sz="3200" u="sng" dirty="0">
                <a:solidFill>
                  <a:srgbClr val="003399"/>
                </a:solidFill>
                <a:latin typeface="Open Sans" panose="020B0606030504020204" pitchFamily="34" charset="0"/>
                <a:ea typeface="Open Sans" panose="020B0606030504020204" pitchFamily="34" charset="0"/>
                <a:cs typeface="Open Sans" panose="020B0606030504020204" pitchFamily="34" charset="0"/>
              </a:rPr>
              <a:t>klasszikus</a:t>
            </a: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 ajánlatkérő esetében</a:t>
            </a:r>
          </a:p>
          <a:p>
            <a:pPr marL="0" indent="0">
              <a:lnSpc>
                <a:spcPct val="150000"/>
              </a:lnSpc>
              <a:buClr>
                <a:schemeClr val="accent5">
                  <a:lumMod val="75000"/>
                </a:schemeClr>
              </a:buClr>
              <a:buNone/>
            </a:pPr>
            <a:r>
              <a:rPr lang="hu-HU" sz="3200" b="1" u="sng" dirty="0">
                <a:solidFill>
                  <a:srgbClr val="003399"/>
                </a:solidFill>
                <a:latin typeface="Open Sans" panose="020B0606030504020204" pitchFamily="34" charset="0"/>
                <a:ea typeface="Open Sans" panose="020B0606030504020204" pitchFamily="34" charset="0"/>
                <a:cs typeface="Open Sans" panose="020B0606030504020204" pitchFamily="34" charset="0"/>
              </a:rPr>
              <a:t>Nemzeti értékhatárok (2025. évben)</a:t>
            </a:r>
          </a:p>
          <a:p>
            <a:pPr marL="0" indent="0">
              <a:lnSpc>
                <a:spcPct val="150000"/>
              </a:lnSpc>
              <a:buClr>
                <a:schemeClr val="accent5">
                  <a:lumMod val="75000"/>
                </a:schemeClr>
              </a:buClr>
              <a:buNone/>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Árubeszerzés / szolgáltatásbeszerzés - nettó 20 M Ft</a:t>
            </a:r>
          </a:p>
          <a:p>
            <a:pPr marL="0" indent="0">
              <a:lnSpc>
                <a:spcPct val="150000"/>
              </a:lnSpc>
              <a:buClr>
                <a:schemeClr val="accent5">
                  <a:lumMod val="75000"/>
                </a:schemeClr>
              </a:buClr>
              <a:buNone/>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Építési beruházás – nettó 60 M Ft</a:t>
            </a:r>
          </a:p>
          <a:p>
            <a:pPr marL="0" indent="0">
              <a:lnSpc>
                <a:spcPct val="150000"/>
              </a:lnSpc>
              <a:buClr>
                <a:schemeClr val="accent5">
                  <a:lumMod val="75000"/>
                </a:schemeClr>
              </a:buClr>
              <a:buNone/>
            </a:pPr>
            <a:r>
              <a:rPr lang="hu-HU" sz="3200" b="1" u="sng" dirty="0">
                <a:solidFill>
                  <a:srgbClr val="003399"/>
                </a:solidFill>
                <a:latin typeface="Open Sans" panose="020B0606030504020204" pitchFamily="34" charset="0"/>
                <a:ea typeface="Open Sans" panose="020B0606030504020204" pitchFamily="34" charset="0"/>
                <a:cs typeface="Open Sans" panose="020B0606030504020204" pitchFamily="34" charset="0"/>
              </a:rPr>
              <a:t>Uniós értékhatárok (2025. évben)</a:t>
            </a:r>
          </a:p>
          <a:p>
            <a:pPr marL="0" indent="0">
              <a:lnSpc>
                <a:spcPct val="150000"/>
              </a:lnSpc>
              <a:buClr>
                <a:schemeClr val="accent5">
                  <a:lumMod val="75000"/>
                </a:schemeClr>
              </a:buClr>
              <a:buNone/>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Árubeszerzés / szolgáltatásbeszerzés - nettó 54 747 550 Ft (143 000 EUR)</a:t>
            </a:r>
          </a:p>
          <a:p>
            <a:pPr marL="0" indent="0">
              <a:lnSpc>
                <a:spcPct val="150000"/>
              </a:lnSpc>
              <a:buClr>
                <a:schemeClr val="accent5">
                  <a:lumMod val="75000"/>
                </a:schemeClr>
              </a:buClr>
              <a:buNone/>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Építési beruházás – nettó 2 120 223 300 Ft (5 538 000 EUR)</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99226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397EAE6-D600-2B74-5E4D-9060C1556DE7}"/>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34062A95-1011-2440-5FA2-FD7704761487}"/>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10" name="TextBox 9">
            <a:extLst>
              <a:ext uri="{FF2B5EF4-FFF2-40B4-BE49-F238E27FC236}">
                <a16:creationId xmlns:a16="http://schemas.microsoft.com/office/drawing/2014/main" id="{7799C5A7-3551-8B84-7546-B0EEF4B286DE}"/>
              </a:ext>
            </a:extLst>
          </p:cNvPr>
          <p:cNvSpPr txBox="1"/>
          <p:nvPr/>
        </p:nvSpPr>
        <p:spPr>
          <a:xfrm>
            <a:off x="2275186" y="2774355"/>
            <a:ext cx="14478000" cy="5755422"/>
          </a:xfrm>
          <a:prstGeom prst="rect">
            <a:avLst/>
          </a:prstGeom>
          <a:noFill/>
        </p:spPr>
        <p:txBody>
          <a:bodyPr wrap="square" rtlCol="0">
            <a:spAutoFit/>
          </a:bodyPr>
          <a:lstStyle/>
          <a:p>
            <a:pPr marL="0" indent="0">
              <a:lnSpc>
                <a:spcPct val="150000"/>
              </a:lnSpc>
              <a:buClr>
                <a:schemeClr val="accent5">
                  <a:lumMod val="75000"/>
                </a:schemeClr>
              </a:buClr>
              <a:buNone/>
            </a:pPr>
            <a:r>
              <a:rPr lang="hu-HU" sz="3200" u="sng" dirty="0">
                <a:solidFill>
                  <a:srgbClr val="003399"/>
                </a:solidFill>
              </a:rPr>
              <a:t>közszolgáltató</a:t>
            </a:r>
            <a:r>
              <a:rPr lang="hu-HU" sz="3200" dirty="0">
                <a:solidFill>
                  <a:srgbClr val="003399"/>
                </a:solidFill>
              </a:rPr>
              <a:t> ajánlatkérő esetében</a:t>
            </a:r>
          </a:p>
          <a:p>
            <a:pPr marL="0" indent="0">
              <a:lnSpc>
                <a:spcPct val="150000"/>
              </a:lnSpc>
              <a:buClr>
                <a:schemeClr val="accent5">
                  <a:lumMod val="75000"/>
                </a:schemeClr>
              </a:buClr>
              <a:buNone/>
            </a:pPr>
            <a:r>
              <a:rPr lang="hu-HU" sz="3200" b="1" u="sng" dirty="0">
                <a:solidFill>
                  <a:srgbClr val="003399"/>
                </a:solidFill>
              </a:rPr>
              <a:t>Nemzeti értékhatárok (2025. évben)</a:t>
            </a:r>
          </a:p>
          <a:p>
            <a:pPr marL="0" indent="0">
              <a:lnSpc>
                <a:spcPct val="150000"/>
              </a:lnSpc>
              <a:buClr>
                <a:schemeClr val="accent5">
                  <a:lumMod val="75000"/>
                </a:schemeClr>
              </a:buClr>
              <a:buNone/>
            </a:pPr>
            <a:r>
              <a:rPr lang="hu-HU" sz="3200" dirty="0">
                <a:solidFill>
                  <a:srgbClr val="003399"/>
                </a:solidFill>
              </a:rPr>
              <a:t>Árubeszerzés / szolgáltatásbeszerzés - nettó 50 M Ft</a:t>
            </a:r>
          </a:p>
          <a:p>
            <a:pPr marL="0" indent="0">
              <a:lnSpc>
                <a:spcPct val="150000"/>
              </a:lnSpc>
              <a:buClr>
                <a:schemeClr val="accent5">
                  <a:lumMod val="75000"/>
                </a:schemeClr>
              </a:buClr>
              <a:buNone/>
            </a:pPr>
            <a:r>
              <a:rPr lang="hu-HU" sz="3200" dirty="0">
                <a:solidFill>
                  <a:srgbClr val="003399"/>
                </a:solidFill>
              </a:rPr>
              <a:t>Építési beruházás – nettó 100 M Ft</a:t>
            </a:r>
          </a:p>
          <a:p>
            <a:pPr marL="0" indent="0">
              <a:lnSpc>
                <a:spcPct val="150000"/>
              </a:lnSpc>
              <a:buClr>
                <a:schemeClr val="accent5">
                  <a:lumMod val="75000"/>
                </a:schemeClr>
              </a:buClr>
              <a:buNone/>
            </a:pPr>
            <a:r>
              <a:rPr lang="hu-HU" sz="3200" b="1" u="sng" dirty="0">
                <a:solidFill>
                  <a:srgbClr val="003399"/>
                </a:solidFill>
              </a:rPr>
              <a:t>Uniós értékhatárok (2025. évben)</a:t>
            </a:r>
          </a:p>
          <a:p>
            <a:pPr marL="0" indent="0">
              <a:lnSpc>
                <a:spcPct val="150000"/>
              </a:lnSpc>
              <a:buClr>
                <a:schemeClr val="accent5">
                  <a:lumMod val="75000"/>
                </a:schemeClr>
              </a:buClr>
              <a:buNone/>
            </a:pPr>
            <a:r>
              <a:rPr lang="hu-HU" sz="3200" dirty="0">
                <a:solidFill>
                  <a:srgbClr val="003399"/>
                </a:solidFill>
              </a:rPr>
              <a:t>Árubeszerzés / szolgáltatásbeszerzés - nettó 169 602 550 Ft (443 000 EUR)</a:t>
            </a:r>
          </a:p>
          <a:p>
            <a:pPr marL="0" indent="0">
              <a:lnSpc>
                <a:spcPct val="150000"/>
              </a:lnSpc>
              <a:buClr>
                <a:schemeClr val="accent5">
                  <a:lumMod val="75000"/>
                </a:schemeClr>
              </a:buClr>
              <a:buNone/>
            </a:pPr>
            <a:r>
              <a:rPr lang="hu-HU" sz="3200" dirty="0">
                <a:solidFill>
                  <a:srgbClr val="003399"/>
                </a:solidFill>
              </a:rPr>
              <a:t>Építési beruházás – nettó 2 120 223 300 Ft (5 538 000 EUR)</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5020883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FB38D46-DA20-512E-1AFF-6CA265706BB8}"/>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4E0FDA07-0C77-5CCB-D69B-91747BB7C22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10" name="TextBox 9">
            <a:extLst>
              <a:ext uri="{FF2B5EF4-FFF2-40B4-BE49-F238E27FC236}">
                <a16:creationId xmlns:a16="http://schemas.microsoft.com/office/drawing/2014/main" id="{C7429988-589E-4CDD-9B80-F49A4E22AE3E}"/>
              </a:ext>
            </a:extLst>
          </p:cNvPr>
          <p:cNvSpPr txBox="1"/>
          <p:nvPr/>
        </p:nvSpPr>
        <p:spPr>
          <a:xfrm>
            <a:off x="2203178" y="1934553"/>
            <a:ext cx="15697744" cy="7440242"/>
          </a:xfrm>
          <a:prstGeom prst="rect">
            <a:avLst/>
          </a:prstGeom>
          <a:noFill/>
        </p:spPr>
        <p:txBody>
          <a:bodyPr wrap="square" rtlCol="0">
            <a:spAutoFit/>
          </a:bodyPr>
          <a:lstStyle/>
          <a:p>
            <a:pPr algn="just">
              <a:lnSpc>
                <a:spcPct val="130000"/>
              </a:lnSpc>
              <a:spcAft>
                <a:spcPts val="2400"/>
              </a:spcAft>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 közbeszerzési értékhatárok évente változnak / változhatnak!!</a:t>
            </a:r>
          </a:p>
          <a:p>
            <a:pPr algn="just">
              <a:lnSpc>
                <a:spcPct val="130000"/>
              </a:lnSpc>
              <a:spcAft>
                <a:spcPts val="2400"/>
              </a:spcAft>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Az aktuális közbeszerzési értékhatárok a Közbeszerzési Hatóság honlapján megtalálható (</a:t>
            </a: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hlinkClick r:id="rId3">
                  <a:extLst>
                    <a:ext uri="{A12FA001-AC4F-418D-AE19-62706E023703}">
                      <ahyp:hlinkClr xmlns:ahyp="http://schemas.microsoft.com/office/drawing/2018/hyperlinkcolor" val="tx"/>
                    </a:ext>
                  </a:extLst>
                </a:hlinkClick>
              </a:rPr>
              <a:t>https://kozbeszerzes.hu/kozbeszerzesek-az/magyar-jogi-hatter/elnoki-tajekoztatok/</a:t>
            </a: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t>
            </a:r>
          </a:p>
          <a:p>
            <a:pPr algn="just">
              <a:lnSpc>
                <a:spcPct val="130000"/>
              </a:lnSpc>
              <a:spcAft>
                <a:spcPts val="3000"/>
              </a:spcAft>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Amennyiben egy szervezet közbeszerzési eljárást folytat le, úgy azt </a:t>
            </a:r>
            <a:r>
              <a:rPr lang="hu-HU" sz="32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 közbeszerzésekről szóló 2015. évi CXLIII. törvény alapján az elektronikus közbeszerzési rendszeren (EKR) keresztül kell megtennie</a:t>
            </a: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t>
            </a:r>
          </a:p>
          <a:p>
            <a:pPr algn="just">
              <a:lnSpc>
                <a:spcPct val="130000"/>
              </a:lnSpc>
              <a:spcAft>
                <a:spcPts val="2400"/>
              </a:spcAft>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 közbeszerzési dokumentumok ellenőrzéséhez a Partnernek hozzáférési jogosultságot kell biztosítani az SZPI munkatársának az EKR-ben lefolytatott közbeszerzési dokumentumok eléréséhez</a:t>
            </a:r>
          </a:p>
        </p:txBody>
      </p:sp>
    </p:spTree>
    <p:extLst>
      <p:ext uri="{BB962C8B-B14F-4D97-AF65-F5344CB8AC3E}">
        <p14:creationId xmlns:p14="http://schemas.microsoft.com/office/powerpoint/2010/main" val="2008755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6744DF5-AF84-9EE5-8A2C-2150CD7DBFA9}"/>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561F7D0B-65E8-1C3B-1BC4-FF12D4FB4D37}"/>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37348882-B359-EB15-084F-FF96B6AFCEE1}"/>
              </a:ext>
            </a:extLst>
          </p:cNvPr>
          <p:cNvSpPr txBox="1"/>
          <p:nvPr/>
        </p:nvSpPr>
        <p:spPr>
          <a:xfrm>
            <a:off x="2491210" y="1716739"/>
            <a:ext cx="14325601" cy="2985433"/>
          </a:xfrm>
          <a:prstGeom prst="rect">
            <a:avLst/>
          </a:prstGeom>
          <a:noFill/>
        </p:spPr>
        <p:txBody>
          <a:bodyPr wrap="square" rtlCol="0">
            <a:spAutoFit/>
          </a:bodyPr>
          <a:lstStyle/>
          <a:p>
            <a:pPr algn="l">
              <a:buClr>
                <a:srgbClr val="003399"/>
              </a:buClr>
            </a:pPr>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2. Közbeszerzési értékhatár alatti beszerzések</a:t>
            </a:r>
          </a:p>
          <a:p>
            <a:pPr algn="l"/>
            <a:endParaRPr lang="hu-HU" sz="80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AE0AD2F3-42FC-C4A3-25E9-286B194E2CEA}"/>
              </a:ext>
            </a:extLst>
          </p:cNvPr>
          <p:cNvSpPr txBox="1"/>
          <p:nvPr/>
        </p:nvSpPr>
        <p:spPr>
          <a:xfrm>
            <a:off x="2635226" y="3638451"/>
            <a:ext cx="14478000" cy="592290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eljárásban résztvevők, döntéshozók meghatározása és dokumentálása (javasolt beszerzési szabályzat készítése)</a:t>
            </a:r>
          </a:p>
          <a:p>
            <a:pPr marL="457200" indent="-457200" algn="just">
              <a:lnSpc>
                <a:spcPct val="150000"/>
              </a:lnSpc>
              <a:buFont typeface="Arial" panose="020B0604020202020204" pitchFamily="34" charset="0"/>
              <a:buChar char="•"/>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beszerzési terv - az adott projektben megvalósítani tervezett beszerzéseket, a Kbt. részekre bontás tilalmára vonatkozó rendelkezései szerint megvizsgálni</a:t>
            </a:r>
          </a:p>
          <a:p>
            <a:pPr marL="457200" indent="-457200" algn="just">
              <a:lnSpc>
                <a:spcPct val="150000"/>
              </a:lnSpc>
              <a:buFont typeface="Arial" panose="020B0604020202020204" pitchFamily="34" charset="0"/>
              <a:buChar char="•"/>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becsült érték meghatározás – dokumentáltan; módosítások esetén is vizsgálni kell; a költségvetési sor összege nem elégséges a becsült érték meghatározására.</a:t>
            </a:r>
          </a:p>
        </p:txBody>
      </p:sp>
    </p:spTree>
    <p:extLst>
      <p:ext uri="{BB962C8B-B14F-4D97-AF65-F5344CB8AC3E}">
        <p14:creationId xmlns:p14="http://schemas.microsoft.com/office/powerpoint/2010/main" val="24360335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4AF4FED-4F29-8707-445B-288657AAC11F}"/>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A54256D6-1697-62F9-8EC0-8EB686EADCD5}"/>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4D45A582-ADCA-B914-7F22-E082400D4EDA}"/>
              </a:ext>
            </a:extLst>
          </p:cNvPr>
          <p:cNvSpPr txBox="1"/>
          <p:nvPr/>
        </p:nvSpPr>
        <p:spPr>
          <a:xfrm>
            <a:off x="2347194" y="1766243"/>
            <a:ext cx="14325601" cy="2985433"/>
          </a:xfrm>
          <a:prstGeom prst="rect">
            <a:avLst/>
          </a:prstGeom>
          <a:noFill/>
        </p:spPr>
        <p:txBody>
          <a:bodyPr wrap="square" rtlCol="0">
            <a:spAutoFit/>
          </a:bodyPr>
          <a:lstStyle/>
          <a:p>
            <a:pPr algn="l"/>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2. Közbeszerzési értékhatár alatti beszerzések</a:t>
            </a:r>
          </a:p>
          <a:p>
            <a:pPr algn="l"/>
            <a:endParaRPr lang="hu-HU" sz="80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44E25B8B-FD78-BEE1-866F-FD50DA58DA21}"/>
              </a:ext>
            </a:extLst>
          </p:cNvPr>
          <p:cNvSpPr txBox="1"/>
          <p:nvPr/>
        </p:nvSpPr>
        <p:spPr>
          <a:xfrm>
            <a:off x="2635226" y="4049296"/>
            <a:ext cx="14478000" cy="5016758"/>
          </a:xfrm>
          <a:prstGeom prst="rect">
            <a:avLst/>
          </a:prstGeom>
          <a:noFill/>
        </p:spPr>
        <p:txBody>
          <a:bodyPr wrap="square" rtlCol="0">
            <a:spAutoFit/>
          </a:bodyPr>
          <a:lstStyle/>
          <a:p>
            <a:pPr algn="just">
              <a:lnSpc>
                <a:spcPct val="150000"/>
              </a:lnSpc>
            </a:pP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2.1. A nettó 10 000 eurót elérő vagy meghaladó (de a közbeszerzési értékhatárt el nem érő) beszerzés esetében:</a:t>
            </a:r>
          </a:p>
          <a:p>
            <a:pPr marL="741600" indent="-285750" algn="just">
              <a:lnSpc>
                <a:spcPct val="150000"/>
              </a:lnSpc>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Legalább 3 db érvényes</a:t>
            </a:r>
          </a:p>
          <a:p>
            <a:pPr marL="742950" lvl="1" indent="-285750" algn="just">
              <a:lnSpc>
                <a:spcPct val="150000"/>
              </a:lnSpc>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egymástól és a partnertől független</a:t>
            </a:r>
          </a:p>
          <a:p>
            <a:pPr marL="742950" lvl="1" indent="-285750" algn="just">
              <a:lnSpc>
                <a:spcPct val="150000"/>
              </a:lnSpc>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azonos tárgyú</a:t>
            </a:r>
          </a:p>
          <a:p>
            <a:pPr marL="742950" lvl="1" indent="-285750" algn="just">
              <a:lnSpc>
                <a:spcPct val="150000"/>
              </a:lnSpc>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összehasonlítható</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520381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9075F33-2746-CA8A-73D5-C69B23FE5707}"/>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8D026A20-5E5B-9804-8862-346E67D42882}"/>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10" name="TextBox 9">
            <a:extLst>
              <a:ext uri="{FF2B5EF4-FFF2-40B4-BE49-F238E27FC236}">
                <a16:creationId xmlns:a16="http://schemas.microsoft.com/office/drawing/2014/main" id="{2AFADE66-BDF0-1724-004F-B77A04FBAF9A}"/>
              </a:ext>
            </a:extLst>
          </p:cNvPr>
          <p:cNvSpPr txBox="1"/>
          <p:nvPr/>
        </p:nvSpPr>
        <p:spPr>
          <a:xfrm>
            <a:off x="2635226" y="2486323"/>
            <a:ext cx="14478000" cy="6494085"/>
          </a:xfrm>
          <a:prstGeom prst="rect">
            <a:avLst/>
          </a:prstGeom>
          <a:noFill/>
        </p:spPr>
        <p:txBody>
          <a:bodyPr wrap="square" rtlCol="0">
            <a:spAutoFit/>
          </a:bodyPr>
          <a:lstStyle/>
          <a:p>
            <a:pPr marL="742950" lvl="1" indent="-285750" algn="just">
              <a:lnSpc>
                <a:spcPct val="150000"/>
              </a:lnSpc>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potenciális gazdasági szereplőtől származó (Az ajánlatkérést megelőzően az ajánlatkérő felelőssége arról meggyőződni, hogy a gazdasági szereplő potenciális ajánlattevőnek minősül-e.)</a:t>
            </a:r>
          </a:p>
          <a:p>
            <a:pPr marL="742950" lvl="1" indent="-285750" algn="just">
              <a:lnSpc>
                <a:spcPct val="150000"/>
              </a:lnSpc>
              <a:buFont typeface="Arial" panose="020B0604020202020204" pitchFamily="34" charset="0"/>
              <a:buChar char="•"/>
            </a:pPr>
            <a:r>
              <a:rPr lang="hu-HU" sz="3200" dirty="0">
                <a:solidFill>
                  <a:srgbClr val="003399"/>
                </a:solidFill>
              </a:rPr>
              <a:t>írásos</a:t>
            </a:r>
          </a:p>
          <a:p>
            <a:pPr marL="742950" lvl="1" indent="-285750" algn="just">
              <a:lnSpc>
                <a:spcPct val="150000"/>
              </a:lnSpc>
              <a:buFont typeface="Arial" panose="020B0604020202020204" pitchFamily="34" charset="0"/>
              <a:buChar char="•"/>
            </a:pPr>
            <a:r>
              <a:rPr lang="hu-HU" sz="3200" b="1" dirty="0">
                <a:solidFill>
                  <a:srgbClr val="003399"/>
                </a:solidFill>
              </a:rPr>
              <a:t>KIZÁRÓLAG POSTAI ÚTON, VAGY ELEKTRONIKUSAN ÉRKEZETT, </a:t>
            </a:r>
            <a:r>
              <a:rPr lang="hu-HU" sz="3200" b="1" u="sng" dirty="0">
                <a:solidFill>
                  <a:srgbClr val="003399"/>
                </a:solidFill>
              </a:rPr>
              <a:t>SZEMÉLYES ÁTVÉTEL NEM MEGENGEDETT</a:t>
            </a:r>
            <a:r>
              <a:rPr lang="hu-HU" sz="3200" b="1" dirty="0">
                <a:solidFill>
                  <a:srgbClr val="003399"/>
                </a:solidFill>
              </a:rPr>
              <a:t>!!</a:t>
            </a:r>
          </a:p>
          <a:p>
            <a:pPr lvl="1" algn="just">
              <a:lnSpc>
                <a:spcPct val="150000"/>
              </a:lnSpc>
            </a:pPr>
            <a:endParaRPr lang="hu-HU" sz="3200" dirty="0">
              <a:solidFill>
                <a:srgbClr val="003399"/>
              </a:solidFill>
            </a:endParaRPr>
          </a:p>
          <a:p>
            <a:pPr lvl="1" algn="just">
              <a:lnSpc>
                <a:spcPct val="150000"/>
              </a:lnSpc>
            </a:pPr>
            <a:r>
              <a:rPr lang="hu-HU" sz="3200" dirty="0">
                <a:solidFill>
                  <a:srgbClr val="003399"/>
                </a:solidFill>
              </a:rPr>
              <a:t>ajánlat közül történhet meg a kiválasztás.</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23173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60C5462B-226C-23C5-524D-E33EA93F353A}"/>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10" name="TextBox 9">
            <a:extLst>
              <a:ext uri="{FF2B5EF4-FFF2-40B4-BE49-F238E27FC236}">
                <a16:creationId xmlns:a16="http://schemas.microsoft.com/office/drawing/2014/main" id="{A7AB6096-4A3C-4CBF-D026-C5C0AE6A60EB}"/>
              </a:ext>
            </a:extLst>
          </p:cNvPr>
          <p:cNvSpPr txBox="1"/>
          <p:nvPr/>
        </p:nvSpPr>
        <p:spPr>
          <a:xfrm>
            <a:off x="2813050" y="3605752"/>
            <a:ext cx="14478000" cy="3706912"/>
          </a:xfrm>
          <a:prstGeom prst="rect">
            <a:avLst/>
          </a:prstGeom>
          <a:noFill/>
        </p:spPr>
        <p:txBody>
          <a:bodyPr wrap="square" rtlCol="0">
            <a:spAutoFit/>
          </a:bodyPr>
          <a:lstStyle/>
          <a:p>
            <a:pPr algn="ctr">
              <a:lnSpc>
                <a:spcPct val="150000"/>
              </a:lnSpc>
            </a:pPr>
            <a:r>
              <a:rPr lang="hu-HU" sz="32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Miért is van szükség a beszerzési eljárások szabályozására?</a:t>
            </a:r>
          </a:p>
          <a:p>
            <a:pPr algn="ctr">
              <a:lnSpc>
                <a:spcPct val="150000"/>
              </a:lnSpc>
            </a:pPr>
            <a:endParaRPr lang="hu-HU" sz="32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hu-HU" sz="32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 hazai és uniós források törvényi előírásainak megfelelő felhasználásának biztosítása miatt. </a:t>
            </a:r>
          </a:p>
          <a:p>
            <a:pPr>
              <a:lnSpc>
                <a:spcPct val="150000"/>
              </a:lnSpc>
              <a:spcBef>
                <a:spcPts val="0"/>
              </a:spcBef>
              <a:buClr>
                <a:schemeClr val="accent5">
                  <a:lumMod val="75000"/>
                </a:schemeClr>
              </a:buClr>
            </a:pPr>
            <a:endPar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A4298D7-3EE6-73A5-B16A-5CFC584E8BFC}"/>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4AEF2984-F710-4E9C-3966-33351EB174B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10" name="TextBox 9">
            <a:extLst>
              <a:ext uri="{FF2B5EF4-FFF2-40B4-BE49-F238E27FC236}">
                <a16:creationId xmlns:a16="http://schemas.microsoft.com/office/drawing/2014/main" id="{D8EF4934-F6A1-8735-2A4A-51D70E02EF0E}"/>
              </a:ext>
            </a:extLst>
          </p:cNvPr>
          <p:cNvSpPr txBox="1"/>
          <p:nvPr/>
        </p:nvSpPr>
        <p:spPr>
          <a:xfrm>
            <a:off x="2419202" y="1550219"/>
            <a:ext cx="14478000" cy="8266878"/>
          </a:xfrm>
          <a:prstGeom prst="rect">
            <a:avLst/>
          </a:prstGeom>
          <a:noFill/>
        </p:spPr>
        <p:txBody>
          <a:bodyPr wrap="square" rtlCol="0">
            <a:spAutoFit/>
          </a:bodyPr>
          <a:lstStyle/>
          <a:p>
            <a:pPr marL="285750" indent="-285750" algn="just">
              <a:lnSpc>
                <a:spcPct val="130000"/>
              </a:lnSpc>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Fontos, hogy az ajánlati felhívásban / az árajánlat kérési dokumentációban az ajánlat tárgya kellő részletezettséggel kerüljön meghatározásra, amelyből egyértelműen beazonosítható az egyes feladatok/beszerzendő eszközök mennyisége és tartalma, a megvalósítandó kivitelezési feladatok tartalma az ajánlattevők számára.</a:t>
            </a:r>
          </a:p>
          <a:p>
            <a:pPr marL="285750" indent="-285750" algn="just">
              <a:lnSpc>
                <a:spcPct val="130000"/>
              </a:lnSpc>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Feladategységeket / beszerzendő eszközöket részösszegekkel / egységárral is árazni kell, általánosságban egyösszegű ajánlati ár nem fogadható el.</a:t>
            </a:r>
          </a:p>
          <a:p>
            <a:pPr marL="285750" indent="-285750" algn="just">
              <a:lnSpc>
                <a:spcPct val="130000"/>
              </a:lnSpc>
              <a:buFont typeface="Arial" panose="020B0604020202020204" pitchFamily="34" charset="0"/>
              <a:buChar char="•"/>
            </a:pPr>
            <a:r>
              <a:rPr lang="hu-HU" altLang="hu-HU" sz="3200" dirty="0">
                <a:solidFill>
                  <a:srgbClr val="003399"/>
                </a:solidFill>
              </a:rPr>
              <a:t>A rendelkezésre álló ajánlatok közül a kedvezményezett a legalacsonyabb összegű ellenszolgáltatást tartalmazó vagy a legjobb ár-érték arányt megjelenítő ajánlatot köteles elfogadni. Utóbbi esetben indokolni kell a legjobb ár-érték arány elfogadásának okát.</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768488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1FCB457-E612-4827-1DDB-A94322FAFEF9}"/>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B2257A4C-AD62-BE9E-DC32-DD1EE47A00E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10" name="TextBox 9">
            <a:extLst>
              <a:ext uri="{FF2B5EF4-FFF2-40B4-BE49-F238E27FC236}">
                <a16:creationId xmlns:a16="http://schemas.microsoft.com/office/drawing/2014/main" id="{FACA3365-399A-3CA3-A081-19797A914C53}"/>
              </a:ext>
            </a:extLst>
          </p:cNvPr>
          <p:cNvSpPr txBox="1"/>
          <p:nvPr/>
        </p:nvSpPr>
        <p:spPr>
          <a:xfrm>
            <a:off x="2491210" y="2558331"/>
            <a:ext cx="14478000" cy="6346353"/>
          </a:xfrm>
          <a:prstGeom prst="rect">
            <a:avLst/>
          </a:prstGeom>
          <a:noFill/>
        </p:spPr>
        <p:txBody>
          <a:bodyPr wrap="square" rtlCol="0">
            <a:spAutoFit/>
          </a:bodyPr>
          <a:lstStyle/>
          <a:p>
            <a:pPr marL="457200" indent="-457200" algn="just">
              <a:lnSpc>
                <a:spcPct val="130000"/>
              </a:lnSpc>
              <a:spcBef>
                <a:spcPts val="0"/>
              </a:spcBef>
              <a:buFont typeface="Arial" panose="020B0604020202020204" pitchFamily="34" charset="0"/>
              <a:buChar char="•"/>
            </a:pPr>
            <a:r>
              <a:rPr lang="hu-HU" altLang="hu-HU" sz="3200" dirty="0">
                <a:solidFill>
                  <a:srgbClr val="003399"/>
                </a:solidFill>
              </a:rPr>
              <a:t>Ha </a:t>
            </a:r>
            <a:r>
              <a:rPr lang="hu-HU" alt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szerződéses</a:t>
            </a:r>
            <a:r>
              <a:rPr lang="hu-HU" altLang="hu-HU" sz="3200" dirty="0">
                <a:solidFill>
                  <a:srgbClr val="003399"/>
                </a:solidFill>
              </a:rPr>
              <a:t> ár a jellemző piaci árnál bizonyíthatóan magasabb vagy  a piaci ár igazolása a hiánypótlások után sem történik meg, a hitelesítési tevékenységre kijelölt szervezet jogosult a költség hitelesítésének elutasítására/megtagadására. </a:t>
            </a:r>
            <a:r>
              <a:rPr lang="hu-HU" sz="3200" dirty="0">
                <a:solidFill>
                  <a:srgbClr val="003399"/>
                </a:solidFill>
              </a:rPr>
              <a:t>A költségek elfogadása a szokásos piaci árral összhangban történik, az elszámolásra benyújtott és a piaci ár közötti különbség levonásra kerül a hitelesítési tevékenységre kijelölt szervezet által.</a:t>
            </a:r>
          </a:p>
          <a:p>
            <a:pPr marL="457200" indent="-457200">
              <a:lnSpc>
                <a:spcPct val="130000"/>
              </a:lnSpc>
              <a:spcBef>
                <a:spcPts val="0"/>
              </a:spcBef>
              <a:buFont typeface="Arial" panose="020B0604020202020204" pitchFamily="34" charset="0"/>
              <a:buChar char="•"/>
            </a:pPr>
            <a:r>
              <a:rPr lang="hu-HU" sz="3200" dirty="0">
                <a:solidFill>
                  <a:srgbClr val="003399"/>
                </a:solidFill>
              </a:rPr>
              <a:t>A projekt pályázati adatlapjában megjelölt összegek (költségvetési soron megítélt támogatási összeg) nem azonosak a piaci árral!</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84551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B9F0CD5-EF10-AF95-A288-399AD87E0469}"/>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6DD53D9E-F450-D5DD-FFB2-7A5EA3136A4C}"/>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6F182582-E527-D1B4-F29E-DC480297D7A2}"/>
              </a:ext>
            </a:extLst>
          </p:cNvPr>
          <p:cNvSpPr txBox="1"/>
          <p:nvPr/>
        </p:nvSpPr>
        <p:spPr>
          <a:xfrm>
            <a:off x="2813050" y="2126283"/>
            <a:ext cx="14477999" cy="2985433"/>
          </a:xfrm>
          <a:prstGeom prst="rect">
            <a:avLst/>
          </a:prstGeom>
          <a:noFill/>
        </p:spPr>
        <p:txBody>
          <a:bodyPr wrap="square" rtlCol="0">
            <a:spAutoFit/>
          </a:bodyPr>
          <a:lstStyle/>
          <a:p>
            <a:pPr algn="l"/>
            <a:r>
              <a:rPr lang="hu-HU" sz="5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2.2. A nettó 10 000 euró alatti beszerzések esetében</a:t>
            </a:r>
          </a:p>
          <a:p>
            <a:pPr algn="l"/>
            <a:endParaRPr lang="hu-HU" sz="80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93B7877A-197B-0D94-5740-4355397BDC84}"/>
              </a:ext>
            </a:extLst>
          </p:cNvPr>
          <p:cNvSpPr txBox="1"/>
          <p:nvPr/>
        </p:nvSpPr>
        <p:spPr>
          <a:xfrm>
            <a:off x="2491210" y="4068916"/>
            <a:ext cx="14478000" cy="5755422"/>
          </a:xfrm>
          <a:prstGeom prst="rect">
            <a:avLst/>
          </a:prstGeom>
          <a:noFill/>
        </p:spPr>
        <p:txBody>
          <a:bodyPr wrap="square" rtlCol="0">
            <a:spAutoFit/>
          </a:bodyPr>
          <a:lstStyle/>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piaci ár igazolást, piackutatást alátámasztó dokumentumokat benyújtani nem szükséges a jelentéshez</a:t>
            </a:r>
          </a:p>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 kapcsolódó szerződést/megrendelőt be kell nyújtani</a:t>
            </a:r>
          </a:p>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amennyiben a kapcsolódó szerződésben / megrendelőben egyértelműen nem kerül meghatározásra a beszerzett áru / megvásárolt szolgáltatás, úgy a beszerzést megalapozó ajánlatkérést és ajánlatot (amennyiben a beszerzés jellege, összetettsége azt indokolja) szükséges benyújtani.</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346636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21BD705-029B-A059-2271-9113A3D54ED4}"/>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DA94F559-D6F9-34FB-A40D-58CCD50A1DD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10" name="TextBox 9">
            <a:extLst>
              <a:ext uri="{FF2B5EF4-FFF2-40B4-BE49-F238E27FC236}">
                <a16:creationId xmlns:a16="http://schemas.microsoft.com/office/drawing/2014/main" id="{2A08479F-19C8-CA12-156D-C5B735AA14D3}"/>
              </a:ext>
            </a:extLst>
          </p:cNvPr>
          <p:cNvSpPr txBox="1"/>
          <p:nvPr/>
        </p:nvSpPr>
        <p:spPr>
          <a:xfrm>
            <a:off x="2635226" y="2846363"/>
            <a:ext cx="14478000" cy="5755422"/>
          </a:xfrm>
          <a:prstGeom prst="rect">
            <a:avLst/>
          </a:prstGeom>
          <a:noFill/>
        </p:spPr>
        <p:txBody>
          <a:bodyPr wrap="square" rtlCol="0">
            <a:spAutoFit/>
          </a:bodyPr>
          <a:lstStyle/>
          <a:p>
            <a:pPr marL="0" indent="0" algn="just">
              <a:lnSpc>
                <a:spcPct val="150000"/>
              </a:lnSpc>
              <a:spcBef>
                <a:spcPts val="0"/>
              </a:spcBef>
              <a:buNone/>
            </a:pPr>
            <a:r>
              <a:rPr lang="hu-HU" sz="3200" b="1" dirty="0">
                <a:solidFill>
                  <a:srgbClr val="003399"/>
                </a:solidFill>
              </a:rPr>
              <a:t>FONTOS</a:t>
            </a:r>
          </a:p>
          <a:p>
            <a:pPr marL="0" indent="0" algn="just">
              <a:lnSpc>
                <a:spcPct val="150000"/>
              </a:lnSpc>
              <a:spcBef>
                <a:spcPts val="0"/>
              </a:spcBef>
              <a:buNone/>
            </a:pPr>
            <a:r>
              <a:rPr lang="hu-HU" sz="3200" dirty="0">
                <a:solidFill>
                  <a:srgbClr val="003399"/>
                </a:solidFill>
              </a:rPr>
              <a:t>A hitelesítési tevékenységre kijelölt szervezet fenntartja a jogot </a:t>
            </a:r>
          </a:p>
          <a:p>
            <a:pPr marL="457200" indent="-457200" algn="just">
              <a:lnSpc>
                <a:spcPct val="150000"/>
              </a:lnSpc>
              <a:spcBef>
                <a:spcPts val="0"/>
              </a:spcBef>
              <a:buFont typeface="Arial" panose="020B0604020202020204" pitchFamily="34" charset="0"/>
              <a:buChar char="•"/>
            </a:pPr>
            <a:r>
              <a:rPr lang="hu-HU" sz="3200" dirty="0">
                <a:solidFill>
                  <a:srgbClr val="003399"/>
                </a:solidFill>
              </a:rPr>
              <a:t>Az ár-érték arány, valamint a piaci ár megfelelőségének ellenőrzésére</a:t>
            </a:r>
          </a:p>
          <a:p>
            <a:pPr marL="457200" indent="-457200" algn="just">
              <a:lnSpc>
                <a:spcPct val="150000"/>
              </a:lnSpc>
              <a:spcBef>
                <a:spcPts val="0"/>
              </a:spcBef>
              <a:buFont typeface="Arial" panose="020B0604020202020204" pitchFamily="34" charset="0"/>
              <a:buChar char="•"/>
            </a:pPr>
            <a:r>
              <a:rPr lang="hu-HU" sz="3200" dirty="0">
                <a:solidFill>
                  <a:srgbClr val="003399"/>
                </a:solidFill>
              </a:rPr>
              <a:t>Összeférhetetlenségi szabályok betartásának ellenőrzésére</a:t>
            </a:r>
          </a:p>
          <a:p>
            <a:pPr marL="457200" indent="-457200" algn="just">
              <a:lnSpc>
                <a:spcPct val="150000"/>
              </a:lnSpc>
              <a:spcBef>
                <a:spcPts val="0"/>
              </a:spcBef>
              <a:buFont typeface="Arial" panose="020B0604020202020204" pitchFamily="34" charset="0"/>
              <a:buChar char="•"/>
            </a:pPr>
            <a:r>
              <a:rPr lang="hu-HU" sz="3200" dirty="0">
                <a:solidFill>
                  <a:srgbClr val="003399"/>
                </a:solidFill>
              </a:rPr>
              <a:t>Alvállalkozók vizsgálata: bevonásra kerültek-e alvállalkozók - ehhez szükséges, hogy ajánlatkérő előírja az alvállalkozói szerződések tartalmára, összegére, és kifizetésére vonatkozó transzparencia követelményét!</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131157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09CB8B1-1332-CB5D-BC60-71D8BE3B4BFB}"/>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58FB7469-1550-9B7C-8E56-D0D848F74ABD}"/>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C3E9E64C-6132-D20E-7865-45B8E2DBE5EC}"/>
              </a:ext>
            </a:extLst>
          </p:cNvPr>
          <p:cNvSpPr txBox="1"/>
          <p:nvPr/>
        </p:nvSpPr>
        <p:spPr>
          <a:xfrm>
            <a:off x="2527378" y="2126283"/>
            <a:ext cx="14325601" cy="923330"/>
          </a:xfrm>
          <a:prstGeom prst="rect">
            <a:avLst/>
          </a:prstGeom>
          <a:noFill/>
        </p:spPr>
        <p:txBody>
          <a:bodyPr wrap="square" rtlCol="0">
            <a:spAutoFit/>
          </a:bodyPr>
          <a:lstStyle/>
          <a:p>
            <a:pPr algn="l"/>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3. Központosított közbeszerzés</a:t>
            </a:r>
          </a:p>
        </p:txBody>
      </p:sp>
      <p:sp>
        <p:nvSpPr>
          <p:cNvPr id="10" name="TextBox 9">
            <a:extLst>
              <a:ext uri="{FF2B5EF4-FFF2-40B4-BE49-F238E27FC236}">
                <a16:creationId xmlns:a16="http://schemas.microsoft.com/office/drawing/2014/main" id="{7AFC8780-81CC-BD99-1FE2-15F10054B8A6}"/>
              </a:ext>
            </a:extLst>
          </p:cNvPr>
          <p:cNvSpPr txBox="1"/>
          <p:nvPr/>
        </p:nvSpPr>
        <p:spPr>
          <a:xfrm>
            <a:off x="2545781" y="3350419"/>
            <a:ext cx="14478000" cy="6494085"/>
          </a:xfrm>
          <a:prstGeom prst="rect">
            <a:avLst/>
          </a:prstGeom>
          <a:noFill/>
        </p:spPr>
        <p:txBody>
          <a:bodyPr wrap="square" rtlCol="0">
            <a:spAutoFit/>
          </a:bodyPr>
          <a:lstStyle/>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Az ajánlatkérő köteles meggyőződni arról, hogy beszerzési igénye nem tartozik-e a központosított közbeszerzés körébe</a:t>
            </a:r>
          </a:p>
          <a:p>
            <a:pPr marL="0" indent="0" algn="just">
              <a:lnSpc>
                <a:spcPct val="150000"/>
              </a:lnSpc>
              <a:spcBef>
                <a:spcPts val="0"/>
              </a:spcBef>
              <a:buNone/>
            </a:pP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Kapcsolódó jogszabályok:</a:t>
            </a:r>
          </a:p>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 központosított közbeszerzési rendszerről, valamint a központi beszerző szervezet feladat- és hatásköréről szóló 168/2004. (V. 25.) Korm. Rendelet</a:t>
            </a:r>
          </a:p>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 Nemzeti Kommunikációs Hivatal jogállásáról és a kormányzati kommunikációs beszerzésekről szóló 162/2020. (IV. 30.) Korm. rendelet </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724200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CD7A70F-3E2A-1CBB-445A-67DE2567EC6F}"/>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AB14CBD2-9A27-4D35-8492-EDE6FC267E0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10" name="TextBox 9">
            <a:extLst>
              <a:ext uri="{FF2B5EF4-FFF2-40B4-BE49-F238E27FC236}">
                <a16:creationId xmlns:a16="http://schemas.microsoft.com/office/drawing/2014/main" id="{9A55D423-9976-5E96-E337-C5DE8CC35334}"/>
              </a:ext>
            </a:extLst>
          </p:cNvPr>
          <p:cNvSpPr txBox="1"/>
          <p:nvPr/>
        </p:nvSpPr>
        <p:spPr>
          <a:xfrm>
            <a:off x="2563218" y="2054275"/>
            <a:ext cx="14478000" cy="7971413"/>
          </a:xfrm>
          <a:prstGeom prst="rect">
            <a:avLst/>
          </a:prstGeom>
          <a:noFill/>
        </p:spPr>
        <p:txBody>
          <a:bodyPr wrap="square" rtlCol="0">
            <a:spAutoFit/>
          </a:bodyPr>
          <a:lstStyle/>
          <a:p>
            <a:pPr marL="457200" indent="-457200" algn="just">
              <a:lnSpc>
                <a:spcPct val="150000"/>
              </a:lnSpc>
              <a:spcBef>
                <a:spcPts val="0"/>
              </a:spcBef>
              <a:buFont typeface="Arial" panose="020B0604020202020204" pitchFamily="34" charset="0"/>
              <a:buChar char="•"/>
            </a:pPr>
            <a:r>
              <a:rPr lang="hu-HU" sz="3200" dirty="0">
                <a:solidFill>
                  <a:srgbClr val="003399"/>
                </a:solidFill>
              </a:rPr>
              <a:t>a Nemzeti Hírközlési és Informatikai Tanácsról, valamint a Digitális Kormányzati Ügynökség Zártkörűen Működő Részvénytársaság és a kormányzati informatikai beszerzések központosított közbeszerzési rendszeréről szóló 301/2018. (XII. 27.) Korm. rendelet.</a:t>
            </a:r>
          </a:p>
          <a:p>
            <a:pPr marL="457200" indent="-457200" algn="just">
              <a:lnSpc>
                <a:spcPct val="150000"/>
              </a:lnSpc>
              <a:spcBef>
                <a:spcPts val="0"/>
              </a:spcBef>
              <a:buFont typeface="Arial" panose="020B0604020202020204" pitchFamily="34" charset="0"/>
              <a:buChar char="•"/>
            </a:pPr>
            <a:r>
              <a:rPr lang="hu-HU" sz="3200" dirty="0">
                <a:solidFill>
                  <a:srgbClr val="003399"/>
                </a:solidFill>
              </a:rPr>
              <a:t>a büntetés-végrehajtási szervezet részéről a központi államigazgatási szervek és a rendvédelmi szervek irányában fennálló egyes ellátási kötelezettségekről, a termékek és szolgáltatások átadás-átvételének és azok ellentételezésének rendjéről szóló 44/2011. (III. 23.) Korm. Rendelet</a:t>
            </a:r>
          </a:p>
          <a:p>
            <a:pPr marL="457200" indent="-457200" algn="just">
              <a:lnSpc>
                <a:spcPct val="150000"/>
              </a:lnSpc>
              <a:spcBef>
                <a:spcPts val="0"/>
              </a:spcBef>
              <a:buFont typeface="Arial" panose="020B0604020202020204" pitchFamily="34" charset="0"/>
              <a:buChar char="•"/>
            </a:pPr>
            <a:r>
              <a:rPr lang="hu-HU" sz="3200" dirty="0">
                <a:solidFill>
                  <a:srgbClr val="003399"/>
                </a:solidFill>
              </a:rPr>
              <a:t>az ajánlatkérő a kormányzati képzési és oktatási beszerzésekről szóló 396/2023. (VIII.24.) Korm. Rendelet.</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6788852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A6B3E2E-0189-DF42-38CB-0AFCF5B227E3}"/>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2009B129-CF5C-BCE0-537A-4C5FE908431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571BA8B3-FBAB-F701-B23E-A4895C4428AE}"/>
              </a:ext>
            </a:extLst>
          </p:cNvPr>
          <p:cNvSpPr txBox="1"/>
          <p:nvPr/>
        </p:nvSpPr>
        <p:spPr>
          <a:xfrm>
            <a:off x="2131170" y="1694235"/>
            <a:ext cx="14325601" cy="923330"/>
          </a:xfrm>
          <a:prstGeom prst="rect">
            <a:avLst/>
          </a:prstGeom>
          <a:noFill/>
        </p:spPr>
        <p:txBody>
          <a:bodyPr wrap="square" rtlCol="0">
            <a:spAutoFit/>
          </a:bodyPr>
          <a:lstStyle/>
          <a:p>
            <a:pPr algn="l"/>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4. Speciális beszerzések </a:t>
            </a:r>
          </a:p>
        </p:txBody>
      </p:sp>
      <p:sp>
        <p:nvSpPr>
          <p:cNvPr id="10" name="TextBox 9">
            <a:extLst>
              <a:ext uri="{FF2B5EF4-FFF2-40B4-BE49-F238E27FC236}">
                <a16:creationId xmlns:a16="http://schemas.microsoft.com/office/drawing/2014/main" id="{5DB980C1-E3C7-B070-F8AF-C2731161FB00}"/>
              </a:ext>
            </a:extLst>
          </p:cNvPr>
          <p:cNvSpPr txBox="1"/>
          <p:nvPr/>
        </p:nvSpPr>
        <p:spPr>
          <a:xfrm>
            <a:off x="2275186" y="2617565"/>
            <a:ext cx="15553728" cy="7971413"/>
          </a:xfrm>
          <a:prstGeom prst="rect">
            <a:avLst/>
          </a:prstGeom>
          <a:noFill/>
        </p:spPr>
        <p:txBody>
          <a:bodyPr wrap="square" rtlCol="0">
            <a:spAutoFit/>
          </a:bodyPr>
          <a:lstStyle/>
          <a:p>
            <a:pPr algn="just">
              <a:lnSpc>
                <a:spcPct val="150000"/>
              </a:lnSpc>
              <a:spcBef>
                <a:spcPts val="0"/>
              </a:spcBef>
            </a:pPr>
            <a:r>
              <a:rPr lang="hu-HU" alt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4.1. in-house beszerzés (Kbt. 9 § (1) bekezdésben leírtak alapján)</a:t>
            </a:r>
          </a:p>
          <a:p>
            <a:pPr marL="0" indent="0" algn="just">
              <a:lnSpc>
                <a:spcPct val="150000"/>
              </a:lnSpc>
              <a:spcBef>
                <a:spcPts val="0"/>
              </a:spcBef>
              <a:buNone/>
            </a:pPr>
            <a:r>
              <a:rPr lang="hu-HU" alt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 Kbt. 5. § (1) bekezdésében meghatározott ajánlatkérő szervezet olyan jogi személlyel kötött szerződésére, amely felett az ajánlatkérő a saját szervezeti egységei felettihez hasonló kontrollt gyakorol, döntő befolyással rendelkezik annak stratégiai céljai meghatározásában és működésével kapcsolatos jelentős döntéseinek meghozatalában, valamint amelyben közvetlen magántőkerészesedés nincsen, és amely éves nettó árbevételének több mint 80%-a </a:t>
            </a:r>
            <a:r>
              <a:rPr lang="hu-HU" altLang="hu-HU" sz="32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a</a:t>
            </a:r>
            <a:r>
              <a:rPr lang="hu-HU" alt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 kontrollt gyakorló ajánlatkérővel vagy az ajánlatkérő által e pont szerint kontrollált más jogi személlyel kötött vagy kötendő szerződések teljesítéséből származik</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878390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DA0AC5E-5935-B2EE-6A97-E6775141E9AC}"/>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75344D3A-AD1F-5048-BBEF-8E116465727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10" name="TextBox 9">
            <a:extLst>
              <a:ext uri="{FF2B5EF4-FFF2-40B4-BE49-F238E27FC236}">
                <a16:creationId xmlns:a16="http://schemas.microsoft.com/office/drawing/2014/main" id="{088DDC24-744A-9692-0D7B-FED111F16CD5}"/>
              </a:ext>
            </a:extLst>
          </p:cNvPr>
          <p:cNvSpPr txBox="1"/>
          <p:nvPr/>
        </p:nvSpPr>
        <p:spPr>
          <a:xfrm>
            <a:off x="2491210" y="2630339"/>
            <a:ext cx="14478000" cy="3539430"/>
          </a:xfrm>
          <a:prstGeom prst="rect">
            <a:avLst/>
          </a:prstGeom>
          <a:noFill/>
        </p:spPr>
        <p:txBody>
          <a:bodyPr wrap="square" rtlCol="0">
            <a:spAutoFit/>
          </a:bodyPr>
          <a:lstStyle/>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3+1 összehasonlítható árajánlat</a:t>
            </a:r>
          </a:p>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Önköltség számítás kimutatása szükséges</a:t>
            </a:r>
          </a:p>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Az in-house szervezet a szerződés szerinti feladat teljesítésébe csak kivételesen indokolt esetben vonhat be alvállalkozót!</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83585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4A712F7-63A3-9445-5AC4-C74F2AE2F164}"/>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2F9D615B-024B-C0F1-999F-C8B234F5C1A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10" name="TextBox 9">
            <a:extLst>
              <a:ext uri="{FF2B5EF4-FFF2-40B4-BE49-F238E27FC236}">
                <a16:creationId xmlns:a16="http://schemas.microsoft.com/office/drawing/2014/main" id="{581E7BCC-9B53-A732-25B7-C8A52C2D77ED}"/>
              </a:ext>
            </a:extLst>
          </p:cNvPr>
          <p:cNvSpPr txBox="1"/>
          <p:nvPr/>
        </p:nvSpPr>
        <p:spPr>
          <a:xfrm>
            <a:off x="2813050" y="2990379"/>
            <a:ext cx="14478000" cy="5016758"/>
          </a:xfrm>
          <a:prstGeom prst="rect">
            <a:avLst/>
          </a:prstGeom>
          <a:noFill/>
        </p:spPr>
        <p:txBody>
          <a:bodyPr wrap="square" rtlCol="0">
            <a:spAutoFit/>
          </a:bodyPr>
          <a:lstStyle/>
          <a:p>
            <a:pPr algn="just">
              <a:lnSpc>
                <a:spcPct val="150000"/>
              </a:lnSpc>
            </a:pPr>
            <a:r>
              <a:rPr lang="hu-HU" alt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4.2. Árajánlatkérés nélküli beszerzés </a:t>
            </a:r>
          </a:p>
          <a:p>
            <a:pPr marL="457200" indent="-457200" algn="just">
              <a:lnSpc>
                <a:spcPct val="150000"/>
              </a:lnSpc>
              <a:buFont typeface="Arial" panose="020B0604020202020204" pitchFamily="34" charset="0"/>
              <a:buChar char="•"/>
            </a:pPr>
            <a:r>
              <a:rPr lang="hu-HU" alt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Amennyiben ajánlatkérő kizárólagos jogra hivatkozik, akkor annak szakmai indokoltságát, valamint a kizárólagos jog fennállását megfelelő jogszabályhely megjelölésével vagy hatósági határozattal köteles igazolni.</a:t>
            </a:r>
          </a:p>
          <a:p>
            <a:pPr marL="457200" indent="-457200" algn="just">
              <a:lnSpc>
                <a:spcPct val="150000"/>
              </a:lnSpc>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Ez esetben beszerzési eljárást nem kell lefolytatni</a:t>
            </a:r>
          </a:p>
          <a:p>
            <a:pPr algn="just"/>
            <a:endParaRPr lang="hu-HU" altLang="hu-HU" sz="3200" dirty="0">
              <a:solidFill>
                <a:srgbClr val="2F5597"/>
              </a:solidFill>
            </a:endParaRPr>
          </a:p>
        </p:txBody>
      </p:sp>
    </p:spTree>
    <p:extLst>
      <p:ext uri="{BB962C8B-B14F-4D97-AF65-F5344CB8AC3E}">
        <p14:creationId xmlns:p14="http://schemas.microsoft.com/office/powerpoint/2010/main" val="5083183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F694E0A-23FC-2044-99B4-5A02C754B679}"/>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89CA51AE-40AB-CB45-F0E1-A48B9D84C08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C514810E-0C15-7BA5-59F3-B51DA54A3E6E}"/>
              </a:ext>
            </a:extLst>
          </p:cNvPr>
          <p:cNvSpPr txBox="1"/>
          <p:nvPr/>
        </p:nvSpPr>
        <p:spPr>
          <a:xfrm>
            <a:off x="2508249" y="2454275"/>
            <a:ext cx="14325601" cy="923330"/>
          </a:xfrm>
          <a:prstGeom prst="rect">
            <a:avLst/>
          </a:prstGeom>
          <a:noFill/>
        </p:spPr>
        <p:txBody>
          <a:bodyPr wrap="square" rtlCol="0">
            <a:spAutoFit/>
          </a:bodyPr>
          <a:lstStyle/>
          <a:p>
            <a:pPr algn="l"/>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Egyéb fontos tudnivalók</a:t>
            </a:r>
          </a:p>
        </p:txBody>
      </p:sp>
      <p:sp>
        <p:nvSpPr>
          <p:cNvPr id="10" name="TextBox 9">
            <a:extLst>
              <a:ext uri="{FF2B5EF4-FFF2-40B4-BE49-F238E27FC236}">
                <a16:creationId xmlns:a16="http://schemas.microsoft.com/office/drawing/2014/main" id="{1D2F0A7B-E246-BFEC-9E79-696227256229}"/>
              </a:ext>
            </a:extLst>
          </p:cNvPr>
          <p:cNvSpPr txBox="1"/>
          <p:nvPr/>
        </p:nvSpPr>
        <p:spPr>
          <a:xfrm>
            <a:off x="2584450" y="4297418"/>
            <a:ext cx="14478000" cy="4278094"/>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A szerződés tervezett értéke nem határozható meg az alkalmazandó szabályok megkerülésének céljával és a </a:t>
            </a:r>
            <a:r>
              <a:rPr lang="hu-HU" sz="3200" b="1" u="sng" dirty="0">
                <a:solidFill>
                  <a:srgbClr val="003399"/>
                </a:solidFill>
                <a:latin typeface="Open Sans" panose="020B0606030504020204" pitchFamily="34" charset="0"/>
                <a:ea typeface="Open Sans" panose="020B0606030504020204" pitchFamily="34" charset="0"/>
                <a:cs typeface="Open Sans" panose="020B0606030504020204" pitchFamily="34" charset="0"/>
              </a:rPr>
              <a:t>szerződés nem is bontható részekre</a:t>
            </a: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e célból</a:t>
            </a:r>
          </a:p>
          <a:p>
            <a:pPr marL="457200" indent="-457200" algn="just">
              <a:lnSpc>
                <a:spcPct val="150000"/>
              </a:lnSpc>
              <a:buFont typeface="Arial" panose="020B0604020202020204" pitchFamily="34" charset="0"/>
              <a:buChar char="•"/>
            </a:pPr>
            <a:r>
              <a:rPr lang="sv-SE"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Partnerségen belül a partnerek a projekten belül feladatok ellátására egymással nem</a:t>
            </a: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 szerződhetnek.</a:t>
            </a:r>
            <a:endPar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7482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DD0B974-C9EF-B595-7068-CCF79904EE33}"/>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D348E220-B72C-3671-339B-58DC60BE5EE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AFD1568E-183D-B86A-D84B-40E701B55E7E}"/>
              </a:ext>
            </a:extLst>
          </p:cNvPr>
          <p:cNvSpPr txBox="1"/>
          <p:nvPr/>
        </p:nvSpPr>
        <p:spPr>
          <a:xfrm>
            <a:off x="2508249" y="2454275"/>
            <a:ext cx="14325601" cy="923330"/>
          </a:xfrm>
          <a:prstGeom prst="rect">
            <a:avLst/>
          </a:prstGeom>
          <a:noFill/>
        </p:spPr>
        <p:txBody>
          <a:bodyPr wrap="square" rtlCol="0">
            <a:spAutoFit/>
          </a:bodyPr>
          <a:lstStyle/>
          <a:p>
            <a:pPr algn="l"/>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Szabályozási háttér</a:t>
            </a:r>
          </a:p>
        </p:txBody>
      </p:sp>
      <p:sp>
        <p:nvSpPr>
          <p:cNvPr id="10" name="TextBox 9">
            <a:extLst>
              <a:ext uri="{FF2B5EF4-FFF2-40B4-BE49-F238E27FC236}">
                <a16:creationId xmlns:a16="http://schemas.microsoft.com/office/drawing/2014/main" id="{7D8C5898-B54B-E1B5-24C2-08E0D4312D01}"/>
              </a:ext>
            </a:extLst>
          </p:cNvPr>
          <p:cNvSpPr txBox="1"/>
          <p:nvPr/>
        </p:nvSpPr>
        <p:spPr>
          <a:xfrm>
            <a:off x="2813050" y="3605752"/>
            <a:ext cx="14478000" cy="4445576"/>
          </a:xfrm>
          <a:prstGeom prst="rect">
            <a:avLst/>
          </a:prstGeom>
          <a:noFill/>
        </p:spPr>
        <p:txBody>
          <a:bodyPr wrap="square" rtlCol="0">
            <a:spAutoFit/>
          </a:bodyPr>
          <a:lstStyle/>
          <a:p>
            <a:pPr marL="457200" indent="-457200">
              <a:lnSpc>
                <a:spcPct val="150000"/>
              </a:lnSpc>
              <a:spcBef>
                <a:spcPts val="0"/>
              </a:spcBef>
              <a:buClr>
                <a:schemeClr val="accent5">
                  <a:lumMod val="75000"/>
                </a:schemeClr>
              </a:buClr>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Elszámolási segédlet</a:t>
            </a:r>
          </a:p>
          <a:p>
            <a:pPr marL="457200" indent="-457200">
              <a:lnSpc>
                <a:spcPct val="150000"/>
              </a:lnSpc>
              <a:spcBef>
                <a:spcPts val="0"/>
              </a:spcBef>
              <a:buClr>
                <a:schemeClr val="accent5">
                  <a:lumMod val="75000"/>
                </a:schemeClr>
              </a:buClr>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Beszerzési útmutató</a:t>
            </a:r>
          </a:p>
          <a:p>
            <a:pPr marL="457200" indent="-457200">
              <a:lnSpc>
                <a:spcPct val="150000"/>
              </a:lnSpc>
              <a:spcBef>
                <a:spcPts val="0"/>
              </a:spcBef>
              <a:buClr>
                <a:schemeClr val="accent5">
                  <a:lumMod val="75000"/>
                </a:schemeClr>
              </a:buClr>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2015. évi CXLIII. közbeszerzési törvény</a:t>
            </a:r>
          </a:p>
          <a:p>
            <a:pPr>
              <a:lnSpc>
                <a:spcPct val="150000"/>
              </a:lnSpc>
              <a:spcBef>
                <a:spcPts val="0"/>
              </a:spcBef>
              <a:buClr>
                <a:schemeClr val="accent5">
                  <a:lumMod val="75000"/>
                </a:schemeClr>
              </a:buClr>
            </a:pPr>
            <a:endPar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0" indent="0" algn="just">
              <a:lnSpc>
                <a:spcPct val="150000"/>
              </a:lnSpc>
              <a:spcBef>
                <a:spcPts val="0"/>
              </a:spcBef>
              <a:buClr>
                <a:schemeClr val="accent5">
                  <a:lumMod val="75000"/>
                </a:schemeClr>
              </a:buClr>
              <a:buNone/>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valamint a fenti dokumentumokban hivatkozott törvények, rendeletek, útmutatók</a:t>
            </a:r>
          </a:p>
        </p:txBody>
      </p:sp>
    </p:spTree>
    <p:extLst>
      <p:ext uri="{BB962C8B-B14F-4D97-AF65-F5344CB8AC3E}">
        <p14:creationId xmlns:p14="http://schemas.microsoft.com/office/powerpoint/2010/main" val="16249021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8" name="Picture 57">
            <a:extLst>
              <a:ext uri="{FF2B5EF4-FFF2-40B4-BE49-F238E27FC236}">
                <a16:creationId xmlns:a16="http://schemas.microsoft.com/office/drawing/2014/main" id="{8588A958-BF66-7DB6-95AC-AB47E9B975E5}"/>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p:blipFill>
        <p:spPr>
          <a:xfrm>
            <a:off x="9299" y="3340"/>
            <a:ext cx="20085501" cy="11302668"/>
          </a:xfrm>
          <a:prstGeom prst="rect">
            <a:avLst/>
          </a:prstGeom>
        </p:spPr>
      </p:pic>
      <p:sp>
        <p:nvSpPr>
          <p:cNvPr id="59" name="TextBox 58">
            <a:extLst>
              <a:ext uri="{FF2B5EF4-FFF2-40B4-BE49-F238E27FC236}">
                <a16:creationId xmlns:a16="http://schemas.microsoft.com/office/drawing/2014/main" id="{FCC6052C-5DD3-AC5E-A28B-2FAA21712AAB}"/>
              </a:ext>
            </a:extLst>
          </p:cNvPr>
          <p:cNvSpPr txBox="1"/>
          <p:nvPr/>
        </p:nvSpPr>
        <p:spPr>
          <a:xfrm>
            <a:off x="9115946" y="8576832"/>
            <a:ext cx="9073008" cy="923330"/>
          </a:xfrm>
          <a:prstGeom prst="rect">
            <a:avLst/>
          </a:prstGeom>
          <a:noFill/>
        </p:spPr>
        <p:txBody>
          <a:bodyPr wrap="square" rtlCol="0">
            <a:spAutoFit/>
          </a:bodyPr>
          <a:lstStyle/>
          <a:p>
            <a:pPr algn="r"/>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Köszönjük figyelmét!</a:t>
            </a:r>
          </a:p>
        </p:txBody>
      </p:sp>
      <p:sp>
        <p:nvSpPr>
          <p:cNvPr id="60" name="TextBox 59">
            <a:extLst>
              <a:ext uri="{FF2B5EF4-FFF2-40B4-BE49-F238E27FC236}">
                <a16:creationId xmlns:a16="http://schemas.microsoft.com/office/drawing/2014/main" id="{2B267129-1D33-14F8-488F-24C3A6A5F680}"/>
              </a:ext>
            </a:extLst>
          </p:cNvPr>
          <p:cNvSpPr txBox="1"/>
          <p:nvPr/>
        </p:nvSpPr>
        <p:spPr>
          <a:xfrm>
            <a:off x="3571330" y="4358531"/>
            <a:ext cx="13754000" cy="3335785"/>
          </a:xfrm>
          <a:prstGeom prst="rect">
            <a:avLst/>
          </a:prstGeom>
          <a:noFill/>
        </p:spPr>
        <p:txBody>
          <a:bodyPr wrap="square" rtlCol="0">
            <a:spAutoFit/>
          </a:bodyPr>
          <a:lstStyle/>
          <a:p>
            <a:pPr>
              <a:lnSpc>
                <a:spcPct val="130000"/>
              </a:lnSpc>
              <a:tabLst>
                <a:tab pos="3224213" algn="l"/>
              </a:tabLst>
            </a:pP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Név:	Klaukó Babett</a:t>
            </a:r>
          </a:p>
          <a:p>
            <a:pPr>
              <a:tabLst>
                <a:tab pos="3224213" algn="l"/>
              </a:tabLst>
            </a:pP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vezető nemzeti kontroller</a:t>
            </a:r>
          </a:p>
          <a:p>
            <a:pPr>
              <a:lnSpc>
                <a:spcPct val="130000"/>
              </a:lnSpc>
              <a:tabLst>
                <a:tab pos="3224213" algn="l"/>
              </a:tabLst>
            </a:pP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Intézmény:	Széchenyi Programiroda Nonprofit Kft.</a:t>
            </a:r>
          </a:p>
          <a:p>
            <a:pPr>
              <a:lnSpc>
                <a:spcPct val="130000"/>
              </a:lnSpc>
              <a:tabLst>
                <a:tab pos="3224213" algn="l"/>
              </a:tabLst>
            </a:pP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E-mail cím:	</a:t>
            </a:r>
            <a:r>
              <a:rPr lang="hu-HU" sz="4400" noProof="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klauko.babett@szpi</a:t>
            </a:r>
            <a:r>
              <a:rPr lang="hu-HU" sz="4400" dirty="0">
                <a:solidFill>
                  <a:srgbClr val="003399"/>
                </a:solidFill>
                <a:latin typeface="Open Sans" panose="020B0606030504020204" pitchFamily="34" charset="0"/>
                <a:ea typeface="Open Sans" panose="020B0606030504020204" pitchFamily="34" charset="0"/>
                <a:cs typeface="Open Sans" panose="020B0606030504020204" pitchFamily="34" charset="0"/>
              </a:rPr>
              <a:t>.hu</a:t>
            </a:r>
            <a:endPar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37F3CC8-9690-FBC1-C5E9-8C1CCAA45802}"/>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690745A3-8DEB-7572-5F77-A67D3884F20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ACFDB899-2C21-B2E0-5E3E-137F16A8F4D0}"/>
              </a:ext>
            </a:extLst>
          </p:cNvPr>
          <p:cNvSpPr txBox="1"/>
          <p:nvPr/>
        </p:nvSpPr>
        <p:spPr>
          <a:xfrm>
            <a:off x="2508249" y="2454275"/>
            <a:ext cx="14325601" cy="2492990"/>
          </a:xfrm>
          <a:prstGeom prst="rect">
            <a:avLst/>
          </a:prstGeom>
          <a:noFill/>
        </p:spPr>
        <p:txBody>
          <a:bodyPr wrap="square" rtlCol="0">
            <a:spAutoFit/>
          </a:bodyPr>
          <a:lstStyle/>
          <a:p>
            <a:pPr algn="l"/>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Elszámolható költségek, melyekhez </a:t>
            </a:r>
            <a:r>
              <a:rPr lang="hu-HU" sz="5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b</a:t>
            </a:r>
            <a:r>
              <a:rPr lang="hu-HU" sz="5400" b="1" noProof="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eszerzési</a:t>
            </a:r>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eljárás kapcsolódhat</a:t>
            </a:r>
          </a:p>
          <a:p>
            <a:pPr algn="l"/>
            <a:endParaRPr lang="hu-HU" sz="48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390FC3A5-C8CD-7B60-19F2-696F4152FD80}"/>
              </a:ext>
            </a:extLst>
          </p:cNvPr>
          <p:cNvSpPr txBox="1"/>
          <p:nvPr/>
        </p:nvSpPr>
        <p:spPr>
          <a:xfrm>
            <a:off x="2584450" y="4297418"/>
            <a:ext cx="14478000" cy="3391698"/>
          </a:xfrm>
          <a:prstGeom prst="rect">
            <a:avLst/>
          </a:prstGeom>
          <a:noFill/>
        </p:spPr>
        <p:txBody>
          <a:bodyPr wrap="square" rtlCol="0">
            <a:spAutoFit/>
          </a:bodyPr>
          <a:lstStyle/>
          <a:p>
            <a:pPr marL="457200" indent="-457200">
              <a:lnSpc>
                <a:spcPct val="120000"/>
              </a:lnSpc>
              <a:spcBef>
                <a:spcPts val="0"/>
              </a:spcBef>
              <a:buClr>
                <a:schemeClr val="accent5">
                  <a:lumMod val="75000"/>
                </a:schemeClr>
              </a:buClr>
              <a:buFont typeface="Arial" panose="020B0604020202020204" pitchFamily="34" charset="0"/>
              <a:buChar char="•"/>
            </a:pPr>
            <a:endPar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457200" indent="-457200">
              <a:lnSpc>
                <a:spcPct val="150000"/>
              </a:lnSpc>
              <a:spcBef>
                <a:spcPts val="0"/>
              </a:spcBef>
              <a:buClr>
                <a:schemeClr val="accent5">
                  <a:lumMod val="75000"/>
                </a:schemeClr>
              </a:buClr>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Külső szakértők és szolgáltatások</a:t>
            </a:r>
          </a:p>
          <a:p>
            <a:pPr marL="457200" indent="-457200">
              <a:lnSpc>
                <a:spcPct val="150000"/>
              </a:lnSpc>
              <a:spcBef>
                <a:spcPts val="0"/>
              </a:spcBef>
              <a:buClr>
                <a:schemeClr val="accent5">
                  <a:lumMod val="75000"/>
                </a:schemeClr>
              </a:buClr>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Eszközök</a:t>
            </a:r>
          </a:p>
          <a:p>
            <a:pPr marL="457200" indent="-457200">
              <a:lnSpc>
                <a:spcPct val="150000"/>
              </a:lnSpc>
              <a:spcBef>
                <a:spcPts val="0"/>
              </a:spcBef>
              <a:buClr>
                <a:schemeClr val="accent5">
                  <a:lumMod val="75000"/>
                </a:schemeClr>
              </a:buClr>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Építési beruházás</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23615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AEA3E8DD-56D8-351E-9285-5006F8511CAF}"/>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887EA2FD-89E8-4A52-C955-CC687248835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1D45B6EC-26B2-5E01-393A-CDF4CDE050B4}"/>
              </a:ext>
            </a:extLst>
          </p:cNvPr>
          <p:cNvSpPr txBox="1"/>
          <p:nvPr/>
        </p:nvSpPr>
        <p:spPr>
          <a:xfrm>
            <a:off x="2508249" y="2454275"/>
            <a:ext cx="14325601" cy="1938992"/>
          </a:xfrm>
          <a:prstGeom prst="rect">
            <a:avLst/>
          </a:prstGeom>
          <a:noFill/>
        </p:spPr>
        <p:txBody>
          <a:bodyPr wrap="square" rtlCol="0">
            <a:spAutoFit/>
          </a:bodyPr>
          <a:lstStyle/>
          <a:p>
            <a:pPr algn="l"/>
            <a:r>
              <a:rPr lang="hu-HU" sz="60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Beszerzés lebonyolításakor alkalmazandó főbb alapelvek</a:t>
            </a:r>
          </a:p>
        </p:txBody>
      </p:sp>
      <p:sp>
        <p:nvSpPr>
          <p:cNvPr id="10" name="TextBox 9">
            <a:extLst>
              <a:ext uri="{FF2B5EF4-FFF2-40B4-BE49-F238E27FC236}">
                <a16:creationId xmlns:a16="http://schemas.microsoft.com/office/drawing/2014/main" id="{0B477167-4EA1-7A06-C8CC-FFE656648B47}"/>
              </a:ext>
            </a:extLst>
          </p:cNvPr>
          <p:cNvSpPr txBox="1"/>
          <p:nvPr/>
        </p:nvSpPr>
        <p:spPr>
          <a:xfrm>
            <a:off x="2707234" y="5006603"/>
            <a:ext cx="14478000" cy="2800767"/>
          </a:xfrm>
          <a:prstGeom prst="rect">
            <a:avLst/>
          </a:prstGeom>
          <a:noFill/>
        </p:spPr>
        <p:txBody>
          <a:bodyPr wrap="square" rtlCol="0">
            <a:spAutoFit/>
          </a:bodyPr>
          <a:lstStyle/>
          <a:p>
            <a:pPr marL="457200" indent="-457200">
              <a:lnSpc>
                <a:spcPct val="150000"/>
              </a:lnSpc>
              <a:buClr>
                <a:schemeClr val="accent5">
                  <a:lumMod val="75000"/>
                </a:schemeClr>
              </a:buClr>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Esélyegyenlőség és egyenlő bánásmód</a:t>
            </a:r>
          </a:p>
          <a:p>
            <a:pPr marL="457200" indent="-457200">
              <a:lnSpc>
                <a:spcPct val="150000"/>
              </a:lnSpc>
              <a:buClr>
                <a:schemeClr val="accent5">
                  <a:lumMod val="75000"/>
                </a:schemeClr>
              </a:buClr>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Verseny tisztasága</a:t>
            </a:r>
          </a:p>
          <a:p>
            <a:pPr marL="457200" indent="-457200">
              <a:lnSpc>
                <a:spcPct val="150000"/>
              </a:lnSpc>
              <a:spcBef>
                <a:spcPts val="0"/>
              </a:spcBef>
              <a:buClr>
                <a:schemeClr val="accent5">
                  <a:lumMod val="75000"/>
                </a:schemeClr>
              </a:buClr>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Átláthatóság</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0082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1A463C8-B118-B65C-1A02-0C09EC610ABB}"/>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805A524B-ED5D-1673-9FB6-33F5385727D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DD412F7C-A1FD-8733-825B-98F952A6D0CE}"/>
              </a:ext>
            </a:extLst>
          </p:cNvPr>
          <p:cNvSpPr txBox="1"/>
          <p:nvPr/>
        </p:nvSpPr>
        <p:spPr>
          <a:xfrm>
            <a:off x="2508249" y="2454275"/>
            <a:ext cx="14325601" cy="923330"/>
          </a:xfrm>
          <a:prstGeom prst="rect">
            <a:avLst/>
          </a:prstGeom>
          <a:noFill/>
        </p:spPr>
        <p:txBody>
          <a:bodyPr wrap="square" rtlCol="0">
            <a:spAutoFit/>
          </a:bodyPr>
          <a:lstStyle/>
          <a:p>
            <a:pPr algn="l"/>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Esélyegyenlőség és egyenlő bánásmód</a:t>
            </a:r>
          </a:p>
        </p:txBody>
      </p:sp>
      <p:sp>
        <p:nvSpPr>
          <p:cNvPr id="10" name="TextBox 9">
            <a:extLst>
              <a:ext uri="{FF2B5EF4-FFF2-40B4-BE49-F238E27FC236}">
                <a16:creationId xmlns:a16="http://schemas.microsoft.com/office/drawing/2014/main" id="{D69A158E-C02A-1457-5687-F127BE70D41A}"/>
              </a:ext>
            </a:extLst>
          </p:cNvPr>
          <p:cNvSpPr txBox="1"/>
          <p:nvPr/>
        </p:nvSpPr>
        <p:spPr>
          <a:xfrm>
            <a:off x="2533403" y="3998491"/>
            <a:ext cx="14478000" cy="5016758"/>
          </a:xfrm>
          <a:prstGeom prst="rect">
            <a:avLst/>
          </a:prstGeom>
          <a:noFill/>
        </p:spPr>
        <p:txBody>
          <a:bodyPr wrap="square" rtlCol="0">
            <a:spAutoFit/>
          </a:bodyPr>
          <a:lstStyle/>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azonos határidőt kell biztosítani az azonos vagy hasonló terjedelmű eljárási cselekmények teljesítésére</a:t>
            </a:r>
          </a:p>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 gazdasági szereplők azonos vagy hasonló eljárását, cselekményeit nem értékelheti egymástól eltérően</a:t>
            </a:r>
          </a:p>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szerződésmódosítás nem sértheti a gazdasági szereplők közötti egyenlő bánásmódot</a:t>
            </a:r>
          </a:p>
          <a:p>
            <a:pPr algn="just"/>
            <a:endPar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1478260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79555CD-5883-A997-68B0-AC58D809F14D}"/>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56FF7996-8B48-D647-CB6F-4AAB9216529E}"/>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F75E72B0-4372-A35F-935F-B669B438B103}"/>
              </a:ext>
            </a:extLst>
          </p:cNvPr>
          <p:cNvSpPr txBox="1"/>
          <p:nvPr/>
        </p:nvSpPr>
        <p:spPr>
          <a:xfrm>
            <a:off x="2508249" y="2454275"/>
            <a:ext cx="14325601" cy="923330"/>
          </a:xfrm>
          <a:prstGeom prst="rect">
            <a:avLst/>
          </a:prstGeom>
          <a:noFill/>
        </p:spPr>
        <p:txBody>
          <a:bodyPr wrap="square" rtlCol="0">
            <a:spAutoFit/>
          </a:bodyPr>
          <a:lstStyle/>
          <a:p>
            <a:pPr algn="l"/>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Verseny tisztasága</a:t>
            </a:r>
          </a:p>
        </p:txBody>
      </p:sp>
      <p:sp>
        <p:nvSpPr>
          <p:cNvPr id="10" name="TextBox 9">
            <a:extLst>
              <a:ext uri="{FF2B5EF4-FFF2-40B4-BE49-F238E27FC236}">
                <a16:creationId xmlns:a16="http://schemas.microsoft.com/office/drawing/2014/main" id="{63E7FAF6-F623-9C04-6C26-D149DC27091E}"/>
              </a:ext>
            </a:extLst>
          </p:cNvPr>
          <p:cNvSpPr txBox="1"/>
          <p:nvPr/>
        </p:nvSpPr>
        <p:spPr>
          <a:xfrm>
            <a:off x="2540153" y="3670835"/>
            <a:ext cx="14478000" cy="5184240"/>
          </a:xfrm>
          <a:prstGeom prst="rect">
            <a:avLst/>
          </a:prstGeom>
          <a:noFill/>
        </p:spPr>
        <p:txBody>
          <a:bodyPr wrap="square" rtlCol="0">
            <a:spAutoFit/>
          </a:bodyPr>
          <a:lstStyle/>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ajánlatkérőnek biztosítania kell, hogy a beszerzési eljárás előkészítése, lefolytatása és a döntéshozatal illetéktelen befolyástól mentes és pártatlan legyen</a:t>
            </a:r>
          </a:p>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ajánlatkérő köteles biztosítani azt, hogy az ajánlattételre felkért gazdasági szereplőknek azonos információ álljon az ajánlattételhez rendelkezésre</a:t>
            </a:r>
          </a:p>
          <a:p>
            <a:pPr marL="457200" indent="-457200" algn="just">
              <a:lnSpc>
                <a:spcPct val="150000"/>
              </a:lnSpc>
              <a:spcBef>
                <a:spcPts val="0"/>
              </a:spcBef>
              <a:buFont typeface="Arial" panose="020B0604020202020204" pitchFamily="34" charset="0"/>
              <a:buChar cha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az ajánlatkérő köteles elkerülni az összeférhetetlenség kialakulását</a:t>
            </a:r>
            <a:endParaRPr lang="hu-HU" sz="3200" b="1" cap="all"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39506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AFBABF5A-9C48-3092-A482-51F1860FF70F}"/>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6246054E-9DA0-1378-63B5-0CE1E50B01B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7CE8D40F-B24D-B1AA-9909-307CEA148874}"/>
              </a:ext>
            </a:extLst>
          </p:cNvPr>
          <p:cNvSpPr txBox="1"/>
          <p:nvPr/>
        </p:nvSpPr>
        <p:spPr>
          <a:xfrm>
            <a:off x="2563219" y="1892919"/>
            <a:ext cx="14651632" cy="2585323"/>
          </a:xfrm>
          <a:prstGeom prst="rect">
            <a:avLst/>
          </a:prstGeom>
          <a:noFill/>
        </p:spPr>
        <p:txBody>
          <a:bodyPr wrap="square" rtlCol="0">
            <a:spAutoFit/>
          </a:bodyPr>
          <a:lstStyle/>
          <a:p>
            <a:pPr algn="l"/>
            <a:r>
              <a:rPr lang="hu-HU" sz="5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A</a:t>
            </a:r>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verseny tisztaságának megsértése szempontjából gyanúsnak tekinthető jelek (teljesség igénye nélkül)</a:t>
            </a:r>
          </a:p>
        </p:txBody>
      </p:sp>
      <p:sp>
        <p:nvSpPr>
          <p:cNvPr id="10" name="TextBox 9">
            <a:extLst>
              <a:ext uri="{FF2B5EF4-FFF2-40B4-BE49-F238E27FC236}">
                <a16:creationId xmlns:a16="http://schemas.microsoft.com/office/drawing/2014/main" id="{0089A61C-0BA6-59C9-94E8-22BB2F0ADA2A}"/>
              </a:ext>
            </a:extLst>
          </p:cNvPr>
          <p:cNvSpPr txBox="1"/>
          <p:nvPr/>
        </p:nvSpPr>
        <p:spPr>
          <a:xfrm>
            <a:off x="2563218" y="4214515"/>
            <a:ext cx="14478000" cy="6089103"/>
          </a:xfrm>
          <a:prstGeom prst="rect">
            <a:avLst/>
          </a:prstGeom>
          <a:noFill/>
        </p:spPr>
        <p:txBody>
          <a:bodyPr wrap="square" rtlCol="0">
            <a:spAutoFit/>
          </a:bodyPr>
          <a:lstStyle/>
          <a:p>
            <a:pPr algn="l"/>
            <a:endParaRPr lang="hu-HU" sz="1800" b="0" i="0" u="none" strike="noStrike" baseline="0" dirty="0">
              <a:solidFill>
                <a:srgbClr val="000000"/>
              </a:solidFill>
              <a:latin typeface="Arial" panose="020B0604020202020204" pitchFamily="34" charset="0"/>
            </a:endParaRPr>
          </a:p>
          <a:p>
            <a:pPr marL="457200" indent="-457200" algn="just">
              <a:lnSpc>
                <a:spcPct val="150000"/>
              </a:lnSpc>
              <a:buFont typeface="Arial" panose="020B0604020202020204" pitchFamily="34" charset="0"/>
              <a:buChar char="•"/>
            </a:pPr>
            <a:r>
              <a:rPr lang="hu-HU" sz="3200" b="0" i="0" u="none" strike="noStrike" baseline="0" dirty="0">
                <a:solidFill>
                  <a:srgbClr val="003399"/>
                </a:solidFill>
                <a:latin typeface="Open Sans" panose="020B0606030504020204" pitchFamily="34" charset="0"/>
                <a:ea typeface="Open Sans" panose="020B0606030504020204" pitchFamily="34" charset="0"/>
                <a:cs typeface="Open Sans" panose="020B0606030504020204" pitchFamily="34" charset="0"/>
              </a:rPr>
              <a:t>az ajánlatkérő a beszerzés becsült értékét nem hozta nyilvánosságra, és az eljárásban sem közölte, a (nyertes) ajánlattevő pedig a becsült értékkel – forintra – megegyező összegű ellenszolgáltatást tartalmazó ajánlatot nyújt be (és adott esetben más ajánlattevőtől nem is érkezik ajánlat). </a:t>
            </a:r>
          </a:p>
          <a:p>
            <a:pPr marL="457200" indent="-457200" algn="just">
              <a:lnSpc>
                <a:spcPct val="150000"/>
              </a:lnSpc>
              <a:buFont typeface="Arial" panose="020B0604020202020204" pitchFamily="34" charset="0"/>
              <a:buChar char="•"/>
            </a:pPr>
            <a:r>
              <a:rPr lang="hu-HU" sz="3200" b="0" i="0" u="none" strike="noStrike" baseline="0" dirty="0">
                <a:solidFill>
                  <a:srgbClr val="003399"/>
                </a:solidFill>
                <a:latin typeface="Open Sans" panose="020B0606030504020204" pitchFamily="34" charset="0"/>
                <a:ea typeface="Open Sans" panose="020B0606030504020204" pitchFamily="34" charset="0"/>
                <a:cs typeface="Open Sans" panose="020B0606030504020204" pitchFamily="34" charset="0"/>
              </a:rPr>
              <a:t>formai azonosságok, a szélsőséges (részletekbe menő és indokolatlan) tartalmi egyezések, valamint a túlságosan szabályos eltérések; </a:t>
            </a:r>
          </a:p>
          <a:p>
            <a:pPr algn="just">
              <a:lnSpc>
                <a:spcPct val="120000"/>
              </a:lnSpc>
              <a:spcBef>
                <a:spcPts val="0"/>
              </a:spcBef>
            </a:pPr>
            <a:endParaRPr lang="hu-HU" sz="3200" b="1" cap="all" dirty="0">
              <a:solidFill>
                <a:srgbClr val="2F5597"/>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7013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D6C92CF-DFB5-A054-7631-F5FB6D94ED13}"/>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C5AA63B1-89EC-CC41-7681-FBAC9EFCACA2}"/>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10" name="TextBox 9">
            <a:extLst>
              <a:ext uri="{FF2B5EF4-FFF2-40B4-BE49-F238E27FC236}">
                <a16:creationId xmlns:a16="http://schemas.microsoft.com/office/drawing/2014/main" id="{5B5D69A9-861B-6F8A-72EE-5761804EC844}"/>
              </a:ext>
            </a:extLst>
          </p:cNvPr>
          <p:cNvSpPr txBox="1"/>
          <p:nvPr/>
        </p:nvSpPr>
        <p:spPr>
          <a:xfrm>
            <a:off x="2491210" y="2342307"/>
            <a:ext cx="14478000" cy="7104765"/>
          </a:xfrm>
          <a:prstGeom prst="rect">
            <a:avLst/>
          </a:prstGeom>
          <a:noFill/>
        </p:spPr>
        <p:txBody>
          <a:bodyPr wrap="square" rtlCol="0">
            <a:spAutoFit/>
          </a:bodyPr>
          <a:lstStyle/>
          <a:p>
            <a:pPr algn="l"/>
            <a:endParaRPr lang="hu-HU" sz="1800" b="0" i="0" u="none" strike="noStrike" baseline="0" dirty="0">
              <a:solidFill>
                <a:srgbClr val="000000"/>
              </a:solidFill>
              <a:latin typeface="Arial" panose="020B0604020202020204" pitchFamily="34" charset="0"/>
            </a:endParaRPr>
          </a:p>
          <a:p>
            <a:pPr marL="457200" indent="-457200" algn="just">
              <a:lnSpc>
                <a:spcPct val="150000"/>
              </a:lnSpc>
              <a:buFont typeface="Arial" panose="020B0604020202020204" pitchFamily="34" charset="0"/>
              <a:buChar char="•"/>
            </a:pPr>
            <a:r>
              <a:rPr lang="hu-HU" sz="3200" b="0" i="0" u="none" strike="noStrike" baseline="0" dirty="0">
                <a:solidFill>
                  <a:srgbClr val="003399"/>
                </a:solidFill>
                <a:latin typeface="Open Sans" panose="020B0606030504020204" pitchFamily="34" charset="0"/>
                <a:ea typeface="Open Sans" panose="020B0606030504020204" pitchFamily="34" charset="0"/>
                <a:cs typeface="Open Sans" panose="020B0606030504020204" pitchFamily="34" charset="0"/>
              </a:rPr>
              <a:t>a nyertes ajánlattevő bevonja a vesztes ajánlattevőket alvállalkozóként </a:t>
            </a:r>
          </a:p>
          <a:p>
            <a:pPr marL="457200" indent="-457200" algn="just">
              <a:lnSpc>
                <a:spcPct val="150000"/>
              </a:lnSpc>
              <a:buFont typeface="Arial" panose="020B0604020202020204" pitchFamily="34" charset="0"/>
              <a:buChar char="•"/>
            </a:pPr>
            <a:r>
              <a:rPr lang="hu-HU" sz="3200" b="0" i="0" u="none" strike="noStrike" baseline="0" dirty="0">
                <a:solidFill>
                  <a:srgbClr val="003399"/>
                </a:solidFill>
                <a:latin typeface="Open Sans" panose="020B0606030504020204" pitchFamily="34" charset="0"/>
                <a:ea typeface="Open Sans" panose="020B0606030504020204" pitchFamily="34" charset="0"/>
                <a:cs typeface="Open Sans" panose="020B0606030504020204" pitchFamily="34" charset="0"/>
              </a:rPr>
              <a:t>különböző ajánlattevők által benyújtott iratokban hasonló hibák, pl. szokatlan vagy azonos helyeken szereplő helyesírási hibák, elírások vagy számítási hibák vannak; </a:t>
            </a:r>
          </a:p>
          <a:p>
            <a:pPr marL="457200" indent="-457200" algn="just">
              <a:lnSpc>
                <a:spcPct val="150000"/>
              </a:lnSpc>
              <a:buFont typeface="Arial" panose="020B0604020202020204" pitchFamily="34" charset="0"/>
              <a:buChar char="•"/>
            </a:pPr>
            <a:r>
              <a:rPr lang="hu-HU" sz="3200" b="0" i="0" u="none" strike="noStrike" baseline="0" dirty="0">
                <a:solidFill>
                  <a:srgbClr val="003399"/>
                </a:solidFill>
                <a:latin typeface="Open Sans" panose="020B0606030504020204" pitchFamily="34" charset="0"/>
                <a:ea typeface="Open Sans" panose="020B0606030504020204" pitchFamily="34" charset="0"/>
                <a:cs typeface="Open Sans" panose="020B0606030504020204" pitchFamily="34" charset="0"/>
              </a:rPr>
              <a:t>különböző ajánlattevőktől érkező ajánlatok hasonló kézírást tartalmaznak vagy írásképet mutatnak, vagy azonos irodai eszközök használatának nyomát viselik; </a:t>
            </a:r>
          </a:p>
          <a:p>
            <a:pPr marL="457200" indent="-457200" algn="just">
              <a:lnSpc>
                <a:spcPct val="150000"/>
              </a:lnSpc>
              <a:buFont typeface="Arial" panose="020B0604020202020204" pitchFamily="34" charset="0"/>
              <a:buChar char="•"/>
            </a:pPr>
            <a:r>
              <a:rPr lang="hu-HU" sz="3200" b="0" i="0" u="none" strike="noStrike" baseline="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körbenyerés</a:t>
            </a:r>
            <a:r>
              <a:rPr lang="hu-HU" sz="3200" b="0" i="0" u="none" strike="noStrike" baseline="0" dirty="0">
                <a:solidFill>
                  <a:srgbClr val="003399"/>
                </a:solidFill>
                <a:latin typeface="Open Sans" panose="020B0606030504020204" pitchFamily="34" charset="0"/>
                <a:ea typeface="Open Sans" panose="020B0606030504020204" pitchFamily="34" charset="0"/>
                <a:cs typeface="Open Sans" panose="020B0606030504020204" pitchFamily="34" charset="0"/>
              </a:rPr>
              <a:t>: mindig más ad nyerő ajánlatot </a:t>
            </a:r>
          </a:p>
          <a:p>
            <a:endParaRPr lang="hu-HU" sz="1800" b="0" i="0" u="none" strike="noStrike" baseline="0" dirty="0">
              <a:solidFill>
                <a:srgbClr val="000000"/>
              </a:solidFill>
              <a:latin typeface="Arial" panose="020B0604020202020204" pitchFamily="34" charset="0"/>
            </a:endParaRPr>
          </a:p>
          <a:p>
            <a:pPr marL="457200" indent="-457200" algn="just">
              <a:lnSpc>
                <a:spcPct val="120000"/>
              </a:lnSpc>
              <a:spcBef>
                <a:spcPts val="0"/>
              </a:spcBef>
              <a:buFont typeface="Arial" panose="020B0604020202020204" pitchFamily="34" charset="0"/>
              <a:buChar char="•"/>
            </a:pPr>
            <a:endParaRPr lang="hu-HU" sz="3200" b="1" cap="all" dirty="0">
              <a:solidFill>
                <a:srgbClr val="2F5597"/>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7803235"/>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 Template Interreg HU.pptx" id="{38377341-843A-4284-8D3F-370AEE33D2F7}" vid="{9648707F-4F9D-4ACA-AFA9-390266898F27}"/>
    </a:ext>
  </a:extLst>
</a:theme>
</file>

<file path=docProps/app.xml><?xml version="1.0" encoding="utf-8"?>
<Properties xmlns="http://schemas.openxmlformats.org/officeDocument/2006/extended-properties" xmlns:vt="http://schemas.openxmlformats.org/officeDocument/2006/docPropsVTypes">
  <Template>PPT Template Interreg HU</Template>
  <TotalTime>781</TotalTime>
  <Words>1579</Words>
  <Application>Microsoft Office PowerPoint</Application>
  <PresentationFormat>Egyéni</PresentationFormat>
  <Paragraphs>128</Paragraphs>
  <Slides>30</Slides>
  <Notes>0</Notes>
  <HiddenSlides>0</HiddenSlides>
  <MMClips>0</MMClips>
  <ScaleCrop>false</ScaleCrop>
  <HeadingPairs>
    <vt:vector size="6" baseType="variant">
      <vt:variant>
        <vt:lpstr>Használt betűtípusok</vt:lpstr>
      </vt:variant>
      <vt:variant>
        <vt:i4>3</vt:i4>
      </vt:variant>
      <vt:variant>
        <vt:lpstr>Téma</vt:lpstr>
      </vt:variant>
      <vt:variant>
        <vt:i4>1</vt:i4>
      </vt:variant>
      <vt:variant>
        <vt:lpstr>Diacímek</vt:lpstr>
      </vt:variant>
      <vt:variant>
        <vt:i4>30</vt:i4>
      </vt:variant>
    </vt:vector>
  </HeadingPairs>
  <TitlesOfParts>
    <vt:vector size="34" baseType="lpstr">
      <vt:lpstr>Arial</vt:lpstr>
      <vt:lpstr>Calibri</vt:lpstr>
      <vt:lpstr>Open Sans</vt:lpstr>
      <vt:lpstr>Office-téma</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Pribojszkiné Kása Anikó</dc:creator>
  <cp:lastModifiedBy>Pettner Adrienn</cp:lastModifiedBy>
  <cp:revision>17</cp:revision>
  <dcterms:created xsi:type="dcterms:W3CDTF">2025-02-12T14:47:28Z</dcterms:created>
  <dcterms:modified xsi:type="dcterms:W3CDTF">2025-02-27T13:24:48Z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2022-11-11T00:00:00Z</vt:filetime>
  </property>
  <property fmtid="{D5CDD505-2E9C-101B-9397-08002B2CF9AE}" pid="3" name="Creator">
    <vt:lpwstr>Adobe Illustrator 27.0 (Windows)</vt:lpwstr>
  </property>
  <property fmtid="{D5CDD505-2E9C-101B-9397-08002B2CF9AE}" pid="4" name="LastSaved">
    <vt:filetime>2022-11-11T00:00:00Z</vt:filetime>
  </property>
  <property fmtid="{D5CDD505-2E9C-101B-9397-08002B2CF9AE}" pid="5" name="Producer">
    <vt:lpwstr>Adobe PDF library 16.07</vt:lpwstr>
  </property>
</Properties>
</file>