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9" r:id="rId3"/>
    <p:sldId id="282" r:id="rId4"/>
    <p:sldId id="278" r:id="rId5"/>
    <p:sldId id="258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1" r:id="rId17"/>
    <p:sldId id="275" r:id="rId18"/>
    <p:sldId id="280" r:id="rId19"/>
    <p:sldId id="281" r:id="rId20"/>
    <p:sldId id="260" r:id="rId21"/>
    <p:sldId id="277" r:id="rId22"/>
    <p:sldId id="257" r:id="rId23"/>
    <p:sldId id="279" r:id="rId24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8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r>
              <a:rPr lang="hu-HU"/>
              <a:t>Mintacím szerkesztése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hu-HU"/>
              <a:t>Kattintson ide az alcím mintájának szerkesztéséhez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r>
              <a:rPr lang="hu-HU"/>
              <a:t>Mintacím szerkesztése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r>
              <a:rPr lang="hu-HU"/>
              <a:t>Mintacím szerkesztése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r>
              <a:rPr lang="hu-HU"/>
              <a:t>Mintacím szerkesztése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92700" y="1489234"/>
            <a:ext cx="3176270" cy="819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00339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487CABE3-9088-A7A1-B064-6E217AF0F63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0" y="397"/>
            <a:ext cx="20085500" cy="11308554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CE1A249-17A2-2460-CBE2-37508A4E55F1}"/>
              </a:ext>
            </a:extLst>
          </p:cNvPr>
          <p:cNvSpPr txBox="1"/>
          <p:nvPr/>
        </p:nvSpPr>
        <p:spPr>
          <a:xfrm>
            <a:off x="1195066" y="4214515"/>
            <a:ext cx="123017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72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Tájékoztató előadás magyar Partnerek számára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680C3352-3DF2-553E-77B3-473DB40120EC}"/>
              </a:ext>
            </a:extLst>
          </p:cNvPr>
          <p:cNvSpPr/>
          <p:nvPr/>
        </p:nvSpPr>
        <p:spPr>
          <a:xfrm>
            <a:off x="1195066" y="8030939"/>
            <a:ext cx="98650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hu-HU" sz="3600" b="1" kern="12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Széchenyi Programiroda Nonprofit Kft., </a:t>
            </a:r>
          </a:p>
          <a:p>
            <a:pPr algn="l" rtl="0"/>
            <a:r>
              <a:rPr lang="hu-HU" sz="3600" b="1" kern="12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Kelet-magyarországi Ellenőrzési Osztály</a:t>
            </a:r>
          </a:p>
          <a:p>
            <a:pPr algn="l" rtl="0"/>
            <a:r>
              <a:rPr lang="hu-HU" sz="3600" b="1" kern="12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2025. március 6.</a:t>
            </a:r>
            <a:endParaRPr lang="hu-HU" sz="3600" kern="1200" noProof="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292ABE2-3DB5-2DF1-493D-228E4515E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6C08116-EF3E-AFA0-FB55-3BCD6D2869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A9738B-3E41-35A9-7221-6BF37CE9E99E}"/>
              </a:ext>
            </a:extLst>
          </p:cNvPr>
          <p:cNvSpPr txBox="1"/>
          <p:nvPr/>
        </p:nvSpPr>
        <p:spPr>
          <a:xfrm>
            <a:off x="2584450" y="2342307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Alapdokumentumok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9DD48D-F898-C147-4006-F382F2901DA7}"/>
              </a:ext>
            </a:extLst>
          </p:cNvPr>
          <p:cNvSpPr txBox="1"/>
          <p:nvPr/>
        </p:nvSpPr>
        <p:spPr>
          <a:xfrm>
            <a:off x="2584450" y="4262795"/>
            <a:ext cx="144523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Jogszabályok (uniós és nemzeti)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ERFA támogatási szerződés (projekt leírás, költségvetés, partnerségi megállapodás)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Hazai társfinanszírozási támogatói okirat (nyilatkozat a projektben vállalt kötelezettségekről)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Megelőlegezési támogatói okirat</a:t>
            </a:r>
          </a:p>
        </p:txBody>
      </p:sp>
    </p:spTree>
    <p:extLst>
      <p:ext uri="{BB962C8B-B14F-4D97-AF65-F5344CB8AC3E}">
        <p14:creationId xmlns:p14="http://schemas.microsoft.com/office/powerpoint/2010/main" val="1346599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9835AD0-CFD4-2CA6-6BE1-1035B6AC2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E1F191A-43B0-3E98-401A-EEAC47D5F0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8C424B-7A46-0160-8351-1B04F711EF11}"/>
              </a:ext>
            </a:extLst>
          </p:cNvPr>
          <p:cNvSpPr txBox="1"/>
          <p:nvPr/>
        </p:nvSpPr>
        <p:spPr>
          <a:xfrm>
            <a:off x="2438694" y="1910259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Alapdokumentumok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C4FF4-AA27-02BA-6FA5-BA95EEA88442}"/>
              </a:ext>
            </a:extLst>
          </p:cNvPr>
          <p:cNvSpPr txBox="1"/>
          <p:nvPr/>
        </p:nvSpPr>
        <p:spPr>
          <a:xfrm>
            <a:off x="2438694" y="3151227"/>
            <a:ext cx="1445237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 dokumentumok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Applicant’s</a:t>
            </a: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4000" noProof="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Guide</a:t>
            </a: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Pályázati Útmutató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</a:t>
            </a:r>
            <a:r>
              <a:rPr lang="hu-HU" sz="4000" noProof="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Implementation</a:t>
            </a: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4000" noProof="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Manual</a:t>
            </a: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Projektvégrehajtási Kézikönyv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Visual </a:t>
            </a:r>
            <a:r>
              <a:rPr lang="hu-HU" sz="4000" noProof="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Identity</a:t>
            </a: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4000" noProof="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Manual</a:t>
            </a: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Nyilvánossági Kézikönyv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JEMS felhasználói kézikönyv</a:t>
            </a:r>
          </a:p>
          <a:p>
            <a:pPr algn="just"/>
            <a:endParaRPr lang="hu-HU" sz="4000" b="1" noProof="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Nemzeti szintű dokumentumok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Elszámolási segédlet a magyar partnerek számára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Beszerzési útmutató</a:t>
            </a:r>
          </a:p>
        </p:txBody>
      </p:sp>
    </p:spTree>
    <p:extLst>
      <p:ext uri="{BB962C8B-B14F-4D97-AF65-F5344CB8AC3E}">
        <p14:creationId xmlns:p14="http://schemas.microsoft.com/office/powerpoint/2010/main" val="3133068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D6A3EC4-CC47-5070-3F3C-7CA159EF8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3B90E586-918B-9C64-063F-9D114A043E6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9920AC-580C-3341-DA25-153D033CE8AC}"/>
              </a:ext>
            </a:extLst>
          </p:cNvPr>
          <p:cNvSpPr txBox="1"/>
          <p:nvPr/>
        </p:nvSpPr>
        <p:spPr>
          <a:xfrm>
            <a:off x="2438694" y="1910259"/>
            <a:ext cx="15892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36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 honlap:      https://interreg-rohu.eu/hu/docs-2021-2027-hu/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CD6C078B-ECB4-B458-7251-453E9C9AF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7759" y="2768635"/>
            <a:ext cx="14448581" cy="666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18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DD78D82-C11C-F4F6-71FA-5173D2FE7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ABE9588-63CE-7428-13E5-DCCF197D54F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B3353C-F8BF-E5DC-93E6-EF1EB0B12663}"/>
              </a:ext>
            </a:extLst>
          </p:cNvPr>
          <p:cNvSpPr txBox="1"/>
          <p:nvPr/>
        </p:nvSpPr>
        <p:spPr>
          <a:xfrm>
            <a:off x="2438694" y="1910259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Munkatársaink elérhetősége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71C0AE-94D8-8360-5CE5-E0745ABA6A58}"/>
              </a:ext>
            </a:extLst>
          </p:cNvPr>
          <p:cNvSpPr txBox="1"/>
          <p:nvPr/>
        </p:nvSpPr>
        <p:spPr>
          <a:xfrm>
            <a:off x="2563218" y="3926483"/>
            <a:ext cx="14452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SZÉCHENYI PROGRAMIRODA NONPROFIT KFT.</a:t>
            </a:r>
          </a:p>
          <a:p>
            <a:pPr algn="l"/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Nemzetközi Igazgatóság</a:t>
            </a:r>
          </a:p>
          <a:p>
            <a:pPr algn="l"/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Kelet-magyarországi Ellenőrzési Osztály</a:t>
            </a: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CE3A29F5-5D8E-0962-168E-F7DC79213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666" y="6374755"/>
            <a:ext cx="3649404" cy="250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561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09DF369-8958-84BE-4135-8589BFBB10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959AA640-4A5D-2A6F-9AC1-DD50A150DED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5C2022-821D-0C2B-A096-ACA721E3AD5D}"/>
              </a:ext>
            </a:extLst>
          </p:cNvPr>
          <p:cNvSpPr txBox="1"/>
          <p:nvPr/>
        </p:nvSpPr>
        <p:spPr>
          <a:xfrm>
            <a:off x="2275186" y="1950736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Békéscsabai iroda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DAD9FE-900B-2DF2-EF97-121C02B9E83A}"/>
              </a:ext>
            </a:extLst>
          </p:cNvPr>
          <p:cNvSpPr txBox="1"/>
          <p:nvPr/>
        </p:nvSpPr>
        <p:spPr>
          <a:xfrm>
            <a:off x="2438694" y="3134395"/>
            <a:ext cx="14452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5600 Békéscsaba, Kinizsi u. 4-6. B lépcsőház 1. emelet</a:t>
            </a:r>
          </a:p>
          <a:p>
            <a:pPr algn="l"/>
            <a:r>
              <a:rPr lang="hu-HU" sz="3200" b="1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Tel. +36-30-240-6411</a:t>
            </a:r>
            <a:endParaRPr lang="hu-HU" sz="3200" b="1" noProof="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artalom helye 4">
            <a:extLst>
              <a:ext uri="{FF2B5EF4-FFF2-40B4-BE49-F238E27FC236}">
                <a16:creationId xmlns:a16="http://schemas.microsoft.com/office/drawing/2014/main" id="{31B21C4D-9308-912B-4713-86B126C6A59D}"/>
              </a:ext>
            </a:extLst>
          </p:cNvPr>
          <p:cNvSpPr txBox="1">
            <a:spLocks/>
          </p:cNvSpPr>
          <p:nvPr/>
        </p:nvSpPr>
        <p:spPr>
          <a:xfrm>
            <a:off x="838200" y="3226678"/>
            <a:ext cx="4099622" cy="2714450"/>
          </a:xfrm>
          <a:prstGeom prst="rect">
            <a:avLst/>
          </a:prstGeom>
        </p:spPr>
        <p:txBody>
          <a:bodyPr>
            <a:normAutofit/>
          </a:bodyPr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6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06281AA-5757-0DF3-EED3-D95F5B26E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338" y="4567659"/>
            <a:ext cx="6692690" cy="4511590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723313D0-B39B-9AEB-6B5A-5501A254C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8034" y="4961650"/>
            <a:ext cx="3649404" cy="2505420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77DD2D2D-BD2E-8728-828A-4A668DA162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20679" y="4601034"/>
            <a:ext cx="2856083" cy="4767063"/>
          </a:xfrm>
          <a:prstGeom prst="rect">
            <a:avLst/>
          </a:prstGeom>
        </p:spPr>
      </p:pic>
      <p:pic>
        <p:nvPicPr>
          <p:cNvPr id="2" name="Kép 1">
            <a:extLst>
              <a:ext uri="{FF2B5EF4-FFF2-40B4-BE49-F238E27FC236}">
                <a16:creationId xmlns:a16="http://schemas.microsoft.com/office/drawing/2014/main" id="{22B2BE7F-34A8-3E3E-301E-125F0BB107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8811" y="8303058"/>
            <a:ext cx="2182557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86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85D97A2-9F0E-8762-37D6-8F4FA10B7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4559FA3-B5EA-2A8C-084A-AB688634C0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0DB5A1-A9F6-B5BD-B8AD-78027EEAF94D}"/>
              </a:ext>
            </a:extLst>
          </p:cNvPr>
          <p:cNvSpPr txBox="1"/>
          <p:nvPr/>
        </p:nvSpPr>
        <p:spPr>
          <a:xfrm>
            <a:off x="2258942" y="1986744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Munkatársaink elérhetősége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C4C976-5FA3-7FC2-9246-C327497A63D0}"/>
              </a:ext>
            </a:extLst>
          </p:cNvPr>
          <p:cNvSpPr txBox="1"/>
          <p:nvPr/>
        </p:nvSpPr>
        <p:spPr>
          <a:xfrm>
            <a:off x="2708256" y="3852864"/>
            <a:ext cx="14993908" cy="373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378450" algn="l"/>
                <a:tab pos="11747500" algn="l"/>
              </a:tabLst>
              <a:defRPr/>
            </a:pPr>
            <a:r>
              <a:rPr kumimoji="0" lang="hu-H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Békéscsaba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378450" algn="l"/>
                <a:tab pos="11747500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Bálint Gergely	balint.gergely@szpi.hu	+36-30-388-5258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378450" algn="l"/>
                <a:tab pos="11747500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Csarnai László	csarnai.laszlo@szpi.hu	+36-30-643-2482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378450" algn="l"/>
                <a:tab pos="11747500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Csarnai-Horváth Orsolya</a:t>
            </a:r>
            <a:r>
              <a:rPr kumimoji="0" lang="hu-HU" sz="2800" i="0" u="none" strike="noStrike" kern="1200" cap="none" spc="0" normalizeH="0" baseline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csarnai-horvath.orsolya@szpi.hu	+36-20-249-2839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378450" algn="l"/>
                <a:tab pos="11747500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Klaukó Babett	klauko.babett@szpi.hu	+36-30-439-8955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378450" algn="l"/>
                <a:tab pos="11747500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Kovács Katalin	kovacs.katalin@szpi.hu	+36-30-314-4271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378450" algn="l"/>
                <a:tab pos="11747500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Völgyes Attila László	volgyes.attila@szpi.hu	+36-20-596-6844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378450" algn="l"/>
                <a:tab pos="11747500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dr. Zahoránné Bakó Eszter	bako.eszter@szpi.hu</a:t>
            </a:r>
            <a:r>
              <a:rPr lang="hu-HU" sz="2800" kern="12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+36-30-522-9086</a:t>
            </a:r>
          </a:p>
        </p:txBody>
      </p:sp>
      <p:sp>
        <p:nvSpPr>
          <p:cNvPr id="4" name="Tartalom helye 4">
            <a:extLst>
              <a:ext uri="{FF2B5EF4-FFF2-40B4-BE49-F238E27FC236}">
                <a16:creationId xmlns:a16="http://schemas.microsoft.com/office/drawing/2014/main" id="{7F8CC0DF-1294-07C8-CDB6-BB90136390B2}"/>
              </a:ext>
            </a:extLst>
          </p:cNvPr>
          <p:cNvSpPr txBox="1">
            <a:spLocks/>
          </p:cNvSpPr>
          <p:nvPr/>
        </p:nvSpPr>
        <p:spPr>
          <a:xfrm>
            <a:off x="838200" y="3226678"/>
            <a:ext cx="4099622" cy="2714450"/>
          </a:xfrm>
          <a:prstGeom prst="rect">
            <a:avLst/>
          </a:prstGeom>
        </p:spPr>
        <p:txBody>
          <a:bodyPr>
            <a:normAutofit/>
          </a:bodyPr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6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298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BF4DBDC-3206-E8F5-35C9-D963F9B32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E045A75-5998-9B75-B337-D0F5BE18556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9E0F2E-69C6-579A-24C4-85FA059A59F6}"/>
              </a:ext>
            </a:extLst>
          </p:cNvPr>
          <p:cNvSpPr txBox="1"/>
          <p:nvPr/>
        </p:nvSpPr>
        <p:spPr>
          <a:xfrm>
            <a:off x="2275186" y="1950736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Mátészalkai iroda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E4EED7-3CFC-05B6-0047-2A377A806402}"/>
              </a:ext>
            </a:extLst>
          </p:cNvPr>
          <p:cNvSpPr txBox="1"/>
          <p:nvPr/>
        </p:nvSpPr>
        <p:spPr>
          <a:xfrm>
            <a:off x="2438694" y="3134395"/>
            <a:ext cx="14452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4700 Mátészalka, </a:t>
            </a:r>
            <a:r>
              <a:rPr lang="hu-HU" sz="4000" b="1" noProof="0" dirty="0" err="1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Szalkay</a:t>
            </a:r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L. u. 11.</a:t>
            </a:r>
          </a:p>
          <a:p>
            <a:pPr algn="l"/>
            <a:r>
              <a:rPr lang="hu-HU" sz="3200" b="1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Tel. +36 44 500 230</a:t>
            </a:r>
            <a:endParaRPr lang="hu-HU" sz="3200" b="1" noProof="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artalom helye 4">
            <a:extLst>
              <a:ext uri="{FF2B5EF4-FFF2-40B4-BE49-F238E27FC236}">
                <a16:creationId xmlns:a16="http://schemas.microsoft.com/office/drawing/2014/main" id="{4859D1A6-81DD-B156-99A2-6DC95BF76CF8}"/>
              </a:ext>
            </a:extLst>
          </p:cNvPr>
          <p:cNvSpPr txBox="1">
            <a:spLocks/>
          </p:cNvSpPr>
          <p:nvPr/>
        </p:nvSpPr>
        <p:spPr>
          <a:xfrm>
            <a:off x="838200" y="3226678"/>
            <a:ext cx="4099622" cy="2714450"/>
          </a:xfrm>
          <a:prstGeom prst="rect">
            <a:avLst/>
          </a:prstGeom>
        </p:spPr>
        <p:txBody>
          <a:bodyPr>
            <a:normAutofit/>
          </a:bodyPr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6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080B8E1E-930B-0E91-78B5-40954ACE1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7754" y="5654674"/>
            <a:ext cx="3649404" cy="2505420"/>
          </a:xfrm>
          <a:prstGeom prst="rect">
            <a:avLst/>
          </a:prstGeom>
        </p:spPr>
      </p:pic>
      <p:pic>
        <p:nvPicPr>
          <p:cNvPr id="3" name="Kép 2" descr="A képen kültéri, ablak, ég, épület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B575AF62-005A-714F-3A27-AA7E39FDA2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8273" y="3842281"/>
            <a:ext cx="5404127" cy="5404127"/>
          </a:xfrm>
          <a:prstGeom prst="rect">
            <a:avLst/>
          </a:prstGeom>
        </p:spPr>
      </p:pic>
      <p:pic>
        <p:nvPicPr>
          <p:cNvPr id="8" name="Kép 7" descr="A képen épület, rögzítés, kültéri, ablak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CA338338-C336-23A7-CA88-7A32A345B1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290" y="4629478"/>
            <a:ext cx="3088771" cy="4423120"/>
          </a:xfrm>
          <a:prstGeom prst="rect">
            <a:avLst/>
          </a:prstGeom>
        </p:spPr>
      </p:pic>
      <p:sp>
        <p:nvSpPr>
          <p:cNvPr id="11" name="Nyíl: balra mutató 10">
            <a:extLst>
              <a:ext uri="{FF2B5EF4-FFF2-40B4-BE49-F238E27FC236}">
                <a16:creationId xmlns:a16="http://schemas.microsoft.com/office/drawing/2014/main" id="{B08E6664-3E90-E715-870A-6819A6012D06}"/>
              </a:ext>
            </a:extLst>
          </p:cNvPr>
          <p:cNvSpPr/>
          <p:nvPr/>
        </p:nvSpPr>
        <p:spPr>
          <a:xfrm>
            <a:off x="12860362" y="7893205"/>
            <a:ext cx="2160240" cy="5337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3387911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7EBA1AE-22C3-556C-08D0-9C7D83673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0117054-B3D6-34B0-0CA1-6CDDDC4A89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C90A8F-0B3F-1949-2A6B-3547FEE1A1E5}"/>
              </a:ext>
            </a:extLst>
          </p:cNvPr>
          <p:cNvSpPr txBox="1"/>
          <p:nvPr/>
        </p:nvSpPr>
        <p:spPr>
          <a:xfrm>
            <a:off x="2258942" y="1986744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Munkatársaink elérhetősége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95DA1F-9D7E-B40F-ACA6-C363B7F39975}"/>
              </a:ext>
            </a:extLst>
          </p:cNvPr>
          <p:cNvSpPr txBox="1"/>
          <p:nvPr/>
        </p:nvSpPr>
        <p:spPr>
          <a:xfrm>
            <a:off x="2293750" y="3494435"/>
            <a:ext cx="14993908" cy="481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Mátészalka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6276975" algn="l"/>
                <a:tab pos="11841163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Geréné Károly Éva </a:t>
            </a:r>
            <a:r>
              <a:rPr kumimoji="0" lang="hu-HU" sz="2800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</a:t>
            </a: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helyettes	</a:t>
            </a:r>
            <a:r>
              <a:rPr kumimoji="0" lang="hu-HU" sz="280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</a:t>
            </a: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aroly.eva@szpi.hu	+36-30-555-9767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6276975" algn="l"/>
                <a:tab pos="11841163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Bodnár Ágnes	</a:t>
            </a: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bodnar.agnes@szpi.hu	+36-20-925-2898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6276975" algn="l"/>
                <a:tab pos="11841163" algn="l"/>
              </a:tabLst>
              <a:defRPr/>
            </a:pPr>
            <a:r>
              <a:rPr lang="hu-HU" sz="2800" i="0" spc="-10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Csákányóczki-Kovács Karolina Anna</a:t>
            </a: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kovacs.karolina.anna@szpi.hu	+36-20-997-7575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6276975" algn="l"/>
                <a:tab pos="11841163" algn="l"/>
              </a:tabLst>
              <a:defRPr/>
            </a:pP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Ékes Gyula	ekes.gyula@szpi.hu	+36-30-648-8590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6276975" algn="l"/>
                <a:tab pos="11841163" algn="l"/>
              </a:tabLst>
              <a:defRPr/>
            </a:pP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Patakiné </a:t>
            </a:r>
            <a:r>
              <a:rPr lang="hu-HU" sz="2800" i="0" dirty="0" err="1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Preku</a:t>
            </a: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Zsuzsanna	preku.zsuzsanna@szpi.hu	+36-30-684-1094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6276975" algn="l"/>
                <a:tab pos="11841163" algn="l"/>
              </a:tabLst>
              <a:defRPr/>
            </a:pP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Potos-Csernyik Dóra</a:t>
            </a:r>
            <a:r>
              <a:rPr lang="hu-HU" sz="28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csernyik.dora@szpi.hu</a:t>
            </a:r>
            <a:r>
              <a:rPr lang="hu-HU" sz="28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+36-</a:t>
            </a: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20-375-6050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6276975" algn="l"/>
                <a:tab pos="11841163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Szalai-Szondi Viktória	</a:t>
            </a:r>
            <a:r>
              <a:rPr kumimoji="0" lang="hu-HU" sz="2800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szalai</a:t>
            </a: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szondi.viktoria@szpi.hu	+36-30-726-2757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6276975" algn="l"/>
                <a:tab pos="11841163" algn="l"/>
              </a:tabLst>
              <a:defRPr/>
            </a:pP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Szolomájer Zsuzsa	szolomajer.zsuzsa@szpi.hu	+36-30-662-0597</a:t>
            </a:r>
            <a:endParaRPr kumimoji="0" lang="hu-HU" sz="280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artalom helye 4">
            <a:extLst>
              <a:ext uri="{FF2B5EF4-FFF2-40B4-BE49-F238E27FC236}">
                <a16:creationId xmlns:a16="http://schemas.microsoft.com/office/drawing/2014/main" id="{47D2FF12-FAB5-4919-7C9C-CA136D4B1E1D}"/>
              </a:ext>
            </a:extLst>
          </p:cNvPr>
          <p:cNvSpPr txBox="1">
            <a:spLocks/>
          </p:cNvSpPr>
          <p:nvPr/>
        </p:nvSpPr>
        <p:spPr>
          <a:xfrm>
            <a:off x="838200" y="3226678"/>
            <a:ext cx="4099622" cy="2714450"/>
          </a:xfrm>
          <a:prstGeom prst="rect">
            <a:avLst/>
          </a:prstGeom>
        </p:spPr>
        <p:txBody>
          <a:bodyPr>
            <a:normAutofit/>
          </a:bodyPr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6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448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06DC9-D3B6-EC7A-25A9-8B2FD53DF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3D751306-DCFC-03CD-B439-98D296009C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BA7B80-030F-5B5F-A5D2-ADFBA21D0AC2}"/>
              </a:ext>
            </a:extLst>
          </p:cNvPr>
          <p:cNvSpPr txBox="1"/>
          <p:nvPr/>
        </p:nvSpPr>
        <p:spPr>
          <a:xfrm>
            <a:off x="2275186" y="1950736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Szegedi iroda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7B4265-0293-A474-F874-C3ED13D121CE}"/>
              </a:ext>
            </a:extLst>
          </p:cNvPr>
          <p:cNvSpPr txBox="1"/>
          <p:nvPr/>
        </p:nvSpPr>
        <p:spPr>
          <a:xfrm>
            <a:off x="2438694" y="3134395"/>
            <a:ext cx="14452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6722 Szeged, Szentháromság u. 34.</a:t>
            </a:r>
          </a:p>
          <a:p>
            <a:pPr algn="l"/>
            <a:r>
              <a:rPr lang="hu-HU" sz="3200" b="1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Tel. +36 62 549 371; +36 62 549 373</a:t>
            </a:r>
            <a:endParaRPr lang="hu-HU" sz="3200" b="1" noProof="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artalom helye 4">
            <a:extLst>
              <a:ext uri="{FF2B5EF4-FFF2-40B4-BE49-F238E27FC236}">
                <a16:creationId xmlns:a16="http://schemas.microsoft.com/office/drawing/2014/main" id="{2C39623B-9341-A767-0B54-ADD82E1DFA05}"/>
              </a:ext>
            </a:extLst>
          </p:cNvPr>
          <p:cNvSpPr txBox="1">
            <a:spLocks/>
          </p:cNvSpPr>
          <p:nvPr/>
        </p:nvSpPr>
        <p:spPr>
          <a:xfrm>
            <a:off x="838200" y="3226678"/>
            <a:ext cx="4099622" cy="2714450"/>
          </a:xfrm>
          <a:prstGeom prst="rect">
            <a:avLst/>
          </a:prstGeom>
        </p:spPr>
        <p:txBody>
          <a:bodyPr>
            <a:normAutofit/>
          </a:bodyPr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6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2C44565F-10DB-2BF4-FD1D-F0D898239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9922" y="5654675"/>
            <a:ext cx="3649404" cy="2505420"/>
          </a:xfrm>
          <a:prstGeom prst="rect">
            <a:avLst/>
          </a:prstGeom>
        </p:spPr>
      </p:pic>
      <p:pic>
        <p:nvPicPr>
          <p:cNvPr id="2" name="Kép 1">
            <a:extLst>
              <a:ext uri="{FF2B5EF4-FFF2-40B4-BE49-F238E27FC236}">
                <a16:creationId xmlns:a16="http://schemas.microsoft.com/office/drawing/2014/main" id="{23ED8E6C-2925-045C-479E-049F9DB1AD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503" y="4485867"/>
            <a:ext cx="6347387" cy="4760541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993FAC2D-1680-3A5A-0924-56CB55FBFB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2367" y="4363637"/>
            <a:ext cx="4426306" cy="4882771"/>
          </a:xfrm>
          <a:prstGeom prst="rect">
            <a:avLst/>
          </a:prstGeom>
        </p:spPr>
      </p:pic>
      <p:sp>
        <p:nvSpPr>
          <p:cNvPr id="12" name="Nyíl: balra mutató 11">
            <a:extLst>
              <a:ext uri="{FF2B5EF4-FFF2-40B4-BE49-F238E27FC236}">
                <a16:creationId xmlns:a16="http://schemas.microsoft.com/office/drawing/2014/main" id="{D1B9858F-24A0-2C0F-22EA-D4913574E0AB}"/>
              </a:ext>
            </a:extLst>
          </p:cNvPr>
          <p:cNvSpPr/>
          <p:nvPr/>
        </p:nvSpPr>
        <p:spPr>
          <a:xfrm>
            <a:off x="7129855" y="8160095"/>
            <a:ext cx="2160240" cy="5337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520509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B2629-765B-59C5-8889-63F6A552C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D9B975C-CC1F-34C2-813E-7835B29635E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AB334F-F630-FFD7-D33D-89D829508B48}"/>
              </a:ext>
            </a:extLst>
          </p:cNvPr>
          <p:cNvSpPr txBox="1"/>
          <p:nvPr/>
        </p:nvSpPr>
        <p:spPr>
          <a:xfrm>
            <a:off x="2258942" y="1986744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Munkatársaink elérhetősége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DB1FAE-40C8-A3C9-C98A-9561C47CD518}"/>
              </a:ext>
            </a:extLst>
          </p:cNvPr>
          <p:cNvSpPr txBox="1"/>
          <p:nvPr/>
        </p:nvSpPr>
        <p:spPr>
          <a:xfrm>
            <a:off x="2293750" y="3494435"/>
            <a:ext cx="14993908" cy="210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Szeged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hu-H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564188" algn="l"/>
                <a:tab pos="11841163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Lipka Eszter	</a:t>
            </a:r>
            <a:r>
              <a:rPr kumimoji="0" lang="hu-HU" sz="280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lipka.eszter</a:t>
            </a: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@szpi.hu	+36-30-257-5925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Tx/>
              <a:buFont typeface="Arial" panose="020B0604020202020204" pitchFamily="34" charset="0"/>
              <a:buNone/>
              <a:tabLst>
                <a:tab pos="5564188" algn="l"/>
                <a:tab pos="11841163" algn="l"/>
              </a:tabLst>
              <a:defRPr/>
            </a:pP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Szekeres Szilvia	</a:t>
            </a:r>
            <a:r>
              <a:rPr lang="hu-HU" sz="2800" i="0" dirty="0">
                <a:solidFill>
                  <a:srgbClr val="003399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szekeres.szilvia@szpi.hu	+36-30-456-0277</a:t>
            </a:r>
          </a:p>
        </p:txBody>
      </p:sp>
      <p:sp>
        <p:nvSpPr>
          <p:cNvPr id="4" name="Tartalom helye 4">
            <a:extLst>
              <a:ext uri="{FF2B5EF4-FFF2-40B4-BE49-F238E27FC236}">
                <a16:creationId xmlns:a16="http://schemas.microsoft.com/office/drawing/2014/main" id="{08A3DC9B-7B99-A283-75D5-3819449790D0}"/>
              </a:ext>
            </a:extLst>
          </p:cNvPr>
          <p:cNvSpPr txBox="1">
            <a:spLocks/>
          </p:cNvSpPr>
          <p:nvPr/>
        </p:nvSpPr>
        <p:spPr>
          <a:xfrm>
            <a:off x="838200" y="3226678"/>
            <a:ext cx="4099622" cy="2714450"/>
          </a:xfrm>
          <a:prstGeom prst="rect">
            <a:avLst/>
          </a:prstGeom>
        </p:spPr>
        <p:txBody>
          <a:bodyPr>
            <a:normAutofit/>
          </a:bodyPr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6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2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accent5">
                  <a:lumMod val="75000"/>
                </a:schemeClr>
              </a:buClr>
            </a:pPr>
            <a:endParaRPr lang="hu-HU" sz="2400" b="1" cap="all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121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0EFD9A3C-E810-CD9C-DE6F-42E7FA1769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"/>
            <a:ext cx="20104100" cy="113085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5AA1FB-9B62-E77E-8E53-A3900C7A7FCC}"/>
              </a:ext>
            </a:extLst>
          </p:cNvPr>
          <p:cNvSpPr txBox="1"/>
          <p:nvPr/>
        </p:nvSpPr>
        <p:spPr>
          <a:xfrm>
            <a:off x="2491606" y="2054275"/>
            <a:ext cx="1082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8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0C7329C-7ABD-F01A-B632-A2E2A45897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1606" y="3710459"/>
            <a:ext cx="12209322" cy="629150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8588A958-BF66-7DB6-95AC-AB47E9B975E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9" y="3340"/>
            <a:ext cx="20085501" cy="11302668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CC6052C-5DD3-AC5E-A28B-2FAA21712AAB}"/>
              </a:ext>
            </a:extLst>
          </p:cNvPr>
          <p:cNvSpPr txBox="1"/>
          <p:nvPr/>
        </p:nvSpPr>
        <p:spPr>
          <a:xfrm>
            <a:off x="11499850" y="7635875"/>
            <a:ext cx="655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Köszönjük figyelmét!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B267129-1D33-14F8-488F-24C3A6A5F680}"/>
              </a:ext>
            </a:extLst>
          </p:cNvPr>
          <p:cNvSpPr txBox="1"/>
          <p:nvPr/>
        </p:nvSpPr>
        <p:spPr>
          <a:xfrm>
            <a:off x="3498850" y="4130675"/>
            <a:ext cx="149781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Név: 	Pribojszkiné Kása Anikó</a:t>
            </a:r>
          </a:p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Intézmény:	SZÉCHENYI PROGRAMIRODA NONPROFIT KFT.</a:t>
            </a:r>
          </a:p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Nemzetközi Igazgatóság</a:t>
            </a:r>
          </a:p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Kelet-magyarországi Ellenőrzési Osztály</a:t>
            </a:r>
          </a:p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E-mail cím:	kasa.aniko@szpi.hu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5E63C21-869E-D159-454F-489EAAC7D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311441BC-AC3D-8A7D-0798-1026EB2562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D3E175B-77F7-F209-BFC4-66745A9209BE}"/>
              </a:ext>
            </a:extLst>
          </p:cNvPr>
          <p:cNvSpPr txBox="1"/>
          <p:nvPr/>
        </p:nvSpPr>
        <p:spPr>
          <a:xfrm>
            <a:off x="1339082" y="4531289"/>
            <a:ext cx="1645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8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Szünet: 11.00 – 11.10 </a:t>
            </a:r>
          </a:p>
          <a:p>
            <a:endParaRPr lang="hu-HU" sz="3200" noProof="0" dirty="0">
              <a:solidFill>
                <a:srgbClr val="2F5597"/>
              </a:solidFill>
            </a:endParaRPr>
          </a:p>
          <a:p>
            <a:endParaRPr lang="hu-HU" sz="2000" noProof="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48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8879205B-62AD-CE38-BD1F-9B953EEA5CF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890169-ACE1-7550-7FFE-B7B87558BEE6}"/>
              </a:ext>
            </a:extLst>
          </p:cNvPr>
          <p:cNvSpPr txBox="1"/>
          <p:nvPr/>
        </p:nvSpPr>
        <p:spPr>
          <a:xfrm>
            <a:off x="1365250" y="3902075"/>
            <a:ext cx="164592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8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Kérdések-válaszok</a:t>
            </a:r>
          </a:p>
          <a:p>
            <a:endParaRPr lang="hu-HU" sz="3200" noProof="0" dirty="0">
              <a:solidFill>
                <a:srgbClr val="2F5597"/>
              </a:solidFill>
            </a:endParaRPr>
          </a:p>
          <a:p>
            <a:r>
              <a:rPr lang="hu-HU" sz="3200" noProof="0" dirty="0">
                <a:solidFill>
                  <a:srgbClr val="003399"/>
                </a:solidFill>
              </a:rPr>
              <a:t>Pribojszkiné Kása Anikó osztályvezető</a:t>
            </a:r>
          </a:p>
          <a:p>
            <a:endParaRPr lang="hu-HU" sz="2000" noProof="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13EAE78-42F9-BAB2-0B42-5BCD85A80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A267BCA0-65E9-9153-4C78-71DEEA9B00F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9" y="3340"/>
            <a:ext cx="20085501" cy="11302668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D5859420-D9F1-9E43-0DC4-FF678AC1BDE1}"/>
              </a:ext>
            </a:extLst>
          </p:cNvPr>
          <p:cNvSpPr txBox="1"/>
          <p:nvPr/>
        </p:nvSpPr>
        <p:spPr>
          <a:xfrm>
            <a:off x="11499850" y="7635875"/>
            <a:ext cx="655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Köszönjük figyelmét!</a:t>
            </a:r>
          </a:p>
        </p:txBody>
      </p:sp>
      <p:sp>
        <p:nvSpPr>
          <p:cNvPr id="2" name="TextBox 59">
            <a:extLst>
              <a:ext uri="{FF2B5EF4-FFF2-40B4-BE49-F238E27FC236}">
                <a16:creationId xmlns:a16="http://schemas.microsoft.com/office/drawing/2014/main" id="{AC485B55-E234-AA74-D678-76D85AE92461}"/>
              </a:ext>
            </a:extLst>
          </p:cNvPr>
          <p:cNvSpPr txBox="1"/>
          <p:nvPr/>
        </p:nvSpPr>
        <p:spPr>
          <a:xfrm>
            <a:off x="3498850" y="4130675"/>
            <a:ext cx="149781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Név: 	Pribojszkiné Kása Anikó</a:t>
            </a:r>
          </a:p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Intézmény:	SZÉCHENYI PROGRAMIRODA NONPROFIT KFT.</a:t>
            </a:r>
          </a:p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Nemzetközi Igazgatóság</a:t>
            </a:r>
          </a:p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Kelet-magyarországi Ellenőrzési Osztály</a:t>
            </a:r>
          </a:p>
          <a:p>
            <a:pPr>
              <a:tabLst>
                <a:tab pos="3579813" algn="l"/>
              </a:tabLst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E-mail cím:	kasa.aniko@szpi.hu</a:t>
            </a:r>
          </a:p>
        </p:txBody>
      </p:sp>
    </p:spTree>
    <p:extLst>
      <p:ext uri="{BB962C8B-B14F-4D97-AF65-F5344CB8AC3E}">
        <p14:creationId xmlns:p14="http://schemas.microsoft.com/office/powerpoint/2010/main" val="42865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8357CE6-6834-A3A6-0B82-001C6BA22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9D9CA5D-8388-E8CF-903A-C0EE881A390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"/>
            <a:ext cx="20104100" cy="113085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4782EE-8892-6237-0E91-86FB02B44234}"/>
              </a:ext>
            </a:extLst>
          </p:cNvPr>
          <p:cNvSpPr txBox="1"/>
          <p:nvPr/>
        </p:nvSpPr>
        <p:spPr>
          <a:xfrm>
            <a:off x="2491606" y="2054275"/>
            <a:ext cx="1082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8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Kérdések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C154874E-D3F5-7A63-E064-20B8316044B4}"/>
              </a:ext>
            </a:extLst>
          </p:cNvPr>
          <p:cNvSpPr txBox="1"/>
          <p:nvPr/>
        </p:nvSpPr>
        <p:spPr>
          <a:xfrm>
            <a:off x="2275186" y="3998491"/>
            <a:ext cx="128894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előadások alatt: írásban a chat mezőbe gépelve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Az előadásokat követően: a kijelölt kapcsolattartó részére e-mailen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Személyes egyeztetés: előzetesen egyeztetett időpontban</a:t>
            </a:r>
          </a:p>
        </p:txBody>
      </p:sp>
    </p:spTree>
    <p:extLst>
      <p:ext uri="{BB962C8B-B14F-4D97-AF65-F5344CB8AC3E}">
        <p14:creationId xmlns:p14="http://schemas.microsoft.com/office/powerpoint/2010/main" val="2341466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493C7A9-A00A-0D5F-207A-4485B84B5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53A8757E-57AD-0A30-5A4F-C763745582F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70604BB-2152-9B49-5C99-1C7269EA2772}"/>
              </a:ext>
            </a:extLst>
          </p:cNvPr>
          <p:cNvSpPr txBox="1"/>
          <p:nvPr/>
        </p:nvSpPr>
        <p:spPr>
          <a:xfrm>
            <a:off x="1365250" y="3902075"/>
            <a:ext cx="164592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8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Nemzeti szintű feladatok kezelése</a:t>
            </a:r>
          </a:p>
          <a:p>
            <a:endParaRPr lang="hu-HU" sz="3200" noProof="0" dirty="0">
              <a:solidFill>
                <a:srgbClr val="2F5597"/>
              </a:solidFill>
            </a:endParaRPr>
          </a:p>
          <a:p>
            <a:r>
              <a:rPr lang="hu-HU" sz="3200" noProof="0" dirty="0">
                <a:solidFill>
                  <a:srgbClr val="003399"/>
                </a:solidFill>
              </a:rPr>
              <a:t>Pribojszkiné Kása Anikó osztályvezető</a:t>
            </a:r>
          </a:p>
          <a:p>
            <a:endParaRPr lang="hu-HU" sz="2000" noProof="0" dirty="0">
              <a:solidFill>
                <a:srgbClr val="00339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532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0C5462B-226C-23C5-524D-E33EA93F35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5DFDF3-DF73-1241-EE5A-3D2C81995C70}"/>
              </a:ext>
            </a:extLst>
          </p:cNvPr>
          <p:cNvSpPr txBox="1"/>
          <p:nvPr/>
        </p:nvSpPr>
        <p:spPr>
          <a:xfrm>
            <a:off x="2584450" y="2342307"/>
            <a:ext cx="15892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Nemzeti kontroll tevékenységre kijelölt szervezet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AB6096-4A3C-4CBF-D026-C5C0AE6A60EB}"/>
              </a:ext>
            </a:extLst>
          </p:cNvPr>
          <p:cNvSpPr txBox="1"/>
          <p:nvPr/>
        </p:nvSpPr>
        <p:spPr>
          <a:xfrm>
            <a:off x="2584450" y="4531221"/>
            <a:ext cx="14384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40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Széchenyi Programiroda</a:t>
            </a:r>
          </a:p>
          <a:p>
            <a:pPr marL="357188" lvl="8" algn="just"/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Nemzetközi Igazgatóság</a:t>
            </a:r>
          </a:p>
          <a:p>
            <a:pPr marL="712788" algn="just"/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Ellenőrzési Főosztály - Budapest</a:t>
            </a:r>
          </a:p>
          <a:p>
            <a:pPr marL="1069975" lvl="2" algn="just"/>
            <a:r>
              <a:rPr lang="hu-HU" sz="4000" noProof="0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Kelet-magyarországi Ellenőrzési Osztály</a:t>
            </a:r>
          </a:p>
          <a:p>
            <a:pPr marL="1069975" lvl="2" algn="just"/>
            <a:r>
              <a:rPr lang="hu-HU" sz="4000" noProof="0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Békéscsaba, Mátészalka, Szeged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8CB8BB8-F16C-7011-2D32-0AFAFA88E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B7967DB-8937-5365-65D4-3599B460B09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52261C-B8F4-E7AB-9B8D-9837F73AE70B}"/>
              </a:ext>
            </a:extLst>
          </p:cNvPr>
          <p:cNvSpPr txBox="1"/>
          <p:nvPr/>
        </p:nvSpPr>
        <p:spPr>
          <a:xfrm>
            <a:off x="2203178" y="2342307"/>
            <a:ext cx="15968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Résztvevő szervezetek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507C0016-262D-7653-6942-005F8C1DA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339" y="3898406"/>
            <a:ext cx="14107421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157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24EF87C-ED7A-4265-49BD-EF60DB2D4D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89DD908-C8AD-D7C6-9A8A-15F94EDD706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115D36-5BAD-0A4B-26F5-1A18E40BD4A0}"/>
              </a:ext>
            </a:extLst>
          </p:cNvPr>
          <p:cNvSpPr txBox="1"/>
          <p:nvPr/>
        </p:nvSpPr>
        <p:spPr>
          <a:xfrm>
            <a:off x="2584450" y="2342307"/>
            <a:ext cx="15892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Nemzeti kontroll tevékenységre kijelölt szervezet feladatai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4BEFE3-8051-8156-F107-66AE0BB3D264}"/>
              </a:ext>
            </a:extLst>
          </p:cNvPr>
          <p:cNvSpPr txBox="1"/>
          <p:nvPr/>
        </p:nvSpPr>
        <p:spPr>
          <a:xfrm>
            <a:off x="2584450" y="4850550"/>
            <a:ext cx="14478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Hazai társfinanszírozás kezelése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Uniós megelőlegezés kezelése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Partneri jelentések  ellenőrzése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Helyszíni ellenőrzés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Kontroll jelentés és nyilatkozat kiállítása</a:t>
            </a:r>
          </a:p>
        </p:txBody>
      </p:sp>
    </p:spTree>
    <p:extLst>
      <p:ext uri="{BB962C8B-B14F-4D97-AF65-F5344CB8AC3E}">
        <p14:creationId xmlns:p14="http://schemas.microsoft.com/office/powerpoint/2010/main" val="332179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D4BD3FF-AD53-089B-2DF4-86335F662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F2034AC-906B-2640-5650-4497C55B8E9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642236-D34E-7456-A605-1ED99BFCF6EB}"/>
              </a:ext>
            </a:extLst>
          </p:cNvPr>
          <p:cNvSpPr txBox="1"/>
          <p:nvPr/>
        </p:nvSpPr>
        <p:spPr>
          <a:xfrm>
            <a:off x="2584450" y="2342307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Partnerek feladatai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257584-7912-ABC0-5933-C8E8B7D680EF}"/>
              </a:ext>
            </a:extLst>
          </p:cNvPr>
          <p:cNvSpPr txBox="1"/>
          <p:nvPr/>
        </p:nvSpPr>
        <p:spPr>
          <a:xfrm>
            <a:off x="2584450" y="3710459"/>
            <a:ext cx="144523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Projektrész megvalósítása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Együttműködés a partnerekkel, kommunikáció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Hazai társfinanszírozási és uniós megelőlegezési támogatói okiratok előkészítése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Partneri jelentések benyújtása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Kontroll nyilatkozatok továbbítása a vezető partnerhez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Finanszírozás fogadása, saját forrás biztosítása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Uniós megelőlegezési visszafizetése</a:t>
            </a:r>
          </a:p>
        </p:txBody>
      </p:sp>
    </p:spTree>
    <p:extLst>
      <p:ext uri="{BB962C8B-B14F-4D97-AF65-F5344CB8AC3E}">
        <p14:creationId xmlns:p14="http://schemas.microsoft.com/office/powerpoint/2010/main" val="3700741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B6155CE-DF58-5A27-FDF8-0364FCD6E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AA1FFCF-3154-6E34-5C70-987521D381A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"/>
            <a:ext cx="20104100" cy="11302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B9B5B4-CBD9-1136-7793-B938AAD989B5}"/>
              </a:ext>
            </a:extLst>
          </p:cNvPr>
          <p:cNvSpPr txBox="1"/>
          <p:nvPr/>
        </p:nvSpPr>
        <p:spPr>
          <a:xfrm>
            <a:off x="2584450" y="2126283"/>
            <a:ext cx="1589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5400" b="1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Egyéb kötelezettségek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2A3337-B822-DC29-F857-9A999D5E8E05}"/>
              </a:ext>
            </a:extLst>
          </p:cNvPr>
          <p:cNvSpPr txBox="1"/>
          <p:nvPr/>
        </p:nvSpPr>
        <p:spPr>
          <a:xfrm>
            <a:off x="2562203" y="3422427"/>
            <a:ext cx="1445237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Vonatkozó jogszabályok, szabályozó dokumentumok megismerése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Elkülönített számviteli nyilvántartás vezetése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Nyilvánosság tájékoztatása a projekt eredményeiről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Változások bejelentése 8 napon belül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Dokumentumok nyilvántartása és őrzése, ellenőrzések számára rendelkezésre bocsátása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Projekt keretében létrehozott vagyontárgyak tulajdonjogának megszerzése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sz="4000" noProof="0" dirty="0">
                <a:solidFill>
                  <a:srgbClr val="00339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Projekt eredményeinek fenntartása</a:t>
            </a:r>
          </a:p>
        </p:txBody>
      </p:sp>
    </p:spTree>
    <p:extLst>
      <p:ext uri="{BB962C8B-B14F-4D97-AF65-F5344CB8AC3E}">
        <p14:creationId xmlns:p14="http://schemas.microsoft.com/office/powerpoint/2010/main" val="845098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Template Interreg HU.pptx" id="{38377341-843A-4284-8D3F-370AEE33D2F7}" vid="{9648707F-4F9D-4ACA-AFA9-390266898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Template Interreg HU</Template>
  <TotalTime>458</TotalTime>
  <Words>647</Words>
  <Application>Microsoft Office PowerPoint</Application>
  <PresentationFormat>Egyéni</PresentationFormat>
  <Paragraphs>146</Paragraphs>
  <Slides>23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23</vt:i4>
      </vt:variant>
    </vt:vector>
  </HeadingPairs>
  <TitlesOfParts>
    <vt:vector size="27" baseType="lpstr">
      <vt:lpstr>Arial</vt:lpstr>
      <vt:lpstr>Calibri</vt:lpstr>
      <vt:lpstr>Open Sans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Pribojszkiné Kása Anikó</dc:creator>
  <cp:lastModifiedBy>Pettner Adrienn</cp:lastModifiedBy>
  <cp:revision>19</cp:revision>
  <dcterms:created xsi:type="dcterms:W3CDTF">2025-02-12T14:47:28Z</dcterms:created>
  <dcterms:modified xsi:type="dcterms:W3CDTF">2025-03-06T12:40:38Z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2022-11-11T00:00:00Z</vt:filetime>
  </property>
  <property fmtid="{D5CDD505-2E9C-101B-9397-08002B2CF9AE}" pid="3" name="Creator">
    <vt:lpwstr>Adobe Illustrator 27.0 (Windows)</vt:lpwstr>
  </property>
  <property fmtid="{D5CDD505-2E9C-101B-9397-08002B2CF9AE}" pid="4" name="LastSaved">
    <vt:filetime>2022-11-11T00:00:00Z</vt:filetime>
  </property>
  <property fmtid="{D5CDD505-2E9C-101B-9397-08002B2CF9AE}" pid="5" name="Producer">
    <vt:lpwstr>Adobe PDF library 16.07</vt:lpwstr>
  </property>
</Properties>
</file>