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8" r:id="rId3"/>
    <p:sldId id="263" r:id="rId4"/>
    <p:sldId id="266" r:id="rId5"/>
    <p:sldId id="269" r:id="rId6"/>
    <p:sldId id="265" r:id="rId7"/>
    <p:sldId id="268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88" r:id="rId17"/>
    <p:sldId id="279" r:id="rId18"/>
    <p:sldId id="28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60" r:id="rId27"/>
    <p:sldId id="257" r:id="rId28"/>
  </p:sldIdLst>
  <p:sldSz cx="20104100" cy="11309350"/>
  <p:notesSz cx="6797675" cy="9926638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48" d="100"/>
          <a:sy n="48" d="100"/>
        </p:scale>
        <p:origin x="821" y="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86"/>
    </p:cViewPr>
  </p:sorterViewPr>
  <p:notesViewPr>
    <p:cSldViewPr>
      <p:cViewPr varScale="1">
        <p:scale>
          <a:sx n="51" d="100"/>
          <a:sy n="51" d="100"/>
        </p:scale>
        <p:origin x="1339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02" cy="497447"/>
          </a:xfrm>
          <a:prstGeom prst="rect">
            <a:avLst/>
          </a:prstGeom>
        </p:spPr>
        <p:txBody>
          <a:bodyPr vert="horz" lIns="48674" tIns="24337" rIns="48674" bIns="24337" rtlCol="0"/>
          <a:lstStyle>
            <a:lvl1pPr algn="l">
              <a:defRPr sz="6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263" y="0"/>
            <a:ext cx="2945802" cy="497447"/>
          </a:xfrm>
          <a:prstGeom prst="rect">
            <a:avLst/>
          </a:prstGeom>
        </p:spPr>
        <p:txBody>
          <a:bodyPr vert="horz" lIns="48674" tIns="24337" rIns="48674" bIns="24337" rtlCol="0"/>
          <a:lstStyle>
            <a:lvl1pPr algn="r">
              <a:defRPr sz="600"/>
            </a:lvl1pPr>
          </a:lstStyle>
          <a:p>
            <a:fld id="{A21B9DB4-0F89-4C14-AFAB-A217C2E00159}" type="datetimeFigureOut">
              <a:rPr lang="hu-HU" smtClean="0"/>
              <a:t>2025. 03. 05.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8674" tIns="24337" rIns="48674" bIns="24337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553" y="4776603"/>
            <a:ext cx="5438569" cy="3909903"/>
          </a:xfrm>
          <a:prstGeom prst="rect">
            <a:avLst/>
          </a:prstGeom>
        </p:spPr>
        <p:txBody>
          <a:bodyPr vert="horz" lIns="48674" tIns="24337" rIns="48674" bIns="24337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9192"/>
            <a:ext cx="2945802" cy="497446"/>
          </a:xfrm>
          <a:prstGeom prst="rect">
            <a:avLst/>
          </a:prstGeom>
        </p:spPr>
        <p:txBody>
          <a:bodyPr vert="horz" lIns="48674" tIns="24337" rIns="48674" bIns="24337" rtlCol="0" anchor="b"/>
          <a:lstStyle>
            <a:lvl1pPr algn="l">
              <a:defRPr sz="6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263" y="9429192"/>
            <a:ext cx="2945802" cy="497446"/>
          </a:xfrm>
          <a:prstGeom prst="rect">
            <a:avLst/>
          </a:prstGeom>
        </p:spPr>
        <p:txBody>
          <a:bodyPr vert="horz" lIns="48674" tIns="24337" rIns="48674" bIns="24337" rtlCol="0" anchor="b"/>
          <a:lstStyle>
            <a:lvl1pPr algn="r">
              <a:defRPr sz="600"/>
            </a:lvl1pPr>
          </a:lstStyle>
          <a:p>
            <a:fld id="{EF023A7B-D9BB-4292-B1DB-D99A17DB7D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0944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21D887-DEEB-DC35-ECA7-4BF75ABE7C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5A72847B-2C9D-90EF-3F21-CD6A771160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5E2C7A22-3FBD-3EB3-9DA2-F6A83598C7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5BA6E1A3-4426-839E-59B0-94A1355B19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5393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F1AE55-E483-92B4-F507-70AFA08CBC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42A19AAE-D54D-E64D-AD6C-92D1DF5BC5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08305125-96D9-E77E-D9AE-43128BB596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3C64B54-BE96-20C3-6AD8-6FE961732A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23510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D8DBDC-B814-3ADF-EC07-7815DC40C3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E213E4B2-D3D4-0E57-02E9-A6E94D8788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CB897B27-BD09-82C3-D11A-C2BB8EDB79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2A8436E-2C9C-CD80-1A14-278C756127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386164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2E2A25-7085-3232-46C6-15F71B95CE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558CA87D-BA72-CD73-F428-DD10E67EF9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AD8D4EB7-81A0-3FB6-8D9C-43154855B0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A047BD6-DE2C-D7A1-2D81-9EFD0FAA6F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29568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B0DA91-F29D-164C-2E91-60BAFEDC00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91E1CBEB-E8E5-6388-3F85-E1E127E286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8A2516FB-CA2D-7181-21EC-C0964069E7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921671D9-8EF5-2DD7-C554-B142AD49D3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932639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57779F-C4F6-6ECE-3E02-0F8FEE357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F5483848-05F6-4DD6-DE25-D33E3B6025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3E1B19E0-0003-79FC-3F78-C09C0FDF4D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E7A8074-B87F-9446-3AA1-04980681F1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98939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E4F69-47DA-BA00-3EA9-EF7F2030D5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F20F4701-6020-226D-7EA4-A50770262A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F91272B1-942C-E651-4E04-4B504EDD7E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1965BAC0-B9BB-2F68-B705-F3B8698A3C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648456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832158-9F24-A4F3-A883-CEBECB8F6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EF4ABF4B-35F9-CE81-5D69-300484AD76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FDBC8204-0905-81BD-9496-7B05E16364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6C9DBF67-D875-46B4-283B-26765E516D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21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92660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2FE07D-6891-B6BD-8B17-F2823579A9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92B9652C-6C1B-2BB9-AC64-190879C2B1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CC1DDB4E-979D-22C0-1F9D-86BC08ACDC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AA97895-5C6C-621F-1A09-023C5023B3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22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57664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C08649-6B43-C35A-4BEB-C2B419E948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3DB0349C-E27E-D16E-5994-BDD993B531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20B6D890-2884-0FB5-61E8-E2217C10E2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18D5392-F67C-60B0-7C98-EBB72EAB78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23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76355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BB69D-38E9-D3C5-82BB-BC93E7B188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2353ABEC-57DA-9283-CF2B-68DC7FD63F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E101EF97-1381-EB84-5300-70C1EBB138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D4FB1CE-08D1-F35C-AAAD-FEB4111217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24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80318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770599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2C01BC-0614-9197-4D82-9AE93BBCC0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3E1D0255-A4A0-62DD-9B4C-FC9AB5C0AB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8EE480BF-ADDA-D466-79DA-F3BE554C0B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0423FFC0-012C-856E-84C7-C03415C279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25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04275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8C34B8-5BFF-DE27-4582-F974E7CF54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B75E3145-B538-8D6E-42DE-413751ACA4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C49A7B04-33A9-8ACB-C464-287CE1A757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0BB278A2-6455-32AD-F33F-B76EC924DF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482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F877B3-8E13-9399-2AC4-CB135702C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80400F48-F0DF-6920-2097-18CE7592E3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3CB0A72C-0828-F480-606E-52DD858BDD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4B559C81-0125-DA21-2BF4-6153F67139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23002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273A7D-A829-24F9-DF9E-022922FB6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9F651A49-12D2-269A-E35B-1CE727938B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89AE86DA-661A-CD65-C4E4-4E5EC2C279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C6867A45-021D-9CE2-FD3D-798771CCE8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11190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4557A-EB3F-2527-5C81-C9044DD73A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3CC579DE-F76C-FEE8-D5F2-571DB9FEC6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FB9B2C86-BABE-85DA-B74C-007F0A6626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81ACC8BD-BB5C-9D9A-1676-1835382978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56791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805FD-3442-EC46-A095-44B0D9C443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FDC31D6A-42A7-A955-E1A5-08EC822ED0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00EAD8AA-2742-FD7A-35B5-BD918D72DA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C7BA55DA-7D53-C4D3-1187-FCF605BB1A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1626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9A5B2F-1F1F-9451-BB39-637AA32D2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2D4C617E-E06D-A9E9-89B3-2A7D45FC1F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06B769C0-B1E1-7029-45C9-AE78736154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D4E7C5AD-B548-8568-1199-34D09171E1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9744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13A509-225E-2214-9D7B-941A51D19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E860665D-85E8-B593-0BD8-82F393DFF0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0DB60016-B3C2-435F-41B5-6FB9F96F80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A061690-F47A-1360-504C-0226326EDA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23A7B-D9BB-4292-B1DB-D99A17DB7D30}" type="slidenum">
              <a:rPr lang="hu-HU" smtClean="0"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56772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1" i="0">
                <a:solidFill>
                  <a:srgbClr val="003399"/>
                </a:solidFill>
                <a:latin typeface="Arial"/>
                <a:cs typeface="Arial"/>
              </a:defRPr>
            </a:lvl1pPr>
          </a:lstStyle>
          <a:p>
            <a:r>
              <a:rPr lang="hu-HU"/>
              <a:t>Mintacím szerkesztése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hu-HU"/>
              <a:t>Kattintson ide az alcím mintájának szerkesztéséhez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003399"/>
                </a:solidFill>
                <a:latin typeface="Arial"/>
                <a:cs typeface="Arial"/>
              </a:defRPr>
            </a:lvl1pPr>
          </a:lstStyle>
          <a:p>
            <a:r>
              <a:rPr lang="hu-HU"/>
              <a:t>Mintacím szerkesztése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003399"/>
                </a:solidFill>
                <a:latin typeface="Arial"/>
                <a:cs typeface="Arial"/>
              </a:defRPr>
            </a:lvl1pPr>
          </a:lstStyle>
          <a:p>
            <a:r>
              <a:rPr lang="hu-HU"/>
              <a:t>Mintacím szerkesztése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003399"/>
                </a:solidFill>
                <a:latin typeface="Arial"/>
                <a:cs typeface="Arial"/>
              </a:defRPr>
            </a:lvl1pPr>
          </a:lstStyle>
          <a:p>
            <a:r>
              <a:rPr lang="hu-HU"/>
              <a:t>Mintacím szerkesztése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692700" y="1489234"/>
            <a:ext cx="3176270" cy="819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1" i="0">
                <a:solidFill>
                  <a:srgbClr val="0033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487CABE3-9088-A7A1-B064-6E217AF0F63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0" y="397"/>
            <a:ext cx="20085500" cy="11308554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1CE1A249-17A2-2460-CBE2-37508A4E55F1}"/>
              </a:ext>
            </a:extLst>
          </p:cNvPr>
          <p:cNvSpPr txBox="1"/>
          <p:nvPr/>
        </p:nvSpPr>
        <p:spPr>
          <a:xfrm>
            <a:off x="1212850" y="4816475"/>
            <a:ext cx="12877800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500" b="1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Elszámolható költségek, alátámasztó dokumentumok</a:t>
            </a:r>
          </a:p>
          <a:p>
            <a:pPr algn="r">
              <a:spcAft>
                <a:spcPts val="600"/>
              </a:spcAft>
            </a:pPr>
            <a:endParaRPr lang="hu-HU" sz="2500" kern="1400" spc="-50" dirty="0">
              <a:solidFill>
                <a:srgbClr val="003399"/>
              </a:solidFill>
              <a:latin typeface="Arial Nova" panose="020B05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endParaRPr lang="hu-HU" sz="2500" kern="1400" spc="-50" dirty="0">
              <a:solidFill>
                <a:srgbClr val="003399"/>
              </a:solidFill>
              <a:latin typeface="Arial Nova" panose="020B05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B8DF58-9BC0-5720-CDB1-C6BD0FE695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80854CD8-45C5-2E08-9384-0CB76322DDC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47E47B-A775-C41C-226F-AC342CC76F6C}"/>
              </a:ext>
            </a:extLst>
          </p:cNvPr>
          <p:cNvSpPr txBox="1"/>
          <p:nvPr/>
        </p:nvSpPr>
        <p:spPr>
          <a:xfrm>
            <a:off x="1771130" y="1487543"/>
            <a:ext cx="16561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célfeladat kiírás/egyéb munkaszerződés elszámolásának szabályai </a:t>
            </a:r>
            <a:endParaRPr lang="en-US" sz="5400" b="1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9A4747F5-2BAB-239A-2820-7B86937D0A85}"/>
              </a:ext>
            </a:extLst>
          </p:cNvPr>
          <p:cNvSpPr txBox="1"/>
          <p:nvPr/>
        </p:nvSpPr>
        <p:spPr>
          <a:xfrm>
            <a:off x="1555106" y="3573943"/>
            <a:ext cx="1656184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feladat megállapításáról szóló iratban célszerű megjelölni a feladat, végrehajtásának kezdő időpontját a teljesítésigazoló személyt, a teljesítés esetleges speciális feltételeit (pl. x oldalas szakmai beszámoló, stb.), illetőleg azokat a kritériumokat, melyek alapján megállapításra kerül a célfeladat teljesülése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célfeladat elszámolása esetén benyújtandó dokumentumok listája megegyezik a teljes munkaidő elszámolása esetén felsorolt dokumentumokkal, kiegészítve a kiírt feladat elvégzését igazoló teljesítésigazolással, mely tartalmazza az igazolt időszakban elvégzett feladatok listáját 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hu-HU" sz="2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célfeladat elszámolhatóságának további feltétele a célfeladat írásba foglalása, amelynek dátuma nem lehet későbbi, mint a célfeladat kiírásának  napja. A célfeladat keretében elszámolni kívánt céljuttatás a célfeladat írásba foglalásának dátumától kezdve számolható el a projekt terhére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 egy munkavállalónak ugyanazon munkáltatóval több munkaszerződése is van, a projekt megvalósítása érdekében kötött munkaszerződésre a célfeladat vonatkozásában részletezett szabályok vonatkoznak. (Önkormányzatok és hivatalaik elszámolási szempontból egyazon munkáltatónak minősülnek.)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89170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01FEDC-0A4B-E338-47A5-EC6343995B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F8DD701-2DDA-3EF6-21A7-6F376A50D06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F64ED97-938B-CA7C-143C-3D7CB225744D}"/>
              </a:ext>
            </a:extLst>
          </p:cNvPr>
          <p:cNvSpPr txBox="1"/>
          <p:nvPr/>
        </p:nvSpPr>
        <p:spPr>
          <a:xfrm>
            <a:off x="2002220" y="1694235"/>
            <a:ext cx="14325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Irodai és adminisztratív költségek</a:t>
            </a:r>
            <a:endParaRPr lang="en-US" sz="6000" b="1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03BBFD82-08D6-370F-5F95-93F1F6738E62}"/>
              </a:ext>
            </a:extLst>
          </p:cNvPr>
          <p:cNvSpPr txBox="1"/>
          <p:nvPr/>
        </p:nvSpPr>
        <p:spPr>
          <a:xfrm>
            <a:off x="2002220" y="4214515"/>
            <a:ext cx="15553728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Arányosított általányköltség (</a:t>
            </a: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flat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rate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 szabály </a:t>
            </a:r>
            <a:r>
              <a:rPr lang="hu-HU" sz="320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alapján számolhatóak 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el, melynek nagysága a projektben elszámolt személyi költségek 15%-a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Kizárólag abban az esetben lehetséges ilyen jellegű költséget elszámolni, ha a személyi költségek </a:t>
            </a: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flat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rate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alapon kerülnek elszámolásra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Alátámasztó dokumentáció benyújtása nem szükséges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Amennyiben a partner nem számol el az érintett beszámolási időszakban személyi jellegű költséget, akkor adminisztratív költség sem számolható el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8328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33B4CD-2CB8-6BBB-8465-8B8C67B341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6DA72689-0F05-05E7-28C4-4501146C768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B10251-5089-4A65-D34E-5E358ED5633C}"/>
              </a:ext>
            </a:extLst>
          </p:cNvPr>
          <p:cNvSpPr txBox="1"/>
          <p:nvPr/>
        </p:nvSpPr>
        <p:spPr>
          <a:xfrm>
            <a:off x="1411090" y="1622227"/>
            <a:ext cx="15985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Irodai és adminisztratív költségek</a:t>
            </a:r>
            <a:endParaRPr lang="en-US" sz="5400" b="1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04E1A984-0592-511F-1993-41932DF59B70}"/>
              </a:ext>
            </a:extLst>
          </p:cNvPr>
          <p:cNvSpPr txBox="1"/>
          <p:nvPr/>
        </p:nvSpPr>
        <p:spPr>
          <a:xfrm>
            <a:off x="1843138" y="2669817"/>
            <a:ext cx="1555372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>
              <a:buNone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Elszámolható tevékenységek: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a) irodabérlet;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b) a személyi állomány elhelyezésére szolgáló épületekkel és az irodai berendezésekkel kapcsolatos biztosítási díjak és adók (például tűzkár vagy lopáskár elleni biztosítás);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c) közművek (pl. villamos energia, fűtés, vízszolgáltatás);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d) irodai eszközök;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e) számvitel;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f) irattár;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g) karbantartás, takarítás és javítások;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h) biztonság;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i) informatikai rendszerek;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j) kommunikáció (például telefon, fax, internet, postai szolgáltatások, névjegykártyák);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k) a folyószámla vagy folyószámlák megnyitásáért és vezetéséért felszámított bankköltség, amennyiben a projekt  végrehajtásához külön folyószámla megnyitása szükséges; és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l) nemzetközi pénzügyi tranzakciók díjai.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89286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10D6F5-17B7-9F96-9C67-C09B03F645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8BF94606-2424-D4F8-43DD-5F243B98EC2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A480310-F5B6-F700-CED2-28AD80E2F749}"/>
              </a:ext>
            </a:extLst>
          </p:cNvPr>
          <p:cNvSpPr txBox="1"/>
          <p:nvPr/>
        </p:nvSpPr>
        <p:spPr>
          <a:xfrm>
            <a:off x="1798969" y="1694235"/>
            <a:ext cx="14325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Utazási és szállásköltségek</a:t>
            </a:r>
            <a:endParaRPr lang="en-US" sz="6000" b="1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76B0CAAF-BFC9-406D-97A2-3B9D6E49FADC}"/>
              </a:ext>
            </a:extLst>
          </p:cNvPr>
          <p:cNvSpPr txBox="1"/>
          <p:nvPr/>
        </p:nvSpPr>
        <p:spPr>
          <a:xfrm>
            <a:off x="1807134" y="3494435"/>
            <a:ext cx="16489832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Arányosított általányköltség (</a:t>
            </a: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flat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rate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 szabály alapján számolhatók el, melynek nagysága a projektben elszámolt személyi költségek 15%-a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Kizárólag abban az esetben lehetséges ilyen jellegű költséget elszámolni, ha a személyi költségek </a:t>
            </a: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flat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rate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alapon kerülnek elszámolásra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Alátámasztó dokumentáció benyújtása nem szükséges, azonban a projekt megvalósítása során legalább egy utazás megvalósulását a projekt partneri jelentésben alátámasztó dokumentumokkal igazolni szükséges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külső szakértők és szolgáltatók utazási és szállásköltségei a külső szakértők és szolgáltatók költségei soron számolhatóak el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58768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9D084-917D-B31C-0678-D7F717C28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E72F27C-66D5-F167-06EA-33D7EB59821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9EC4318-4A31-9DE4-1D3C-33CEE42FA942}"/>
              </a:ext>
            </a:extLst>
          </p:cNvPr>
          <p:cNvSpPr txBox="1"/>
          <p:nvPr/>
        </p:nvSpPr>
        <p:spPr>
          <a:xfrm>
            <a:off x="2131170" y="1766243"/>
            <a:ext cx="14325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Utazási és szállásköltségek</a:t>
            </a:r>
            <a:endParaRPr lang="en-US" sz="6000" b="1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064F21C7-8E83-BC21-030D-FFE0327677AD}"/>
              </a:ext>
            </a:extLst>
          </p:cNvPr>
          <p:cNvSpPr txBox="1"/>
          <p:nvPr/>
        </p:nvSpPr>
        <p:spPr>
          <a:xfrm>
            <a:off x="1915146" y="3134395"/>
            <a:ext cx="1663384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Ezen a költségvetési soron az alábbi típusú költségek számolhatók el:</a:t>
            </a:r>
          </a:p>
          <a:p>
            <a:pPr algn="just">
              <a:spcBef>
                <a:spcPts val="1200"/>
              </a:spcBef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a) utazási költségek (például menetjegyek, utas- és gépjármű-biztosítás, 	üzemanyag, kilométer-elszámolás, út- és parkolási díjak);</a:t>
            </a:r>
          </a:p>
          <a:p>
            <a:pPr algn="just">
              <a:spcBef>
                <a:spcPts val="1200"/>
              </a:spcBef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b) étkezési költségek;</a:t>
            </a:r>
          </a:p>
          <a:p>
            <a:pPr algn="just">
              <a:spcBef>
                <a:spcPts val="1200"/>
              </a:spcBef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c) szállásköltségek;</a:t>
            </a:r>
          </a:p>
          <a:p>
            <a:pPr algn="just">
              <a:spcBef>
                <a:spcPts val="1200"/>
              </a:spcBef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d) vízumdíjak; és</a:t>
            </a:r>
          </a:p>
          <a:p>
            <a:pPr algn="just">
              <a:spcBef>
                <a:spcPts val="1200"/>
              </a:spcBef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e) napidíj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12914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543862-61D5-6BBB-DE7F-96009C1F14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47F20309-399F-1017-7CE4-D4106EFAF17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5724B3-8F91-A5D7-FF92-DF7317E9BB38}"/>
              </a:ext>
            </a:extLst>
          </p:cNvPr>
          <p:cNvSpPr txBox="1"/>
          <p:nvPr/>
        </p:nvSpPr>
        <p:spPr>
          <a:xfrm>
            <a:off x="1807134" y="1766243"/>
            <a:ext cx="14325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Külső szakértői díjak és szolgáltatások</a:t>
            </a:r>
            <a:endParaRPr lang="en-US" sz="60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8FD42115-67E3-1600-BF41-16ABE97D420D}"/>
              </a:ext>
            </a:extLst>
          </p:cNvPr>
          <p:cNvSpPr txBox="1"/>
          <p:nvPr/>
        </p:nvSpPr>
        <p:spPr>
          <a:xfrm>
            <a:off x="1411090" y="2902635"/>
            <a:ext cx="16993888" cy="830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Külső féltől megrendelt és teljesített szolgáltatások költségei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 2.2.1.3. d) pontjában felsorolásra kerültek a költségkategóriában elszámolható tevékenységek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Kizárólag abban az esetben lehetséges ilyen jellegű költséget elszámolni, ha a személyi költségek </a:t>
            </a: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flat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rate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alapon kerülnek elszámolásra 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Rendezvények és találkozók szervezése esetén a projekt személyzet számára étkezés, ellátás, szállás  és utazás  költsége nem elszámolható, mivel ez átalányköltség formájában kerül megtérítésre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Amennyiben a külső szakértőnek kizárólag utazási és szállás költsége merült fel (megbízási díj nem került kifizetésre) a megbízási szerződésben fel kell ennek tényét tüntetni;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Az arculati elemekre vonatkozó szabályok be nem tartása esetén a hitelesítésre kijelölt szervezet fenntartja a jogot arra, hogy az elszámolható költségek összegét csökkentse. </a:t>
            </a:r>
          </a:p>
          <a:p>
            <a:pPr algn="just"/>
            <a:endParaRPr lang="hu-HU" sz="3200" dirty="0">
              <a:latin typeface="Bahnschrift" panose="020B0502040204020203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44593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6B6298-43AB-8805-BF74-A965FD147B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EB0793A5-712B-3F6F-5C90-D13B41F714E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ADD5A0-7C82-9E62-A929-F41EF763F0C7}"/>
              </a:ext>
            </a:extLst>
          </p:cNvPr>
          <p:cNvSpPr txBox="1"/>
          <p:nvPr/>
        </p:nvSpPr>
        <p:spPr>
          <a:xfrm>
            <a:off x="1584687" y="1622227"/>
            <a:ext cx="14325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Benyújtandó dokumentumok</a:t>
            </a:r>
            <a:endParaRPr lang="en-US" sz="60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A2BA4364-35C5-0CEF-DFC2-BCE1B3C6CBF9}"/>
              </a:ext>
            </a:extLst>
          </p:cNvPr>
          <p:cNvSpPr txBox="1"/>
          <p:nvPr/>
        </p:nvSpPr>
        <p:spPr>
          <a:xfrm>
            <a:off x="1555106" y="3206403"/>
            <a:ext cx="16993888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külső szolgáltató kiválasztásának dokumentumai 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Szerződés, mely egyértelműen hivatkozik a projektre</a:t>
            </a:r>
            <a:endParaRPr lang="hu-HU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Számla (Elszámolási segédlet 2.7 Számlákkal kapcsolatos követelmények)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Szolgáltatásnyújtás végterméke, szolgáltató munkájának eredménye (amennyiben valamilyen formában materializálódik (pl. tanulmány, kiadvány, szórólap stb. ) a végtermék elektronikus példányát fel kell tölteni a JEMS rendszerbe)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Tanulmány esetében – szakértő nyilatkozata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Teljesítés igazolás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Teljesítés dátumát alátámasztó dokumentum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Kifizetés bizonylata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Amennyiben releváns, nemzeti szabályozás szerinti egyéb dokumentum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339526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857307-BF06-A97A-F971-F5EC8C788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FA8B4814-4B11-F15F-0E73-543805A44BC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4517D9-17FD-5858-1BE6-0AC0590B7C54}"/>
              </a:ext>
            </a:extLst>
          </p:cNvPr>
          <p:cNvSpPr txBox="1"/>
          <p:nvPr/>
        </p:nvSpPr>
        <p:spPr>
          <a:xfrm>
            <a:off x="1555106" y="1469731"/>
            <a:ext cx="167418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Online vagy hibrid formában megvalósuló rendezvények esetén benyújtandó dokumentumok</a:t>
            </a:r>
            <a:endParaRPr lang="en-US" sz="54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DE46211B-D3F3-EF76-A5FD-5158C60D4A68}"/>
              </a:ext>
            </a:extLst>
          </p:cNvPr>
          <p:cNvSpPr txBox="1"/>
          <p:nvPr/>
        </p:nvSpPr>
        <p:spPr>
          <a:xfrm>
            <a:off x="1987154" y="3740992"/>
            <a:ext cx="16309812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rendezvényre meghívott résztvevők e-mail címeinek listája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Online rendezvény linkjének kiküldését igazoló e-mail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rendezvény szerződés szerinti megvalósulását igazoló képernyőfotó (pl. tolmácsolás, online konferencia helyiség bérlése, moderátor költsége)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rendezvényen résztvevők jelenlétének igazolása képernyőfotóval, vagy szoftverből generált listával amely alapján a rendezvényen résztvevők száma és neve egyaránt beazonosítható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Az eseményt megelőzően (partnerek közötti belső megbeszélések kivételével) a rendezvény linkjét tartalmazó meghívó megküldése az a hitelesítésre kijelölt szervezet részére.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937890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479B49-F4C9-E982-6CD7-B59147ED86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492452AE-A162-69B6-1991-EB62255F5EA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4198303-7888-FEFC-7A42-4EF21CF7D209}"/>
              </a:ext>
            </a:extLst>
          </p:cNvPr>
          <p:cNvSpPr txBox="1"/>
          <p:nvPr/>
        </p:nvSpPr>
        <p:spPr>
          <a:xfrm>
            <a:off x="1807134" y="1766243"/>
            <a:ext cx="168138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Benyújtandó dokumentumok megbízási szerződés esetében</a:t>
            </a:r>
            <a:endParaRPr lang="en-US" sz="60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678B7808-99FE-02D6-BEC8-8BE5EFCF398C}"/>
              </a:ext>
            </a:extLst>
          </p:cNvPr>
          <p:cNvSpPr txBox="1"/>
          <p:nvPr/>
        </p:nvSpPr>
        <p:spPr>
          <a:xfrm>
            <a:off x="1807135" y="4574555"/>
            <a:ext cx="155897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1" indent="-5715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szakértő bérszámfejtő lapja, vagy számlája</a:t>
            </a:r>
          </a:p>
          <a:p>
            <a:pPr marL="571500" lvl="1" indent="-5715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megbízási díj kifizetését igazoló bankszámlakivonat</a:t>
            </a:r>
          </a:p>
          <a:p>
            <a:pPr marL="571500" lvl="1" indent="-5715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Járulékok befizetését igazoló bankszámlakivonat (bérkarton/bérjegyzék esetén) </a:t>
            </a:r>
          </a:p>
          <a:p>
            <a:pPr marL="571500" lvl="1" indent="-5715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Hazai partner képviselőjének nyilatkozata, hogy az átutalt összeg tartalmazza az adott megbízottal kapcsolatos </a:t>
            </a: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közterheket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140183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32617-8DF3-2991-DD4B-D6758304F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64694F81-54C4-5C20-D6C3-E3742C45DF5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1AB4A5-F9D1-E83F-97F9-41A45BB4696E}"/>
              </a:ext>
            </a:extLst>
          </p:cNvPr>
          <p:cNvSpPr txBox="1"/>
          <p:nvPr/>
        </p:nvSpPr>
        <p:spPr>
          <a:xfrm>
            <a:off x="1807134" y="1766243"/>
            <a:ext cx="14325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Eszközök</a:t>
            </a:r>
            <a:endParaRPr lang="en-US" sz="60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AF5B4585-DF5C-B04E-D7B0-62363D2CD432}"/>
              </a:ext>
            </a:extLst>
          </p:cNvPr>
          <p:cNvSpPr txBox="1"/>
          <p:nvPr/>
        </p:nvSpPr>
        <p:spPr>
          <a:xfrm>
            <a:off x="1555106" y="3206403"/>
            <a:ext cx="16993888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Eszközbeszerzés költségkategóriában a projekthez kapcsolódó eszközbeszerzések, a beszerzésekhez kapcsolódó oktatási, telepítési, beüzemelési költségek és eszközbérlések számolhatóak el, amelyek nélkülözhetetlenek a projekt megvalósításához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Fontos: az eszközbeszerzésekhez kapcsolódó oktatási, telepítési és beüzemelési költségek kizárólag abban az esetben számolhatóak el, ha az ajánlatkérés nem csupán az eszközök megvásárlására, hanem azok beüzemeléséhez kapcsolódó tevékenységek ellátására is vonatkozott.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Adott időszakban bérelt vagy lízingelt eszközök költségei elszámolhatóak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beszerzett eszközök sem a projektmegvalósítás, sem a fenntartási időszak alatt sem jelzáloggal, sem garanciával nem terhelhetőek.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Ilyen költségkategóriára kizárólag abban az esetben lehet költséget elszámolni, ha a személyi költségek </a:t>
            </a:r>
            <a:r>
              <a:rPr lang="hu-HU" sz="30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flat</a:t>
            </a:r>
            <a:r>
              <a:rPr lang="hu-HU" sz="3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30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rate</a:t>
            </a:r>
            <a:r>
              <a:rPr lang="hu-HU" sz="3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alapon kerülnek elszámolásra.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22808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60C5462B-226C-23C5-524D-E33EA93F353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5DFDF3-DF73-1241-EE5A-3D2C81995C70}"/>
              </a:ext>
            </a:extLst>
          </p:cNvPr>
          <p:cNvSpPr txBox="1"/>
          <p:nvPr/>
        </p:nvSpPr>
        <p:spPr>
          <a:xfrm>
            <a:off x="1915146" y="1694235"/>
            <a:ext cx="143256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Költségtípusok</a:t>
            </a:r>
            <a:endParaRPr lang="en-US" sz="6600" b="1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AB6096-4A3C-4CBF-D026-C5C0AE6A60EB}"/>
              </a:ext>
            </a:extLst>
          </p:cNvPr>
          <p:cNvSpPr txBox="1"/>
          <p:nvPr/>
        </p:nvSpPr>
        <p:spPr>
          <a:xfrm>
            <a:off x="2275186" y="3766781"/>
            <a:ext cx="1450315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k-SK" sz="3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Személyi költségek (Staff costs)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k-SK" sz="3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Irodai és adminisztratív költségek (Office and administration expenditure)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k-SK" sz="3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Utazási és szállás költségek (Travel and accomodation)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k-SK" sz="3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Külső szakértők és szolgáltatók költségei (External expertise and services)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k-SK" sz="3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Eszközök költségei (Equipment expenditure)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k-SK" sz="3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Infrastruktúra és építések költségei (Infrastructure and works</a:t>
            </a:r>
            <a:r>
              <a:rPr lang="sk-SK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D92615-651C-3A20-E22D-6324963C7D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4A86BBF-022F-0AD2-16BB-80B2FE6A4EB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62B22F-FF1D-B344-F762-C0655954D8D1}"/>
              </a:ext>
            </a:extLst>
          </p:cNvPr>
          <p:cNvSpPr txBox="1"/>
          <p:nvPr/>
        </p:nvSpPr>
        <p:spPr>
          <a:xfrm>
            <a:off x="1807134" y="1766243"/>
            <a:ext cx="14325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Eszközök</a:t>
            </a:r>
            <a:endParaRPr lang="en-US" sz="60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2E630721-4E86-62CB-0F84-2FBC890B264C}"/>
              </a:ext>
            </a:extLst>
          </p:cNvPr>
          <p:cNvSpPr txBox="1"/>
          <p:nvPr/>
        </p:nvSpPr>
        <p:spPr>
          <a:xfrm>
            <a:off x="1699122" y="3319512"/>
            <a:ext cx="16705856" cy="750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hu-HU" sz="3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Az eszközt főszabály szerint kizárólag a projekt céljaira lehet használni a projekt időtartama alatt, továbbá a rendeltetését és a berendezés tulajdonjogát nem lehet változtatni projekt befejezési dátumától számított legalább 5 évig;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Azon tematikus eszközök beszerzésének a költsége, melyeket nem kizárólag a projekt keretében használnak, csak megfelelő módszerrel alátámasztva, a projektre fordított arányban számolhatóak el;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Az eszközökön az arculati elemeket meg kell jeleníteni (a Visual </a:t>
            </a:r>
            <a:r>
              <a:rPr lang="hu-HU" sz="30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Identity</a:t>
            </a:r>
            <a:r>
              <a:rPr lang="hu-HU" sz="3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30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Manual</a:t>
            </a:r>
            <a:r>
              <a:rPr lang="hu-HU" sz="3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előírásainak betartásával);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 2.2.1.3. e) pontjában felsorolásra kerültek a költségkategóriában elszámolható tevékenységek</a:t>
            </a:r>
          </a:p>
          <a:p>
            <a:pPr algn="just"/>
            <a:endParaRPr lang="hu-HU" sz="3200" dirty="0">
              <a:latin typeface="Bahnschrift" panose="020B0502040204020203" pitchFamily="34" charset="0"/>
            </a:endParaRPr>
          </a:p>
          <a:p>
            <a:pPr algn="just"/>
            <a:endParaRPr lang="hu-HU" sz="3200" dirty="0">
              <a:latin typeface="Bahnschrift" panose="020B0502040204020203" pitchFamily="34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804718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B8D110-7D3B-F542-EDE9-664EC8B415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F37B5FFE-F598-5737-27E6-A978CA8666E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6E57EA-0A3B-8CAC-2B23-9DF848048E14}"/>
              </a:ext>
            </a:extLst>
          </p:cNvPr>
          <p:cNvSpPr txBox="1"/>
          <p:nvPr/>
        </p:nvSpPr>
        <p:spPr>
          <a:xfrm>
            <a:off x="1807134" y="1766243"/>
            <a:ext cx="14325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Eszközök</a:t>
            </a:r>
            <a:endParaRPr lang="en-US" sz="60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66F7B133-12BC-735C-3C69-863956E7E046}"/>
              </a:ext>
            </a:extLst>
          </p:cNvPr>
          <p:cNvSpPr txBox="1"/>
          <p:nvPr/>
        </p:nvSpPr>
        <p:spPr>
          <a:xfrm>
            <a:off x="1555106" y="3062387"/>
            <a:ext cx="16993888" cy="830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Általános irodaszerek, kis értékű eszközök és szolgáltatások, stb., melyeket a projektmenedzsment napi munkája során használ az irodai és adminisztratív költségsorból finanszírozhatóak.</a:t>
            </a:r>
          </a:p>
          <a:p>
            <a:pPr algn="just"/>
            <a:endParaRPr lang="hu-HU" sz="32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Használt eszközök beszerzésének költsége az alábbi feltételek teljesülése mellett számolható el: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 került finanszírozásra, egyéb </a:t>
            </a: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Interreg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támogatásokból, illetve az (EU) 2021/1060 rendelet 1. cikke (1) bekezdésének a) pontjában felsorolt alapokból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Az ára nem haladja meg az adott piacon általánosan elfogadott árat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Rendelkezik a működéshez szükséges műszaki jellemzőkkel és megfelel a vonatkozó normáknak és szabványoknak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projekt sajátossága indokolja a használt eszközök beszerzését</a:t>
            </a:r>
          </a:p>
          <a:p>
            <a:pPr algn="just"/>
            <a:endParaRPr lang="hu-HU" sz="3200" dirty="0">
              <a:latin typeface="Bahnschrift" panose="020B0502040204020203" pitchFamily="34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227978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B5587D-B217-ECB0-14D4-629C2C9C58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57FB9C39-79A4-6FBB-1657-F94B7EDF263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BC0AF6-A15D-ADF1-CD1A-3489786DB8FF}"/>
              </a:ext>
            </a:extLst>
          </p:cNvPr>
          <p:cNvSpPr txBox="1"/>
          <p:nvPr/>
        </p:nvSpPr>
        <p:spPr>
          <a:xfrm>
            <a:off x="1807134" y="1766243"/>
            <a:ext cx="14325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Benyújtandó dokumentumok</a:t>
            </a:r>
            <a:endParaRPr lang="en-US" sz="60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5ED4E94D-DCB5-0C23-BCA9-41C4DDC5475E}"/>
              </a:ext>
            </a:extLst>
          </p:cNvPr>
          <p:cNvSpPr txBox="1"/>
          <p:nvPr/>
        </p:nvSpPr>
        <p:spPr>
          <a:xfrm>
            <a:off x="1555106" y="3206403"/>
            <a:ext cx="16993888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kiválasztás dokumentumai 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Szerződés, mely egyértelműen hivatkozik a projektre</a:t>
            </a:r>
            <a:endParaRPr lang="hu-HU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Számla (Elszámolási segédlet 2.7 Számlákkal kapcsolatos követelmények)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Kifizetés bizonylata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Fotó a beszerzett eszközökről (arculati előírások betartása)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Leltár/</a:t>
            </a: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Állománybavétel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dokumentációja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Tárgyi eszköz karton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Szállítólevél/átadás-átvételi jegyzőkönyv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Nyilatkozat az eszköz megtalálási helyéről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Az esetleges jótállás, garancia vagy biztosíték iratanyaga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Amennyiben releváns, nemzeti szabályozás szerinti egyéb dokumentum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729882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BB6875-ACF8-28CA-BED2-FAD3598972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EEE570BE-58D3-9BF2-24A2-A1C0C233B39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928268-A4D9-742D-39AA-6C30EBF9D0E9}"/>
              </a:ext>
            </a:extLst>
          </p:cNvPr>
          <p:cNvSpPr txBox="1"/>
          <p:nvPr/>
        </p:nvSpPr>
        <p:spPr>
          <a:xfrm>
            <a:off x="1807134" y="1766243"/>
            <a:ext cx="14325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Infrastruktúra és építések</a:t>
            </a:r>
            <a:endParaRPr lang="en-US" sz="60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3401E393-4F1E-997F-1C64-EB33259B75F2}"/>
              </a:ext>
            </a:extLst>
          </p:cNvPr>
          <p:cNvSpPr txBox="1"/>
          <p:nvPr/>
        </p:nvSpPr>
        <p:spPr>
          <a:xfrm>
            <a:off x="1627114" y="3278411"/>
            <a:ext cx="16849872" cy="781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 2.2.1.3. f) pontjában felsorolásra kerültek a költségkategóriában elszámolható tevékenységek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Minden létrehozott infrastruktúrát 5 évig szükséges működtetni azon év december 31-étől, mely évben a zárókifizetés a LP részére átutalásra került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Kiegészítő munkák csak abban az esetben támogathatóak, ha feltétlenül szükségesek a tervezett beruházás megvalósításához, megfelelnek a nemzeti jogszabályoknak, az IH jóváhagyta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Nyilvánossági követelmények betartása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Amennyiben a projekt keretében elszámolni kívánt munkák egy másik, nagyobb beruházás keretében valósulnak meg, a projektből finanszírozott elemeknek egyértelműen beazonosíthatónak kell lenniük.</a:t>
            </a:r>
          </a:p>
          <a:p>
            <a:pPr algn="just"/>
            <a:endParaRPr lang="hu-HU" sz="3200" dirty="0">
              <a:latin typeface="Bahnschrift" panose="020B0502040204020203" pitchFamily="34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198425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EC196F-2788-4D3D-ECAF-A52A5A721A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4C0D2D26-8AE1-D5DC-5120-957AFCC0285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DFC56E-1549-AE6C-C301-A1526FD055AE}"/>
              </a:ext>
            </a:extLst>
          </p:cNvPr>
          <p:cNvSpPr txBox="1"/>
          <p:nvPr/>
        </p:nvSpPr>
        <p:spPr>
          <a:xfrm>
            <a:off x="1807134" y="1766243"/>
            <a:ext cx="14325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Benyújtandó dokumentumok</a:t>
            </a:r>
            <a:endParaRPr lang="en-US" sz="60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BCCE0CDC-F856-C8D7-F6FB-7401C355C70C}"/>
              </a:ext>
            </a:extLst>
          </p:cNvPr>
          <p:cNvSpPr txBox="1"/>
          <p:nvPr/>
        </p:nvSpPr>
        <p:spPr>
          <a:xfrm>
            <a:off x="1555106" y="3206403"/>
            <a:ext cx="16993888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kiválasztás dokumentumai 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Szerződés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Műszaki ellenőr által igazolt részletes számla (Elszámolási segédlet 2.7 Számlákkal kapcsolatos követelmények)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Kifizetés bizonylata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Építési engedély/egyéb engedélyek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Kiviteli terv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Tulajdoni lap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Elvégzett munkákkal kapcsolatos dokumentumok (pl. építési napló)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Teljesítés igazolás (műszaki ellenőr és kivitelező által igazolt)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730994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DE709C-8F75-E2A0-2B61-46AF88EE7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EB2E4CEE-7944-95EA-5B7F-C07B7C1C828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B5E9AF-837A-5C9F-5801-06E206FC4500}"/>
              </a:ext>
            </a:extLst>
          </p:cNvPr>
          <p:cNvSpPr txBox="1"/>
          <p:nvPr/>
        </p:nvSpPr>
        <p:spPr>
          <a:xfrm>
            <a:off x="1807134" y="1766243"/>
            <a:ext cx="14325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Benyújtandó dokumentumok</a:t>
            </a:r>
            <a:endParaRPr lang="en-US" sz="60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E7959AF8-0145-4543-A7AC-0511567E7B3E}"/>
              </a:ext>
            </a:extLst>
          </p:cNvPr>
          <p:cNvSpPr txBox="1"/>
          <p:nvPr/>
        </p:nvSpPr>
        <p:spPr>
          <a:xfrm>
            <a:off x="1555106" y="3278411"/>
            <a:ext cx="1699388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Tárgyi eszköz karton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Műszaki átadás-átvételi jegyzőkönyv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Fotódokumentáció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Használatbavételi engedély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Amennyiben a beruházás nem engedély köteles, indokolt esetben a hitelesítési tevékenységre kijelölt szervezet kérésére az ezt alátámasztó hatósági igazolás.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Amennyiben releváns, nemzeti szabályozás szerinti egyéb dokumentum</a:t>
            </a: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457200" lvl="1" indent="-45720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551615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8588A958-BF66-7DB6-95AC-AB47E9B975E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99" y="3340"/>
            <a:ext cx="20085501" cy="11302668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2B267129-1D33-14F8-488F-24C3A6A5F680}"/>
              </a:ext>
            </a:extLst>
          </p:cNvPr>
          <p:cNvSpPr txBox="1"/>
          <p:nvPr/>
        </p:nvSpPr>
        <p:spPr>
          <a:xfrm>
            <a:off x="3499322" y="4127222"/>
            <a:ext cx="10945216" cy="490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Név</a:t>
            </a:r>
            <a:r>
              <a:rPr lang="en-US" sz="44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  <a:r>
              <a:rPr lang="hu-HU" sz="44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Patakiné Preku Zsuzsanna</a:t>
            </a:r>
            <a:endParaRPr lang="en-US" sz="44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44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>
              <a:spcAft>
                <a:spcPts val="600"/>
              </a:spcAft>
            </a:pPr>
            <a:r>
              <a:rPr lang="en-US" sz="44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Intézmény</a:t>
            </a:r>
            <a:r>
              <a:rPr lang="en-US" sz="44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  <a:r>
              <a:rPr lang="hu-HU" sz="44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4400" kern="1400" spc="-5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Széchenyi Programiroda Nonprofit Kft. Kelet- magyarországi Ellenőrzési Osztály</a:t>
            </a:r>
            <a:endParaRPr lang="sk-SK" sz="4400" kern="1400" spc="-5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44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44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E-mail </a:t>
            </a:r>
            <a:r>
              <a:rPr lang="en-US" sz="44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cím</a:t>
            </a:r>
            <a:r>
              <a:rPr lang="en-US" sz="44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  <a:r>
              <a:rPr lang="hu-HU" sz="44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preku.zsuzsanna@szpi.hu</a:t>
            </a:r>
            <a:endParaRPr lang="en-US" sz="44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pplication&#10;&#10;Description automatically generated with medium confidence">
            <a:extLst>
              <a:ext uri="{FF2B5EF4-FFF2-40B4-BE49-F238E27FC236}">
                <a16:creationId xmlns:a16="http://schemas.microsoft.com/office/drawing/2014/main" id="{8879205B-62AD-CE38-BD1F-9B953EEA5CF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890169-ACE1-7550-7FFE-B7B87558BEE6}"/>
              </a:ext>
            </a:extLst>
          </p:cNvPr>
          <p:cNvSpPr txBox="1"/>
          <p:nvPr/>
        </p:nvSpPr>
        <p:spPr>
          <a:xfrm>
            <a:off x="1365250" y="3902075"/>
            <a:ext cx="16459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800" b="1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Köszönöm a figyelmet!</a:t>
            </a:r>
            <a:endParaRPr lang="en-US" sz="88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2F8CCD2-0864-7972-1DE8-76245D2635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F70BCB34-BC91-6138-AB76-05E90BD9665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CF6B976-F3D8-046A-4BEE-F5676816A86F}"/>
              </a:ext>
            </a:extLst>
          </p:cNvPr>
          <p:cNvSpPr txBox="1"/>
          <p:nvPr/>
        </p:nvSpPr>
        <p:spPr>
          <a:xfrm>
            <a:off x="1843138" y="1910259"/>
            <a:ext cx="143256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Előkészítő költségek</a:t>
            </a:r>
            <a:endParaRPr lang="en-US" sz="660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3D4821-5669-3E86-E0F9-0E474FFA11B1}"/>
              </a:ext>
            </a:extLst>
          </p:cNvPr>
          <p:cNvSpPr txBox="1"/>
          <p:nvPr/>
        </p:nvSpPr>
        <p:spPr>
          <a:xfrm>
            <a:off x="2584450" y="4297417"/>
            <a:ext cx="1450315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k-SK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Főszerződés aláírását megelőzően, de 2021. január 31. után felmerült költségek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k-SK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Külön költségvetési sorként nem jelennek meg, 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az adott kiadás tárgya szerinti költségvetési soron kerülnek elszámolásra  </a:t>
            </a:r>
            <a:r>
              <a:rPr lang="sk-SK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(pl. Külső szakértők és szolgáltatások költségei)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k-SK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Első partneri jelentésben szükséges szerepeltetni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sk-SK" sz="32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9829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F4441B6-AF95-B6DC-96C5-89F5B87D8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3138" y="1489234"/>
            <a:ext cx="15913768" cy="1938992"/>
          </a:xfrm>
        </p:spPr>
        <p:txBody>
          <a:bodyPr/>
          <a:lstStyle/>
          <a:p>
            <a:pPr algn="ctr"/>
            <a:r>
              <a:rPr lang="hu-HU" sz="66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Személyi költségek</a:t>
            </a:r>
            <a:br>
              <a:rPr lang="en-US" sz="6000" b="1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hu-HU" sz="600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BABC2AF-A20C-0597-F7E9-CD5C813BB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02149" y="2839033"/>
            <a:ext cx="8745284" cy="492443"/>
          </a:xfrm>
        </p:spPr>
        <p:txBody>
          <a:bodyPr/>
          <a:lstStyle/>
          <a:p>
            <a:r>
              <a:rPr lang="hu-HU" sz="3200" b="1" u="sng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Flat</a:t>
            </a:r>
            <a:r>
              <a:rPr lang="hu-HU" sz="3200" b="1" u="sng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3200" b="1" u="sng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rate</a:t>
            </a:r>
            <a:r>
              <a:rPr lang="hu-HU" sz="3200" b="1" u="sng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(Arányosított általányköltség)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CD3DF817-0CFE-57D4-4DB0-69D9A5D48E9D}"/>
              </a:ext>
            </a:extLst>
          </p:cNvPr>
          <p:cNvSpPr>
            <a:spLocks noGrp="1"/>
          </p:cNvSpPr>
          <p:nvPr>
            <p:ph sz="half" idx="3"/>
          </p:nvPr>
        </p:nvSpPr>
        <p:spPr>
          <a:xfrm>
            <a:off x="10340082" y="2859860"/>
            <a:ext cx="8745284" cy="492443"/>
          </a:xfrm>
        </p:spPr>
        <p:txBody>
          <a:bodyPr/>
          <a:lstStyle/>
          <a:p>
            <a:r>
              <a:rPr lang="hu-HU" sz="3200" b="1" u="sng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Valós költség alapú elszámolás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2D58C4C1-A6E0-698B-681E-647BAE811EB7}"/>
              </a:ext>
            </a:extLst>
          </p:cNvPr>
          <p:cNvSpPr txBox="1"/>
          <p:nvPr/>
        </p:nvSpPr>
        <p:spPr>
          <a:xfrm>
            <a:off x="691010" y="3816666"/>
            <a:ext cx="7848872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Egyéb valós költségek </a:t>
            </a: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max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20%-a, de legfeljebb partnerenként 150 000 Euró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Költségek felmerülésének és kifizetésének tényét dokumentumokkal nem szükséges alátámasztani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Nyilatkozattal szükséges igazolni, hogy a Partner rendelkezik legalább egy alkalmazottal, aki a projekttért felelős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Abban az időszakban, amikor nem rendelkezik munkavállalóval a hazai partner, nem számolható el személyi költség </a:t>
            </a: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flat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rate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módszerrel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3200" dirty="0">
              <a:solidFill>
                <a:srgbClr val="003399"/>
              </a:solidFill>
              <a:latin typeface="Bahnschrift" panose="020B0502040204020203" pitchFamily="34" charset="0"/>
              <a:ea typeface="+mn-ea"/>
              <a:cs typeface="+mn-cs"/>
            </a:endParaRP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32CFB001-EB83-238A-5708-61CEE22EBCB9}"/>
              </a:ext>
            </a:extLst>
          </p:cNvPr>
          <p:cNvSpPr txBox="1"/>
          <p:nvPr/>
        </p:nvSpPr>
        <p:spPr>
          <a:xfrm>
            <a:off x="10052050" y="3816666"/>
            <a:ext cx="754731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Teljes munkaidős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Részmunkaidős, havi szinten fix %-ban meghatározott munkaidővel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Részmunkaidős változó havi munkaidő-ráfordítással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Munkaóra-alapú elszámolás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Célfeladat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2919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0E249A-5A42-9647-4FBF-9EFF5C1290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D8E0F898-D249-CCE2-FC23-A76E64C3A57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641EE4-1D3A-91C8-8158-E9EF69CDA71B}"/>
              </a:ext>
            </a:extLst>
          </p:cNvPr>
          <p:cNvSpPr txBox="1"/>
          <p:nvPr/>
        </p:nvSpPr>
        <p:spPr>
          <a:xfrm>
            <a:off x="1843138" y="1694235"/>
            <a:ext cx="143256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Valós költség alapú személyi jellegű költség elszámolás</a:t>
            </a:r>
            <a:endParaRPr lang="en-US" sz="6000" b="1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9240A54C-C5F1-26A3-FC9C-21B3B5DBB2B3}"/>
              </a:ext>
            </a:extLst>
          </p:cNvPr>
          <p:cNvSpPr txBox="1"/>
          <p:nvPr/>
        </p:nvSpPr>
        <p:spPr>
          <a:xfrm>
            <a:off x="1987154" y="4358531"/>
            <a:ext cx="15553728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320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People-to-people</a:t>
            </a: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projektek esetében (ISO1 – 3. prioritás – 6.3 speciális célkitűzés)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Minden egyéb, a projekt megvalósításához szükséges kiadás általány alapon kerül elszámolásra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Az általány mértéke: 40%, alapja az elszámolható bérköltség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bérköltségek felmerülését, kifizetését és a mögötte lévő teljesítést dokumentumokkal igazolni szükséges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8731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16C757-4BC6-4BB9-FD58-53EF69027C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4816DA5B-B9AE-8CD3-BA40-305644950FC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C80F30-57C7-AEA7-308D-012C77B7B5F4}"/>
              </a:ext>
            </a:extLst>
          </p:cNvPr>
          <p:cNvSpPr txBox="1"/>
          <p:nvPr/>
        </p:nvSpPr>
        <p:spPr>
          <a:xfrm>
            <a:off x="1771130" y="1838424"/>
            <a:ext cx="143256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Személyi költségek</a:t>
            </a:r>
            <a:endParaRPr lang="en-US" sz="6600" b="1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DF6C473B-E604-7983-BE4D-196877B05752}"/>
              </a:ext>
            </a:extLst>
          </p:cNvPr>
          <p:cNvSpPr txBox="1"/>
          <p:nvPr/>
        </p:nvSpPr>
        <p:spPr>
          <a:xfrm>
            <a:off x="1735126" y="3422427"/>
            <a:ext cx="16633848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Szervezet közvetlen alkalmazásában álló projektmenedzsment feladatokat és/vagy szakmai feladatokat ellátó munkavállalók bér jellegű költségei és a kapcsolódó járulékok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Egy személy részére egyféle elszámolási mód alkalmazható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projekt kezdetén választott elszámolási módszer a későbbiekben már nem változtatható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Olyan tevékenységekhez kapcsolódnak, melyet a munkavállaló egyébként nem látna el a szervezetnél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Túlóra csak abban az esetben számolható el, ha közvetlenül a projekttel kapcsolatosan merült fel és a túlóra elrendelése összhangban van a nemzeti jogszabályi előírásokkal és a partner szervezet belső működési szabályzatával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76588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402473-4FA8-5403-9687-E1908155CE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42E50C3F-5F9C-E5FE-5CA2-7C8CE35EE5F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CA95CAF-4DC4-967D-AE3C-554F2C417D39}"/>
              </a:ext>
            </a:extLst>
          </p:cNvPr>
          <p:cNvSpPr txBox="1"/>
          <p:nvPr/>
        </p:nvSpPr>
        <p:spPr>
          <a:xfrm>
            <a:off x="1843138" y="1777211"/>
            <a:ext cx="143256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66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Személyi költségek</a:t>
            </a:r>
            <a:r>
              <a:rPr lang="hu-HU" sz="6600" dirty="0">
                <a:solidFill>
                  <a:srgbClr val="003399"/>
                </a:solidFill>
                <a:latin typeface="Bahnschrift" panose="020B0502040204020203" pitchFamily="34" charset="0"/>
              </a:rPr>
              <a:t> </a:t>
            </a:r>
            <a:endParaRPr lang="en-US" sz="6600" b="1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B3E29204-F073-EDC6-C373-8C07C4FDDD9D}"/>
              </a:ext>
            </a:extLst>
          </p:cNvPr>
          <p:cNvSpPr txBox="1"/>
          <p:nvPr/>
        </p:nvSpPr>
        <p:spPr>
          <a:xfrm>
            <a:off x="1843138" y="3422427"/>
            <a:ext cx="1663384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 elszámolható:</a:t>
            </a:r>
          </a:p>
          <a:p>
            <a:pPr marL="457200" lvl="4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Táppénz</a:t>
            </a:r>
          </a:p>
          <a:p>
            <a:pPr marL="457200" lvl="4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Megbízási díj </a:t>
            </a:r>
          </a:p>
          <a:p>
            <a:pPr marL="457200" lvl="4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KIVA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Ad-hoc jellegű juttatások, fizetés emelések vagy bónuszok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Betegszabadság változó havi munkaidő-ráfordítás, vagy óradíjas elszámolás esetében</a:t>
            </a:r>
            <a:endParaRPr lang="hu-HU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Betegszabadság arányos költsége teljes munkaidős, vagy fix %-os munkaidős elszámolás esetén lehetséges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81669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F1B3DA4-3461-EED6-0D63-459F1C393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032" y="1118171"/>
            <a:ext cx="17785977" cy="1477328"/>
          </a:xfrm>
        </p:spPr>
        <p:txBody>
          <a:bodyPr/>
          <a:lstStyle/>
          <a:p>
            <a:r>
              <a:rPr lang="hu-HU" sz="4800" b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Valós költség alapú (</a:t>
            </a:r>
            <a:r>
              <a:rPr lang="hu-HU" sz="4800" b="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</a:t>
            </a:r>
            <a:r>
              <a:rPr lang="hu-HU" sz="4800" b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cost) személyi jellegű költségek elszámolásához szükséges dokumentumok </a:t>
            </a:r>
            <a:endParaRPr lang="hu-HU" sz="4800" b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3" name="Táblázat 2">
            <a:extLst>
              <a:ext uri="{FF2B5EF4-FFF2-40B4-BE49-F238E27FC236}">
                <a16:creationId xmlns:a16="http://schemas.microsoft.com/office/drawing/2014/main" id="{DBEBA8A0-4B3F-096E-6AAB-0FE58F9253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880281"/>
              </p:ext>
            </p:extLst>
          </p:nvPr>
        </p:nvGraphicFramePr>
        <p:xfrm>
          <a:off x="619002" y="3350419"/>
          <a:ext cx="18362040" cy="73175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67200">
                  <a:extLst>
                    <a:ext uri="{9D8B030D-6E8A-4147-A177-3AD203B41FA5}">
                      <a16:colId xmlns:a16="http://schemas.microsoft.com/office/drawing/2014/main" val="3837054565"/>
                    </a:ext>
                  </a:extLst>
                </a:gridCol>
                <a:gridCol w="2725688">
                  <a:extLst>
                    <a:ext uri="{9D8B030D-6E8A-4147-A177-3AD203B41FA5}">
                      <a16:colId xmlns:a16="http://schemas.microsoft.com/office/drawing/2014/main" val="546163066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83295361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428722933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36874457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496312872"/>
                    </a:ext>
                  </a:extLst>
                </a:gridCol>
              </a:tblGrid>
              <a:tr h="123062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Dokumentum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Teljes munkaidő esetén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Részmunkaidő Fix arány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Részmunkaidő Változó óraszám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Óradíj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Célfeladat kiírás esetén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54313329"/>
                  </a:ext>
                </a:extLst>
              </a:tr>
              <a:tr h="74124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Munkaszerződés/ célfeladat kiírás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Igen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13992480"/>
                  </a:ext>
                </a:extLst>
              </a:tr>
              <a:tr h="49416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Munkaköri leírás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Igen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Igen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68466489"/>
                  </a:ext>
                </a:extLst>
              </a:tr>
              <a:tr h="410208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Timesheet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Nem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Nem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Igen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Nem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1746437"/>
                  </a:ext>
                </a:extLst>
              </a:tr>
              <a:tr h="410208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Bérjegyzék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95938423"/>
                  </a:ext>
                </a:extLst>
              </a:tr>
              <a:tr h="49416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Bankszámla kivonat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Igen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Igen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77102810"/>
                  </a:ext>
                </a:extLst>
              </a:tr>
              <a:tr h="74124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SZPI által kiadott segédtábla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Igen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Igen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23273480"/>
                  </a:ext>
                </a:extLst>
              </a:tr>
              <a:tr h="98832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Projektben résztvevő személyek listája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Igen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Igen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Igen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32419176"/>
                  </a:ext>
                </a:extLst>
              </a:tr>
              <a:tr h="112445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Időszaki munkavállalói jelentés a teljesítést igazoló dokumentumokkal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 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Igen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Igen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8398501"/>
                  </a:ext>
                </a:extLst>
              </a:tr>
              <a:tr h="49416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Teljesítésigazolás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Nem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Nem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Nem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>
                          <a:effectLst/>
                        </a:rPr>
                        <a:t>Nem</a:t>
                      </a:r>
                      <a:endParaRPr lang="hu-HU" sz="2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hu-HU" sz="2800" dirty="0">
                          <a:effectLst/>
                        </a:rPr>
                        <a:t>Igen</a:t>
                      </a:r>
                      <a:endParaRPr lang="hu-HU" sz="2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8463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3082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0CEF08-B08F-3F3F-D200-E7877CC9E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C06F71AF-01C9-D7D4-0652-71FE30F4515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C2B8935-9791-29EF-6D92-12C1559B198F}"/>
              </a:ext>
            </a:extLst>
          </p:cNvPr>
          <p:cNvSpPr txBox="1"/>
          <p:nvPr/>
        </p:nvSpPr>
        <p:spPr>
          <a:xfrm>
            <a:off x="1981614" y="1622227"/>
            <a:ext cx="163513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célfeladat kiírás/egyéb munkaszerződés elszámolásának szabályai </a:t>
            </a:r>
            <a:endParaRPr lang="en-US" sz="5400" b="1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65326395-F67A-EF43-554A-6BCBBFAC710D}"/>
              </a:ext>
            </a:extLst>
          </p:cNvPr>
          <p:cNvSpPr txBox="1"/>
          <p:nvPr/>
        </p:nvSpPr>
        <p:spPr>
          <a:xfrm>
            <a:off x="1947172" y="3924961"/>
            <a:ext cx="1663384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célfeladat kiírás kizárólag abban az esetben számolható el, ha az adott munkavállaló rendes munkaszerződése alapján járó alapbére (sem részben, sem egészben) nem kerül elszámolásra a projekt terhére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Az elszámoláshoz be kell nyújtani a munkavállaló érvényes munkaszerződését és a célfeladat kiírását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célfeladat kiírás alapján elszámolható összeg 12 hónap alatt nem haladhatja meg a munkavállaló célfeladat kiírásakor érvényes havi alapbérének kétszeresét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célfeladat kiírás elszámolásának alapfeltétele, hogy az arról szóló (a munkaadó és a munkavállaló által aláírt) megállapodásban szerepeljenek az alábbi tartalmi elemek: </a:t>
            </a:r>
          </a:p>
          <a:p>
            <a:pPr lvl="1" algn="just"/>
            <a:r>
              <a:rPr lang="hu-HU" sz="28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a projekt azonosító száma/projekt címe/ACRONYM; </a:t>
            </a:r>
          </a:p>
          <a:p>
            <a:pPr lvl="1" algn="just"/>
            <a:r>
              <a:rPr lang="hu-HU" sz="28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a projekt keretében elvégzendő feladatok pontos tárgya és tartalma; </a:t>
            </a:r>
          </a:p>
          <a:p>
            <a:pPr lvl="1" algn="just"/>
            <a:r>
              <a:rPr lang="hu-HU" sz="28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a célfeladat kiírás időtartama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800" u="sng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tartalmi elemek bármelyikének hiánya a célfeladat el nem </a:t>
            </a:r>
            <a:r>
              <a:rPr lang="hu-HU" sz="2800" u="sng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számolhatóságát</a:t>
            </a:r>
            <a:r>
              <a:rPr lang="hu-HU" sz="2800" u="sng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vonja maga után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32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04791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Template Interreg HU.pptx" id="{38377341-843A-4284-8D3F-370AEE33D2F7}" vid="{9648707F-4F9D-4ACA-AFA9-390266898F27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848</TotalTime>
  <Words>2022</Words>
  <Application>Microsoft Office PowerPoint</Application>
  <PresentationFormat>Egyéni</PresentationFormat>
  <Paragraphs>308</Paragraphs>
  <Slides>27</Slides>
  <Notes>20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27</vt:i4>
      </vt:variant>
    </vt:vector>
  </HeadingPairs>
  <TitlesOfParts>
    <vt:vector size="34" baseType="lpstr">
      <vt:lpstr>Aptos</vt:lpstr>
      <vt:lpstr>Arial</vt:lpstr>
      <vt:lpstr>Arial Nova</vt:lpstr>
      <vt:lpstr>Bahnschrift</vt:lpstr>
      <vt:lpstr>Calibri</vt:lpstr>
      <vt:lpstr>Open Sans</vt:lpstr>
      <vt:lpstr>Office-téma</vt:lpstr>
      <vt:lpstr>PowerPoint-bemutató</vt:lpstr>
      <vt:lpstr>PowerPoint-bemutató</vt:lpstr>
      <vt:lpstr>PowerPoint-bemutató</vt:lpstr>
      <vt:lpstr>Személyi költségek </vt:lpstr>
      <vt:lpstr>PowerPoint-bemutató</vt:lpstr>
      <vt:lpstr>PowerPoint-bemutató</vt:lpstr>
      <vt:lpstr>PowerPoint-bemutató</vt:lpstr>
      <vt:lpstr>Valós költség alapú (real cost) személyi jellegű költségek elszámolásához szükséges dokumentumok 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Pribojszkiné Kása Anikó</dc:creator>
  <cp:lastModifiedBy>Patakiné Preku Zsuzsanna</cp:lastModifiedBy>
  <cp:revision>84</cp:revision>
  <cp:lastPrinted>2025-03-03T12:33:21Z</cp:lastPrinted>
  <dcterms:created xsi:type="dcterms:W3CDTF">2025-02-12T14:47:28Z</dcterms:created>
  <dcterms:modified xsi:type="dcterms:W3CDTF">2025-03-05T14:41:17Z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2022-11-11T00:00:00Z</vt:filetime>
  </property>
  <property fmtid="{D5CDD505-2E9C-101B-9397-08002B2CF9AE}" pid="3" name="Creator">
    <vt:lpwstr>Adobe Illustrator 27.0 (Windows)</vt:lpwstr>
  </property>
  <property fmtid="{D5CDD505-2E9C-101B-9397-08002B2CF9AE}" pid="4" name="LastSaved">
    <vt:filetime>2022-11-11T00:00:00Z</vt:filetime>
  </property>
  <property fmtid="{D5CDD505-2E9C-101B-9397-08002B2CF9AE}" pid="5" name="Producer">
    <vt:lpwstr>Adobe PDF library 16.07</vt:lpwstr>
  </property>
</Properties>
</file>