
<file path=[Content_Types].xml><?xml version="1.0" encoding="utf-8"?>
<Types xmlns="http://schemas.openxmlformats.org/package/2006/content-types">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sldIdLst>
    <p:sldId id="256" r:id="rId2"/>
    <p:sldId id="259" r:id="rId3"/>
    <p:sldId id="258" r:id="rId4"/>
    <p:sldId id="262" r:id="rId5"/>
    <p:sldId id="263" r:id="rId6"/>
    <p:sldId id="265" r:id="rId7"/>
    <p:sldId id="264" r:id="rId8"/>
    <p:sldId id="266" r:id="rId9"/>
    <p:sldId id="267" r:id="rId10"/>
    <p:sldId id="261" r:id="rId11"/>
    <p:sldId id="268" r:id="rId12"/>
    <p:sldId id="269" r:id="rId13"/>
    <p:sldId id="270" r:id="rId14"/>
    <p:sldId id="260" r:id="rId15"/>
  </p:sldIdLst>
  <p:sldSz cx="20104100" cy="11309350"/>
  <p:notesSz cx="20104100" cy="11309350"/>
  <p:defaultTextStyle>
    <a:defPPr>
      <a:defRPr kern="0"/>
    </a:def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4AD3B692-CDBC-A1EF-0AD9-82EBAEBEFB11}" name="Pribojszkiné Kása Anikó" initials="AK" userId="S::Kasa.Aniko@szechenyiprogramiroda.hu::a0a3afa7-58bb-4d00-95b9-807dc055df8b"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C22544A-7EE6-4342-B048-85BDC9FD1C3A}" styleName="Közepesen sötét stílus 2 – 1. jelölőszín">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2" d="100"/>
          <a:sy n="62" d="100"/>
        </p:scale>
        <p:origin x="822" y="96"/>
      </p:cViewPr>
      <p:guideLst>
        <p:guide orient="horz" pos="2880"/>
        <p:guide pos="216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20" Type="http://schemas.microsoft.com/office/2018/10/relationships/authors" Target="author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png>
</file>

<file path=ppt/media/image2.jpg>
</file>

<file path=ppt/media/image3.jpg>
</file>

<file path=ppt/media/image4.png>
</file>

<file path=ppt/media/image5.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Címdia">
    <p:spTree>
      <p:nvGrpSpPr>
        <p:cNvPr id="1" name=""/>
        <p:cNvGrpSpPr/>
        <p:nvPr/>
      </p:nvGrpSpPr>
      <p:grpSpPr>
        <a:xfrm>
          <a:off x="0" y="0"/>
          <a:ext cx="0" cy="0"/>
          <a:chOff x="0" y="0"/>
          <a:chExt cx="0" cy="0"/>
        </a:xfrm>
      </p:grpSpPr>
      <p:sp>
        <p:nvSpPr>
          <p:cNvPr id="2" name="Holder 2"/>
          <p:cNvSpPr>
            <a:spLocks noGrp="1"/>
          </p:cNvSpPr>
          <p:nvPr>
            <p:ph type="ctrTitle"/>
          </p:nvPr>
        </p:nvSpPr>
        <p:spPr>
          <a:xfrm>
            <a:off x="1507807" y="3505898"/>
            <a:ext cx="17088486" cy="2374963"/>
          </a:xfrm>
          <a:prstGeom prst="rect">
            <a:avLst/>
          </a:prstGeom>
        </p:spPr>
        <p:txBody>
          <a:bodyPr wrap="square" lIns="0" tIns="0" rIns="0" bIns="0">
            <a:spAutoFit/>
          </a:bodyPr>
          <a:lstStyle>
            <a:lvl1pPr>
              <a:defRPr sz="2600" b="1" i="0">
                <a:solidFill>
                  <a:srgbClr val="003399"/>
                </a:solidFill>
                <a:latin typeface="Arial"/>
                <a:cs typeface="Arial"/>
              </a:defRPr>
            </a:lvl1pPr>
          </a:lstStyle>
          <a:p>
            <a:r>
              <a:rPr lang="hu-HU"/>
              <a:t>Mintacím szerkesztése</a:t>
            </a:r>
            <a:endParaRPr/>
          </a:p>
        </p:txBody>
      </p:sp>
      <p:sp>
        <p:nvSpPr>
          <p:cNvPr id="3" name="Holder 3"/>
          <p:cNvSpPr>
            <a:spLocks noGrp="1"/>
          </p:cNvSpPr>
          <p:nvPr>
            <p:ph type="subTitle" idx="4"/>
          </p:nvPr>
        </p:nvSpPr>
        <p:spPr>
          <a:xfrm>
            <a:off x="3015615" y="6333236"/>
            <a:ext cx="14072870" cy="2827337"/>
          </a:xfrm>
          <a:prstGeom prst="rect">
            <a:avLst/>
          </a:prstGeom>
        </p:spPr>
        <p:txBody>
          <a:bodyPr wrap="square" lIns="0" tIns="0" rIns="0" bIns="0">
            <a:spAutoFit/>
          </a:bodyPr>
          <a:lstStyle>
            <a:lvl1pPr>
              <a:defRPr/>
            </a:lvl1pPr>
          </a:lstStyle>
          <a:p>
            <a:r>
              <a:rPr lang="hu-HU"/>
              <a:t>Kattintson ide az alcím mintájának szerkesztéséhez</a:t>
            </a:r>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3/7/2025</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Cím és tartalom">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600" b="1" i="0">
                <a:solidFill>
                  <a:srgbClr val="003399"/>
                </a:solidFill>
                <a:latin typeface="Arial"/>
                <a:cs typeface="Arial"/>
              </a:defRPr>
            </a:lvl1pPr>
          </a:lstStyle>
          <a:p>
            <a:r>
              <a:rPr lang="hu-HU"/>
              <a:t>Mintacím szerkesztése</a:t>
            </a:r>
            <a:endParaRPr/>
          </a:p>
        </p:txBody>
      </p:sp>
      <p:sp>
        <p:nvSpPr>
          <p:cNvPr id="3" name="Holder 3"/>
          <p:cNvSpPr>
            <a:spLocks noGrp="1"/>
          </p:cNvSpPr>
          <p:nvPr>
            <p:ph type="body" idx="1"/>
          </p:nvPr>
        </p:nvSpPr>
        <p:spPr/>
        <p:txBody>
          <a:bodyPr lIns="0" tIns="0" rIns="0" bIns="0"/>
          <a:lstStyle>
            <a:lvl1pPr>
              <a:defRPr/>
            </a:lvl1pPr>
          </a:lstStyle>
          <a:p>
            <a:pPr lvl="0"/>
            <a:r>
              <a:rPr lang="hu-HU"/>
              <a:t>Mintaszöveg szerkesztése</a:t>
            </a: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3/7/2025</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2 tartalomrész">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600" b="1" i="0">
                <a:solidFill>
                  <a:srgbClr val="003399"/>
                </a:solidFill>
                <a:latin typeface="Arial"/>
                <a:cs typeface="Arial"/>
              </a:defRPr>
            </a:lvl1pPr>
          </a:lstStyle>
          <a:p>
            <a:r>
              <a:rPr lang="hu-HU"/>
              <a:t>Mintacím szerkesztése</a:t>
            </a:r>
            <a:endParaRPr/>
          </a:p>
        </p:txBody>
      </p:sp>
      <p:sp>
        <p:nvSpPr>
          <p:cNvPr id="3" name="Holder 3"/>
          <p:cNvSpPr>
            <a:spLocks noGrp="1"/>
          </p:cNvSpPr>
          <p:nvPr>
            <p:ph sz="half" idx="2"/>
          </p:nvPr>
        </p:nvSpPr>
        <p:spPr>
          <a:xfrm>
            <a:off x="1005205" y="2601150"/>
            <a:ext cx="8745284" cy="7464171"/>
          </a:xfrm>
          <a:prstGeom prst="rect">
            <a:avLst/>
          </a:prstGeom>
        </p:spPr>
        <p:txBody>
          <a:bodyPr wrap="square" lIns="0" tIns="0" rIns="0" bIns="0">
            <a:spAutoFit/>
          </a:bodyPr>
          <a:lstStyle>
            <a:lvl1pPr>
              <a:defRPr/>
            </a:lvl1pPr>
          </a:lstStyle>
          <a:p>
            <a:pPr lvl="0"/>
            <a:r>
              <a:rPr lang="hu-HU"/>
              <a:t>Mintaszöveg szerkesztése</a:t>
            </a:r>
          </a:p>
        </p:txBody>
      </p:sp>
      <p:sp>
        <p:nvSpPr>
          <p:cNvPr id="4" name="Holder 4"/>
          <p:cNvSpPr>
            <a:spLocks noGrp="1"/>
          </p:cNvSpPr>
          <p:nvPr>
            <p:ph sz="half" idx="3"/>
          </p:nvPr>
        </p:nvSpPr>
        <p:spPr>
          <a:xfrm>
            <a:off x="10353611" y="2601150"/>
            <a:ext cx="8745284" cy="7464171"/>
          </a:xfrm>
          <a:prstGeom prst="rect">
            <a:avLst/>
          </a:prstGeom>
        </p:spPr>
        <p:txBody>
          <a:bodyPr wrap="square" lIns="0" tIns="0" rIns="0" bIns="0">
            <a:spAutoFit/>
          </a:bodyPr>
          <a:lstStyle>
            <a:lvl1pPr>
              <a:defRPr/>
            </a:lvl1pPr>
          </a:lstStyle>
          <a:p>
            <a:pPr lvl="0"/>
            <a:r>
              <a:rPr lang="hu-HU"/>
              <a:t>Mintaszöveg szerkesztése</a:t>
            </a: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3/7/2025</a:t>
            </a:fld>
            <a:endParaRPr lang="en-US"/>
          </a:p>
        </p:txBody>
      </p:sp>
      <p:sp>
        <p:nvSpPr>
          <p:cNvPr id="7" name="Holder 7"/>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Csak cím">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600" b="1" i="0">
                <a:solidFill>
                  <a:srgbClr val="003399"/>
                </a:solidFill>
                <a:latin typeface="Arial"/>
                <a:cs typeface="Arial"/>
              </a:defRPr>
            </a:lvl1pPr>
          </a:lstStyle>
          <a:p>
            <a:r>
              <a:rPr lang="hu-HU"/>
              <a:t>Mintacím szerkesztése</a:t>
            </a:r>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3/7/2025</a:t>
            </a:fld>
            <a:endParaRPr lang="en-US"/>
          </a:p>
        </p:txBody>
      </p:sp>
      <p:sp>
        <p:nvSpPr>
          <p:cNvPr id="5" name="Holder 5"/>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Üres">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3/7/2025</a:t>
            </a:fld>
            <a:endParaRPr lang="en-US"/>
          </a:p>
        </p:txBody>
      </p:sp>
      <p:sp>
        <p:nvSpPr>
          <p:cNvPr id="4" name="Holder 4"/>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older 2"/>
          <p:cNvSpPr>
            <a:spLocks noGrp="1"/>
          </p:cNvSpPr>
          <p:nvPr>
            <p:ph type="title"/>
          </p:nvPr>
        </p:nvSpPr>
        <p:spPr>
          <a:xfrm>
            <a:off x="6692700" y="1489234"/>
            <a:ext cx="3176270" cy="819150"/>
          </a:xfrm>
          <a:prstGeom prst="rect">
            <a:avLst/>
          </a:prstGeom>
        </p:spPr>
        <p:txBody>
          <a:bodyPr wrap="square" lIns="0" tIns="0" rIns="0" bIns="0">
            <a:spAutoFit/>
          </a:bodyPr>
          <a:lstStyle>
            <a:lvl1pPr>
              <a:defRPr sz="2600" b="1" i="0">
                <a:solidFill>
                  <a:srgbClr val="003399"/>
                </a:solidFill>
                <a:latin typeface="Arial"/>
                <a:cs typeface="Arial"/>
              </a:defRPr>
            </a:lvl1pPr>
          </a:lstStyle>
          <a:p>
            <a:endParaRPr/>
          </a:p>
        </p:txBody>
      </p:sp>
      <p:sp>
        <p:nvSpPr>
          <p:cNvPr id="3" name="Holder 3"/>
          <p:cNvSpPr>
            <a:spLocks noGrp="1"/>
          </p:cNvSpPr>
          <p:nvPr>
            <p:ph type="body" idx="1"/>
          </p:nvPr>
        </p:nvSpPr>
        <p:spPr>
          <a:xfrm>
            <a:off x="1005205" y="2601150"/>
            <a:ext cx="18093690" cy="7464171"/>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a:xfrm>
            <a:off x="6835394" y="10517696"/>
            <a:ext cx="6433312" cy="565467"/>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1005205" y="10517696"/>
            <a:ext cx="4623943" cy="565467"/>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3/7/2025</a:t>
            </a:fld>
            <a:endParaRPr lang="en-US"/>
          </a:p>
        </p:txBody>
      </p:sp>
      <p:sp>
        <p:nvSpPr>
          <p:cNvPr id="6" name="Holder 6"/>
          <p:cNvSpPr>
            <a:spLocks noGrp="1"/>
          </p:cNvSpPr>
          <p:nvPr>
            <p:ph type="sldNum" sz="quarter" idx="7"/>
          </p:nvPr>
        </p:nvSpPr>
        <p:spPr>
          <a:xfrm>
            <a:off x="14474953" y="10517696"/>
            <a:ext cx="4623943" cy="565467"/>
          </a:xfrm>
          <a:prstGeom prst="rect">
            <a:avLst/>
          </a:prstGeom>
        </p:spPr>
        <p:txBody>
          <a:bodyPr wrap="square" lIns="0" tIns="0" rIns="0" bIns="0">
            <a:spAutoFit/>
          </a:bodyPr>
          <a:lstStyle>
            <a:lvl1pPr algn="r">
              <a:defRPr>
                <a:solidFill>
                  <a:schemeClr val="tx1">
                    <a:tint val="75000"/>
                  </a:schemeClr>
                </a:solidFill>
              </a:defRPr>
            </a:lvl1pPr>
          </a:lstStyle>
          <a:p>
            <a:fld id="{B6F15528-21DE-4FAA-801E-634DDDAF4B2B}" type="slidenum">
              <a:t>‹#›</a:t>
            </a:fld>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eaLnBrk="1" hangingPunct="1">
        <a:defRPr>
          <a:latin typeface="+mj-lt"/>
          <a:ea typeface="+mj-ea"/>
          <a:cs typeface="+mj-cs"/>
        </a:defRPr>
      </a:lvl1pPr>
    </p:titleStyle>
    <p:bodyStyle>
      <a:lvl1pPr marL="0" eaLnBrk="1" hangingPunct="1">
        <a:defRPr>
          <a:latin typeface="+mn-lt"/>
          <a:ea typeface="+mn-ea"/>
          <a:cs typeface="+mn-cs"/>
        </a:defRPr>
      </a:lvl1pPr>
      <a:lvl2pPr marL="457200" eaLnBrk="1" hangingPunct="1">
        <a:defRPr>
          <a:latin typeface="+mn-lt"/>
          <a:ea typeface="+mn-ea"/>
          <a:cs typeface="+mn-cs"/>
        </a:defRPr>
      </a:lvl2pPr>
      <a:lvl3pPr marL="914400" eaLnBrk="1" hangingPunct="1">
        <a:defRPr>
          <a:latin typeface="+mn-lt"/>
          <a:ea typeface="+mn-ea"/>
          <a:cs typeface="+mn-cs"/>
        </a:defRPr>
      </a:lvl3pPr>
      <a:lvl4pPr marL="1371600" eaLnBrk="1" hangingPunct="1">
        <a:defRPr>
          <a:latin typeface="+mn-lt"/>
          <a:ea typeface="+mn-ea"/>
          <a:cs typeface="+mn-cs"/>
        </a:defRPr>
      </a:lvl4pPr>
      <a:lvl5pPr marL="1828800" eaLnBrk="1" hangingPunct="1">
        <a:defRPr>
          <a:latin typeface="+mn-lt"/>
          <a:ea typeface="+mn-ea"/>
          <a:cs typeface="+mn-cs"/>
        </a:defRPr>
      </a:lvl5pPr>
      <a:lvl6pPr marL="2286000" eaLnBrk="1" hangingPunct="1">
        <a:defRPr>
          <a:latin typeface="+mn-lt"/>
          <a:ea typeface="+mn-ea"/>
          <a:cs typeface="+mn-cs"/>
        </a:defRPr>
      </a:lvl6pPr>
      <a:lvl7pPr marL="2743200" eaLnBrk="1" hangingPunct="1">
        <a:defRPr>
          <a:latin typeface="+mn-lt"/>
          <a:ea typeface="+mn-ea"/>
          <a:cs typeface="+mn-cs"/>
        </a:defRPr>
      </a:lvl7pPr>
      <a:lvl8pPr marL="3200400" eaLnBrk="1" hangingPunct="1">
        <a:defRPr>
          <a:latin typeface="+mn-lt"/>
          <a:ea typeface="+mn-ea"/>
          <a:cs typeface="+mn-cs"/>
        </a:defRPr>
      </a:lvl8pPr>
      <a:lvl9pPr marL="3657600" eaLnBrk="1" hangingPunct="1">
        <a:defRPr>
          <a:latin typeface="+mn-lt"/>
          <a:ea typeface="+mn-ea"/>
          <a:cs typeface="+mn-cs"/>
        </a:defRPr>
      </a:lvl9pPr>
    </p:bodyStyle>
    <p:otherStyle>
      <a:lvl1pPr marL="0" eaLnBrk="1" hangingPunct="1">
        <a:defRPr>
          <a:latin typeface="+mn-lt"/>
          <a:ea typeface="+mn-ea"/>
          <a:cs typeface="+mn-cs"/>
        </a:defRPr>
      </a:lvl1pPr>
      <a:lvl2pPr marL="457200" eaLnBrk="1" hangingPunct="1">
        <a:defRPr>
          <a:latin typeface="+mn-lt"/>
          <a:ea typeface="+mn-ea"/>
          <a:cs typeface="+mn-cs"/>
        </a:defRPr>
      </a:lvl2pPr>
      <a:lvl3pPr marL="914400" eaLnBrk="1" hangingPunct="1">
        <a:defRPr>
          <a:latin typeface="+mn-lt"/>
          <a:ea typeface="+mn-ea"/>
          <a:cs typeface="+mn-cs"/>
        </a:defRPr>
      </a:lvl3pPr>
      <a:lvl4pPr marL="1371600" eaLnBrk="1" hangingPunct="1">
        <a:defRPr>
          <a:latin typeface="+mn-lt"/>
          <a:ea typeface="+mn-ea"/>
          <a:cs typeface="+mn-cs"/>
        </a:defRPr>
      </a:lvl4pPr>
      <a:lvl5pPr marL="1828800" eaLnBrk="1" hangingPunct="1">
        <a:defRPr>
          <a:latin typeface="+mn-lt"/>
          <a:ea typeface="+mn-ea"/>
          <a:cs typeface="+mn-cs"/>
        </a:defRPr>
      </a:lvl5pPr>
      <a:lvl6pPr marL="2286000" eaLnBrk="1" hangingPunct="1">
        <a:defRPr>
          <a:latin typeface="+mn-lt"/>
          <a:ea typeface="+mn-ea"/>
          <a:cs typeface="+mn-cs"/>
        </a:defRPr>
      </a:lvl6pPr>
      <a:lvl7pPr marL="2743200" eaLnBrk="1" hangingPunct="1">
        <a:defRPr>
          <a:latin typeface="+mn-lt"/>
          <a:ea typeface="+mn-ea"/>
          <a:cs typeface="+mn-cs"/>
        </a:defRPr>
      </a:lvl7pPr>
      <a:lvl8pPr marL="3200400" eaLnBrk="1" hangingPunct="1">
        <a:defRPr>
          <a:latin typeface="+mn-lt"/>
          <a:ea typeface="+mn-ea"/>
          <a:cs typeface="+mn-cs"/>
        </a:defRPr>
      </a:lvl8pPr>
      <a:lvl9pPr marL="3657600" eaLnBrk="1" hangingPunct="1">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pic>
        <p:nvPicPr>
          <p:cNvPr id="54" name="Picture 53">
            <a:extLst>
              <a:ext uri="{FF2B5EF4-FFF2-40B4-BE49-F238E27FC236}">
                <a16:creationId xmlns:a16="http://schemas.microsoft.com/office/drawing/2014/main" id="{487CABE3-9088-A7A1-B064-6E217AF0F639}"/>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rcRect/>
          <a:stretch/>
        </p:blipFill>
        <p:spPr>
          <a:xfrm>
            <a:off x="9300" y="397"/>
            <a:ext cx="20085500" cy="11308554"/>
          </a:xfrm>
          <a:prstGeom prst="rect">
            <a:avLst/>
          </a:prstGeom>
        </p:spPr>
      </p:pic>
      <p:sp>
        <p:nvSpPr>
          <p:cNvPr id="55" name="TextBox 54">
            <a:extLst>
              <a:ext uri="{FF2B5EF4-FFF2-40B4-BE49-F238E27FC236}">
                <a16:creationId xmlns:a16="http://schemas.microsoft.com/office/drawing/2014/main" id="{1CE1A249-17A2-2460-CBE2-37508A4E55F1}"/>
              </a:ext>
            </a:extLst>
          </p:cNvPr>
          <p:cNvSpPr txBox="1"/>
          <p:nvPr/>
        </p:nvSpPr>
        <p:spPr>
          <a:xfrm>
            <a:off x="1212850" y="4816475"/>
            <a:ext cx="12877800" cy="1938992"/>
          </a:xfrm>
          <a:prstGeom prst="rect">
            <a:avLst/>
          </a:prstGeom>
          <a:noFill/>
        </p:spPr>
        <p:txBody>
          <a:bodyPr wrap="square" rtlCol="0">
            <a:spAutoFit/>
          </a:bodyPr>
          <a:lstStyle/>
          <a:p>
            <a:r>
              <a:rPr lang="en-US" sz="60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Nemzeti</a:t>
            </a:r>
            <a:r>
              <a:rPr lang="en-US" sz="60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US" sz="60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társfinanszírozás</a:t>
            </a:r>
            <a:r>
              <a:rPr lang="en-US" sz="60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US" sz="60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és</a:t>
            </a:r>
            <a:endParaRPr lang="en-US" sz="60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r>
              <a:rPr lang="en-US" sz="60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Uniós</a:t>
            </a:r>
            <a:r>
              <a:rPr lang="en-US" sz="60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60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f</a:t>
            </a:r>
            <a:r>
              <a:rPr lang="en-US" sz="60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orrás</a:t>
            </a:r>
            <a:r>
              <a:rPr lang="en-US" sz="60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US" sz="60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megelőlegezése</a:t>
            </a:r>
            <a:endParaRPr lang="en-US" sz="60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830130CA-53BF-FC95-8A37-AA12F3447FA8}"/>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E2CFC903-5240-4443-78D7-90958D024B20}"/>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15CA8E34-676D-8CAD-6AF4-0E104BB7C915}"/>
              </a:ext>
            </a:extLst>
          </p:cNvPr>
          <p:cNvSpPr txBox="1"/>
          <p:nvPr/>
        </p:nvSpPr>
        <p:spPr>
          <a:xfrm>
            <a:off x="2508249" y="1580270"/>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Benyújtandó dokumentumok</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8734E147-D667-D26D-A48A-B71B599C57F6}"/>
              </a:ext>
            </a:extLst>
          </p:cNvPr>
          <p:cNvSpPr txBox="1"/>
          <p:nvPr/>
        </p:nvSpPr>
        <p:spPr>
          <a:xfrm>
            <a:off x="2508249" y="2342307"/>
            <a:ext cx="14478000" cy="9402574"/>
          </a:xfrm>
          <a:prstGeom prst="rect">
            <a:avLst/>
          </a:prstGeom>
          <a:noFill/>
        </p:spPr>
        <p:txBody>
          <a:bodyPr wrap="square" rtlCol="0">
            <a:spAutoFit/>
          </a:bodyPr>
          <a:lstStyle/>
          <a:p>
            <a:pPr>
              <a:spcBef>
                <a:spcPts val="600"/>
              </a:spcBef>
              <a:buClr>
                <a:schemeClr val="accent5">
                  <a:lumMod val="75000"/>
                </a:schemeClr>
              </a:buClr>
            </a:pPr>
            <a:r>
              <a:rPr lang="hu-HU" sz="1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Megelőlegezési támogatói okirat kiállításához szükséges benyújtandó dokumentumok:</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Nyilatkozat Általános Szerződési Feltételek elfogadásáról</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Nyilatkozat a projektrészben vállalt kötelezettségekről </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Aláírási címpéldány</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Felhatalmazó levelek</a:t>
            </a:r>
          </a:p>
          <a:p>
            <a:pPr marL="285750" lvl="1" indent="-285750">
              <a:spcBef>
                <a:spcPts val="600"/>
              </a:spcBef>
              <a:buClr>
                <a:schemeClr val="accent5">
                  <a:lumMod val="75000"/>
                </a:schemeClr>
              </a:buClr>
              <a:buFont typeface="Arial" panose="020B0604020202020204" pitchFamily="34" charset="0"/>
              <a:buChar char="•"/>
            </a:pPr>
            <a:r>
              <a:rPr lang="hu-HU" sz="1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Subsidy</a:t>
            </a: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1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contract</a:t>
            </a:r>
            <a:endPar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285750" lvl="1" indent="-285750">
              <a:spcBef>
                <a:spcPts val="600"/>
              </a:spcBef>
              <a:buClr>
                <a:schemeClr val="accent5">
                  <a:lumMod val="75000"/>
                </a:schemeClr>
              </a:buClr>
              <a:buFont typeface="Arial" panose="020B0604020202020204" pitchFamily="34" charset="0"/>
              <a:buChar char="•"/>
            </a:pPr>
            <a:r>
              <a:rPr lang="hu-HU" sz="1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Partnership</a:t>
            </a: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1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agreement</a:t>
            </a:r>
            <a:endPar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szervezet létrejöttét és működését tanúsító okirat</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Nyilatkozat a hazai partner adatairól</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Nyilatkozat fizetési számlákról (központi költségvetési szerv/nem központi költségvetési szerv)</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Az elkülönített kincstári számla nyitását igazoló szerződés</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Nyilatkozat az államháztartásról szóló törvény végrehajtásáról szóló 368/2011. (XII. 31.) Korm. rendelet (továbbiakban: Rendelet) 75 § (2) bekezdése szerint</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Átláthatósági nyilatkozat</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Megelőlegezési kérelem</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ÁFA nyilatkozat</a:t>
            </a:r>
          </a:p>
          <a:p>
            <a:pPr lvl="1">
              <a:spcBef>
                <a:spcPts val="600"/>
              </a:spcBef>
              <a:buClr>
                <a:schemeClr val="accent5">
                  <a:lumMod val="75000"/>
                </a:schemeClr>
              </a:buClr>
            </a:pPr>
            <a:endPar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lvl="1">
              <a:spcBef>
                <a:spcPts val="600"/>
              </a:spcBef>
              <a:buClr>
                <a:schemeClr val="accent5">
                  <a:lumMod val="75000"/>
                </a:schemeClr>
              </a:buClr>
            </a:pPr>
            <a:r>
              <a:rPr lang="hu-HU" sz="1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Amennyiben a hazai partner nem tart igényt a megelőlegezési támogatásra akkor is benyújtandó:</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Nyilatkozat Általános Szerződési Feltételek elfogadásáról</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Lemondó nyilatkozat a megelőlegezésről</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Nyilatkozat a projektrészben vállalt kötelezettségekről </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Nyilatkozat a hazai partner adatairól</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szervezet létrejöttét és működését tanúsító okirat</a:t>
            </a:r>
          </a:p>
          <a:p>
            <a:pPr marL="285750" lvl="1" indent="-285750">
              <a:spcBef>
                <a:spcPts val="600"/>
              </a:spcBef>
              <a:buClr>
                <a:schemeClr val="accent5">
                  <a:lumMod val="75000"/>
                </a:schemeClr>
              </a:buClr>
              <a:buFont typeface="Arial" panose="020B0604020202020204" pitchFamily="34" charset="0"/>
              <a:buChar char="•"/>
            </a:pPr>
            <a:r>
              <a:rPr lang="hu-HU" sz="1400" dirty="0">
                <a:solidFill>
                  <a:srgbClr val="003399"/>
                </a:solidFill>
                <a:latin typeface="Open Sans" panose="020B0606030504020204" pitchFamily="34" charset="0"/>
                <a:ea typeface="Open Sans" panose="020B0606030504020204" pitchFamily="34" charset="0"/>
                <a:cs typeface="Open Sans" panose="020B0606030504020204" pitchFamily="34" charset="0"/>
              </a:rPr>
              <a:t>ÁFA nyilatkozat</a:t>
            </a:r>
          </a:p>
          <a:p>
            <a:pPr lvl="1">
              <a:spcBef>
                <a:spcPts val="600"/>
              </a:spcBef>
              <a:buClr>
                <a:schemeClr val="accent5">
                  <a:lumMod val="75000"/>
                </a:schemeClr>
              </a:buClr>
            </a:pPr>
            <a:endParaRPr lang="hu-HU" sz="16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lvl="1">
              <a:spcBef>
                <a:spcPts val="600"/>
              </a:spcBef>
              <a:buClr>
                <a:schemeClr val="accent5">
                  <a:lumMod val="75000"/>
                </a:schemeClr>
              </a:buClr>
            </a:pPr>
            <a:r>
              <a:rPr lang="hu-HU" sz="1600" dirty="0">
                <a:solidFill>
                  <a:srgbClr val="003399"/>
                </a:solidFill>
                <a:latin typeface="Open Sans" panose="020B0606030504020204" pitchFamily="34" charset="0"/>
                <a:ea typeface="Open Sans" panose="020B0606030504020204" pitchFamily="34" charset="0"/>
                <a:cs typeface="Open Sans" panose="020B0606030504020204" pitchFamily="34" charset="0"/>
              </a:rPr>
              <a:t>A fenti dokumentumok mintái a nyertes projektek értesítésekor kiküldött </a:t>
            </a:r>
            <a:r>
              <a:rPr lang="hu-HU" sz="1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értesítő levéllel</a:t>
            </a:r>
            <a:r>
              <a:rPr lang="hu-HU" sz="1600" dirty="0">
                <a:solidFill>
                  <a:srgbClr val="003399"/>
                </a:solidFill>
                <a:latin typeface="Open Sans" panose="020B0606030504020204" pitchFamily="34" charset="0"/>
                <a:ea typeface="Open Sans" panose="020B0606030504020204" pitchFamily="34" charset="0"/>
                <a:cs typeface="Open Sans" panose="020B0606030504020204" pitchFamily="34" charset="0"/>
              </a:rPr>
              <a:t> egyidőben megküldésre kerültek a partnerek részére (MTO szükséges dokumentumok).</a:t>
            </a:r>
          </a:p>
          <a:p>
            <a:pPr marL="457200" lvl="1" indent="0">
              <a:spcBef>
                <a:spcPts val="600"/>
              </a:spcBef>
              <a:buClr>
                <a:schemeClr val="accent5">
                  <a:lumMod val="75000"/>
                </a:schemeClr>
              </a:buClr>
              <a:buNone/>
            </a:pPr>
            <a:endParaRPr lang="hu-HU" sz="1800" b="1" dirty="0"/>
          </a:p>
          <a:p>
            <a:pPr marL="457200" lvl="1" indent="0">
              <a:spcBef>
                <a:spcPts val="600"/>
              </a:spcBef>
              <a:buClr>
                <a:schemeClr val="accent5">
                  <a:lumMod val="75000"/>
                </a:schemeClr>
              </a:buClr>
              <a:buNone/>
            </a:pPr>
            <a:endParaRPr lang="hu-HU" sz="1800" b="1" dirty="0"/>
          </a:p>
          <a:p>
            <a:pPr marL="228600" lvl="1">
              <a:spcBef>
                <a:spcPts val="600"/>
              </a:spcBef>
              <a:buClr>
                <a:schemeClr val="accent5">
                  <a:lumMod val="75000"/>
                </a:schemeClr>
              </a:buClr>
            </a:pPr>
            <a:endParaRPr lang="hu-HU" sz="1800" b="1" i="1" dirty="0"/>
          </a:p>
          <a:p>
            <a:pPr marL="228600" lvl="1">
              <a:spcBef>
                <a:spcPts val="600"/>
              </a:spcBef>
              <a:buClr>
                <a:schemeClr val="accent5">
                  <a:lumMod val="75000"/>
                </a:schemeClr>
              </a:buClr>
            </a:pPr>
            <a:endParaRPr lang="hu-HU" sz="1800" b="1" i="1" dirty="0"/>
          </a:p>
        </p:txBody>
      </p:sp>
    </p:spTree>
    <p:extLst>
      <p:ext uri="{BB962C8B-B14F-4D97-AF65-F5344CB8AC3E}">
        <p14:creationId xmlns:p14="http://schemas.microsoft.com/office/powerpoint/2010/main" val="239862574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41746521-18CD-651E-DF46-897BD2632B23}"/>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1F0B5487-C6AA-454C-E194-F9153E15929D}"/>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FF6F635F-2209-C29D-2E4A-1DBD5F170F59}"/>
              </a:ext>
            </a:extLst>
          </p:cNvPr>
          <p:cNvSpPr txBox="1"/>
          <p:nvPr/>
        </p:nvSpPr>
        <p:spPr>
          <a:xfrm>
            <a:off x="2508249" y="1838251"/>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Megelőlegezés</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195904AD-35C6-F4BF-7244-F8AAE4D94469}"/>
              </a:ext>
            </a:extLst>
          </p:cNvPr>
          <p:cNvSpPr txBox="1"/>
          <p:nvPr/>
        </p:nvSpPr>
        <p:spPr>
          <a:xfrm>
            <a:off x="2508249" y="2884681"/>
            <a:ext cx="14478000" cy="5724644"/>
          </a:xfrm>
          <a:prstGeom prst="rect">
            <a:avLst/>
          </a:prstGeom>
          <a:noFill/>
        </p:spPr>
        <p:txBody>
          <a:bodyPr wrap="square" rtlCol="0">
            <a:spAutoFit/>
          </a:bodyPr>
          <a:lstStyle/>
          <a:p>
            <a:pPr marL="457200" indent="-457200" algn="just">
              <a:spcBef>
                <a:spcPts val="600"/>
              </a:spcBef>
              <a:buClr>
                <a:schemeClr val="accent5">
                  <a:lumMod val="75000"/>
                </a:schemeClr>
              </a:buClr>
              <a:buFont typeface="Arial" panose="020B0604020202020204" pitchFamily="34" charset="0"/>
              <a:buChar cha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megelőlegezési támogatói okiratot a nemzeti hatóság megbízásából a hitelesítési tevékenységre kijelölt szervezet állítja ki.</a:t>
            </a:r>
          </a:p>
          <a:p>
            <a:pPr marL="457200" indent="-457200" algn="just">
              <a:spcBef>
                <a:spcPts val="600"/>
              </a:spcBef>
              <a:buClr>
                <a:schemeClr val="accent5">
                  <a:lumMod val="75000"/>
                </a:schemeClr>
              </a:buClr>
              <a:buFont typeface="Arial" panose="020B0604020202020204" pitchFamily="34" charset="0"/>
              <a:buChar cha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457200" indent="-457200" algn="just">
              <a:spcBef>
                <a:spcPts val="600"/>
              </a:spcBef>
              <a:buClr>
                <a:schemeClr val="accent5">
                  <a:lumMod val="75000"/>
                </a:schemeClr>
              </a:buClr>
              <a:buFont typeface="Arial" panose="020B0604020202020204" pitchFamily="34" charset="0"/>
              <a:buChar cha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megelőlegezés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kifizetése</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egy összegben, forintban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meghatározva történik, amelynek mértéke nem haladhatja meg a 50%-ot (Vhr. 13.§ (3)) A kifizetés feltétele a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köztartozásmentesség</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Amelyik partner nincs a köztartozásmentes adatbázisban, attól nullás NAV igazolást kérünk.</a:t>
            </a:r>
          </a:p>
          <a:p>
            <a:pPr marL="457200" indent="-457200" algn="just">
              <a:spcBef>
                <a:spcPts val="600"/>
              </a:spcBef>
              <a:buClr>
                <a:schemeClr val="accent5">
                  <a:lumMod val="75000"/>
                </a:schemeClr>
              </a:buClr>
              <a:buFont typeface="Arial" panose="020B0604020202020204" pitchFamily="34" charset="0"/>
              <a:buChar cha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457200" indent="-457200" algn="just">
              <a:spcBef>
                <a:spcPts val="600"/>
              </a:spcBef>
              <a:buClr>
                <a:schemeClr val="accent5">
                  <a:lumMod val="75000"/>
                </a:schemeClr>
              </a:buClr>
              <a:buFont typeface="Arial" panose="020B0604020202020204" pitchFamily="34" charset="0"/>
              <a:buChar cha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megelőlegezés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visszafizetése forintban történik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támogatói okiratban rögzített árfolyamon,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részletekben</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(Vhr. 13.§ (9))</a:t>
            </a:r>
          </a:p>
          <a:p>
            <a:pPr marL="457200" indent="-457200" algn="just">
              <a:spcBef>
                <a:spcPts val="600"/>
              </a:spcBef>
              <a:buClr>
                <a:schemeClr val="accent5">
                  <a:lumMod val="75000"/>
                </a:schemeClr>
              </a:buClr>
              <a:buFont typeface="Arial" panose="020B0604020202020204" pitchFamily="34" charset="0"/>
              <a:buChar cha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457200" indent="-457200" algn="just">
              <a:spcBef>
                <a:spcPts val="600"/>
              </a:spcBef>
              <a:buClr>
                <a:schemeClr val="accent5">
                  <a:lumMod val="75000"/>
                </a:schemeClr>
              </a:buClr>
              <a:buFont typeface="Arial" panose="020B0604020202020204" pitchFamily="34" charset="0"/>
              <a:buChar cha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Ha a hazai partner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határidőben nem</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vagy csak részben teljesíti a visszautalásokat, a hitelesítési tevékenységre kijelölt szervezet a megelőlegezett összeg vissza nem fizetett részét az </a:t>
            </a:r>
            <a:r>
              <a:rPr lang="hu-HU"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Ávr</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szerinti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ügyleti és késedelmi kamattal növelten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követeli tőle. (Vhr. 13.§ (11))</a:t>
            </a:r>
          </a:p>
        </p:txBody>
      </p:sp>
    </p:spTree>
    <p:extLst>
      <p:ext uri="{BB962C8B-B14F-4D97-AF65-F5344CB8AC3E}">
        <p14:creationId xmlns:p14="http://schemas.microsoft.com/office/powerpoint/2010/main" val="221937599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2F5F3E58-543D-1251-B1AD-0BC16871D1C4}"/>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11F9C4CA-CDF4-1012-D581-C56FE9773EB9}"/>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272826D6-2527-716A-0868-8C1DF96A7BB7}"/>
              </a:ext>
            </a:extLst>
          </p:cNvPr>
          <p:cNvSpPr txBox="1"/>
          <p:nvPr/>
        </p:nvSpPr>
        <p:spPr>
          <a:xfrm>
            <a:off x="2508249" y="1910259"/>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Megelőlegezés</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7899D1E2-607B-57BB-FB87-DADD4F2283C9}"/>
              </a:ext>
            </a:extLst>
          </p:cNvPr>
          <p:cNvSpPr txBox="1"/>
          <p:nvPr/>
        </p:nvSpPr>
        <p:spPr>
          <a:xfrm>
            <a:off x="2508249" y="2846363"/>
            <a:ext cx="14478000" cy="5663089"/>
          </a:xfrm>
          <a:prstGeom prst="rect">
            <a:avLst/>
          </a:prstGeom>
          <a:noFill/>
        </p:spPr>
        <p:txBody>
          <a:bodyPr wrap="square" rtlCol="0">
            <a:spAutoFit/>
          </a:bodyPr>
          <a:lstStyle/>
          <a:p>
            <a:pPr algn="just">
              <a:spcBef>
                <a:spcPts val="600"/>
              </a:spcBef>
              <a:buClr>
                <a:schemeClr val="accent5">
                  <a:lumMod val="75000"/>
                </a:schemeClr>
              </a:buClr>
            </a:pPr>
            <a:r>
              <a:rPr lang="hu-HU" sz="2400" dirty="0">
                <a:solidFill>
                  <a:srgbClr val="003399"/>
                </a:solidFill>
              </a:rPr>
              <a:t>A megelőlegezett összeg visszatérítése legkésőbb akkor esedékes, ha a projektpartneri jelentések után kifizetett uniós támogatások kumulált értéke </a:t>
            </a:r>
            <a:r>
              <a:rPr lang="hu-HU" sz="2400" b="1" dirty="0">
                <a:solidFill>
                  <a:srgbClr val="003399"/>
                </a:solidFill>
              </a:rPr>
              <a:t>meghaladja a visszafizetési határt</a:t>
            </a:r>
          </a:p>
          <a:p>
            <a:pPr marL="0" indent="0" algn="just">
              <a:spcBef>
                <a:spcPts val="600"/>
              </a:spcBef>
              <a:buClr>
                <a:schemeClr val="accent5">
                  <a:lumMod val="75000"/>
                </a:schemeClr>
              </a:buClr>
              <a:buNone/>
            </a:pPr>
            <a:endParaRPr lang="hu-HU" sz="2400" b="1" dirty="0">
              <a:solidFill>
                <a:srgbClr val="003399"/>
              </a:solidFill>
            </a:endParaRPr>
          </a:p>
          <a:p>
            <a:pPr marL="0" indent="0" algn="just">
              <a:spcBef>
                <a:spcPts val="600"/>
              </a:spcBef>
              <a:buClr>
                <a:schemeClr val="accent5">
                  <a:lumMod val="75000"/>
                </a:schemeClr>
              </a:buClr>
              <a:buNone/>
            </a:pPr>
            <a:r>
              <a:rPr lang="hu-HU" sz="2400" b="1" dirty="0">
                <a:solidFill>
                  <a:srgbClr val="003399"/>
                </a:solidFill>
              </a:rPr>
              <a:t>Példa megelőlegezés visszafizetésére:</a:t>
            </a:r>
          </a:p>
          <a:p>
            <a:pPr marL="0" indent="0" algn="just">
              <a:spcBef>
                <a:spcPts val="600"/>
              </a:spcBef>
              <a:buClr>
                <a:schemeClr val="accent5">
                  <a:lumMod val="75000"/>
                </a:schemeClr>
              </a:buClr>
              <a:buNone/>
            </a:pPr>
            <a:endParaRPr lang="hu-HU" sz="2400" dirty="0">
              <a:solidFill>
                <a:srgbClr val="003399"/>
              </a:solidFill>
            </a:endParaRPr>
          </a:p>
          <a:p>
            <a:pPr marL="0" indent="0" algn="just">
              <a:spcBef>
                <a:spcPts val="600"/>
              </a:spcBef>
              <a:buClr>
                <a:schemeClr val="accent5">
                  <a:lumMod val="75000"/>
                </a:schemeClr>
              </a:buClr>
              <a:buNone/>
            </a:pPr>
            <a:r>
              <a:rPr lang="hu-HU" sz="2400" dirty="0">
                <a:solidFill>
                  <a:srgbClr val="003399"/>
                </a:solidFill>
              </a:rPr>
              <a:t>Projektrész költségvetése: 100 000 EUR</a:t>
            </a:r>
          </a:p>
          <a:p>
            <a:pPr marL="0" indent="0" algn="just">
              <a:spcBef>
                <a:spcPts val="600"/>
              </a:spcBef>
              <a:buClr>
                <a:schemeClr val="accent5">
                  <a:lumMod val="75000"/>
                </a:schemeClr>
              </a:buClr>
              <a:buNone/>
            </a:pPr>
            <a:r>
              <a:rPr lang="hu-HU" sz="2400" dirty="0">
                <a:solidFill>
                  <a:srgbClr val="003399"/>
                </a:solidFill>
              </a:rPr>
              <a:t>Uniós támogatás: 100 000*0,80 = 80 000 EUR</a:t>
            </a:r>
          </a:p>
          <a:p>
            <a:pPr marL="0" indent="0" algn="just">
              <a:spcBef>
                <a:spcPts val="600"/>
              </a:spcBef>
              <a:buClr>
                <a:schemeClr val="accent5">
                  <a:lumMod val="75000"/>
                </a:schemeClr>
              </a:buClr>
              <a:buNone/>
            </a:pPr>
            <a:r>
              <a:rPr lang="hu-HU" sz="2400" dirty="0">
                <a:solidFill>
                  <a:srgbClr val="003399"/>
                </a:solidFill>
              </a:rPr>
              <a:t>Megelőlegezés összege (EUR): 100 000*0,5=50 000 EUR</a:t>
            </a:r>
          </a:p>
          <a:p>
            <a:pPr marL="0" indent="0" algn="just">
              <a:spcBef>
                <a:spcPts val="600"/>
              </a:spcBef>
              <a:buClr>
                <a:schemeClr val="accent5">
                  <a:lumMod val="75000"/>
                </a:schemeClr>
              </a:buClr>
              <a:buNone/>
            </a:pPr>
            <a:r>
              <a:rPr lang="hu-HU" sz="2400" dirty="0">
                <a:solidFill>
                  <a:srgbClr val="003399"/>
                </a:solidFill>
              </a:rPr>
              <a:t>Árfolyam: 400,00 Ft/ EUR</a:t>
            </a:r>
          </a:p>
          <a:p>
            <a:pPr marL="0" indent="0" algn="just">
              <a:spcBef>
                <a:spcPts val="600"/>
              </a:spcBef>
              <a:buClr>
                <a:schemeClr val="accent5">
                  <a:lumMod val="75000"/>
                </a:schemeClr>
              </a:buClr>
              <a:buNone/>
            </a:pPr>
            <a:r>
              <a:rPr lang="hu-HU" sz="2400" dirty="0">
                <a:solidFill>
                  <a:srgbClr val="003399"/>
                </a:solidFill>
              </a:rPr>
              <a:t>Megelőlegezés összege (Ft): 50 000 EUR * 400Ft/EUR = 20 000 000 Ft</a:t>
            </a:r>
          </a:p>
          <a:p>
            <a:pPr marL="0" indent="0" algn="just">
              <a:spcBef>
                <a:spcPts val="600"/>
              </a:spcBef>
              <a:buClr>
                <a:schemeClr val="accent5">
                  <a:lumMod val="75000"/>
                </a:schemeClr>
              </a:buClr>
              <a:buNone/>
            </a:pPr>
            <a:endParaRPr lang="hu-HU" sz="2400" i="1" dirty="0">
              <a:solidFill>
                <a:srgbClr val="003399"/>
              </a:solidFill>
            </a:endParaRPr>
          </a:p>
          <a:p>
            <a:pPr marL="0" indent="0" algn="just">
              <a:spcBef>
                <a:spcPts val="600"/>
              </a:spcBef>
              <a:buClr>
                <a:schemeClr val="accent5">
                  <a:lumMod val="75000"/>
                </a:schemeClr>
              </a:buClr>
              <a:buNone/>
            </a:pPr>
            <a:r>
              <a:rPr lang="hu-HU" sz="2400" dirty="0">
                <a:solidFill>
                  <a:srgbClr val="003399"/>
                </a:solidFill>
              </a:rPr>
              <a:t>A partneri jelentéstételi csomag részét képező Nyilatkozat jóváhagyott és átutalt költségekről.xls képletekkel segít a visszafizetés pontos összegének meghatározására az alábbiak szerint:</a:t>
            </a:r>
          </a:p>
        </p:txBody>
      </p:sp>
    </p:spTree>
    <p:extLst>
      <p:ext uri="{BB962C8B-B14F-4D97-AF65-F5344CB8AC3E}">
        <p14:creationId xmlns:p14="http://schemas.microsoft.com/office/powerpoint/2010/main" val="39161377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5CC9DD85-66FF-0113-6D67-8834AEB9D7BA}"/>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9A40A001-006B-2248-AAD9-FFD7452A2799}"/>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DB21BCA4-3B71-64A0-17E6-D31DF1B12F82}"/>
              </a:ext>
            </a:extLst>
          </p:cNvPr>
          <p:cNvSpPr txBox="1"/>
          <p:nvPr/>
        </p:nvSpPr>
        <p:spPr>
          <a:xfrm>
            <a:off x="2498780" y="1681468"/>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Megelőlegezés</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pic>
        <p:nvPicPr>
          <p:cNvPr id="3" name="Kép 2">
            <a:extLst>
              <a:ext uri="{FF2B5EF4-FFF2-40B4-BE49-F238E27FC236}">
                <a16:creationId xmlns:a16="http://schemas.microsoft.com/office/drawing/2014/main" id="{D1F72274-C611-9686-6CD2-79C186773E46}"/>
              </a:ext>
            </a:extLst>
          </p:cNvPr>
          <p:cNvPicPr>
            <a:picLocks noChangeAspect="1"/>
          </p:cNvPicPr>
          <p:nvPr/>
        </p:nvPicPr>
        <p:blipFill>
          <a:blip r:embed="rId3"/>
          <a:stretch>
            <a:fillRect/>
          </a:stretch>
        </p:blipFill>
        <p:spPr>
          <a:xfrm>
            <a:off x="2498780" y="2558331"/>
            <a:ext cx="14178006" cy="7051026"/>
          </a:xfrm>
          <a:prstGeom prst="rect">
            <a:avLst/>
          </a:prstGeom>
        </p:spPr>
      </p:pic>
    </p:spTree>
    <p:extLst>
      <p:ext uri="{BB962C8B-B14F-4D97-AF65-F5344CB8AC3E}">
        <p14:creationId xmlns:p14="http://schemas.microsoft.com/office/powerpoint/2010/main" val="32416432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pic>
        <p:nvPicPr>
          <p:cNvPr id="58" name="Picture 57">
            <a:extLst>
              <a:ext uri="{FF2B5EF4-FFF2-40B4-BE49-F238E27FC236}">
                <a16:creationId xmlns:a16="http://schemas.microsoft.com/office/drawing/2014/main" id="{8588A958-BF66-7DB6-95AC-AB47E9B975E5}"/>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rcRect/>
          <a:stretch/>
        </p:blipFill>
        <p:spPr>
          <a:xfrm>
            <a:off x="9299" y="3340"/>
            <a:ext cx="20085501" cy="11302668"/>
          </a:xfrm>
          <a:prstGeom prst="rect">
            <a:avLst/>
          </a:prstGeom>
        </p:spPr>
      </p:pic>
      <p:sp>
        <p:nvSpPr>
          <p:cNvPr id="59" name="TextBox 58">
            <a:extLst>
              <a:ext uri="{FF2B5EF4-FFF2-40B4-BE49-F238E27FC236}">
                <a16:creationId xmlns:a16="http://schemas.microsoft.com/office/drawing/2014/main" id="{FCC6052C-5DD3-AC5E-A28B-2FAA21712AAB}"/>
              </a:ext>
            </a:extLst>
          </p:cNvPr>
          <p:cNvSpPr txBox="1"/>
          <p:nvPr/>
        </p:nvSpPr>
        <p:spPr>
          <a:xfrm>
            <a:off x="10628114" y="7635875"/>
            <a:ext cx="7424936" cy="923330"/>
          </a:xfrm>
          <a:prstGeom prst="rect">
            <a:avLst/>
          </a:prstGeom>
          <a:noFill/>
        </p:spPr>
        <p:txBody>
          <a:bodyPr wrap="square" rtlCol="0">
            <a:spAutoFit/>
          </a:bodyPr>
          <a:lstStyle/>
          <a:p>
            <a:pPr algn="r"/>
            <a:r>
              <a:rPr lang="en-US" sz="54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Köszönjük</a:t>
            </a:r>
            <a:r>
              <a:rPr lang="en-US" sz="5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US" sz="54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figyelmét</a:t>
            </a:r>
            <a:r>
              <a:rPr lang="en-US" sz="5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a:t>
            </a:r>
          </a:p>
        </p:txBody>
      </p:sp>
      <p:sp>
        <p:nvSpPr>
          <p:cNvPr id="60" name="TextBox 59">
            <a:extLst>
              <a:ext uri="{FF2B5EF4-FFF2-40B4-BE49-F238E27FC236}">
                <a16:creationId xmlns:a16="http://schemas.microsoft.com/office/drawing/2014/main" id="{2B267129-1D33-14F8-488F-24C3A6A5F680}"/>
              </a:ext>
            </a:extLst>
          </p:cNvPr>
          <p:cNvSpPr txBox="1"/>
          <p:nvPr/>
        </p:nvSpPr>
        <p:spPr>
          <a:xfrm>
            <a:off x="3498850" y="4130675"/>
            <a:ext cx="14554200" cy="2862322"/>
          </a:xfrm>
          <a:prstGeom prst="rect">
            <a:avLst/>
          </a:prstGeom>
          <a:noFill/>
        </p:spPr>
        <p:txBody>
          <a:bodyPr wrap="square" rtlCol="0">
            <a:spAutoFit/>
          </a:bodyPr>
          <a:lstStyle/>
          <a:p>
            <a:r>
              <a:rPr lang="en-US" sz="36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Név</a:t>
            </a:r>
            <a:r>
              <a:rPr lang="en-US" sz="3600" dirty="0">
                <a:solidFill>
                  <a:srgbClr val="003399"/>
                </a:solidFill>
                <a:latin typeface="Open Sans" panose="020B0606030504020204" pitchFamily="34" charset="0"/>
                <a:ea typeface="Open Sans" panose="020B0606030504020204" pitchFamily="34" charset="0"/>
                <a:cs typeface="Open Sans" panose="020B0606030504020204" pitchFamily="34" charset="0"/>
              </a:rPr>
              <a:t>:</a:t>
            </a:r>
            <a:r>
              <a:rPr lang="hu-HU" sz="3600" dirty="0">
                <a:solidFill>
                  <a:srgbClr val="003399"/>
                </a:solidFill>
                <a:latin typeface="Open Sans" panose="020B0606030504020204" pitchFamily="34" charset="0"/>
                <a:ea typeface="Open Sans" panose="020B0606030504020204" pitchFamily="34" charset="0"/>
                <a:cs typeface="Open Sans" panose="020B0606030504020204" pitchFamily="34" charset="0"/>
              </a:rPr>
              <a:t> Bálint Gergely</a:t>
            </a:r>
            <a:endParaRPr lang="en-US" sz="36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endParaRPr lang="en-US" sz="36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r>
              <a:rPr lang="en-US" sz="36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Intézmény</a:t>
            </a:r>
            <a:r>
              <a:rPr lang="en-US" sz="3600" dirty="0">
                <a:solidFill>
                  <a:srgbClr val="003399"/>
                </a:solidFill>
                <a:latin typeface="Open Sans" panose="020B0606030504020204" pitchFamily="34" charset="0"/>
                <a:ea typeface="Open Sans" panose="020B0606030504020204" pitchFamily="34" charset="0"/>
                <a:cs typeface="Open Sans" panose="020B0606030504020204" pitchFamily="34" charset="0"/>
              </a:rPr>
              <a:t>:</a:t>
            </a:r>
            <a:r>
              <a:rPr lang="hu-HU" sz="3600" dirty="0">
                <a:solidFill>
                  <a:srgbClr val="003399"/>
                </a:solidFill>
                <a:latin typeface="Open Sans" panose="020B0606030504020204" pitchFamily="34" charset="0"/>
                <a:ea typeface="Open Sans" panose="020B0606030504020204" pitchFamily="34" charset="0"/>
                <a:cs typeface="Open Sans" panose="020B0606030504020204" pitchFamily="34" charset="0"/>
              </a:rPr>
              <a:t> Széchenyi Programiroda Nonprofit Kft. - Békéscsaba</a:t>
            </a:r>
            <a:endParaRPr lang="en-US" sz="36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endParaRPr lang="en-US" sz="36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r>
              <a:rPr lang="en-US" sz="3600" dirty="0">
                <a:solidFill>
                  <a:srgbClr val="003399"/>
                </a:solidFill>
                <a:latin typeface="Open Sans" panose="020B0606030504020204" pitchFamily="34" charset="0"/>
                <a:ea typeface="Open Sans" panose="020B0606030504020204" pitchFamily="34" charset="0"/>
                <a:cs typeface="Open Sans" panose="020B0606030504020204" pitchFamily="34" charset="0"/>
              </a:rPr>
              <a:t>E-mail </a:t>
            </a:r>
            <a:r>
              <a:rPr lang="en-US" sz="36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cím</a:t>
            </a:r>
            <a:r>
              <a:rPr lang="en-US" sz="3600" dirty="0">
                <a:solidFill>
                  <a:srgbClr val="003399"/>
                </a:solidFill>
                <a:latin typeface="Open Sans" panose="020B0606030504020204" pitchFamily="34" charset="0"/>
                <a:ea typeface="Open Sans" panose="020B0606030504020204" pitchFamily="34" charset="0"/>
                <a:cs typeface="Open Sans" panose="020B0606030504020204" pitchFamily="34" charset="0"/>
              </a:rPr>
              <a:t>:</a:t>
            </a:r>
            <a:r>
              <a:rPr lang="hu-HU" sz="3600" dirty="0">
                <a:solidFill>
                  <a:srgbClr val="003399"/>
                </a:solidFill>
                <a:latin typeface="Open Sans" panose="020B0606030504020204" pitchFamily="34" charset="0"/>
                <a:ea typeface="Open Sans" panose="020B0606030504020204" pitchFamily="34" charset="0"/>
                <a:cs typeface="Open Sans" panose="020B0606030504020204" pitchFamily="34" charset="0"/>
              </a:rPr>
              <a:t> balint.gergely@szpi.hu</a:t>
            </a:r>
            <a:endParaRPr lang="en-US" sz="36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pic>
        <p:nvPicPr>
          <p:cNvPr id="6" name="Picture 5" descr="Graphical user interface, application&#10;&#10;Description automatically generated with medium confidence">
            <a:extLst>
              <a:ext uri="{FF2B5EF4-FFF2-40B4-BE49-F238E27FC236}">
                <a16:creationId xmlns:a16="http://schemas.microsoft.com/office/drawing/2014/main" id="{0EFD9A3C-E810-CD9C-DE6F-42E7FA17699F}"/>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97"/>
            <a:ext cx="20104100" cy="11308556"/>
          </a:xfrm>
          <a:prstGeom prst="rect">
            <a:avLst/>
          </a:prstGeom>
        </p:spPr>
      </p:pic>
      <p:sp>
        <p:nvSpPr>
          <p:cNvPr id="9" name="TextBox 8">
            <a:extLst>
              <a:ext uri="{FF2B5EF4-FFF2-40B4-BE49-F238E27FC236}">
                <a16:creationId xmlns:a16="http://schemas.microsoft.com/office/drawing/2014/main" id="{4B5AA1FB-9B62-E77E-8E53-A3900C7A7FCC}"/>
              </a:ext>
            </a:extLst>
          </p:cNvPr>
          <p:cNvSpPr txBox="1"/>
          <p:nvPr/>
        </p:nvSpPr>
        <p:spPr>
          <a:xfrm>
            <a:off x="2508250" y="2454275"/>
            <a:ext cx="12656368" cy="646331"/>
          </a:xfrm>
          <a:prstGeom prst="rect">
            <a:avLst/>
          </a:prstGeom>
          <a:noFill/>
        </p:spPr>
        <p:txBody>
          <a:bodyPr wrap="square" rtlCol="0">
            <a:spAutoFit/>
          </a:bodyPr>
          <a:lstStyle/>
          <a:p>
            <a:pPr algn="l"/>
            <a:r>
              <a:rPr lang="en-US" sz="36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Legfontosabb</a:t>
            </a:r>
            <a:r>
              <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US" sz="36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változások</a:t>
            </a:r>
            <a:r>
              <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2014-2020 </a:t>
            </a:r>
            <a:r>
              <a:rPr lang="en-US" sz="36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időszakhoz</a:t>
            </a:r>
            <a:r>
              <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US" sz="36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képest</a:t>
            </a:r>
            <a:endParaRPr lang="en-US" sz="80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57098FCD-A5A9-2CB2-22E4-8813F56DE483}"/>
              </a:ext>
            </a:extLst>
          </p:cNvPr>
          <p:cNvSpPr txBox="1"/>
          <p:nvPr/>
        </p:nvSpPr>
        <p:spPr>
          <a:xfrm>
            <a:off x="2584450" y="4297418"/>
            <a:ext cx="10363200" cy="584775"/>
          </a:xfrm>
          <a:prstGeom prst="rect">
            <a:avLst/>
          </a:prstGeom>
          <a:noFill/>
        </p:spPr>
        <p:txBody>
          <a:bodyPr wrap="square" rtlCol="0">
            <a:spAutoFit/>
          </a:bodyPr>
          <a:lstStyle/>
          <a:p>
            <a:pPr algn="just"/>
            <a:endParaRPr lang="en-US" sz="32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graphicFrame>
        <p:nvGraphicFramePr>
          <p:cNvPr id="2" name="Táblázat 1">
            <a:extLst>
              <a:ext uri="{FF2B5EF4-FFF2-40B4-BE49-F238E27FC236}">
                <a16:creationId xmlns:a16="http://schemas.microsoft.com/office/drawing/2014/main" id="{798885DA-D753-3994-3E4F-EC2EBE27FAEA}"/>
              </a:ext>
            </a:extLst>
          </p:cNvPr>
          <p:cNvGraphicFramePr>
            <a:graphicFrameLocks noGrp="1"/>
          </p:cNvGraphicFramePr>
          <p:nvPr>
            <p:extLst>
              <p:ext uri="{D42A27DB-BD31-4B8C-83A1-F6EECF244321}">
                <p14:modId xmlns:p14="http://schemas.microsoft.com/office/powerpoint/2010/main" val="3399074913"/>
              </p:ext>
            </p:extLst>
          </p:nvPr>
        </p:nvGraphicFramePr>
        <p:xfrm>
          <a:off x="2584450" y="3466514"/>
          <a:ext cx="12148119" cy="6220609"/>
        </p:xfrm>
        <a:graphic>
          <a:graphicData uri="http://schemas.openxmlformats.org/drawingml/2006/table">
            <a:tbl>
              <a:tblPr firstRow="1" bandRow="1"/>
              <a:tblGrid>
                <a:gridCol w="4049373">
                  <a:extLst>
                    <a:ext uri="{9D8B030D-6E8A-4147-A177-3AD203B41FA5}">
                      <a16:colId xmlns:a16="http://schemas.microsoft.com/office/drawing/2014/main" val="723641988"/>
                    </a:ext>
                  </a:extLst>
                </a:gridCol>
                <a:gridCol w="4049373">
                  <a:extLst>
                    <a:ext uri="{9D8B030D-6E8A-4147-A177-3AD203B41FA5}">
                      <a16:colId xmlns:a16="http://schemas.microsoft.com/office/drawing/2014/main" val="310219650"/>
                    </a:ext>
                  </a:extLst>
                </a:gridCol>
                <a:gridCol w="4049373">
                  <a:extLst>
                    <a:ext uri="{9D8B030D-6E8A-4147-A177-3AD203B41FA5}">
                      <a16:colId xmlns:a16="http://schemas.microsoft.com/office/drawing/2014/main" val="4090417515"/>
                    </a:ext>
                  </a:extLst>
                </a:gridCol>
              </a:tblGrid>
              <a:tr h="544848">
                <a:tc>
                  <a:txBody>
                    <a:bodyPr/>
                    <a:lstStyle>
                      <a:lvl1pPr marL="0" eaLnBrk="1" hangingPunct="1">
                        <a:defRPr b="1">
                          <a:solidFill>
                            <a:schemeClr val="lt1"/>
                          </a:solidFill>
                          <a:latin typeface="Calibri" panose="020F0502020204030204"/>
                        </a:defRPr>
                      </a:lvl1pPr>
                      <a:lvl2pPr marL="457200" eaLnBrk="1" hangingPunct="1">
                        <a:defRPr b="1">
                          <a:solidFill>
                            <a:schemeClr val="lt1"/>
                          </a:solidFill>
                          <a:latin typeface="Calibri" panose="020F0502020204030204"/>
                        </a:defRPr>
                      </a:lvl2pPr>
                      <a:lvl3pPr marL="914400" eaLnBrk="1" hangingPunct="1">
                        <a:defRPr b="1">
                          <a:solidFill>
                            <a:schemeClr val="lt1"/>
                          </a:solidFill>
                          <a:latin typeface="Calibri" panose="020F0502020204030204"/>
                        </a:defRPr>
                      </a:lvl3pPr>
                      <a:lvl4pPr marL="1371600" eaLnBrk="1" hangingPunct="1">
                        <a:defRPr b="1">
                          <a:solidFill>
                            <a:schemeClr val="lt1"/>
                          </a:solidFill>
                          <a:latin typeface="Calibri" panose="020F0502020204030204"/>
                        </a:defRPr>
                      </a:lvl4pPr>
                      <a:lvl5pPr marL="1828800" eaLnBrk="1" hangingPunct="1">
                        <a:defRPr b="1">
                          <a:solidFill>
                            <a:schemeClr val="lt1"/>
                          </a:solidFill>
                          <a:latin typeface="Calibri" panose="020F0502020204030204"/>
                        </a:defRPr>
                      </a:lvl5pPr>
                      <a:lvl6pPr marL="2286000" eaLnBrk="1" hangingPunct="1">
                        <a:defRPr b="1">
                          <a:solidFill>
                            <a:schemeClr val="lt1"/>
                          </a:solidFill>
                          <a:latin typeface="Calibri" panose="020F0502020204030204"/>
                        </a:defRPr>
                      </a:lvl6pPr>
                      <a:lvl7pPr marL="2743200" eaLnBrk="1" hangingPunct="1">
                        <a:defRPr b="1">
                          <a:solidFill>
                            <a:schemeClr val="lt1"/>
                          </a:solidFill>
                          <a:latin typeface="Calibri" panose="020F0502020204030204"/>
                        </a:defRPr>
                      </a:lvl7pPr>
                      <a:lvl8pPr marL="3200400" eaLnBrk="1" hangingPunct="1">
                        <a:defRPr b="1">
                          <a:solidFill>
                            <a:schemeClr val="lt1"/>
                          </a:solidFill>
                          <a:latin typeface="Calibri" panose="020F0502020204030204"/>
                        </a:defRPr>
                      </a:lvl8pPr>
                      <a:lvl9pPr marL="3657600" eaLnBrk="1" hangingPunct="1">
                        <a:defRPr b="1">
                          <a:solidFill>
                            <a:schemeClr val="lt1"/>
                          </a:solidFill>
                          <a:latin typeface="Calibri" panose="020F0502020204030204"/>
                        </a:defRPr>
                      </a:lvl9pPr>
                    </a:lstStyle>
                    <a:p>
                      <a:endParaRPr lang="hu-HU" dirty="0"/>
                    </a:p>
                  </a:txBody>
                  <a:tcPr>
                    <a:lnL w="12700" cmpd="sng">
                      <a:solidFill>
                        <a:sysClr val="window" lastClr="FFFFFF"/>
                      </a:solidFill>
                    </a:lnL>
                    <a:lnR w="12700" cmpd="sng">
                      <a:solidFill>
                        <a:sysClr val="window" lastClr="FFFFFF"/>
                      </a:solidFill>
                    </a:lnR>
                    <a:lnT w="12700" cmpd="sng">
                      <a:solidFill>
                        <a:sysClr val="window" lastClr="FFFFFF"/>
                      </a:solidFill>
                    </a:lnT>
                    <a:lnB w="38100" cmpd="sng">
                      <a:solidFill>
                        <a:sysClr val="window" lastClr="FFFFFF"/>
                      </a:solidFill>
                    </a:lnB>
                    <a:lnTlToBr w="12700" cmpd="sng">
                      <a:noFill/>
                      <a:prstDash val="solid"/>
                    </a:lnTlToBr>
                    <a:lnBlToTr w="12700" cmpd="sng">
                      <a:noFill/>
                      <a:prstDash val="solid"/>
                    </a:lnBlToTr>
                    <a:solidFill>
                      <a:srgbClr val="5B9BD5"/>
                    </a:solidFill>
                  </a:tcPr>
                </a:tc>
                <a:tc>
                  <a:txBody>
                    <a:bodyPr/>
                    <a:lstStyle>
                      <a:lvl1pPr marL="0" eaLnBrk="1" hangingPunct="1">
                        <a:defRPr b="1">
                          <a:solidFill>
                            <a:schemeClr val="lt1"/>
                          </a:solidFill>
                          <a:latin typeface="Calibri" panose="020F0502020204030204"/>
                        </a:defRPr>
                      </a:lvl1pPr>
                      <a:lvl2pPr marL="457200" eaLnBrk="1" hangingPunct="1">
                        <a:defRPr b="1">
                          <a:solidFill>
                            <a:schemeClr val="lt1"/>
                          </a:solidFill>
                          <a:latin typeface="Calibri" panose="020F0502020204030204"/>
                        </a:defRPr>
                      </a:lvl2pPr>
                      <a:lvl3pPr marL="914400" eaLnBrk="1" hangingPunct="1">
                        <a:defRPr b="1">
                          <a:solidFill>
                            <a:schemeClr val="lt1"/>
                          </a:solidFill>
                          <a:latin typeface="Calibri" panose="020F0502020204030204"/>
                        </a:defRPr>
                      </a:lvl3pPr>
                      <a:lvl4pPr marL="1371600" eaLnBrk="1" hangingPunct="1">
                        <a:defRPr b="1">
                          <a:solidFill>
                            <a:schemeClr val="lt1"/>
                          </a:solidFill>
                          <a:latin typeface="Calibri" panose="020F0502020204030204"/>
                        </a:defRPr>
                      </a:lvl4pPr>
                      <a:lvl5pPr marL="1828800" eaLnBrk="1" hangingPunct="1">
                        <a:defRPr b="1">
                          <a:solidFill>
                            <a:schemeClr val="lt1"/>
                          </a:solidFill>
                          <a:latin typeface="Calibri" panose="020F0502020204030204"/>
                        </a:defRPr>
                      </a:lvl5pPr>
                      <a:lvl6pPr marL="2286000" eaLnBrk="1" hangingPunct="1">
                        <a:defRPr b="1">
                          <a:solidFill>
                            <a:schemeClr val="lt1"/>
                          </a:solidFill>
                          <a:latin typeface="Calibri" panose="020F0502020204030204"/>
                        </a:defRPr>
                      </a:lvl6pPr>
                      <a:lvl7pPr marL="2743200" eaLnBrk="1" hangingPunct="1">
                        <a:defRPr b="1">
                          <a:solidFill>
                            <a:schemeClr val="lt1"/>
                          </a:solidFill>
                          <a:latin typeface="Calibri" panose="020F0502020204030204"/>
                        </a:defRPr>
                      </a:lvl7pPr>
                      <a:lvl8pPr marL="3200400" eaLnBrk="1" hangingPunct="1">
                        <a:defRPr b="1">
                          <a:solidFill>
                            <a:schemeClr val="lt1"/>
                          </a:solidFill>
                          <a:latin typeface="Calibri" panose="020F0502020204030204"/>
                        </a:defRPr>
                      </a:lvl8pPr>
                      <a:lvl9pPr marL="3657600" eaLnBrk="1" hangingPunct="1">
                        <a:defRPr b="1">
                          <a:solidFill>
                            <a:schemeClr val="lt1"/>
                          </a:solidFill>
                          <a:latin typeface="Calibri" panose="020F0502020204030204"/>
                        </a:defRPr>
                      </a:lvl9pPr>
                    </a:lstStyle>
                    <a:p>
                      <a:r>
                        <a:rPr lang="hu-HU" dirty="0">
                          <a:latin typeface="Open Sans" panose="020B0606030504020204" pitchFamily="34" charset="0"/>
                          <a:ea typeface="Open Sans" panose="020B0606030504020204" pitchFamily="34" charset="0"/>
                          <a:cs typeface="Open Sans" panose="020B0606030504020204" pitchFamily="34" charset="0"/>
                        </a:rPr>
                        <a:t>2014-2020</a:t>
                      </a:r>
                    </a:p>
                  </a:txBody>
                  <a:tcPr>
                    <a:lnL w="12700" cmpd="sng">
                      <a:solidFill>
                        <a:sysClr val="window" lastClr="FFFFFF"/>
                      </a:solidFill>
                    </a:lnL>
                    <a:lnR w="12700" cmpd="sng">
                      <a:solidFill>
                        <a:sysClr val="window" lastClr="FFFFFF"/>
                      </a:solidFill>
                    </a:lnR>
                    <a:lnT w="12700" cmpd="sng">
                      <a:solidFill>
                        <a:sysClr val="window" lastClr="FFFFFF"/>
                      </a:solidFill>
                    </a:lnT>
                    <a:lnB w="38100" cmpd="sng">
                      <a:solidFill>
                        <a:sysClr val="window" lastClr="FFFFFF"/>
                      </a:solidFill>
                    </a:lnB>
                    <a:lnTlToBr w="12700" cmpd="sng">
                      <a:noFill/>
                      <a:prstDash val="solid"/>
                    </a:lnTlToBr>
                    <a:lnBlToTr w="12700" cmpd="sng">
                      <a:noFill/>
                      <a:prstDash val="solid"/>
                    </a:lnBlToTr>
                    <a:solidFill>
                      <a:srgbClr val="5B9BD5"/>
                    </a:solidFill>
                  </a:tcPr>
                </a:tc>
                <a:tc>
                  <a:txBody>
                    <a:bodyPr/>
                    <a:lstStyle>
                      <a:lvl1pPr marL="0" eaLnBrk="1" hangingPunct="1">
                        <a:defRPr b="1">
                          <a:solidFill>
                            <a:schemeClr val="lt1"/>
                          </a:solidFill>
                          <a:latin typeface="Calibri" panose="020F0502020204030204"/>
                        </a:defRPr>
                      </a:lvl1pPr>
                      <a:lvl2pPr marL="457200" eaLnBrk="1" hangingPunct="1">
                        <a:defRPr b="1">
                          <a:solidFill>
                            <a:schemeClr val="lt1"/>
                          </a:solidFill>
                          <a:latin typeface="Calibri" panose="020F0502020204030204"/>
                        </a:defRPr>
                      </a:lvl2pPr>
                      <a:lvl3pPr marL="914400" eaLnBrk="1" hangingPunct="1">
                        <a:defRPr b="1">
                          <a:solidFill>
                            <a:schemeClr val="lt1"/>
                          </a:solidFill>
                          <a:latin typeface="Calibri" panose="020F0502020204030204"/>
                        </a:defRPr>
                      </a:lvl3pPr>
                      <a:lvl4pPr marL="1371600" eaLnBrk="1" hangingPunct="1">
                        <a:defRPr b="1">
                          <a:solidFill>
                            <a:schemeClr val="lt1"/>
                          </a:solidFill>
                          <a:latin typeface="Calibri" panose="020F0502020204030204"/>
                        </a:defRPr>
                      </a:lvl4pPr>
                      <a:lvl5pPr marL="1828800" eaLnBrk="1" hangingPunct="1">
                        <a:defRPr b="1">
                          <a:solidFill>
                            <a:schemeClr val="lt1"/>
                          </a:solidFill>
                          <a:latin typeface="Calibri" panose="020F0502020204030204"/>
                        </a:defRPr>
                      </a:lvl5pPr>
                      <a:lvl6pPr marL="2286000" eaLnBrk="1" hangingPunct="1">
                        <a:defRPr b="1">
                          <a:solidFill>
                            <a:schemeClr val="lt1"/>
                          </a:solidFill>
                          <a:latin typeface="Calibri" panose="020F0502020204030204"/>
                        </a:defRPr>
                      </a:lvl6pPr>
                      <a:lvl7pPr marL="2743200" eaLnBrk="1" hangingPunct="1">
                        <a:defRPr b="1">
                          <a:solidFill>
                            <a:schemeClr val="lt1"/>
                          </a:solidFill>
                          <a:latin typeface="Calibri" panose="020F0502020204030204"/>
                        </a:defRPr>
                      </a:lvl7pPr>
                      <a:lvl8pPr marL="3200400" eaLnBrk="1" hangingPunct="1">
                        <a:defRPr b="1">
                          <a:solidFill>
                            <a:schemeClr val="lt1"/>
                          </a:solidFill>
                          <a:latin typeface="Calibri" panose="020F0502020204030204"/>
                        </a:defRPr>
                      </a:lvl8pPr>
                      <a:lvl9pPr marL="3657600" eaLnBrk="1" hangingPunct="1">
                        <a:defRPr b="1">
                          <a:solidFill>
                            <a:schemeClr val="lt1"/>
                          </a:solidFill>
                          <a:latin typeface="Calibri" panose="020F0502020204030204"/>
                        </a:defRPr>
                      </a:lvl9pPr>
                    </a:lstStyle>
                    <a:p>
                      <a:r>
                        <a:rPr lang="hu-HU" dirty="0">
                          <a:latin typeface="Open Sans" panose="020B0606030504020204" pitchFamily="34" charset="0"/>
                          <a:ea typeface="Open Sans" panose="020B0606030504020204" pitchFamily="34" charset="0"/>
                          <a:cs typeface="Open Sans" panose="020B0606030504020204" pitchFamily="34" charset="0"/>
                        </a:rPr>
                        <a:t>2021-2027</a:t>
                      </a:r>
                    </a:p>
                  </a:txBody>
                  <a:tcPr>
                    <a:lnL w="12700" cmpd="sng">
                      <a:solidFill>
                        <a:sysClr val="window" lastClr="FFFFFF"/>
                      </a:solidFill>
                    </a:lnL>
                    <a:lnR w="12700" cmpd="sng">
                      <a:solidFill>
                        <a:sysClr val="window" lastClr="FFFFFF"/>
                      </a:solidFill>
                    </a:lnR>
                    <a:lnT w="12700" cmpd="sng">
                      <a:solidFill>
                        <a:sysClr val="window" lastClr="FFFFFF"/>
                      </a:solidFill>
                    </a:lnT>
                    <a:lnB w="38100" cmpd="sng">
                      <a:solidFill>
                        <a:sysClr val="window" lastClr="FFFFFF"/>
                      </a:solidFill>
                    </a:lnB>
                    <a:lnTlToBr w="12700" cmpd="sng">
                      <a:noFill/>
                      <a:prstDash val="solid"/>
                    </a:lnTlToBr>
                    <a:lnBlToTr w="12700" cmpd="sng">
                      <a:noFill/>
                      <a:prstDash val="solid"/>
                    </a:lnBlToTr>
                    <a:solidFill>
                      <a:srgbClr val="5B9BD5"/>
                    </a:solidFill>
                  </a:tcPr>
                </a:tc>
                <a:extLst>
                  <a:ext uri="{0D108BD9-81ED-4DB2-BD59-A6C34878D82A}">
                    <a16:rowId xmlns:a16="http://schemas.microsoft.com/office/drawing/2014/main" val="3080735302"/>
                  </a:ext>
                </a:extLst>
              </a:tr>
              <a:tr h="829921">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b="1" dirty="0">
                          <a:latin typeface="Open Sans" panose="020B0606030504020204" pitchFamily="34" charset="0"/>
                          <a:ea typeface="Open Sans" panose="020B0606030504020204" pitchFamily="34" charset="0"/>
                          <a:cs typeface="Open Sans" panose="020B0606030504020204" pitchFamily="34" charset="0"/>
                        </a:rPr>
                        <a:t>Program megnevezése:</a:t>
                      </a:r>
                    </a:p>
                  </a:txBody>
                  <a:tcPr>
                    <a:lnL w="12700" cmpd="sng">
                      <a:solidFill>
                        <a:sysClr val="window" lastClr="FFFFFF"/>
                      </a:solidFill>
                    </a:lnL>
                    <a:lnR w="12700" cmpd="sng">
                      <a:solidFill>
                        <a:sysClr val="window" lastClr="FFFFFF"/>
                      </a:solidFill>
                    </a:lnR>
                    <a:lnT w="381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4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b="0" dirty="0" err="1">
                          <a:solidFill>
                            <a:schemeClr val="dk1"/>
                          </a:solidFill>
                          <a:effectLst/>
                          <a:latin typeface="Open Sans" panose="020B0606030504020204" pitchFamily="34" charset="0"/>
                          <a:ea typeface="Open Sans" panose="020B0606030504020204" pitchFamily="34" charset="0"/>
                          <a:cs typeface="Open Sans" panose="020B0606030504020204" pitchFamily="34" charset="0"/>
                        </a:rPr>
                        <a:t>Interreg</a:t>
                      </a:r>
                      <a:r>
                        <a:rPr lang="hu-HU" sz="1600" b="0" dirty="0">
                          <a:solidFill>
                            <a:schemeClr val="dk1"/>
                          </a:solidFill>
                          <a:effectLst/>
                          <a:latin typeface="Open Sans" panose="020B0606030504020204" pitchFamily="34" charset="0"/>
                          <a:ea typeface="Open Sans" panose="020B0606030504020204" pitchFamily="34" charset="0"/>
                          <a:cs typeface="Open Sans" panose="020B0606030504020204" pitchFamily="34" charset="0"/>
                        </a:rPr>
                        <a:t> V-A Románia-Magyarország Együttműködési Program</a:t>
                      </a:r>
                      <a:endParaRPr lang="hu-HU" sz="1600" b="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381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4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err="1">
                          <a:solidFill>
                            <a:schemeClr val="dk1"/>
                          </a:solidFill>
                          <a:effectLst/>
                          <a:latin typeface="Open Sans" panose="020B0606030504020204" pitchFamily="34" charset="0"/>
                          <a:ea typeface="Open Sans" panose="020B0606030504020204" pitchFamily="34" charset="0"/>
                          <a:cs typeface="Open Sans" panose="020B0606030504020204" pitchFamily="34" charset="0"/>
                        </a:rPr>
                        <a:t>Interreg</a:t>
                      </a:r>
                      <a:r>
                        <a:rPr lang="hu-HU" sz="1600" dirty="0">
                          <a:solidFill>
                            <a:schemeClr val="dk1"/>
                          </a:solidFill>
                          <a:effectLst/>
                          <a:latin typeface="Open Sans" panose="020B0606030504020204" pitchFamily="34" charset="0"/>
                          <a:ea typeface="Open Sans" panose="020B0606030504020204" pitchFamily="34" charset="0"/>
                          <a:cs typeface="Open Sans" panose="020B0606030504020204" pitchFamily="34" charset="0"/>
                        </a:rPr>
                        <a:t> VI-A Románia-Magyarország Program</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381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40000"/>
                      </a:srgbClr>
                    </a:solidFill>
                  </a:tcPr>
                </a:tc>
                <a:extLst>
                  <a:ext uri="{0D108BD9-81ED-4DB2-BD59-A6C34878D82A}">
                    <a16:rowId xmlns:a16="http://schemas.microsoft.com/office/drawing/2014/main" val="3732641666"/>
                  </a:ext>
                </a:extLst>
              </a:tr>
              <a:tr h="1407523">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b="1" dirty="0">
                          <a:latin typeface="Open Sans" panose="020B0606030504020204" pitchFamily="34" charset="0"/>
                          <a:ea typeface="Open Sans" panose="020B0606030504020204" pitchFamily="34" charset="0"/>
                          <a:cs typeface="Open Sans" panose="020B0606030504020204" pitchFamily="34" charset="0"/>
                        </a:rPr>
                        <a:t>Támogatásokról</a:t>
                      </a:r>
                      <a:r>
                        <a:rPr lang="hu-HU" sz="1600" b="1" baseline="0" dirty="0">
                          <a:latin typeface="Open Sans" panose="020B0606030504020204" pitchFamily="34" charset="0"/>
                          <a:ea typeface="Open Sans" panose="020B0606030504020204" pitchFamily="34" charset="0"/>
                          <a:cs typeface="Open Sans" panose="020B0606030504020204" pitchFamily="34" charset="0"/>
                        </a:rPr>
                        <a:t> rendelkező dokumentum megnevezése:</a:t>
                      </a:r>
                      <a:endParaRPr lang="hu-HU" sz="1600" b="1"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2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a:latin typeface="Open Sans" panose="020B0606030504020204" pitchFamily="34" charset="0"/>
                          <a:ea typeface="Open Sans" panose="020B0606030504020204" pitchFamily="34" charset="0"/>
                          <a:cs typeface="Open Sans" panose="020B0606030504020204" pitchFamily="34" charset="0"/>
                        </a:rPr>
                        <a:t>Hazai</a:t>
                      </a:r>
                      <a:r>
                        <a:rPr lang="hu-HU" sz="1600" baseline="0" dirty="0">
                          <a:latin typeface="Open Sans" panose="020B0606030504020204" pitchFamily="34" charset="0"/>
                          <a:ea typeface="Open Sans" panose="020B0606030504020204" pitchFamily="34" charset="0"/>
                          <a:cs typeface="Open Sans" panose="020B0606030504020204" pitchFamily="34" charset="0"/>
                        </a:rPr>
                        <a:t> társfinanszírozási támogatási szerződés,</a:t>
                      </a:r>
                    </a:p>
                    <a:p>
                      <a:endParaRPr lang="hu-HU" sz="1600" baseline="0" dirty="0">
                        <a:latin typeface="Open Sans" panose="020B0606030504020204" pitchFamily="34" charset="0"/>
                        <a:ea typeface="Open Sans" panose="020B0606030504020204" pitchFamily="34" charset="0"/>
                        <a:cs typeface="Open Sans" panose="020B0606030504020204" pitchFamily="34" charset="0"/>
                      </a:endParaRPr>
                    </a:p>
                    <a:p>
                      <a:r>
                        <a:rPr lang="hu-HU" sz="1600" baseline="0" dirty="0">
                          <a:latin typeface="Open Sans" panose="020B0606030504020204" pitchFamily="34" charset="0"/>
                          <a:ea typeface="Open Sans" panose="020B0606030504020204" pitchFamily="34" charset="0"/>
                          <a:cs typeface="Open Sans" panose="020B0606030504020204" pitchFamily="34" charset="0"/>
                        </a:rPr>
                        <a:t>Megelőlegezési szerződés</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2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a:latin typeface="Open Sans" panose="020B0606030504020204" pitchFamily="34" charset="0"/>
                          <a:ea typeface="Open Sans" panose="020B0606030504020204" pitchFamily="34" charset="0"/>
                          <a:cs typeface="Open Sans" panose="020B0606030504020204" pitchFamily="34" charset="0"/>
                        </a:rPr>
                        <a:t>Hazai társfinanszírozási támogatói okirat,</a:t>
                      </a:r>
                    </a:p>
                    <a:p>
                      <a:endParaRPr lang="hu-HU" sz="1600" dirty="0">
                        <a:latin typeface="Open Sans" panose="020B0606030504020204" pitchFamily="34" charset="0"/>
                        <a:ea typeface="Open Sans" panose="020B0606030504020204" pitchFamily="34" charset="0"/>
                        <a:cs typeface="Open Sans" panose="020B0606030504020204" pitchFamily="34" charset="0"/>
                      </a:endParaRPr>
                    </a:p>
                    <a:p>
                      <a:r>
                        <a:rPr lang="hu-HU" sz="1600" dirty="0">
                          <a:latin typeface="Open Sans" panose="020B0606030504020204" pitchFamily="34" charset="0"/>
                          <a:ea typeface="Open Sans" panose="020B0606030504020204" pitchFamily="34" charset="0"/>
                          <a:cs typeface="Open Sans" panose="020B0606030504020204" pitchFamily="34" charset="0"/>
                        </a:rPr>
                        <a:t>Megelőlegezési támogatói okirat</a:t>
                      </a: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20000"/>
                      </a:srgbClr>
                    </a:solidFill>
                  </a:tcPr>
                </a:tc>
                <a:extLst>
                  <a:ext uri="{0D108BD9-81ED-4DB2-BD59-A6C34878D82A}">
                    <a16:rowId xmlns:a16="http://schemas.microsoft.com/office/drawing/2014/main" val="2835235590"/>
                  </a:ext>
                </a:extLst>
              </a:tr>
              <a:tr h="771867">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b="1" dirty="0">
                          <a:latin typeface="Open Sans" panose="020B0606030504020204" pitchFamily="34" charset="0"/>
                          <a:ea typeface="Open Sans" panose="020B0606030504020204" pitchFamily="34" charset="0"/>
                          <a:cs typeface="Open Sans" panose="020B0606030504020204" pitchFamily="34" charset="0"/>
                        </a:rPr>
                        <a:t>Nemzeti társfinanszírozás</a:t>
                      </a:r>
                      <a:r>
                        <a:rPr lang="hu-HU" sz="1600" b="1" baseline="0" dirty="0">
                          <a:latin typeface="Open Sans" panose="020B0606030504020204" pitchFamily="34" charset="0"/>
                          <a:ea typeface="Open Sans" panose="020B0606030504020204" pitchFamily="34" charset="0"/>
                          <a:cs typeface="Open Sans" panose="020B0606030504020204" pitchFamily="34" charset="0"/>
                        </a:rPr>
                        <a:t> mértéke:</a:t>
                      </a:r>
                      <a:endParaRPr lang="hu-HU" sz="1600" b="1"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4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a:latin typeface="Open Sans" panose="020B0606030504020204" pitchFamily="34" charset="0"/>
                          <a:ea typeface="Open Sans" panose="020B0606030504020204" pitchFamily="34" charset="0"/>
                          <a:cs typeface="Open Sans" panose="020B0606030504020204" pitchFamily="34" charset="0"/>
                        </a:rPr>
                        <a:t>Elszámolható költségek</a:t>
                      </a:r>
                      <a:r>
                        <a:rPr lang="hu-HU" sz="1600" baseline="0" dirty="0">
                          <a:latin typeface="Open Sans" panose="020B0606030504020204" pitchFamily="34" charset="0"/>
                          <a:ea typeface="Open Sans" panose="020B0606030504020204" pitchFamily="34" charset="0"/>
                          <a:cs typeface="Open Sans" panose="020B0606030504020204" pitchFamily="34" charset="0"/>
                        </a:rPr>
                        <a:t> 10-15%</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4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a:latin typeface="Open Sans" panose="020B0606030504020204" pitchFamily="34" charset="0"/>
                          <a:ea typeface="Open Sans" panose="020B0606030504020204" pitchFamily="34" charset="0"/>
                          <a:cs typeface="Open Sans" panose="020B0606030504020204" pitchFamily="34" charset="0"/>
                        </a:rPr>
                        <a:t>Elszámolt</a:t>
                      </a:r>
                      <a:r>
                        <a:rPr lang="hu-HU" sz="1600" baseline="0" dirty="0">
                          <a:latin typeface="Open Sans" panose="020B0606030504020204" pitchFamily="34" charset="0"/>
                          <a:ea typeface="Open Sans" panose="020B0606030504020204" pitchFamily="34" charset="0"/>
                          <a:cs typeface="Open Sans" panose="020B0606030504020204" pitchFamily="34" charset="0"/>
                        </a:rPr>
                        <a:t> jogos költségek 15-20%</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40000"/>
                      </a:srgbClr>
                    </a:solidFill>
                  </a:tcPr>
                </a:tc>
                <a:extLst>
                  <a:ext uri="{0D108BD9-81ED-4DB2-BD59-A6C34878D82A}">
                    <a16:rowId xmlns:a16="http://schemas.microsoft.com/office/drawing/2014/main" val="607746964"/>
                  </a:ext>
                </a:extLst>
              </a:tr>
              <a:tr h="771867">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b="1" dirty="0">
                          <a:latin typeface="Open Sans" panose="020B0606030504020204" pitchFamily="34" charset="0"/>
                          <a:ea typeface="Open Sans" panose="020B0606030504020204" pitchFamily="34" charset="0"/>
                          <a:cs typeface="Open Sans" panose="020B0606030504020204" pitchFamily="34" charset="0"/>
                        </a:rPr>
                        <a:t>Megelőlegezés mértéke:</a:t>
                      </a: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2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a:latin typeface="Open Sans" panose="020B0606030504020204" pitchFamily="34" charset="0"/>
                          <a:ea typeface="Open Sans" panose="020B0606030504020204" pitchFamily="34" charset="0"/>
                          <a:cs typeface="Open Sans" panose="020B0606030504020204" pitchFamily="34" charset="0"/>
                        </a:rPr>
                        <a:t>Megítélt</a:t>
                      </a:r>
                      <a:r>
                        <a:rPr lang="hu-HU" sz="1600" baseline="0" dirty="0">
                          <a:latin typeface="Open Sans" panose="020B0606030504020204" pitchFamily="34" charset="0"/>
                          <a:ea typeface="Open Sans" panose="020B0606030504020204" pitchFamily="34" charset="0"/>
                          <a:cs typeface="Open Sans" panose="020B0606030504020204" pitchFamily="34" charset="0"/>
                        </a:rPr>
                        <a:t> uniós támogatás 50-100%</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2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a:latin typeface="Open Sans" panose="020B0606030504020204" pitchFamily="34" charset="0"/>
                          <a:ea typeface="Open Sans" panose="020B0606030504020204" pitchFamily="34" charset="0"/>
                          <a:cs typeface="Open Sans" panose="020B0606030504020204" pitchFamily="34" charset="0"/>
                        </a:rPr>
                        <a:t>Összes</a:t>
                      </a:r>
                      <a:r>
                        <a:rPr lang="hu-HU" sz="1600" baseline="0" dirty="0">
                          <a:latin typeface="Open Sans" panose="020B0606030504020204" pitchFamily="34" charset="0"/>
                          <a:ea typeface="Open Sans" panose="020B0606030504020204" pitchFamily="34" charset="0"/>
                          <a:cs typeface="Open Sans" panose="020B0606030504020204" pitchFamily="34" charset="0"/>
                        </a:rPr>
                        <a:t> elszámolható költség legfeljebb 50%</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20000"/>
                      </a:srgbClr>
                    </a:solidFill>
                  </a:tcPr>
                </a:tc>
                <a:extLst>
                  <a:ext uri="{0D108BD9-81ED-4DB2-BD59-A6C34878D82A}">
                    <a16:rowId xmlns:a16="http://schemas.microsoft.com/office/drawing/2014/main" val="3543182357"/>
                  </a:ext>
                </a:extLst>
              </a:tr>
              <a:tr h="1407523">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b="1" dirty="0">
                          <a:latin typeface="Open Sans" panose="020B0606030504020204" pitchFamily="34" charset="0"/>
                          <a:ea typeface="Open Sans" panose="020B0606030504020204" pitchFamily="34" charset="0"/>
                          <a:cs typeface="Open Sans" panose="020B0606030504020204" pitchFamily="34" charset="0"/>
                        </a:rPr>
                        <a:t>Nemzeti </a:t>
                      </a:r>
                      <a:r>
                        <a:rPr lang="hu-HU" sz="1600" b="1">
                          <a:latin typeface="Open Sans" panose="020B0606030504020204" pitchFamily="34" charset="0"/>
                          <a:ea typeface="Open Sans" panose="020B0606030504020204" pitchFamily="34" charset="0"/>
                          <a:cs typeface="Open Sans" panose="020B0606030504020204" pitchFamily="34" charset="0"/>
                        </a:rPr>
                        <a:t>társfinanszírozás</a:t>
                      </a:r>
                      <a:r>
                        <a:rPr lang="hu-HU" sz="1600" b="1" baseline="0">
                          <a:latin typeface="Open Sans" panose="020B0606030504020204" pitchFamily="34" charset="0"/>
                          <a:ea typeface="Open Sans" panose="020B0606030504020204" pitchFamily="34" charset="0"/>
                          <a:cs typeface="Open Sans" panose="020B0606030504020204" pitchFamily="34" charset="0"/>
                        </a:rPr>
                        <a:t> </a:t>
                      </a:r>
                      <a:r>
                        <a:rPr lang="hu-HU" sz="1600" b="1">
                          <a:latin typeface="Open Sans" panose="020B0606030504020204" pitchFamily="34" charset="0"/>
                          <a:ea typeface="Open Sans" panose="020B0606030504020204" pitchFamily="34" charset="0"/>
                          <a:cs typeface="Open Sans" panose="020B0606030504020204" pitchFamily="34" charset="0"/>
                        </a:rPr>
                        <a:t>kifizetése</a:t>
                      </a:r>
                      <a:r>
                        <a:rPr lang="hu-HU" sz="1600" b="1" dirty="0">
                          <a:latin typeface="Open Sans" panose="020B0606030504020204" pitchFamily="34" charset="0"/>
                          <a:ea typeface="Open Sans" panose="020B0606030504020204" pitchFamily="34" charset="0"/>
                          <a:cs typeface="Open Sans" panose="020B0606030504020204" pitchFamily="34" charset="0"/>
                        </a:rPr>
                        <a:t>:</a:t>
                      </a: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4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a:latin typeface="Open Sans" panose="020B0606030504020204" pitchFamily="34" charset="0"/>
                          <a:ea typeface="Open Sans" panose="020B0606030504020204" pitchFamily="34" charset="0"/>
                          <a:cs typeface="Open Sans" panose="020B0606030504020204" pitchFamily="34" charset="0"/>
                        </a:rPr>
                        <a:t>Megvalósítás</a:t>
                      </a:r>
                      <a:r>
                        <a:rPr lang="hu-HU" sz="1600" baseline="0" dirty="0">
                          <a:latin typeface="Open Sans" panose="020B0606030504020204" pitchFamily="34" charset="0"/>
                          <a:ea typeface="Open Sans" panose="020B0606030504020204" pitchFamily="34" charset="0"/>
                          <a:cs typeface="Open Sans" panose="020B0606030504020204" pitchFamily="34" charset="0"/>
                        </a:rPr>
                        <a:t>i időszak elején,  uniós támogatási szerződésben előre meghatározott összeg függvényében</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4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a:latin typeface="Open Sans" panose="020B0606030504020204" pitchFamily="34" charset="0"/>
                          <a:ea typeface="Open Sans" panose="020B0606030504020204" pitchFamily="34" charset="0"/>
                          <a:cs typeface="Open Sans" panose="020B0606030504020204" pitchFamily="34" charset="0"/>
                        </a:rPr>
                        <a:t>Megvalósítási</a:t>
                      </a:r>
                      <a:r>
                        <a:rPr lang="hu-HU" sz="1600" baseline="0" dirty="0">
                          <a:latin typeface="Open Sans" panose="020B0606030504020204" pitchFamily="34" charset="0"/>
                          <a:ea typeface="Open Sans" panose="020B0606030504020204" pitchFamily="34" charset="0"/>
                          <a:cs typeface="Open Sans" panose="020B0606030504020204" pitchFamily="34" charset="0"/>
                        </a:rPr>
                        <a:t> időszak után az elszámolt költségek függvényében</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40000"/>
                      </a:srgbClr>
                    </a:solidFill>
                  </a:tcPr>
                </a:tc>
                <a:extLst>
                  <a:ext uri="{0D108BD9-81ED-4DB2-BD59-A6C34878D82A}">
                    <a16:rowId xmlns:a16="http://schemas.microsoft.com/office/drawing/2014/main" val="3043462791"/>
                  </a:ext>
                </a:extLst>
              </a:tr>
              <a:tr h="487060">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b="1" dirty="0">
                          <a:latin typeface="Open Sans" panose="020B0606030504020204" pitchFamily="34" charset="0"/>
                          <a:ea typeface="Open Sans" panose="020B0606030504020204" pitchFamily="34" charset="0"/>
                          <a:cs typeface="Open Sans" panose="020B0606030504020204" pitchFamily="34" charset="0"/>
                        </a:rPr>
                        <a:t>Megelőlegezés</a:t>
                      </a:r>
                      <a:r>
                        <a:rPr lang="hu-HU" sz="1600" b="1" baseline="0" dirty="0">
                          <a:latin typeface="Open Sans" panose="020B0606030504020204" pitchFamily="34" charset="0"/>
                          <a:ea typeface="Open Sans" panose="020B0606030504020204" pitchFamily="34" charset="0"/>
                          <a:cs typeface="Open Sans" panose="020B0606030504020204" pitchFamily="34" charset="0"/>
                        </a:rPr>
                        <a:t> kifizetése:</a:t>
                      </a:r>
                      <a:endParaRPr lang="hu-HU" sz="1600" b="1"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2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r>
                        <a:rPr lang="hu-HU" sz="1600" dirty="0">
                          <a:latin typeface="Open Sans" panose="020B0606030504020204" pitchFamily="34" charset="0"/>
                          <a:ea typeface="Open Sans" panose="020B0606030504020204" pitchFamily="34" charset="0"/>
                          <a:cs typeface="Open Sans" panose="020B0606030504020204" pitchFamily="34" charset="0"/>
                        </a:rPr>
                        <a:t>Megvalósítás</a:t>
                      </a:r>
                      <a:r>
                        <a:rPr lang="hu-HU" sz="1600" baseline="0" dirty="0">
                          <a:latin typeface="Open Sans" panose="020B0606030504020204" pitchFamily="34" charset="0"/>
                          <a:ea typeface="Open Sans" panose="020B0606030504020204" pitchFamily="34" charset="0"/>
                          <a:cs typeface="Open Sans" panose="020B0606030504020204" pitchFamily="34" charset="0"/>
                        </a:rPr>
                        <a:t>i időszak elején</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20000"/>
                      </a:srgbClr>
                    </a:solidFill>
                  </a:tcPr>
                </a:tc>
                <a:tc>
                  <a:txBody>
                    <a:bodyPr/>
                    <a:lstStyle>
                      <a:lvl1pPr marL="0" eaLnBrk="1" hangingPunct="1">
                        <a:defRPr>
                          <a:solidFill>
                            <a:schemeClr val="dk1"/>
                          </a:solidFill>
                          <a:latin typeface="Calibri" panose="020F0502020204030204"/>
                        </a:defRPr>
                      </a:lvl1pPr>
                      <a:lvl2pPr marL="457200" eaLnBrk="1" hangingPunct="1">
                        <a:defRPr>
                          <a:solidFill>
                            <a:schemeClr val="dk1"/>
                          </a:solidFill>
                          <a:latin typeface="Calibri" panose="020F0502020204030204"/>
                        </a:defRPr>
                      </a:lvl2pPr>
                      <a:lvl3pPr marL="914400" eaLnBrk="1" hangingPunct="1">
                        <a:defRPr>
                          <a:solidFill>
                            <a:schemeClr val="dk1"/>
                          </a:solidFill>
                          <a:latin typeface="Calibri" panose="020F0502020204030204"/>
                        </a:defRPr>
                      </a:lvl3pPr>
                      <a:lvl4pPr marL="1371600" eaLnBrk="1" hangingPunct="1">
                        <a:defRPr>
                          <a:solidFill>
                            <a:schemeClr val="dk1"/>
                          </a:solidFill>
                          <a:latin typeface="Calibri" panose="020F0502020204030204"/>
                        </a:defRPr>
                      </a:lvl4pPr>
                      <a:lvl5pPr marL="1828800" eaLnBrk="1" hangingPunct="1">
                        <a:defRPr>
                          <a:solidFill>
                            <a:schemeClr val="dk1"/>
                          </a:solidFill>
                          <a:latin typeface="Calibri" panose="020F0502020204030204"/>
                        </a:defRPr>
                      </a:lvl5pPr>
                      <a:lvl6pPr marL="2286000" eaLnBrk="1" hangingPunct="1">
                        <a:defRPr>
                          <a:solidFill>
                            <a:schemeClr val="dk1"/>
                          </a:solidFill>
                          <a:latin typeface="Calibri" panose="020F0502020204030204"/>
                        </a:defRPr>
                      </a:lvl6pPr>
                      <a:lvl7pPr marL="2743200" eaLnBrk="1" hangingPunct="1">
                        <a:defRPr>
                          <a:solidFill>
                            <a:schemeClr val="dk1"/>
                          </a:solidFill>
                          <a:latin typeface="Calibri" panose="020F0502020204030204"/>
                        </a:defRPr>
                      </a:lvl7pPr>
                      <a:lvl8pPr marL="3200400" eaLnBrk="1" hangingPunct="1">
                        <a:defRPr>
                          <a:solidFill>
                            <a:schemeClr val="dk1"/>
                          </a:solidFill>
                          <a:latin typeface="Calibri" panose="020F0502020204030204"/>
                        </a:defRPr>
                      </a:lvl8pPr>
                      <a:lvl9pPr marL="3657600" eaLnBrk="1" hangingPunct="1">
                        <a:defRPr>
                          <a:solidFill>
                            <a:schemeClr val="dk1"/>
                          </a:solidFill>
                          <a:latin typeface="Calibri" panose="020F0502020204030204"/>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r>
                        <a:rPr lang="hu-HU" sz="1600" dirty="0">
                          <a:latin typeface="Open Sans" panose="020B0606030504020204" pitchFamily="34" charset="0"/>
                          <a:ea typeface="Open Sans" panose="020B0606030504020204" pitchFamily="34" charset="0"/>
                          <a:cs typeface="Open Sans" panose="020B0606030504020204" pitchFamily="34" charset="0"/>
                        </a:rPr>
                        <a:t>Megvalósítás</a:t>
                      </a:r>
                      <a:r>
                        <a:rPr lang="hu-HU" sz="1600" baseline="0" dirty="0">
                          <a:latin typeface="Open Sans" panose="020B0606030504020204" pitchFamily="34" charset="0"/>
                          <a:ea typeface="Open Sans" panose="020B0606030504020204" pitchFamily="34" charset="0"/>
                          <a:cs typeface="Open Sans" panose="020B0606030504020204" pitchFamily="34" charset="0"/>
                        </a:rPr>
                        <a:t>i időszak elején</a:t>
                      </a:r>
                      <a:endParaRPr lang="hu-HU" sz="1600" dirty="0">
                        <a:latin typeface="Open Sans" panose="020B0606030504020204" pitchFamily="34" charset="0"/>
                        <a:ea typeface="Open Sans" panose="020B0606030504020204" pitchFamily="34" charset="0"/>
                        <a:cs typeface="Open Sans" panose="020B0606030504020204" pitchFamily="34" charset="0"/>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5B9BD5">
                        <a:tint val="20000"/>
                      </a:srgbClr>
                    </a:solidFill>
                  </a:tcPr>
                </a:tc>
                <a:extLst>
                  <a:ext uri="{0D108BD9-81ED-4DB2-BD59-A6C34878D82A}">
                    <a16:rowId xmlns:a16="http://schemas.microsoft.com/office/drawing/2014/main" val="3487313802"/>
                  </a:ext>
                </a:extLst>
              </a:tr>
            </a:tbl>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60C5462B-226C-23C5-524D-E33EA93F353A}"/>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4B5DFDF3-DF73-1241-EE5A-3D2C81995C70}"/>
              </a:ext>
            </a:extLst>
          </p:cNvPr>
          <p:cNvSpPr txBox="1"/>
          <p:nvPr/>
        </p:nvSpPr>
        <p:spPr>
          <a:xfrm>
            <a:off x="2508249" y="2454275"/>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Jogi háttér</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A7AB6096-4A3C-4CBF-D026-C5C0AE6A60EB}"/>
              </a:ext>
            </a:extLst>
          </p:cNvPr>
          <p:cNvSpPr txBox="1"/>
          <p:nvPr/>
        </p:nvSpPr>
        <p:spPr>
          <a:xfrm>
            <a:off x="2584450" y="4297418"/>
            <a:ext cx="14478000" cy="4678204"/>
          </a:xfrm>
          <a:prstGeom prst="rect">
            <a:avLst/>
          </a:prstGeom>
          <a:noFill/>
        </p:spPr>
        <p:txBody>
          <a:bodyPr wrap="square" rtlCol="0">
            <a:spAutoFit/>
          </a:bodyPr>
          <a:lstStyle/>
          <a:p>
            <a:pPr lvl="1" algn="just">
              <a:spcBef>
                <a:spcPts val="600"/>
              </a:spcBef>
              <a:buClr>
                <a:schemeClr val="accent5">
                  <a:lumMod val="75000"/>
                </a:schemeClr>
              </a:buClr>
            </a:pP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241/2023. (VI. 20.) </a:t>
            </a:r>
            <a:r>
              <a:rPr lang="en-GB" sz="24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Korm</a:t>
            </a:r>
            <a:r>
              <a:rPr lang="en-GB"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Rendelet</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(Vhr.)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2021–2027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programozási</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időszakban</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megvalósuló</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határon</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átnyúló</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Interreg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programok</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végrehajtásáról</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(hatályos 2024.04.05-től)</a:t>
            </a:r>
          </a:p>
          <a:p>
            <a:pPr lvl="2" algn="just">
              <a:spcBef>
                <a:spcPts val="600"/>
              </a:spcBef>
              <a:buClr>
                <a:schemeClr val="accent5">
                  <a:lumMod val="75000"/>
                </a:schemeClr>
              </a:buClr>
            </a:pPr>
            <a:endPar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lvl="2" algn="just">
              <a:spcBef>
                <a:spcPts val="600"/>
              </a:spcBef>
              <a:buClr>
                <a:schemeClr val="accent5">
                  <a:lumMod val="75000"/>
                </a:schemeClr>
              </a:buClr>
            </a:pPr>
            <a:r>
              <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rPr>
              <a:t>	1 § (1) e) </a:t>
            </a:r>
            <a:r>
              <a:rPr lang="hu-HU"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Interreg</a:t>
            </a:r>
            <a:r>
              <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rPr>
              <a:t> VI-A IPA Románia-Magyarország Program</a:t>
            </a:r>
          </a:p>
          <a:p>
            <a:pPr lvl="2" algn="just">
              <a:spcBef>
                <a:spcPts val="600"/>
              </a:spcBef>
              <a:buClr>
                <a:schemeClr val="accent5">
                  <a:lumMod val="75000"/>
                </a:schemeClr>
              </a:buClr>
            </a:pPr>
            <a:endParaRPr lang="en-GB"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lvl="1" algn="just">
              <a:spcBef>
                <a:spcPts val="600"/>
              </a:spcBef>
              <a:buClr>
                <a:schemeClr val="accent5">
                  <a:lumMod val="75000"/>
                </a:schemeClr>
              </a:buClr>
            </a:pP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368/2011. (XII. 31.) </a:t>
            </a:r>
            <a:r>
              <a:rPr lang="en-GB" sz="24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Korm</a:t>
            </a:r>
            <a:r>
              <a:rPr lang="en-GB"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Rendelet</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24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Ávr</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z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államháztartásról</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szóló</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törvény</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végrehajtásáról</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(hatályos 2024.01.01-től)</a:t>
            </a:r>
          </a:p>
          <a:p>
            <a:pPr lvl="1" algn="just">
              <a:spcBef>
                <a:spcPts val="600"/>
              </a:spcBef>
              <a:buClr>
                <a:schemeClr val="accent5">
                  <a:lumMod val="75000"/>
                </a:schemeClr>
              </a:buCl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lvl="2" algn="just">
              <a:spcBef>
                <a:spcPts val="600"/>
              </a:spcBef>
              <a:buClr>
                <a:schemeClr val="accent5">
                  <a:lumMod val="75000"/>
                </a:schemeClr>
              </a:buClr>
            </a:pPr>
            <a:r>
              <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rPr>
              <a:t>	Ügyleti/késedelmi kamat</a:t>
            </a:r>
          </a:p>
          <a:p>
            <a:pPr lvl="2" algn="just">
              <a:spcBef>
                <a:spcPts val="600"/>
              </a:spcBef>
              <a:buClr>
                <a:schemeClr val="accent5">
                  <a:lumMod val="75000"/>
                </a:schemeClr>
              </a:buClr>
            </a:pPr>
            <a:endParaRPr lang="en-GB"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lvl="1" algn="just">
              <a:spcBef>
                <a:spcPts val="600"/>
              </a:spcBef>
              <a:buClr>
                <a:schemeClr val="accent5">
                  <a:lumMod val="75000"/>
                </a:schemeClr>
              </a:buCl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Nyilatkozat</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projektrészben</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vállalt</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2400"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kötelezettségekről</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t>
            </a:r>
            <a:r>
              <a:rPr lang="en-GB"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dokumentumban felsorolt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további jogszabályok</a:t>
            </a:r>
            <a:endParaRPr lang="en-GB" sz="24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9EA62A5B-BF69-A5FA-937C-B900E86037B2}"/>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CE149F50-B296-5839-B586-D427760DC018}"/>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CC899DC4-2B97-7DAC-D96A-03598082BA91}"/>
              </a:ext>
            </a:extLst>
          </p:cNvPr>
          <p:cNvSpPr txBox="1"/>
          <p:nvPr/>
        </p:nvSpPr>
        <p:spPr>
          <a:xfrm>
            <a:off x="2531296" y="1838251"/>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Hazai társfinanszírozás</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7CAA1E47-0925-3C82-3D9C-4D22234ECB51}"/>
              </a:ext>
            </a:extLst>
          </p:cNvPr>
          <p:cNvSpPr txBox="1"/>
          <p:nvPr/>
        </p:nvSpPr>
        <p:spPr>
          <a:xfrm>
            <a:off x="2508249" y="2774355"/>
            <a:ext cx="14478000" cy="7879080"/>
          </a:xfrm>
          <a:prstGeom prst="rect">
            <a:avLst/>
          </a:prstGeom>
          <a:noFill/>
        </p:spPr>
        <p:txBody>
          <a:bodyPr wrap="square" rtlCol="0">
            <a:spAutoFit/>
          </a:bodyPr>
          <a:lstStyle/>
          <a:p>
            <a:pPr marL="0" indent="0">
              <a:spcBef>
                <a:spcPts val="600"/>
              </a:spcBef>
              <a:buClr>
                <a:schemeClr val="accent5">
                  <a:lumMod val="75000"/>
                </a:schemeClr>
              </a:buClr>
              <a:buNone/>
            </a:pPr>
            <a:endParaRPr lang="hu-HU" sz="32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0" indent="0">
              <a:spcBef>
                <a:spcPts val="600"/>
              </a:spcBef>
              <a:buClr>
                <a:schemeClr val="accent5">
                  <a:lumMod val="75000"/>
                </a:schemeClr>
              </a:buClr>
              <a:buNone/>
            </a:pPr>
            <a:r>
              <a:rPr lang="en-GB" sz="32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241/2023. (VI. 20.) </a:t>
            </a:r>
            <a:r>
              <a:rPr lang="en-GB" sz="32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Korm</a:t>
            </a:r>
            <a:r>
              <a:rPr lang="en-GB" sz="32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GB" sz="32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Rendelet</a:t>
            </a:r>
            <a:r>
              <a:rPr lang="hu-HU" sz="32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(Vhr.) 6-11. §</a:t>
            </a:r>
          </a:p>
          <a:p>
            <a:pPr>
              <a:spcBef>
                <a:spcPts val="600"/>
              </a:spcBef>
              <a:buClr>
                <a:schemeClr val="accent5">
                  <a:lumMod val="75000"/>
                </a:schemeClr>
              </a:buClr>
            </a:pPr>
            <a:endParaRPr lang="hu-HU" sz="32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algn="just">
              <a:spcBef>
                <a:spcPts val="600"/>
              </a:spcBef>
              <a:buClr>
                <a:schemeClr val="accent5">
                  <a:lumMod val="75000"/>
                </a:schemeClr>
              </a:buClr>
            </a:pPr>
            <a:r>
              <a:rPr lang="hu-HU" sz="3200" dirty="0">
                <a:solidFill>
                  <a:srgbClr val="003399"/>
                </a:solidFill>
                <a:latin typeface="Open Sans" panose="020B0606030504020204" pitchFamily="34" charset="0"/>
                <a:ea typeface="Open Sans" panose="020B0606030504020204" pitchFamily="34" charset="0"/>
                <a:cs typeface="Open Sans" panose="020B0606030504020204" pitchFamily="34" charset="0"/>
              </a:rPr>
              <a:t>A jóváhagyott projektek hazai partnerei számára a kapcsolódó hazai társfinanszírozást további pályáztatás nélkül a nemzeti hatóság biztosítja</a:t>
            </a:r>
          </a:p>
          <a:p>
            <a:pPr algn="just">
              <a:spcBef>
                <a:spcPts val="600"/>
              </a:spcBef>
              <a:buClr>
                <a:schemeClr val="accent5">
                  <a:lumMod val="75000"/>
                </a:schemeClr>
              </a:buClr>
            </a:pPr>
            <a:endParaRPr lang="hu-HU" sz="32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algn="just">
              <a:spcBef>
                <a:spcPts val="600"/>
              </a:spcBef>
              <a:buClr>
                <a:schemeClr val="accent5">
                  <a:lumMod val="75000"/>
                </a:schemeClr>
              </a:buClr>
            </a:pPr>
            <a:r>
              <a:rPr lang="hu-HU" sz="3200" dirty="0">
                <a:solidFill>
                  <a:srgbClr val="003399"/>
                </a:solidFill>
                <a:latin typeface="Open Sans" panose="020B0606030504020204" pitchFamily="34" charset="0"/>
                <a:ea typeface="Open Sans" panose="020B0606030504020204" pitchFamily="34" charset="0"/>
                <a:cs typeface="Open Sans" panose="020B0606030504020204" pitchFamily="34" charset="0"/>
              </a:rPr>
              <a:t>Mértéke: a projektrész összes elszámolt és jogos költségeinek</a:t>
            </a:r>
          </a:p>
          <a:p>
            <a:pPr marL="285750" lvl="1" indent="-285750" algn="just">
              <a:spcBef>
                <a:spcPts val="600"/>
              </a:spcBef>
              <a:buClr>
                <a:schemeClr val="accent5">
                  <a:lumMod val="75000"/>
                </a:schemeClr>
              </a:buClr>
              <a:buFont typeface="Arial" panose="020B0604020202020204" pitchFamily="34" charset="0"/>
              <a:buChar char="•"/>
            </a:pPr>
            <a:r>
              <a:rPr lang="hu-HU" sz="32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20% </a:t>
            </a:r>
            <a:r>
              <a:rPr lang="hu-HU" sz="3200" dirty="0">
                <a:solidFill>
                  <a:srgbClr val="003399"/>
                </a:solidFill>
                <a:latin typeface="Open Sans" panose="020B0606030504020204" pitchFamily="34" charset="0"/>
                <a:ea typeface="Open Sans" panose="020B0606030504020204" pitchFamily="34" charset="0"/>
                <a:cs typeface="Open Sans" panose="020B0606030504020204" pitchFamily="34" charset="0"/>
              </a:rPr>
              <a:t>központi és köztestületi költségvetési szerv, köztestület, valamint közvetlen vagy közvetett módon kizárólagosan állami tulajdonban lévő gazdasági társaság, állam által alapított vagyonkezelő alapítvány vagy az ilyen alapítvány által fenntartott jogi személy hazai partner esetén</a:t>
            </a:r>
          </a:p>
          <a:p>
            <a:pPr marL="285750" lvl="1" indent="-285750">
              <a:spcBef>
                <a:spcPts val="600"/>
              </a:spcBef>
              <a:buClr>
                <a:schemeClr val="accent5">
                  <a:lumMod val="75000"/>
                </a:schemeClr>
              </a:buClr>
              <a:buFont typeface="Arial" panose="020B0604020202020204" pitchFamily="34" charset="0"/>
              <a:buChar char="•"/>
            </a:pPr>
            <a:r>
              <a:rPr lang="hu-HU" sz="32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15% </a:t>
            </a:r>
            <a:r>
              <a:rPr lang="hu-HU" sz="3200" dirty="0">
                <a:solidFill>
                  <a:srgbClr val="003399"/>
                </a:solidFill>
                <a:latin typeface="Open Sans" panose="020B0606030504020204" pitchFamily="34" charset="0"/>
                <a:ea typeface="Open Sans" panose="020B0606030504020204" pitchFamily="34" charset="0"/>
                <a:cs typeface="Open Sans" panose="020B0606030504020204" pitchFamily="34" charset="0"/>
              </a:rPr>
              <a:t>fent meghatározott körbe nem tartozó hazai partner esetén</a:t>
            </a:r>
          </a:p>
          <a:p>
            <a:pPr marL="285750" lvl="1" indent="-285750">
              <a:spcBef>
                <a:spcPts val="600"/>
              </a:spcBef>
              <a:buClr>
                <a:schemeClr val="accent5">
                  <a:lumMod val="75000"/>
                </a:schemeClr>
              </a:buClr>
              <a:buFont typeface="Arial" panose="020B0604020202020204" pitchFamily="34" charset="0"/>
              <a:buChar cha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285750" lvl="1" indent="-285750">
              <a:spcBef>
                <a:spcPts val="600"/>
              </a:spcBef>
              <a:buClr>
                <a:schemeClr val="accent5">
                  <a:lumMod val="75000"/>
                </a:schemeClr>
              </a:buClr>
              <a:buFont typeface="Arial" panose="020B0604020202020204" pitchFamily="34" charset="0"/>
              <a:buChar char="•"/>
            </a:pPr>
            <a:endParaRPr lang="hu-HU" sz="2400" b="1" dirty="0">
              <a:solidFill>
                <a:srgbClr val="003399"/>
              </a:solidFill>
            </a:endParaRPr>
          </a:p>
          <a:p>
            <a:pPr marL="285750" lvl="1" indent="-285750">
              <a:spcBef>
                <a:spcPts val="600"/>
              </a:spcBef>
              <a:buClr>
                <a:schemeClr val="accent5">
                  <a:lumMod val="75000"/>
                </a:schemeClr>
              </a:buClr>
              <a:buFont typeface="Arial" panose="020B0604020202020204" pitchFamily="34" charset="0"/>
              <a:buChar cha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Tree>
    <p:extLst>
      <p:ext uri="{BB962C8B-B14F-4D97-AF65-F5344CB8AC3E}">
        <p14:creationId xmlns:p14="http://schemas.microsoft.com/office/powerpoint/2010/main" val="154563052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09E5C729-D766-52AE-3ACC-9C1B3E6A2BC6}"/>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3CF84263-08AE-AD36-6A47-4AD4319E5180}"/>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B026E0EF-7DE2-CCB3-05B3-B93B66E64331}"/>
              </a:ext>
            </a:extLst>
          </p:cNvPr>
          <p:cNvSpPr txBox="1"/>
          <p:nvPr/>
        </p:nvSpPr>
        <p:spPr>
          <a:xfrm>
            <a:off x="2570208" y="1856674"/>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Hazai társfinanszírozás</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D90948F7-B289-CCF6-6C23-80C750B0FA32}"/>
              </a:ext>
            </a:extLst>
          </p:cNvPr>
          <p:cNvSpPr txBox="1"/>
          <p:nvPr/>
        </p:nvSpPr>
        <p:spPr>
          <a:xfrm>
            <a:off x="2557620" y="2857245"/>
            <a:ext cx="14478000" cy="8602355"/>
          </a:xfrm>
          <a:prstGeom prst="rect">
            <a:avLst/>
          </a:prstGeom>
          <a:noFill/>
        </p:spPr>
        <p:txBody>
          <a:bodyPr wrap="square" rtlCol="0">
            <a:spAutoFit/>
          </a:bodyPr>
          <a:lstStyle/>
          <a:p>
            <a:pPr marL="285750" lvl="1" indent="-285750" algn="just">
              <a:spcBef>
                <a:spcPts val="600"/>
              </a:spcBef>
              <a:buClr>
                <a:srgbClr val="003399"/>
              </a:buClr>
              <a:buFont typeface="Arial" panose="020B0604020202020204" pitchFamily="34" charset="0"/>
              <a:buChar char="•"/>
            </a:pPr>
            <a:r>
              <a:rPr lang="hu-HU" sz="2800" dirty="0">
                <a:solidFill>
                  <a:srgbClr val="003399"/>
                </a:solidFill>
                <a:latin typeface="Open Sans" panose="020B0606030504020204" pitchFamily="34" charset="0"/>
                <a:ea typeface="Open Sans" panose="020B0606030504020204" pitchFamily="34" charset="0"/>
                <a:cs typeface="Open Sans" panose="020B0606030504020204" pitchFamily="34" charset="0"/>
              </a:rPr>
              <a:t>A hazai társfinanszírozás </a:t>
            </a:r>
            <a:r>
              <a:rPr lang="hu-HU" sz="28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euróban meghatározott összegét </a:t>
            </a:r>
            <a:r>
              <a:rPr lang="hu-HU" sz="2800" dirty="0">
                <a:solidFill>
                  <a:srgbClr val="003399"/>
                </a:solidFill>
                <a:latin typeface="Open Sans" panose="020B0606030504020204" pitchFamily="34" charset="0"/>
                <a:ea typeface="Open Sans" panose="020B0606030504020204" pitchFamily="34" charset="0"/>
                <a:cs typeface="Open Sans" panose="020B0606030504020204" pitchFamily="34" charset="0"/>
              </a:rPr>
              <a:t>és mértékét a hazai társfinanszírozási támogatói okirat tartalmazza (Vhr. 10.§)</a:t>
            </a:r>
          </a:p>
          <a:p>
            <a:pPr lvl="1" algn="just">
              <a:spcBef>
                <a:spcPts val="600"/>
              </a:spcBef>
              <a:buClr>
                <a:schemeClr val="accent5">
                  <a:lumMod val="75000"/>
                </a:schemeClr>
              </a:buClr>
            </a:pPr>
            <a:endParaRPr lang="hu-HU" sz="28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285750" lvl="1" indent="-285750" algn="just">
              <a:spcBef>
                <a:spcPts val="600"/>
              </a:spcBef>
              <a:buClr>
                <a:srgbClr val="003399"/>
              </a:buClr>
              <a:buFont typeface="Arial" panose="020B0604020202020204" pitchFamily="34" charset="0"/>
              <a:buChar char="•"/>
            </a:pPr>
            <a:r>
              <a:rPr lang="hu-HU" sz="2800" dirty="0">
                <a:solidFill>
                  <a:srgbClr val="003399"/>
                </a:solidFill>
                <a:latin typeface="Open Sans" panose="020B0606030504020204" pitchFamily="34" charset="0"/>
                <a:ea typeface="Open Sans" panose="020B0606030504020204" pitchFamily="34" charset="0"/>
                <a:cs typeface="Open Sans" panose="020B0606030504020204" pitchFamily="34" charset="0"/>
              </a:rPr>
              <a:t>Az okiratot a nemzeti hatóság megbízásából a hitelesítési tevékenységre kijelölt szervezet állítja ki </a:t>
            </a:r>
            <a:r>
              <a:rPr lang="hu-HU" sz="28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a projektrész megvalósulását követően</a:t>
            </a:r>
          </a:p>
          <a:p>
            <a:pPr lvl="1" algn="just">
              <a:spcBef>
                <a:spcPts val="600"/>
              </a:spcBef>
              <a:buClr>
                <a:schemeClr val="accent5">
                  <a:lumMod val="75000"/>
                </a:schemeClr>
              </a:buClr>
            </a:pPr>
            <a:endParaRPr lang="hu-HU" sz="28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285750" lvl="1" indent="-285750" algn="just">
              <a:spcBef>
                <a:spcPts val="600"/>
              </a:spcBef>
              <a:buClr>
                <a:srgbClr val="003399"/>
              </a:buClr>
              <a:buFont typeface="Arial" panose="020B0604020202020204" pitchFamily="34" charset="0"/>
              <a:buChar char="•"/>
            </a:pPr>
            <a:r>
              <a:rPr lang="hu-HU" sz="2800" dirty="0">
                <a:solidFill>
                  <a:srgbClr val="003399"/>
                </a:solidFill>
                <a:effectLst/>
                <a:latin typeface="Open Sans" panose="020B0606030504020204" pitchFamily="34" charset="0"/>
                <a:ea typeface="Open Sans" panose="020B0606030504020204" pitchFamily="34" charset="0"/>
                <a:cs typeface="Open Sans" panose="020B0606030504020204" pitchFamily="34" charset="0"/>
              </a:rPr>
              <a:t>A hazai társfinanszírozási támogatói okirat kiállításához szükséges dokumentumokat kizárólag </a:t>
            </a:r>
            <a:r>
              <a:rPr lang="hu-HU" sz="2800" b="1" dirty="0">
                <a:solidFill>
                  <a:srgbClr val="003399"/>
                </a:solidFill>
                <a:effectLst/>
                <a:latin typeface="Open Sans" panose="020B0606030504020204" pitchFamily="34" charset="0"/>
                <a:ea typeface="Open Sans" panose="020B0606030504020204" pitchFamily="34" charset="0"/>
                <a:cs typeface="Open Sans" panose="020B0606030504020204" pitchFamily="34" charset="0"/>
              </a:rPr>
              <a:t>a projektrész megvalósítását követően kell benyújtani</a:t>
            </a:r>
            <a:r>
              <a:rPr lang="hu-HU" sz="2800" dirty="0">
                <a:solidFill>
                  <a:srgbClr val="003399"/>
                </a:solidFill>
                <a:effectLst/>
                <a:latin typeface="Open Sans" panose="020B0606030504020204" pitchFamily="34" charset="0"/>
                <a:ea typeface="Open Sans" panose="020B0606030504020204" pitchFamily="34" charset="0"/>
                <a:cs typeface="Open Sans" panose="020B0606030504020204" pitchFamily="34" charset="0"/>
              </a:rPr>
              <a:t>. A benyújtandó dokumentumok köréről a hazai partner a hazai társfinanszírozási támogatói okirat kiállítását megelőzően a hitelesítési tevékenységre kijelölt szervezet részéről tájékoztatásra kerül.</a:t>
            </a:r>
            <a:endParaRPr lang="hu-HU" sz="28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285750" lvl="1" indent="-285750" algn="just">
              <a:spcBef>
                <a:spcPts val="600"/>
              </a:spcBef>
              <a:buClr>
                <a:schemeClr val="accent5">
                  <a:lumMod val="75000"/>
                </a:schemeClr>
              </a:buClr>
              <a:buFont typeface="Arial" panose="020B0604020202020204" pitchFamily="34" charset="0"/>
              <a:buChar char="•"/>
            </a:pPr>
            <a:endParaRPr lang="hu-HU" sz="28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285750" lvl="1" indent="-285750" algn="just">
              <a:spcBef>
                <a:spcPts val="600"/>
              </a:spcBef>
              <a:buClr>
                <a:srgbClr val="003399"/>
              </a:buClr>
              <a:buFont typeface="Arial" panose="020B0604020202020204" pitchFamily="34" charset="0"/>
              <a:buChar char="•"/>
            </a:pPr>
            <a:r>
              <a:rPr lang="hu-HU" sz="2800" dirty="0">
                <a:solidFill>
                  <a:srgbClr val="003399"/>
                </a:solidFill>
                <a:latin typeface="Open Sans" panose="020B0606030504020204" pitchFamily="34" charset="0"/>
                <a:ea typeface="Open Sans" panose="020B0606030504020204" pitchFamily="34" charset="0"/>
                <a:cs typeface="Open Sans" panose="020B0606030504020204" pitchFamily="34" charset="0"/>
              </a:rPr>
              <a:t>A hazai társfinanszírozás a hazai társfinanszírozási támogatói okirat alapján kerül kifizetésre, </a:t>
            </a:r>
            <a:r>
              <a:rPr lang="hu-HU" sz="28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utófinanszírozás</a:t>
            </a:r>
            <a:r>
              <a:rPr lang="hu-HU" sz="2800" dirty="0">
                <a:solidFill>
                  <a:srgbClr val="003399"/>
                </a:solidFill>
                <a:latin typeface="Open Sans" panose="020B0606030504020204" pitchFamily="34" charset="0"/>
                <a:ea typeface="Open Sans" panose="020B0606030504020204" pitchFamily="34" charset="0"/>
                <a:cs typeface="Open Sans" panose="020B0606030504020204" pitchFamily="34" charset="0"/>
              </a:rPr>
              <a:t> formájában, a </a:t>
            </a:r>
            <a:r>
              <a:rPr lang="hu-HU" sz="28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projektrész megvalósítását követően, egy összegben </a:t>
            </a:r>
            <a:r>
              <a:rPr lang="hu-HU" sz="2800" dirty="0">
                <a:solidFill>
                  <a:srgbClr val="003399"/>
                </a:solidFill>
                <a:latin typeface="Open Sans" panose="020B0606030504020204" pitchFamily="34" charset="0"/>
                <a:ea typeface="Open Sans" panose="020B0606030504020204" pitchFamily="34" charset="0"/>
                <a:cs typeface="Open Sans" panose="020B0606030504020204" pitchFamily="34" charset="0"/>
              </a:rPr>
              <a:t>(Vhr. 9.§)</a:t>
            </a:r>
          </a:p>
          <a:p>
            <a:pPr marL="285750" lvl="1" indent="-285750" algn="just">
              <a:spcBef>
                <a:spcPts val="600"/>
              </a:spcBef>
              <a:buClr>
                <a:schemeClr val="accent5">
                  <a:lumMod val="75000"/>
                </a:schemeClr>
              </a:buClr>
              <a:buFont typeface="Arial" panose="020B0604020202020204" pitchFamily="34" charset="0"/>
              <a:buChar char="•"/>
            </a:pPr>
            <a:endParaRPr lang="hu-HU" sz="2800" dirty="0">
              <a:solidFill>
                <a:srgbClr val="003399"/>
              </a:solidFill>
              <a:effectLst/>
              <a:latin typeface="Open Sans" panose="020B0606030504020204" pitchFamily="34" charset="0"/>
              <a:ea typeface="Open Sans" panose="020B0606030504020204" pitchFamily="34" charset="0"/>
              <a:cs typeface="Open Sans" panose="020B0606030504020204" pitchFamily="34" charset="0"/>
            </a:endParaRPr>
          </a:p>
          <a:p>
            <a:pPr marL="285750" lvl="1" indent="-285750">
              <a:spcBef>
                <a:spcPts val="600"/>
              </a:spcBef>
              <a:buClr>
                <a:schemeClr val="accent5">
                  <a:lumMod val="75000"/>
                </a:schemeClr>
              </a:buClr>
              <a:buFont typeface="Arial" panose="020B0604020202020204" pitchFamily="34" charset="0"/>
              <a:buChar char="•"/>
            </a:pPr>
            <a:endParaRPr lang="hu-HU" sz="2800" dirty="0">
              <a:solidFill>
                <a:srgbClr val="003399"/>
              </a:solidFill>
            </a:endParaRPr>
          </a:p>
          <a:p>
            <a:pPr marL="285750" lvl="1" indent="-285750">
              <a:spcBef>
                <a:spcPts val="600"/>
              </a:spcBef>
              <a:buClr>
                <a:schemeClr val="accent5">
                  <a:lumMod val="75000"/>
                </a:schemeClr>
              </a:buClr>
              <a:buFont typeface="Arial" panose="020B0604020202020204" pitchFamily="34" charset="0"/>
              <a:buChar char="•"/>
            </a:pPr>
            <a:endParaRPr lang="hu-HU" sz="3200" dirty="0">
              <a:solidFill>
                <a:srgbClr val="003399"/>
              </a:solidFill>
            </a:endParaRPr>
          </a:p>
        </p:txBody>
      </p:sp>
    </p:spTree>
    <p:extLst>
      <p:ext uri="{BB962C8B-B14F-4D97-AF65-F5344CB8AC3E}">
        <p14:creationId xmlns:p14="http://schemas.microsoft.com/office/powerpoint/2010/main" val="87530944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27EBBBCF-7E79-87D9-74C9-D6D3092DABF1}"/>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E5E400A1-32A8-03CA-37E8-AB5C40B48BEB}"/>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69353FC7-88F9-F6C6-FD87-1983FC57EA97}"/>
              </a:ext>
            </a:extLst>
          </p:cNvPr>
          <p:cNvSpPr txBox="1"/>
          <p:nvPr/>
        </p:nvSpPr>
        <p:spPr>
          <a:xfrm>
            <a:off x="2419202" y="1672008"/>
            <a:ext cx="14325601" cy="646331"/>
          </a:xfrm>
          <a:prstGeom prst="rect">
            <a:avLst/>
          </a:prstGeom>
          <a:noFill/>
        </p:spPr>
        <p:txBody>
          <a:bodyPr wrap="square" rtlCol="0">
            <a:spAutoFit/>
          </a:bodyPr>
          <a:lstStyle/>
          <a:p>
            <a:pPr algn="l"/>
            <a:r>
              <a:rPr lang="en-US" sz="36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Példa</a:t>
            </a:r>
            <a:r>
              <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US" sz="36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hazai</a:t>
            </a:r>
            <a:r>
              <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US" sz="36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társfinanszírozás</a:t>
            </a:r>
            <a:r>
              <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en-US" sz="3600" b="1" dirty="0" err="1">
                <a:solidFill>
                  <a:srgbClr val="003399"/>
                </a:solidFill>
                <a:latin typeface="Open Sans" panose="020B0606030504020204" pitchFamily="34" charset="0"/>
                <a:ea typeface="Open Sans" panose="020B0606030504020204" pitchFamily="34" charset="0"/>
                <a:cs typeface="Open Sans" panose="020B0606030504020204" pitchFamily="34" charset="0"/>
              </a:rPr>
              <a:t>kifizetésére</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C7DA5ADF-4174-BEA6-7616-FFB4EA726CC2}"/>
              </a:ext>
            </a:extLst>
          </p:cNvPr>
          <p:cNvSpPr txBox="1"/>
          <p:nvPr/>
        </p:nvSpPr>
        <p:spPr>
          <a:xfrm>
            <a:off x="2343002" y="2774355"/>
            <a:ext cx="14478000" cy="3185487"/>
          </a:xfrm>
          <a:prstGeom prst="rect">
            <a:avLst/>
          </a:prstGeom>
          <a:noFill/>
        </p:spPr>
        <p:txBody>
          <a:bodyPr wrap="square" rtlCol="0">
            <a:spAutoFit/>
          </a:bodyPr>
          <a:lstStyle/>
          <a:p>
            <a:pPr marL="0" indent="0">
              <a:spcBef>
                <a:spcPts val="600"/>
              </a:spcBef>
              <a:buClr>
                <a:schemeClr val="accent5">
                  <a:lumMod val="75000"/>
                </a:schemeClr>
              </a:buClr>
              <a:buNone/>
            </a:pPr>
            <a:r>
              <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rPr>
              <a:t>Projektrész költségvetése: 100 000 EUR</a:t>
            </a:r>
          </a:p>
          <a:p>
            <a:pPr marL="0" indent="0">
              <a:spcBef>
                <a:spcPts val="600"/>
              </a:spcBef>
              <a:buClr>
                <a:schemeClr val="accent5">
                  <a:lumMod val="75000"/>
                </a:schemeClr>
              </a:buClr>
              <a:buNone/>
            </a:pPr>
            <a:endPar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0" indent="0">
              <a:spcBef>
                <a:spcPts val="600"/>
              </a:spcBef>
              <a:buClr>
                <a:schemeClr val="accent5">
                  <a:lumMod val="75000"/>
                </a:schemeClr>
              </a:buClr>
              <a:buNone/>
            </a:pPr>
            <a:r>
              <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rPr>
              <a:t>Összes elszámolt költség: 90 000 EUR</a:t>
            </a:r>
          </a:p>
          <a:p>
            <a:pPr marL="0" indent="0">
              <a:spcBef>
                <a:spcPts val="600"/>
              </a:spcBef>
              <a:buClr>
                <a:schemeClr val="accent5">
                  <a:lumMod val="75000"/>
                </a:schemeClr>
              </a:buClr>
              <a:buNone/>
            </a:pPr>
            <a:endPar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0" indent="0">
              <a:spcBef>
                <a:spcPts val="600"/>
              </a:spcBef>
              <a:buClr>
                <a:schemeClr val="accent5">
                  <a:lumMod val="75000"/>
                </a:schemeClr>
              </a:buClr>
              <a:buNone/>
            </a:pPr>
            <a:r>
              <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rPr>
              <a:t>Hazai társfinanszírozás Vhr. 6.§ (2) b) szerinti partner esetén (EUR): 90 000 EUR*15%= 13 500</a:t>
            </a:r>
          </a:p>
          <a:p>
            <a:pPr marL="0" indent="0">
              <a:spcBef>
                <a:spcPts val="600"/>
              </a:spcBef>
              <a:buClr>
                <a:schemeClr val="accent5">
                  <a:lumMod val="75000"/>
                </a:schemeClr>
              </a:buClr>
              <a:buNone/>
            </a:pPr>
            <a:endPar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0" indent="0">
              <a:spcBef>
                <a:spcPts val="600"/>
              </a:spcBef>
              <a:buClr>
                <a:schemeClr val="accent5">
                  <a:lumMod val="75000"/>
                </a:schemeClr>
              </a:buClr>
              <a:buNone/>
            </a:pPr>
            <a:r>
              <a:rPr lang="hu-HU" dirty="0">
                <a:solidFill>
                  <a:srgbClr val="003399"/>
                </a:solidFill>
                <a:latin typeface="Open Sans" panose="020B0606030504020204" pitchFamily="34" charset="0"/>
                <a:ea typeface="Open Sans" panose="020B0606030504020204" pitchFamily="34" charset="0"/>
                <a:cs typeface="Open Sans" panose="020B0606030504020204" pitchFamily="34" charset="0"/>
              </a:rPr>
              <a:t>A projektrész megvalósulását követően a hazai társfinanszírozási támogatási okiratban szereplő összeg:</a:t>
            </a:r>
          </a:p>
          <a:p>
            <a:pPr marL="0" indent="0">
              <a:spcBef>
                <a:spcPts val="600"/>
              </a:spcBef>
              <a:buClr>
                <a:schemeClr val="accent5">
                  <a:lumMod val="75000"/>
                </a:schemeClr>
              </a:buClr>
              <a:buNone/>
            </a:pPr>
            <a:endParaRPr lang="hu-HU" sz="4000" dirty="0">
              <a:solidFill>
                <a:srgbClr val="003399"/>
              </a:solidFill>
            </a:endParaRPr>
          </a:p>
        </p:txBody>
      </p:sp>
      <p:graphicFrame>
        <p:nvGraphicFramePr>
          <p:cNvPr id="4" name="Táblázat 3">
            <a:extLst>
              <a:ext uri="{FF2B5EF4-FFF2-40B4-BE49-F238E27FC236}">
                <a16:creationId xmlns:a16="http://schemas.microsoft.com/office/drawing/2014/main" id="{2C3020D8-3D1A-BE5C-85DA-7F4DF7B3F921}"/>
              </a:ext>
            </a:extLst>
          </p:cNvPr>
          <p:cNvGraphicFramePr>
            <a:graphicFrameLocks noGrp="1"/>
          </p:cNvGraphicFramePr>
          <p:nvPr>
            <p:extLst>
              <p:ext uri="{D42A27DB-BD31-4B8C-83A1-F6EECF244321}">
                <p14:modId xmlns:p14="http://schemas.microsoft.com/office/powerpoint/2010/main" val="2977317936"/>
              </p:ext>
            </p:extLst>
          </p:nvPr>
        </p:nvGraphicFramePr>
        <p:xfrm>
          <a:off x="2921262" y="5466218"/>
          <a:ext cx="13321480" cy="4032447"/>
        </p:xfrm>
        <a:graphic>
          <a:graphicData uri="http://schemas.openxmlformats.org/drawingml/2006/table">
            <a:tbl>
              <a:tblPr firstRow="1" bandRow="1">
                <a:tableStyleId>{5C22544A-7EE6-4342-B048-85BDC9FD1C3A}</a:tableStyleId>
              </a:tblPr>
              <a:tblGrid>
                <a:gridCol w="6598295">
                  <a:extLst>
                    <a:ext uri="{9D8B030D-6E8A-4147-A177-3AD203B41FA5}">
                      <a16:colId xmlns:a16="http://schemas.microsoft.com/office/drawing/2014/main" val="2680120431"/>
                    </a:ext>
                  </a:extLst>
                </a:gridCol>
                <a:gridCol w="6723185">
                  <a:extLst>
                    <a:ext uri="{9D8B030D-6E8A-4147-A177-3AD203B41FA5}">
                      <a16:colId xmlns:a16="http://schemas.microsoft.com/office/drawing/2014/main" val="3351845767"/>
                    </a:ext>
                  </a:extLst>
                </a:gridCol>
              </a:tblGrid>
              <a:tr h="942402">
                <a:tc>
                  <a:txBody>
                    <a:bodyPr/>
                    <a:lstStyle/>
                    <a:p>
                      <a:pPr algn="l">
                        <a:lnSpc>
                          <a:spcPct val="107000"/>
                        </a:lnSpc>
                        <a:spcAft>
                          <a:spcPts val="800"/>
                        </a:spcAft>
                      </a:pPr>
                      <a:r>
                        <a:rPr lang="hu-HU" sz="1800" kern="100" dirty="0">
                          <a:effectLst/>
                        </a:rPr>
                        <a:t>Partneri jelentésekben elszámolt összegek (EUR):</a:t>
                      </a:r>
                      <a:endParaRPr lang="hu-HU" sz="1800" kern="100" dirty="0">
                        <a:effectLst/>
                        <a:latin typeface="Aptos" panose="020B0004020202020204" pitchFamily="34" charset="0"/>
                        <a:ea typeface="Aptos" panose="020B0004020202020204" pitchFamily="34" charset="0"/>
                        <a:cs typeface="Times New Roman" panose="02020603050405020304" pitchFamily="18" charset="0"/>
                      </a:endParaRPr>
                    </a:p>
                  </a:txBody>
                  <a:tcPr/>
                </a:tc>
                <a:tc>
                  <a:txBody>
                    <a:bodyPr/>
                    <a:lstStyle/>
                    <a:p>
                      <a:pPr algn="l">
                        <a:lnSpc>
                          <a:spcPct val="107000"/>
                        </a:lnSpc>
                        <a:spcAft>
                          <a:spcPts val="800"/>
                        </a:spcAft>
                      </a:pPr>
                      <a:r>
                        <a:rPr lang="hu-HU" sz="1800" kern="100" dirty="0">
                          <a:effectLst/>
                        </a:rPr>
                        <a:t>Összes elszámolt és jogos </a:t>
                      </a:r>
                      <a:r>
                        <a:rPr lang="hu-HU" sz="1800" kern="100">
                          <a:effectLst/>
                        </a:rPr>
                        <a:t>költség 15%-</a:t>
                      </a:r>
                      <a:r>
                        <a:rPr lang="hu-HU" sz="1800" kern="100" dirty="0">
                          <a:effectLst/>
                        </a:rPr>
                        <a:t>a (EUR)</a:t>
                      </a:r>
                      <a:endParaRPr lang="hu-HU" sz="1800" kern="100" dirty="0">
                        <a:effectLst/>
                        <a:latin typeface="Aptos" panose="020B0004020202020204" pitchFamily="34" charset="0"/>
                        <a:ea typeface="Aptos" panose="020B0004020202020204" pitchFamily="34" charset="0"/>
                        <a:cs typeface="Times New Roman" panose="02020603050405020304" pitchFamily="18" charset="0"/>
                      </a:endParaRPr>
                    </a:p>
                  </a:txBody>
                  <a:tcPr/>
                </a:tc>
                <a:extLst>
                  <a:ext uri="{0D108BD9-81ED-4DB2-BD59-A6C34878D82A}">
                    <a16:rowId xmlns:a16="http://schemas.microsoft.com/office/drawing/2014/main" val="2976030770"/>
                  </a:ext>
                </a:extLst>
              </a:tr>
              <a:tr h="563297">
                <a:tc>
                  <a:txBody>
                    <a:bodyPr/>
                    <a:lstStyle/>
                    <a:p>
                      <a:pPr algn="l">
                        <a:lnSpc>
                          <a:spcPct val="107000"/>
                        </a:lnSpc>
                        <a:spcAft>
                          <a:spcPts val="800"/>
                        </a:spcAft>
                      </a:pPr>
                      <a:r>
                        <a:rPr lang="hu-HU" sz="1800" kern="100" dirty="0">
                          <a:effectLst/>
                        </a:rPr>
                        <a:t>PR1: 10 000 EUR</a:t>
                      </a:r>
                      <a:endParaRPr lang="hu-HU" sz="1800" kern="100" dirty="0">
                        <a:effectLst/>
                        <a:latin typeface="Aptos" panose="020B0004020202020204" pitchFamily="34" charset="0"/>
                        <a:ea typeface="Aptos" panose="020B0004020202020204" pitchFamily="34" charset="0"/>
                        <a:cs typeface="Times New Roman" panose="02020603050405020304" pitchFamily="18" charset="0"/>
                      </a:endParaRPr>
                    </a:p>
                  </a:txBody>
                  <a:tcPr/>
                </a:tc>
                <a:tc>
                  <a:txBody>
                    <a:bodyPr/>
                    <a:lstStyle/>
                    <a:p>
                      <a:pPr algn="l">
                        <a:lnSpc>
                          <a:spcPct val="107000"/>
                        </a:lnSpc>
                        <a:spcAft>
                          <a:spcPts val="800"/>
                        </a:spcAft>
                      </a:pPr>
                      <a:r>
                        <a:rPr lang="hu-HU" sz="1800" kern="100" dirty="0">
                          <a:effectLst/>
                        </a:rPr>
                        <a:t>Nincs kifizetés</a:t>
                      </a:r>
                      <a:endParaRPr lang="hu-HU" sz="1800" kern="100" dirty="0">
                        <a:effectLst/>
                        <a:latin typeface="Aptos" panose="020B0004020202020204" pitchFamily="34" charset="0"/>
                        <a:ea typeface="Aptos" panose="020B0004020202020204" pitchFamily="34" charset="0"/>
                        <a:cs typeface="Times New Roman" panose="02020603050405020304" pitchFamily="18" charset="0"/>
                      </a:endParaRPr>
                    </a:p>
                  </a:txBody>
                  <a:tcPr/>
                </a:tc>
                <a:extLst>
                  <a:ext uri="{0D108BD9-81ED-4DB2-BD59-A6C34878D82A}">
                    <a16:rowId xmlns:a16="http://schemas.microsoft.com/office/drawing/2014/main" val="4079132417"/>
                  </a:ext>
                </a:extLst>
              </a:tr>
              <a:tr h="563297">
                <a:tc>
                  <a:txBody>
                    <a:bodyPr/>
                    <a:lstStyle/>
                    <a:p>
                      <a:pPr algn="l">
                        <a:lnSpc>
                          <a:spcPct val="107000"/>
                        </a:lnSpc>
                        <a:spcAft>
                          <a:spcPts val="800"/>
                        </a:spcAft>
                      </a:pPr>
                      <a:r>
                        <a:rPr lang="hu-HU" sz="1800" kern="100" dirty="0">
                          <a:effectLst/>
                        </a:rPr>
                        <a:t>PR2: 10 000 EUR</a:t>
                      </a:r>
                      <a:endParaRPr lang="hu-HU" sz="1800" kern="100" dirty="0">
                        <a:effectLst/>
                        <a:latin typeface="Aptos" panose="020B0004020202020204" pitchFamily="34" charset="0"/>
                        <a:ea typeface="Aptos" panose="020B0004020202020204" pitchFamily="34" charset="0"/>
                        <a:cs typeface="Times New Roman" panose="02020603050405020304" pitchFamily="18" charset="0"/>
                      </a:endParaRPr>
                    </a:p>
                  </a:txBody>
                  <a:tcPr/>
                </a:tc>
                <a:tc>
                  <a:txBody>
                    <a:bodyPr/>
                    <a:lstStyle/>
                    <a:p>
                      <a:pPr marL="0" marR="0" lvl="0" indent="0" algn="l" defTabSz="914400" eaLnBrk="1" fontAlgn="auto" latinLnBrk="0" hangingPunct="1">
                        <a:lnSpc>
                          <a:spcPct val="107000"/>
                        </a:lnSpc>
                        <a:spcBef>
                          <a:spcPts val="0"/>
                        </a:spcBef>
                        <a:spcAft>
                          <a:spcPts val="800"/>
                        </a:spcAft>
                        <a:buClrTx/>
                        <a:buSzTx/>
                        <a:buFontTx/>
                        <a:buNone/>
                        <a:tabLst/>
                        <a:defRPr/>
                      </a:pPr>
                      <a:r>
                        <a:rPr kumimoji="0" lang="hu-HU" sz="1800" b="0" i="0" u="none" strike="noStrike" kern="100" cap="none" spc="0" normalizeH="0" baseline="0" noProof="0">
                          <a:ln>
                            <a:noFill/>
                          </a:ln>
                          <a:solidFill>
                            <a:prstClr val="black"/>
                          </a:solidFill>
                          <a:effectLst/>
                          <a:uLnTx/>
                          <a:uFillTx/>
                          <a:latin typeface="Calibri"/>
                          <a:ea typeface="+mn-ea"/>
                          <a:cs typeface="+mn-cs"/>
                        </a:rPr>
                        <a:t>Nincs kifizetés</a:t>
                      </a:r>
                      <a:endParaRPr kumimoji="0" lang="hu-HU" sz="1800" b="0" i="0" u="none" strike="noStrike" kern="100" cap="none" spc="0" normalizeH="0" baseline="0" noProof="0" dirty="0">
                        <a:ln>
                          <a:noFill/>
                        </a:ln>
                        <a:solidFill>
                          <a:prstClr val="black"/>
                        </a:solidFill>
                        <a:effectLst/>
                        <a:uLnTx/>
                        <a:uFillTx/>
                        <a:latin typeface="Aptos" panose="020B0004020202020204" pitchFamily="34" charset="0"/>
                        <a:ea typeface="Aptos" panose="020B0004020202020204" pitchFamily="34" charset="0"/>
                        <a:cs typeface="Times New Roman" panose="02020603050405020304" pitchFamily="18" charset="0"/>
                      </a:endParaRPr>
                    </a:p>
                  </a:txBody>
                  <a:tcPr/>
                </a:tc>
                <a:extLst>
                  <a:ext uri="{0D108BD9-81ED-4DB2-BD59-A6C34878D82A}">
                    <a16:rowId xmlns:a16="http://schemas.microsoft.com/office/drawing/2014/main" val="322004670"/>
                  </a:ext>
                </a:extLst>
              </a:tr>
              <a:tr h="563297">
                <a:tc>
                  <a:txBody>
                    <a:bodyPr/>
                    <a:lstStyle/>
                    <a:p>
                      <a:pPr algn="l">
                        <a:lnSpc>
                          <a:spcPct val="107000"/>
                        </a:lnSpc>
                        <a:spcAft>
                          <a:spcPts val="800"/>
                        </a:spcAft>
                      </a:pPr>
                      <a:r>
                        <a:rPr lang="hu-HU" sz="1800" kern="100" dirty="0">
                          <a:effectLst/>
                        </a:rPr>
                        <a:t>PR3: 30 000 EUR</a:t>
                      </a:r>
                      <a:endParaRPr lang="hu-HU" sz="1800" kern="100" dirty="0">
                        <a:effectLst/>
                        <a:latin typeface="Aptos" panose="020B0004020202020204" pitchFamily="34" charset="0"/>
                        <a:ea typeface="Aptos" panose="020B0004020202020204" pitchFamily="34" charset="0"/>
                        <a:cs typeface="Times New Roman" panose="02020603050405020304" pitchFamily="18" charset="0"/>
                      </a:endParaRPr>
                    </a:p>
                  </a:txBody>
                  <a:tcPr/>
                </a:tc>
                <a:tc>
                  <a:txBody>
                    <a:bodyPr/>
                    <a:lstStyle/>
                    <a:p>
                      <a:pPr marL="0" marR="0" lvl="0" indent="0" algn="l" defTabSz="914400" eaLnBrk="1" fontAlgn="auto" latinLnBrk="0" hangingPunct="1">
                        <a:lnSpc>
                          <a:spcPct val="107000"/>
                        </a:lnSpc>
                        <a:spcBef>
                          <a:spcPts val="0"/>
                        </a:spcBef>
                        <a:spcAft>
                          <a:spcPts val="800"/>
                        </a:spcAft>
                        <a:buClrTx/>
                        <a:buSzTx/>
                        <a:buFontTx/>
                        <a:buNone/>
                        <a:tabLst/>
                        <a:defRPr/>
                      </a:pPr>
                      <a:r>
                        <a:rPr kumimoji="0" lang="hu-HU" sz="1800" b="0" i="0" u="none" strike="noStrike" kern="100" cap="none" spc="0" normalizeH="0" baseline="0" noProof="0">
                          <a:ln>
                            <a:noFill/>
                          </a:ln>
                          <a:solidFill>
                            <a:prstClr val="black"/>
                          </a:solidFill>
                          <a:effectLst/>
                          <a:uLnTx/>
                          <a:uFillTx/>
                          <a:latin typeface="Calibri"/>
                          <a:ea typeface="+mn-ea"/>
                          <a:cs typeface="+mn-cs"/>
                        </a:rPr>
                        <a:t>Nincs kifizetés</a:t>
                      </a:r>
                      <a:endParaRPr kumimoji="0" lang="hu-HU" sz="1800" b="0" i="0" u="none" strike="noStrike" kern="100" cap="none" spc="0" normalizeH="0" baseline="0" noProof="0" dirty="0">
                        <a:ln>
                          <a:noFill/>
                        </a:ln>
                        <a:solidFill>
                          <a:prstClr val="black"/>
                        </a:solidFill>
                        <a:effectLst/>
                        <a:uLnTx/>
                        <a:uFillTx/>
                        <a:latin typeface="Aptos" panose="020B0004020202020204" pitchFamily="34" charset="0"/>
                        <a:ea typeface="Aptos" panose="020B0004020202020204" pitchFamily="34" charset="0"/>
                        <a:cs typeface="Times New Roman" panose="02020603050405020304" pitchFamily="18" charset="0"/>
                      </a:endParaRPr>
                    </a:p>
                  </a:txBody>
                  <a:tcPr/>
                </a:tc>
                <a:extLst>
                  <a:ext uri="{0D108BD9-81ED-4DB2-BD59-A6C34878D82A}">
                    <a16:rowId xmlns:a16="http://schemas.microsoft.com/office/drawing/2014/main" val="1667027976"/>
                  </a:ext>
                </a:extLst>
              </a:tr>
              <a:tr h="563297">
                <a:tc>
                  <a:txBody>
                    <a:bodyPr/>
                    <a:lstStyle/>
                    <a:p>
                      <a:pPr algn="l">
                        <a:lnSpc>
                          <a:spcPct val="107000"/>
                        </a:lnSpc>
                        <a:spcAft>
                          <a:spcPts val="800"/>
                        </a:spcAft>
                      </a:pPr>
                      <a:r>
                        <a:rPr lang="hu-HU" sz="1800" kern="100" dirty="0">
                          <a:effectLst/>
                        </a:rPr>
                        <a:t>PR4: 20 000 EUR</a:t>
                      </a:r>
                      <a:endParaRPr lang="hu-HU" sz="1800" kern="100" dirty="0">
                        <a:effectLst/>
                        <a:latin typeface="Aptos" panose="020B0004020202020204" pitchFamily="34" charset="0"/>
                        <a:ea typeface="Aptos" panose="020B0004020202020204" pitchFamily="34" charset="0"/>
                        <a:cs typeface="Times New Roman" panose="02020603050405020304" pitchFamily="18" charset="0"/>
                      </a:endParaRPr>
                    </a:p>
                  </a:txBody>
                  <a:tcPr/>
                </a:tc>
                <a:tc>
                  <a:txBody>
                    <a:bodyPr/>
                    <a:lstStyle/>
                    <a:p>
                      <a:pPr marL="0" marR="0" lvl="0" indent="0" algn="l" defTabSz="914400" eaLnBrk="1" fontAlgn="auto" latinLnBrk="0" hangingPunct="1">
                        <a:lnSpc>
                          <a:spcPct val="107000"/>
                        </a:lnSpc>
                        <a:spcBef>
                          <a:spcPts val="0"/>
                        </a:spcBef>
                        <a:spcAft>
                          <a:spcPts val="800"/>
                        </a:spcAft>
                        <a:buClrTx/>
                        <a:buSzTx/>
                        <a:buFontTx/>
                        <a:buNone/>
                        <a:tabLst/>
                        <a:defRPr/>
                      </a:pPr>
                      <a:r>
                        <a:rPr kumimoji="0" lang="hu-HU" sz="1800" b="0" i="0" u="none" strike="noStrike" kern="100" cap="none" spc="0" normalizeH="0" baseline="0" noProof="0" dirty="0">
                          <a:ln>
                            <a:noFill/>
                          </a:ln>
                          <a:solidFill>
                            <a:prstClr val="black"/>
                          </a:solidFill>
                          <a:effectLst/>
                          <a:uLnTx/>
                          <a:uFillTx/>
                          <a:latin typeface="Calibri"/>
                          <a:ea typeface="+mn-ea"/>
                          <a:cs typeface="+mn-cs"/>
                        </a:rPr>
                        <a:t>Nincs kifizetés</a:t>
                      </a:r>
                      <a:endParaRPr kumimoji="0" lang="hu-HU" sz="1800" b="0" i="0" u="none" strike="noStrike" kern="100" cap="none" spc="0" normalizeH="0" baseline="0" noProof="0" dirty="0">
                        <a:ln>
                          <a:noFill/>
                        </a:ln>
                        <a:solidFill>
                          <a:prstClr val="black"/>
                        </a:solidFill>
                        <a:effectLst/>
                        <a:uLnTx/>
                        <a:uFillTx/>
                        <a:latin typeface="Aptos" panose="020B0004020202020204" pitchFamily="34" charset="0"/>
                        <a:ea typeface="Aptos" panose="020B0004020202020204" pitchFamily="34" charset="0"/>
                        <a:cs typeface="Times New Roman" panose="02020603050405020304" pitchFamily="18" charset="0"/>
                      </a:endParaRPr>
                    </a:p>
                  </a:txBody>
                  <a:tcPr/>
                </a:tc>
                <a:extLst>
                  <a:ext uri="{0D108BD9-81ED-4DB2-BD59-A6C34878D82A}">
                    <a16:rowId xmlns:a16="http://schemas.microsoft.com/office/drawing/2014/main" val="1702727668"/>
                  </a:ext>
                </a:extLst>
              </a:tr>
              <a:tr h="836857">
                <a:tc>
                  <a:txBody>
                    <a:bodyPr/>
                    <a:lstStyle/>
                    <a:p>
                      <a:pPr algn="l">
                        <a:lnSpc>
                          <a:spcPct val="107000"/>
                        </a:lnSpc>
                        <a:spcAft>
                          <a:spcPts val="800"/>
                        </a:spcAft>
                      </a:pPr>
                      <a:r>
                        <a:rPr lang="hu-HU" sz="1800" kern="100" dirty="0">
                          <a:effectLst/>
                        </a:rPr>
                        <a:t>PR5: (záró jelentés) 20 000 EUR</a:t>
                      </a:r>
                      <a:endParaRPr lang="hu-HU" sz="1800" kern="100" dirty="0">
                        <a:effectLst/>
                        <a:latin typeface="Aptos" panose="020B0004020202020204" pitchFamily="34" charset="0"/>
                        <a:ea typeface="Aptos" panose="020B0004020202020204" pitchFamily="34" charset="0"/>
                        <a:cs typeface="Times New Roman" panose="02020603050405020304" pitchFamily="18" charset="0"/>
                      </a:endParaRPr>
                    </a:p>
                  </a:txBody>
                  <a:tcPr/>
                </a:tc>
                <a:tc>
                  <a:txBody>
                    <a:bodyPr/>
                    <a:lstStyle/>
                    <a:p>
                      <a:pPr algn="l">
                        <a:lnSpc>
                          <a:spcPct val="107000"/>
                        </a:lnSpc>
                        <a:spcAft>
                          <a:spcPts val="800"/>
                        </a:spcAft>
                      </a:pPr>
                      <a:r>
                        <a:rPr lang="hu-HU" sz="1800" kern="100" dirty="0">
                          <a:effectLst/>
                        </a:rPr>
                        <a:t>Projektmegvalósítást követően:</a:t>
                      </a:r>
                    </a:p>
                    <a:p>
                      <a:pPr algn="l">
                        <a:lnSpc>
                          <a:spcPct val="107000"/>
                        </a:lnSpc>
                        <a:spcAft>
                          <a:spcPts val="800"/>
                        </a:spcAft>
                      </a:pPr>
                      <a:r>
                        <a:rPr lang="hu-HU" sz="1800" kern="100" dirty="0">
                          <a:effectLst/>
                        </a:rPr>
                        <a:t>Összesen: 90 000 EUR * 15% = 13 500 EUR</a:t>
                      </a:r>
                      <a:endParaRPr lang="hu-HU" sz="1800" kern="100" dirty="0">
                        <a:effectLst/>
                        <a:latin typeface="Aptos" panose="020B0004020202020204" pitchFamily="34" charset="0"/>
                        <a:ea typeface="Aptos" panose="020B0004020202020204" pitchFamily="34" charset="0"/>
                        <a:cs typeface="Times New Roman" panose="02020603050405020304" pitchFamily="18" charset="0"/>
                      </a:endParaRPr>
                    </a:p>
                  </a:txBody>
                  <a:tcPr/>
                </a:tc>
                <a:extLst>
                  <a:ext uri="{0D108BD9-81ED-4DB2-BD59-A6C34878D82A}">
                    <a16:rowId xmlns:a16="http://schemas.microsoft.com/office/drawing/2014/main" val="2416678185"/>
                  </a:ext>
                </a:extLst>
              </a:tr>
            </a:tbl>
          </a:graphicData>
        </a:graphic>
      </p:graphicFrame>
    </p:spTree>
    <p:extLst>
      <p:ext uri="{BB962C8B-B14F-4D97-AF65-F5344CB8AC3E}">
        <p14:creationId xmlns:p14="http://schemas.microsoft.com/office/powerpoint/2010/main" val="1243574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61C4B89E-50D2-B248-82F1-CF15AFF821DA}"/>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049D0E3F-36E4-2401-6311-EBC6FE3C1901}"/>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AB4DC8AD-670B-47CF-5B77-B22B573A3858}"/>
              </a:ext>
            </a:extLst>
          </p:cNvPr>
          <p:cNvSpPr txBox="1"/>
          <p:nvPr/>
        </p:nvSpPr>
        <p:spPr>
          <a:xfrm>
            <a:off x="2579735" y="1827214"/>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Hazai társfinanszírozás</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898436C1-7B22-7547-AE8A-BFB8B3AB5698}"/>
              </a:ext>
            </a:extLst>
          </p:cNvPr>
          <p:cNvSpPr txBox="1"/>
          <p:nvPr/>
        </p:nvSpPr>
        <p:spPr>
          <a:xfrm>
            <a:off x="2579735" y="2774355"/>
            <a:ext cx="14325601" cy="8463855"/>
          </a:xfrm>
          <a:prstGeom prst="rect">
            <a:avLst/>
          </a:prstGeom>
          <a:noFill/>
        </p:spPr>
        <p:txBody>
          <a:bodyPr wrap="square" rtlCol="0">
            <a:spAutoFit/>
          </a:bodyPr>
          <a:lstStyle/>
          <a:p>
            <a:pPr algn="just">
              <a:spcBef>
                <a:spcPts val="600"/>
              </a:spcBef>
              <a:buClr>
                <a:schemeClr val="accent5">
                  <a:lumMod val="75000"/>
                </a:schemeClr>
              </a:buCl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Az okiratban megfelelő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biztosítékot</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kell kikötni a projektrész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fenntartási</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időszakára</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(Vhr. 7.§),</a:t>
            </a:r>
          </a:p>
          <a:p>
            <a:pPr algn="just">
              <a:spcBef>
                <a:spcPts val="600"/>
              </a:spcBef>
              <a:buClr>
                <a:schemeClr val="accent5">
                  <a:lumMod val="75000"/>
                </a:schemeClr>
              </a:buCl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algn="just">
              <a:spcBef>
                <a:spcPts val="600"/>
              </a:spcBef>
              <a:buClr>
                <a:schemeClr val="accent5">
                  <a:lumMod val="75000"/>
                </a:schemeClr>
              </a:buClr>
            </a:pPr>
            <a:r>
              <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rPr>
              <a:t>A biztosítéknyújtás kötelezettsége alól mentes a Vhr. 8.§ alapján: </a:t>
            </a:r>
          </a:p>
          <a:p>
            <a:pPr marL="342900" indent="-342900" algn="just">
              <a:spcBef>
                <a:spcPts val="600"/>
              </a:spcBef>
              <a:buClr>
                <a:schemeClr val="accent5">
                  <a:lumMod val="75000"/>
                </a:schemeClr>
              </a:buClr>
              <a:buFont typeface="Arial" panose="020B0604020202020204" pitchFamily="34" charset="0"/>
              <a:buChar char="•"/>
            </a:pPr>
            <a:r>
              <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rPr>
              <a:t>a költségvetési szerv, </a:t>
            </a:r>
          </a:p>
          <a:p>
            <a:pPr marL="342900" indent="-342900" algn="just">
              <a:spcBef>
                <a:spcPts val="600"/>
              </a:spcBef>
              <a:buClr>
                <a:schemeClr val="accent5">
                  <a:lumMod val="75000"/>
                </a:schemeClr>
              </a:buClr>
              <a:buFont typeface="Arial" panose="020B0604020202020204" pitchFamily="34" charset="0"/>
              <a:buChar char="•"/>
            </a:pPr>
            <a:r>
              <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rPr>
              <a:t>az egyházi jogi személy, </a:t>
            </a:r>
          </a:p>
          <a:p>
            <a:pPr marL="342900" indent="-342900" algn="just">
              <a:spcBef>
                <a:spcPts val="600"/>
              </a:spcBef>
              <a:buClr>
                <a:schemeClr val="accent5">
                  <a:lumMod val="75000"/>
                </a:schemeClr>
              </a:buClr>
              <a:buFont typeface="Arial" panose="020B0604020202020204" pitchFamily="34" charset="0"/>
              <a:buChar char="•"/>
            </a:pPr>
            <a:r>
              <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rPr>
              <a:t>közvetlen vagy közvetett módon többségi állami tulajdonban lévő gazdasági társaság, </a:t>
            </a:r>
          </a:p>
          <a:p>
            <a:pPr marL="342900" indent="-342900" algn="just">
              <a:spcBef>
                <a:spcPts val="600"/>
              </a:spcBef>
              <a:buClr>
                <a:schemeClr val="accent5">
                  <a:lumMod val="75000"/>
                </a:schemeClr>
              </a:buClr>
              <a:buFont typeface="Arial" panose="020B0604020202020204" pitchFamily="34" charset="0"/>
              <a:buChar char="•"/>
            </a:pPr>
            <a:r>
              <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rPr>
              <a:t>az állam által alapított vagyonkezelő alapítvány és az ilyen alapítvány által fenntartott jogi személy, </a:t>
            </a:r>
          </a:p>
          <a:p>
            <a:pPr marL="342900" indent="-342900" algn="just">
              <a:spcBef>
                <a:spcPts val="600"/>
              </a:spcBef>
              <a:buClr>
                <a:schemeClr val="accent5">
                  <a:lumMod val="75000"/>
                </a:schemeClr>
              </a:buClr>
              <a:buFont typeface="Arial" panose="020B0604020202020204" pitchFamily="34" charset="0"/>
              <a:buChar char="•"/>
            </a:pPr>
            <a:r>
              <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rPr>
              <a:t>az a hazai partner, amely esetében a hazai társfinanszírozás </a:t>
            </a:r>
            <a:r>
              <a:rPr lang="hu-HU" sz="20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összege nem haladja meg a 125 000 eurót</a:t>
            </a:r>
          </a:p>
          <a:p>
            <a:pPr algn="just">
              <a:spcBef>
                <a:spcPts val="600"/>
              </a:spcBef>
              <a:buClr>
                <a:schemeClr val="accent5">
                  <a:lumMod val="75000"/>
                </a:schemeClr>
              </a:buClr>
            </a:pPr>
            <a:endPar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algn="just">
              <a:spcBef>
                <a:spcPts val="600"/>
              </a:spcBef>
              <a:buClr>
                <a:schemeClr val="accent5">
                  <a:lumMod val="75000"/>
                </a:schemeClr>
              </a:buCl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Vhr. 11.§ szerint hazai partner köteles visszafizetni:</a:t>
            </a:r>
          </a:p>
          <a:p>
            <a:pPr algn="just">
              <a:spcBef>
                <a:spcPts val="600"/>
              </a:spcBef>
              <a:buClr>
                <a:schemeClr val="accent5">
                  <a:lumMod val="75000"/>
                </a:schemeClr>
              </a:buCl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342900" lvl="1" indent="-342900" algn="just">
              <a:spcBef>
                <a:spcPts val="600"/>
              </a:spcBef>
              <a:buClr>
                <a:schemeClr val="accent5">
                  <a:lumMod val="75000"/>
                </a:schemeClr>
              </a:buClr>
              <a:buFont typeface="Arial" panose="020B0604020202020204" pitchFamily="34" charset="0"/>
              <a:buChar char="•"/>
            </a:pPr>
            <a:r>
              <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rPr>
              <a:t>a szabálytalansággal érintett költség hazai társfinanszírozási részét, ha a szabálytalanság a hazai társfinanszírozás 10. § (6) bekezdése szerinti folyósítását követően került megállapításra</a:t>
            </a:r>
          </a:p>
          <a:p>
            <a:pPr marL="342900" lvl="1" indent="-342900" algn="just">
              <a:spcBef>
                <a:spcPts val="600"/>
              </a:spcBef>
              <a:buClr>
                <a:schemeClr val="accent5">
                  <a:lumMod val="75000"/>
                </a:schemeClr>
              </a:buClr>
              <a:buFont typeface="Arial" panose="020B0604020202020204" pitchFamily="34" charset="0"/>
              <a:buChar char="•"/>
            </a:pPr>
            <a:r>
              <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rPr>
              <a:t>okirattól való elállás esetén a kifizetett hazai társfinanszírozás teljes összegét</a:t>
            </a:r>
          </a:p>
          <a:p>
            <a:pPr lvl="1" algn="just">
              <a:spcBef>
                <a:spcPts val="600"/>
              </a:spcBef>
              <a:buClr>
                <a:schemeClr val="accent5">
                  <a:lumMod val="75000"/>
                </a:schemeClr>
              </a:buClr>
            </a:pPr>
            <a:endPar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lvl="1" algn="just">
              <a:spcBef>
                <a:spcPts val="600"/>
              </a:spcBef>
              <a:buClr>
                <a:schemeClr val="accent5">
                  <a:lumMod val="75000"/>
                </a:schemeClr>
              </a:buClr>
            </a:pPr>
            <a:r>
              <a:rPr lang="hu-HU" sz="2000" dirty="0">
                <a:solidFill>
                  <a:srgbClr val="003399"/>
                </a:solidFill>
                <a:latin typeface="Open Sans" panose="020B0606030504020204" pitchFamily="34" charset="0"/>
                <a:ea typeface="Open Sans" panose="020B0606030504020204" pitchFamily="34" charset="0"/>
                <a:cs typeface="Open Sans" panose="020B0606030504020204" pitchFamily="34" charset="0"/>
              </a:rPr>
              <a:t>Ha a hazai partner nem, vagy csak részben tesz eleget a visszafizetési kötelezettségének, a pénzügyi átutalási egység a 7. § szerinti biztosíték érvényesítésével gondoskodik a vissza nem fizetett (esetlegesen késedelmi és ügyleti kamattal növelt) összeg behajtásáról.</a:t>
            </a:r>
          </a:p>
          <a:p>
            <a:pPr marL="457200" indent="-457200">
              <a:spcBef>
                <a:spcPts val="600"/>
              </a:spcBef>
              <a:buClr>
                <a:schemeClr val="accent5">
                  <a:lumMod val="75000"/>
                </a:schemeClr>
              </a:buClr>
              <a:buFont typeface="Arial" panose="020B0604020202020204" pitchFamily="34" charset="0"/>
              <a:buChar char="•"/>
            </a:pPr>
            <a:endParaRPr lang="hu-HU" sz="3200" b="1" dirty="0">
              <a:solidFill>
                <a:srgbClr val="003399"/>
              </a:solidFill>
            </a:endParaRPr>
          </a:p>
          <a:p>
            <a:pPr>
              <a:spcBef>
                <a:spcPts val="600"/>
              </a:spcBef>
              <a:buClr>
                <a:schemeClr val="accent5">
                  <a:lumMod val="75000"/>
                </a:schemeClr>
              </a:buClr>
            </a:pPr>
            <a:endParaRPr lang="hu-HU" sz="4000" dirty="0">
              <a:solidFill>
                <a:srgbClr val="003399"/>
              </a:solidFill>
            </a:endParaRPr>
          </a:p>
        </p:txBody>
      </p:sp>
    </p:spTree>
    <p:extLst>
      <p:ext uri="{BB962C8B-B14F-4D97-AF65-F5344CB8AC3E}">
        <p14:creationId xmlns:p14="http://schemas.microsoft.com/office/powerpoint/2010/main" val="100517086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47B85707-AF6A-AE6B-6D60-FD875A25C3B1}"/>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C8EE49FA-9453-1BE3-1CD3-D7B5566D7747}"/>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CE3CB79B-E5A0-DE27-10BE-204E4C507F85}"/>
              </a:ext>
            </a:extLst>
          </p:cNvPr>
          <p:cNvSpPr txBox="1"/>
          <p:nvPr/>
        </p:nvSpPr>
        <p:spPr>
          <a:xfrm>
            <a:off x="2511159" y="1982267"/>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Megelőlegezés</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03900299-8AFC-675B-8043-5276C6769374}"/>
              </a:ext>
            </a:extLst>
          </p:cNvPr>
          <p:cNvSpPr txBox="1"/>
          <p:nvPr/>
        </p:nvSpPr>
        <p:spPr>
          <a:xfrm>
            <a:off x="2511159" y="3998491"/>
            <a:ext cx="15608698" cy="4108817"/>
          </a:xfrm>
          <a:prstGeom prst="rect">
            <a:avLst/>
          </a:prstGeom>
          <a:noFill/>
        </p:spPr>
        <p:txBody>
          <a:bodyPr wrap="square" rtlCol="0">
            <a:spAutoFit/>
          </a:bodyPr>
          <a:lstStyle/>
          <a:p>
            <a:pPr marL="0" indent="0">
              <a:spcBef>
                <a:spcPts val="600"/>
              </a:spcBef>
              <a:buClr>
                <a:schemeClr val="accent5">
                  <a:lumMod val="75000"/>
                </a:schemeClr>
              </a:buClr>
              <a:buNone/>
            </a:pPr>
            <a:r>
              <a:rPr lang="en-GB" sz="3200" b="1" dirty="0">
                <a:solidFill>
                  <a:srgbClr val="003399"/>
                </a:solidFill>
              </a:rPr>
              <a:t>241/2023. (VI. 20.) </a:t>
            </a:r>
            <a:r>
              <a:rPr lang="en-GB" sz="3200" b="1" dirty="0" err="1">
                <a:solidFill>
                  <a:srgbClr val="003399"/>
                </a:solidFill>
              </a:rPr>
              <a:t>Korm</a:t>
            </a:r>
            <a:r>
              <a:rPr lang="en-GB" sz="3200" b="1" dirty="0">
                <a:solidFill>
                  <a:srgbClr val="003399"/>
                </a:solidFill>
              </a:rPr>
              <a:t>. </a:t>
            </a:r>
            <a:r>
              <a:rPr lang="en-GB" sz="3200" b="1" dirty="0" err="1">
                <a:solidFill>
                  <a:srgbClr val="003399"/>
                </a:solidFill>
              </a:rPr>
              <a:t>Rendelet</a:t>
            </a:r>
            <a:r>
              <a:rPr lang="hu-HU" sz="3200" b="1" dirty="0">
                <a:solidFill>
                  <a:srgbClr val="003399"/>
                </a:solidFill>
              </a:rPr>
              <a:t> </a:t>
            </a:r>
            <a:r>
              <a:rPr lang="hu-HU" sz="32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(Vhr.) </a:t>
            </a:r>
            <a:r>
              <a:rPr lang="hu-HU" sz="3200" b="1" dirty="0">
                <a:solidFill>
                  <a:srgbClr val="003399"/>
                </a:solidFill>
              </a:rPr>
              <a:t>12-13. §</a:t>
            </a:r>
          </a:p>
          <a:p>
            <a:pPr marL="0" indent="0">
              <a:spcBef>
                <a:spcPts val="600"/>
              </a:spcBef>
              <a:buClr>
                <a:schemeClr val="accent5">
                  <a:lumMod val="75000"/>
                </a:schemeClr>
              </a:buClr>
              <a:buNone/>
            </a:pPr>
            <a:endParaRPr lang="hu-HU" sz="3600" b="1" dirty="0">
              <a:solidFill>
                <a:srgbClr val="003399"/>
              </a:solidFill>
            </a:endParaRPr>
          </a:p>
          <a:p>
            <a:pPr marL="457200" indent="-457200">
              <a:spcBef>
                <a:spcPts val="600"/>
              </a:spcBef>
              <a:buClr>
                <a:schemeClr val="accent5">
                  <a:lumMod val="75000"/>
                </a:schemeClr>
              </a:buClr>
              <a:buFont typeface="Arial" panose="020B0604020202020204" pitchFamily="34" charset="0"/>
              <a:buChar char="•"/>
            </a:pPr>
            <a:r>
              <a:rPr lang="hu-HU" sz="2800" dirty="0">
                <a:solidFill>
                  <a:srgbClr val="003399"/>
                </a:solidFill>
              </a:rPr>
              <a:t>A jóváhagyott projektek hazai partnerei számára a nemzeti hatóság </a:t>
            </a:r>
            <a:r>
              <a:rPr lang="hu-HU" sz="2800" b="1" dirty="0">
                <a:solidFill>
                  <a:srgbClr val="003399"/>
                </a:solidFill>
              </a:rPr>
              <a:t>kérelemre</a:t>
            </a:r>
            <a:r>
              <a:rPr lang="hu-HU" sz="2800" dirty="0">
                <a:solidFill>
                  <a:srgbClr val="003399"/>
                </a:solidFill>
              </a:rPr>
              <a:t> </a:t>
            </a:r>
            <a:r>
              <a:rPr lang="hu-HU" sz="2800" b="1" dirty="0">
                <a:solidFill>
                  <a:srgbClr val="003399"/>
                </a:solidFill>
              </a:rPr>
              <a:t>megelőlegezést</a:t>
            </a:r>
            <a:r>
              <a:rPr lang="hu-HU" sz="2800" dirty="0">
                <a:solidFill>
                  <a:srgbClr val="003399"/>
                </a:solidFill>
              </a:rPr>
              <a:t> biztosít</a:t>
            </a:r>
          </a:p>
          <a:p>
            <a:pPr>
              <a:spcBef>
                <a:spcPts val="600"/>
              </a:spcBef>
              <a:buClr>
                <a:schemeClr val="accent5">
                  <a:lumMod val="75000"/>
                </a:schemeClr>
              </a:buClr>
            </a:pPr>
            <a:endParaRPr lang="hu-HU" sz="2800" dirty="0">
              <a:solidFill>
                <a:srgbClr val="003399"/>
              </a:solidFill>
            </a:endParaRPr>
          </a:p>
          <a:p>
            <a:pPr>
              <a:spcBef>
                <a:spcPts val="600"/>
              </a:spcBef>
              <a:buClr>
                <a:schemeClr val="accent5">
                  <a:lumMod val="75000"/>
                </a:schemeClr>
              </a:buClr>
            </a:pPr>
            <a:endParaRPr lang="hu-HU" sz="2800" dirty="0">
              <a:solidFill>
                <a:srgbClr val="003399"/>
              </a:solidFill>
            </a:endParaRPr>
          </a:p>
          <a:p>
            <a:pPr marL="457200" indent="-457200">
              <a:spcBef>
                <a:spcPts val="600"/>
              </a:spcBef>
              <a:buClr>
                <a:schemeClr val="accent5">
                  <a:lumMod val="75000"/>
                </a:schemeClr>
              </a:buClr>
              <a:buFont typeface="Arial" panose="020B0604020202020204" pitchFamily="34" charset="0"/>
              <a:buChar char="•"/>
            </a:pPr>
            <a:r>
              <a:rPr lang="hu-HU" sz="2800" b="1" dirty="0">
                <a:solidFill>
                  <a:srgbClr val="003399"/>
                </a:solidFill>
              </a:rPr>
              <a:t>Mértéke:</a:t>
            </a:r>
            <a:r>
              <a:rPr lang="hu-HU" sz="2800" dirty="0">
                <a:solidFill>
                  <a:srgbClr val="003399"/>
                </a:solidFill>
              </a:rPr>
              <a:t> támogatási szerződésben meghatározott </a:t>
            </a:r>
            <a:r>
              <a:rPr lang="hu-HU" sz="2800" b="1" dirty="0">
                <a:solidFill>
                  <a:srgbClr val="003399"/>
                </a:solidFill>
              </a:rPr>
              <a:t>összes elszámolható költség </a:t>
            </a:r>
            <a:r>
              <a:rPr lang="hu-HU" sz="2800" dirty="0">
                <a:solidFill>
                  <a:srgbClr val="003399"/>
                </a:solidFill>
              </a:rPr>
              <a:t>legfeljebb </a:t>
            </a:r>
            <a:r>
              <a:rPr lang="hu-HU" sz="2800" b="1" dirty="0">
                <a:solidFill>
                  <a:srgbClr val="003399"/>
                </a:solidFill>
              </a:rPr>
              <a:t>50%-a</a:t>
            </a:r>
            <a:r>
              <a:rPr lang="hu-HU" sz="2800" dirty="0">
                <a:solidFill>
                  <a:srgbClr val="003399"/>
                </a:solidFill>
              </a:rPr>
              <a:t> (</a:t>
            </a:r>
            <a:r>
              <a:rPr lang="hu-HU" sz="2800" dirty="0" err="1">
                <a:solidFill>
                  <a:srgbClr val="003399"/>
                </a:solidFill>
                <a:effectLst/>
                <a:latin typeface="Open Sans" panose="020B0606030504020204" pitchFamily="34" charset="0"/>
                <a:ea typeface="Open Sans" panose="020B0606030504020204" pitchFamily="34" charset="0"/>
                <a:cs typeface="Open Sans" panose="020B0606030504020204" pitchFamily="34" charset="0"/>
              </a:rPr>
              <a:t>Interreg</a:t>
            </a:r>
            <a:r>
              <a:rPr lang="hu-HU" sz="2800" dirty="0">
                <a:solidFill>
                  <a:srgbClr val="003399"/>
                </a:solidFill>
                <a:effectLst/>
                <a:latin typeface="Open Sans" panose="020B0606030504020204" pitchFamily="34" charset="0"/>
                <a:ea typeface="Open Sans" panose="020B0606030504020204" pitchFamily="34" charset="0"/>
                <a:cs typeface="Open Sans" panose="020B0606030504020204" pitchFamily="34" charset="0"/>
              </a:rPr>
              <a:t> VI-A Románia-Magyarország Program </a:t>
            </a:r>
            <a:r>
              <a:rPr lang="hu-HU" sz="2800" dirty="0">
                <a:solidFill>
                  <a:srgbClr val="003399"/>
                </a:solidFill>
              </a:rPr>
              <a:t>esetén)</a:t>
            </a:r>
            <a:endParaRPr lang="en-US" sz="28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Tree>
    <p:extLst>
      <p:ext uri="{BB962C8B-B14F-4D97-AF65-F5344CB8AC3E}">
        <p14:creationId xmlns:p14="http://schemas.microsoft.com/office/powerpoint/2010/main" val="277707276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showMasterSp="0">
  <p:cSld>
    <p:spTree>
      <p:nvGrpSpPr>
        <p:cNvPr id="1" name="">
          <a:extLst>
            <a:ext uri="{FF2B5EF4-FFF2-40B4-BE49-F238E27FC236}">
              <a16:creationId xmlns:a16="http://schemas.microsoft.com/office/drawing/2014/main" id="{E99263AB-63BC-2A52-1737-9EB105D50D82}"/>
            </a:ext>
          </a:extLst>
        </p:cNvPr>
        <p:cNvGrpSpPr/>
        <p:nvPr/>
      </p:nvGrpSpPr>
      <p:grpSpPr>
        <a:xfrm>
          <a:off x="0" y="0"/>
          <a:ext cx="0" cy="0"/>
          <a:chOff x="0" y="0"/>
          <a:chExt cx="0" cy="0"/>
        </a:xfrm>
      </p:grpSpPr>
      <p:pic>
        <p:nvPicPr>
          <p:cNvPr id="6" name="Picture 5" descr="Graphical user interface&#10;&#10;Description automatically generated with medium confidence">
            <a:extLst>
              <a:ext uri="{FF2B5EF4-FFF2-40B4-BE49-F238E27FC236}">
                <a16:creationId xmlns:a16="http://schemas.microsoft.com/office/drawing/2014/main" id="{8FD34EA5-0457-FC34-8C70-4E1F8FD62BCF}"/>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0" y="3340"/>
            <a:ext cx="20104100" cy="11302669"/>
          </a:xfrm>
          <a:prstGeom prst="rect">
            <a:avLst/>
          </a:prstGeom>
        </p:spPr>
      </p:pic>
      <p:sp>
        <p:nvSpPr>
          <p:cNvPr id="9" name="TextBox 8">
            <a:extLst>
              <a:ext uri="{FF2B5EF4-FFF2-40B4-BE49-F238E27FC236}">
                <a16:creationId xmlns:a16="http://schemas.microsoft.com/office/drawing/2014/main" id="{7E02CCCF-87C8-27C1-6E89-2CCFB7C00B30}"/>
              </a:ext>
            </a:extLst>
          </p:cNvPr>
          <p:cNvSpPr txBox="1"/>
          <p:nvPr/>
        </p:nvSpPr>
        <p:spPr>
          <a:xfrm>
            <a:off x="2508249" y="2454275"/>
            <a:ext cx="14325601" cy="646331"/>
          </a:xfrm>
          <a:prstGeom prst="rect">
            <a:avLst/>
          </a:prstGeom>
          <a:noFill/>
        </p:spPr>
        <p:txBody>
          <a:bodyPr wrap="square" rtlCol="0">
            <a:spAutoFit/>
          </a:bodyPr>
          <a:lstStyle/>
          <a:p>
            <a:pPr algn="l"/>
            <a:r>
              <a:rPr lang="hu-HU" sz="36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Megelőlegezés</a:t>
            </a:r>
            <a:endParaRPr lang="en-US" sz="3600" b="1"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0" name="TextBox 9">
            <a:extLst>
              <a:ext uri="{FF2B5EF4-FFF2-40B4-BE49-F238E27FC236}">
                <a16:creationId xmlns:a16="http://schemas.microsoft.com/office/drawing/2014/main" id="{67EB9888-D1CF-B51F-63A9-FD8448EF894B}"/>
              </a:ext>
            </a:extLst>
          </p:cNvPr>
          <p:cNvSpPr txBox="1"/>
          <p:nvPr/>
        </p:nvSpPr>
        <p:spPr>
          <a:xfrm>
            <a:off x="2508249" y="3745985"/>
            <a:ext cx="14478000" cy="4462760"/>
          </a:xfrm>
          <a:prstGeom prst="rect">
            <a:avLst/>
          </a:prstGeom>
          <a:noFill/>
        </p:spPr>
        <p:txBody>
          <a:bodyPr wrap="square" rtlCol="0">
            <a:spAutoFit/>
          </a:bodyPr>
          <a:lstStyle/>
          <a:p>
            <a:pPr marL="342900" indent="-342900" algn="just">
              <a:spcBef>
                <a:spcPts val="600"/>
              </a:spcBef>
              <a:buClr>
                <a:srgbClr val="003399"/>
              </a:buClr>
              <a:buFont typeface="Arial" panose="020B0604020202020204" pitchFamily="34" charset="0"/>
              <a:buChar cha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hazai partner a megelőlegezés fogadására, kezelésére és abból történő kifizetés teljesítésére a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Kincstárnál vezetett</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projektrészenként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elkülönített</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forint devizanemű</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pénzforgalmi számlát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nyit,    </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Vhr. 12.§ (6) )</a:t>
            </a:r>
          </a:p>
          <a:p>
            <a:pPr marL="342900" indent="-342900" algn="just">
              <a:spcBef>
                <a:spcPts val="600"/>
              </a:spcBef>
              <a:buClr>
                <a:schemeClr val="accent5">
                  <a:lumMod val="75000"/>
                </a:schemeClr>
              </a:buClr>
              <a:buFont typeface="Arial" panose="020B0604020202020204" pitchFamily="34" charset="0"/>
              <a:buChar cha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342900" indent="-342900" algn="just">
              <a:spcBef>
                <a:spcPts val="600"/>
              </a:spcBef>
              <a:buClr>
                <a:srgbClr val="003399"/>
              </a:buClr>
              <a:buFont typeface="Arial" panose="020B0604020202020204" pitchFamily="34" charset="0"/>
              <a:buChar cha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 hazai partner legkésőbb a megelőlegezés iránti kérelem benyújtásakor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igazolja</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a hitelesítési tevékenységre kijelölt szervezet részére a megelőlegezés kezelésére szolgáló elkülönített számla </a:t>
            </a:r>
            <a:r>
              <a:rPr lang="hu-HU" sz="2400" b="1" dirty="0">
                <a:solidFill>
                  <a:srgbClr val="003399"/>
                </a:solidFill>
                <a:latin typeface="Open Sans" panose="020B0606030504020204" pitchFamily="34" charset="0"/>
                <a:ea typeface="Open Sans" panose="020B0606030504020204" pitchFamily="34" charset="0"/>
                <a:cs typeface="Open Sans" panose="020B0606030504020204" pitchFamily="34" charset="0"/>
              </a:rPr>
              <a:t>megnyitását</a:t>
            </a: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 ( Vhr. 12.§ (7) )</a:t>
            </a:r>
          </a:p>
          <a:p>
            <a:pPr marL="342900" indent="-342900" algn="just">
              <a:spcBef>
                <a:spcPts val="600"/>
              </a:spcBef>
              <a:buClr>
                <a:schemeClr val="accent5">
                  <a:lumMod val="75000"/>
                </a:schemeClr>
              </a:buClr>
              <a:buFont typeface="Arial" panose="020B0604020202020204" pitchFamily="34" charset="0"/>
              <a:buChar char="•"/>
            </a:pPr>
            <a:endPar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endParaRPr>
          </a:p>
          <a:p>
            <a:pPr marL="342900" indent="-342900" algn="just">
              <a:spcBef>
                <a:spcPts val="600"/>
              </a:spcBef>
              <a:buClr>
                <a:srgbClr val="003399"/>
              </a:buClr>
              <a:buFont typeface="Arial" panose="020B0604020202020204" pitchFamily="34" charset="0"/>
              <a:buChar char="•"/>
            </a:pPr>
            <a:r>
              <a:rPr lang="hu-HU" sz="2400" dirty="0">
                <a:solidFill>
                  <a:srgbClr val="003399"/>
                </a:solidFill>
                <a:latin typeface="Open Sans" panose="020B0606030504020204" pitchFamily="34" charset="0"/>
                <a:ea typeface="Open Sans" panose="020B0606030504020204" pitchFamily="34" charset="0"/>
                <a:cs typeface="Open Sans" panose="020B0606030504020204" pitchFamily="34" charset="0"/>
              </a:rPr>
              <a:t>Az okiratban rendelkezni kell a visszafizetés biztosítékáról (kivéve központi költségvetési szerv esetén). (Vhr. 12. § (10) ) A biztosíték lehet : beszedési megbízás benyújtására vonatkozó felhatalmazó nyilatkozat vagy bankgarancia</a:t>
            </a:r>
          </a:p>
        </p:txBody>
      </p:sp>
    </p:spTree>
    <p:extLst>
      <p:ext uri="{BB962C8B-B14F-4D97-AF65-F5344CB8AC3E}">
        <p14:creationId xmlns:p14="http://schemas.microsoft.com/office/powerpoint/2010/main" val="3490970782"/>
      </p:ext>
    </p:extLst>
  </p:cSld>
  <p:clrMapOvr>
    <a:masterClrMapping/>
  </p:clrMapOvr>
</p:sld>
</file>

<file path=ppt/theme/theme1.xml><?xml version="1.0" encoding="utf-8"?>
<a:theme xmlns:a="http://schemas.openxmlformats.org/drawingml/2006/main" name="Office-téma">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PPT Template Interreg HU.pptx" id="{38377341-843A-4284-8D3F-370AEE33D2F7}" vid="{9648707F-4F9D-4ACA-AFA9-390266898F27}"/>
    </a:ext>
  </a:extLst>
</a:theme>
</file>

<file path=docProps/app.xml><?xml version="1.0" encoding="utf-8"?>
<Properties xmlns="http://schemas.openxmlformats.org/officeDocument/2006/extended-properties" xmlns:vt="http://schemas.openxmlformats.org/officeDocument/2006/docPropsVTypes">
  <Template>PPT Template Interreg HU</Template>
  <TotalTime>301</TotalTime>
  <Words>1247</Words>
  <Application>Microsoft Office PowerPoint</Application>
  <PresentationFormat>Egyéni</PresentationFormat>
  <Paragraphs>161</Paragraphs>
  <Slides>14</Slides>
  <Notes>0</Notes>
  <HiddenSlides>0</HiddenSlides>
  <MMClips>0</MMClips>
  <ScaleCrop>false</ScaleCrop>
  <HeadingPairs>
    <vt:vector size="6" baseType="variant">
      <vt:variant>
        <vt:lpstr>Használt betűtípusok</vt:lpstr>
      </vt:variant>
      <vt:variant>
        <vt:i4>4</vt:i4>
      </vt:variant>
      <vt:variant>
        <vt:lpstr>Téma</vt:lpstr>
      </vt:variant>
      <vt:variant>
        <vt:i4>1</vt:i4>
      </vt:variant>
      <vt:variant>
        <vt:lpstr>Diacímek</vt:lpstr>
      </vt:variant>
      <vt:variant>
        <vt:i4>14</vt:i4>
      </vt:variant>
    </vt:vector>
  </HeadingPairs>
  <TitlesOfParts>
    <vt:vector size="19" baseType="lpstr">
      <vt:lpstr>Aptos</vt:lpstr>
      <vt:lpstr>Arial</vt:lpstr>
      <vt:lpstr>Calibri</vt:lpstr>
      <vt:lpstr>Open Sans</vt:lpstr>
      <vt:lpstr>Office-téma</vt:lpstr>
      <vt:lpstr>PowerPoint-bemutató</vt:lpstr>
      <vt:lpstr>PowerPoint-bemutató</vt:lpstr>
      <vt:lpstr>PowerPoint-bemutató</vt:lpstr>
      <vt:lpstr>PowerPoint-bemutató</vt:lpstr>
      <vt:lpstr>PowerPoint-bemutató</vt:lpstr>
      <vt:lpstr>PowerPoint-bemutató</vt:lpstr>
      <vt:lpstr>PowerPoint-bemutató</vt:lpstr>
      <vt:lpstr>PowerPoint-bemutató</vt:lpstr>
      <vt:lpstr>PowerPoint-bemutató</vt:lpstr>
      <vt:lpstr>PowerPoint-bemutató</vt:lpstr>
      <vt:lpstr>PowerPoint-bemutató</vt:lpstr>
      <vt:lpstr>PowerPoint-bemutató</vt:lpstr>
      <vt:lpstr>PowerPoint-bemutató</vt:lpstr>
      <vt:lpstr>PowerPoint-bemutató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Pribojszkiné Kása Anikó</dc:creator>
  <cp:lastModifiedBy>Pettner Adrienn</cp:lastModifiedBy>
  <cp:revision>21</cp:revision>
  <dcterms:created xsi:type="dcterms:W3CDTF">2025-02-12T14:47:28Z</dcterms:created>
  <dcterms:modified xsi:type="dcterms:W3CDTF">2025-03-07T08:15:46Z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2022-11-11T00:00:00Z</vt:filetime>
  </property>
  <property fmtid="{D5CDD505-2E9C-101B-9397-08002B2CF9AE}" pid="3" name="Creator">
    <vt:lpwstr>Adobe Illustrator 27.0 (Windows)</vt:lpwstr>
  </property>
  <property fmtid="{D5CDD505-2E9C-101B-9397-08002B2CF9AE}" pid="4" name="LastSaved">
    <vt:filetime>2022-11-11T00:00:00Z</vt:filetime>
  </property>
  <property fmtid="{D5CDD505-2E9C-101B-9397-08002B2CF9AE}" pid="5" name="Producer">
    <vt:lpwstr>Adobe PDF library 16.07</vt:lpwstr>
  </property>
</Properties>
</file>