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8" r:id="rId3"/>
    <p:sldId id="290" r:id="rId4"/>
    <p:sldId id="264" r:id="rId5"/>
    <p:sldId id="263" r:id="rId6"/>
    <p:sldId id="265" r:id="rId7"/>
    <p:sldId id="266" r:id="rId8"/>
    <p:sldId id="269" r:id="rId9"/>
    <p:sldId id="270" r:id="rId10"/>
    <p:sldId id="267" r:id="rId11"/>
    <p:sldId id="268" r:id="rId12"/>
    <p:sldId id="271" r:id="rId13"/>
    <p:sldId id="291" r:id="rId14"/>
    <p:sldId id="276" r:id="rId15"/>
    <p:sldId id="275" r:id="rId16"/>
    <p:sldId id="274" r:id="rId17"/>
    <p:sldId id="273" r:id="rId18"/>
    <p:sldId id="272" r:id="rId19"/>
    <p:sldId id="283" r:id="rId20"/>
    <p:sldId id="282" r:id="rId21"/>
    <p:sldId id="281" r:id="rId22"/>
    <p:sldId id="280" r:id="rId23"/>
    <p:sldId id="279" r:id="rId24"/>
    <p:sldId id="278" r:id="rId25"/>
    <p:sldId id="277" r:id="rId26"/>
    <p:sldId id="284" r:id="rId27"/>
    <p:sldId id="285" r:id="rId28"/>
    <p:sldId id="286" r:id="rId29"/>
    <p:sldId id="287" r:id="rId30"/>
    <p:sldId id="289" r:id="rId31"/>
    <p:sldId id="260" r:id="rId32"/>
  </p:sldIdLst>
  <p:sldSz cx="20104100" cy="11309350"/>
  <p:notesSz cx="20104100" cy="11309350"/>
  <p:defaultTextStyle>
    <a:defPPr>
      <a:defRPr kern="0"/>
    </a:def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4" d="100"/>
          <a:sy n="64" d="100"/>
        </p:scale>
        <p:origin x="774" y="84"/>
      </p:cViewPr>
      <p:guideLst>
        <p:guide orient="horz" pos="2880"/>
        <p:guide pos="216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Címdia">
    <p:spTree>
      <p:nvGrpSpPr>
        <p:cNvPr id="1" name=""/>
        <p:cNvGrpSpPr/>
        <p:nvPr/>
      </p:nvGrpSpPr>
      <p:grpSpPr>
        <a:xfrm>
          <a:off x="0" y="0"/>
          <a:ext cx="0" cy="0"/>
          <a:chOff x="0" y="0"/>
          <a:chExt cx="0" cy="0"/>
        </a:xfrm>
      </p:grpSpPr>
      <p:sp>
        <p:nvSpPr>
          <p:cNvPr id="2" name="Holder 2"/>
          <p:cNvSpPr>
            <a:spLocks noGrp="1"/>
          </p:cNvSpPr>
          <p:nvPr>
            <p:ph type="ctrTitle"/>
          </p:nvPr>
        </p:nvSpPr>
        <p:spPr>
          <a:xfrm>
            <a:off x="1507807" y="3505898"/>
            <a:ext cx="17088486" cy="2374963"/>
          </a:xfrm>
          <a:prstGeom prst="rect">
            <a:avLst/>
          </a:prstGeom>
        </p:spPr>
        <p:txBody>
          <a:bodyPr wrap="square" lIns="0" tIns="0" rIns="0" bIns="0">
            <a:spAutoFit/>
          </a:bodyPr>
          <a:lstStyle>
            <a:lvl1pPr>
              <a:defRPr sz="2600" b="1" i="0">
                <a:solidFill>
                  <a:srgbClr val="003399"/>
                </a:solidFill>
                <a:latin typeface="Arial"/>
                <a:cs typeface="Arial"/>
              </a:defRPr>
            </a:lvl1pPr>
          </a:lstStyle>
          <a:p>
            <a:r>
              <a:rPr lang="hu-HU"/>
              <a:t>Mintacím szerkesztése</a:t>
            </a:r>
            <a:endParaRPr/>
          </a:p>
        </p:txBody>
      </p:sp>
      <p:sp>
        <p:nvSpPr>
          <p:cNvPr id="3" name="Holder 3"/>
          <p:cNvSpPr>
            <a:spLocks noGrp="1"/>
          </p:cNvSpPr>
          <p:nvPr>
            <p:ph type="subTitle" idx="4"/>
          </p:nvPr>
        </p:nvSpPr>
        <p:spPr>
          <a:xfrm>
            <a:off x="3015615" y="6333236"/>
            <a:ext cx="14072870" cy="2827337"/>
          </a:xfrm>
          <a:prstGeom prst="rect">
            <a:avLst/>
          </a:prstGeom>
        </p:spPr>
        <p:txBody>
          <a:bodyPr wrap="square" lIns="0" tIns="0" rIns="0" bIns="0">
            <a:spAutoFit/>
          </a:bodyPr>
          <a:lstStyle>
            <a:lvl1pPr>
              <a:defRPr/>
            </a:lvl1pPr>
          </a:lstStyle>
          <a:p>
            <a:r>
              <a:rPr lang="hu-HU"/>
              <a:t>Kattintson ide az alcím mintájának szerkesztéséhez</a:t>
            </a:r>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6/1/2026</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600" b="1" i="0">
                <a:solidFill>
                  <a:srgbClr val="003399"/>
                </a:solidFill>
                <a:latin typeface="Arial"/>
                <a:cs typeface="Arial"/>
              </a:defRPr>
            </a:lvl1pPr>
          </a:lstStyle>
          <a:p>
            <a:r>
              <a:rPr lang="hu-HU"/>
              <a:t>Mintacím szerkesztése</a:t>
            </a:r>
            <a:endParaRPr/>
          </a:p>
        </p:txBody>
      </p:sp>
      <p:sp>
        <p:nvSpPr>
          <p:cNvPr id="3" name="Holder 3"/>
          <p:cNvSpPr>
            <a:spLocks noGrp="1"/>
          </p:cNvSpPr>
          <p:nvPr>
            <p:ph type="body" idx="1"/>
          </p:nvPr>
        </p:nvSpPr>
        <p:spPr/>
        <p:txBody>
          <a:bodyPr lIns="0" tIns="0" rIns="0" bIns="0"/>
          <a:lstStyle>
            <a:lvl1pPr>
              <a:defRPr/>
            </a:lvl1pPr>
          </a:lstStyle>
          <a:p>
            <a:pPr lvl="0"/>
            <a:r>
              <a:rPr lang="hu-HU"/>
              <a:t>Mintaszöveg szerkesztése</a:t>
            </a: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6/1/2026</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2 tartalomrész">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600" b="1" i="0">
                <a:solidFill>
                  <a:srgbClr val="003399"/>
                </a:solidFill>
                <a:latin typeface="Arial"/>
                <a:cs typeface="Arial"/>
              </a:defRPr>
            </a:lvl1pPr>
          </a:lstStyle>
          <a:p>
            <a:r>
              <a:rPr lang="hu-HU"/>
              <a:t>Mintacím szerkesztése</a:t>
            </a:r>
            <a:endParaRPr/>
          </a:p>
        </p:txBody>
      </p:sp>
      <p:sp>
        <p:nvSpPr>
          <p:cNvPr id="3" name="Holder 3"/>
          <p:cNvSpPr>
            <a:spLocks noGrp="1"/>
          </p:cNvSpPr>
          <p:nvPr>
            <p:ph sz="half" idx="2"/>
          </p:nvPr>
        </p:nvSpPr>
        <p:spPr>
          <a:xfrm>
            <a:off x="1005205" y="2601150"/>
            <a:ext cx="8745284" cy="7464171"/>
          </a:xfrm>
          <a:prstGeom prst="rect">
            <a:avLst/>
          </a:prstGeom>
        </p:spPr>
        <p:txBody>
          <a:bodyPr wrap="square" lIns="0" tIns="0" rIns="0" bIns="0">
            <a:spAutoFit/>
          </a:bodyPr>
          <a:lstStyle>
            <a:lvl1pPr>
              <a:defRPr/>
            </a:lvl1pPr>
          </a:lstStyle>
          <a:p>
            <a:pPr lvl="0"/>
            <a:r>
              <a:rPr lang="hu-HU"/>
              <a:t>Mintaszöveg szerkesztése</a:t>
            </a:r>
          </a:p>
        </p:txBody>
      </p:sp>
      <p:sp>
        <p:nvSpPr>
          <p:cNvPr id="4" name="Holder 4"/>
          <p:cNvSpPr>
            <a:spLocks noGrp="1"/>
          </p:cNvSpPr>
          <p:nvPr>
            <p:ph sz="half" idx="3"/>
          </p:nvPr>
        </p:nvSpPr>
        <p:spPr>
          <a:xfrm>
            <a:off x="10353611" y="2601150"/>
            <a:ext cx="8745284" cy="7464171"/>
          </a:xfrm>
          <a:prstGeom prst="rect">
            <a:avLst/>
          </a:prstGeom>
        </p:spPr>
        <p:txBody>
          <a:bodyPr wrap="square" lIns="0" tIns="0" rIns="0" bIns="0">
            <a:spAutoFit/>
          </a:bodyPr>
          <a:lstStyle>
            <a:lvl1pPr>
              <a:defRPr/>
            </a:lvl1pPr>
          </a:lstStyle>
          <a:p>
            <a:pPr lvl="0"/>
            <a:r>
              <a:rPr lang="hu-HU"/>
              <a:t>Mintaszöveg szerkesztése</a:t>
            </a: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6/1/2026</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Csak cím">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600" b="1" i="0">
                <a:solidFill>
                  <a:srgbClr val="003399"/>
                </a:solidFill>
                <a:latin typeface="Arial"/>
                <a:cs typeface="Arial"/>
              </a:defRPr>
            </a:lvl1pPr>
          </a:lstStyle>
          <a:p>
            <a:r>
              <a:rPr lang="hu-HU"/>
              <a:t>Mintacím szerkesztése</a:t>
            </a:r>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6/1/2026</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Üres">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6/1/2026</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6692700" y="1489234"/>
            <a:ext cx="3176270" cy="819150"/>
          </a:xfrm>
          <a:prstGeom prst="rect">
            <a:avLst/>
          </a:prstGeom>
        </p:spPr>
        <p:txBody>
          <a:bodyPr wrap="square" lIns="0" tIns="0" rIns="0" bIns="0">
            <a:spAutoFit/>
          </a:bodyPr>
          <a:lstStyle>
            <a:lvl1pPr>
              <a:defRPr sz="2600" b="1" i="0">
                <a:solidFill>
                  <a:srgbClr val="003399"/>
                </a:solidFill>
                <a:latin typeface="Arial"/>
                <a:cs typeface="Arial"/>
              </a:defRPr>
            </a:lvl1pPr>
          </a:lstStyle>
          <a:p>
            <a:endParaRPr/>
          </a:p>
        </p:txBody>
      </p:sp>
      <p:sp>
        <p:nvSpPr>
          <p:cNvPr id="3" name="Holder 3"/>
          <p:cNvSpPr>
            <a:spLocks noGrp="1"/>
          </p:cNvSpPr>
          <p:nvPr>
            <p:ph type="body" idx="1"/>
          </p:nvPr>
        </p:nvSpPr>
        <p:spPr>
          <a:xfrm>
            <a:off x="1005205" y="2601150"/>
            <a:ext cx="18093690" cy="7464171"/>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6835394" y="10517696"/>
            <a:ext cx="6433312" cy="565467"/>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1005205" y="10517696"/>
            <a:ext cx="4623943" cy="565467"/>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6/1/2026</a:t>
            </a:fld>
            <a:endParaRPr lang="en-US"/>
          </a:p>
        </p:txBody>
      </p:sp>
      <p:sp>
        <p:nvSpPr>
          <p:cNvPr id="6" name="Holder 6"/>
          <p:cNvSpPr>
            <a:spLocks noGrp="1"/>
          </p:cNvSpPr>
          <p:nvPr>
            <p:ph type="sldNum" sz="quarter" idx="7"/>
          </p:nvPr>
        </p:nvSpPr>
        <p:spPr>
          <a:xfrm>
            <a:off x="14474953" y="10517696"/>
            <a:ext cx="4623943" cy="565467"/>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eaLnBrk="1" hangingPunct="1">
        <a:defRPr>
          <a:latin typeface="+mj-lt"/>
          <a:ea typeface="+mj-ea"/>
          <a:cs typeface="+mj-cs"/>
        </a:defRPr>
      </a:lvl1pPr>
    </p:titleStyle>
    <p:body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p:bodyStyle>
    <p:other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hyperlink" Target="https://kozbeszerzes.hu/kozbeszerzesek-az/magyar-jogi-hatter/elnoki-tajekoztatok/" TargetMode="External"/><Relationship Id="rId2" Type="http://schemas.openxmlformats.org/officeDocument/2006/relationships/image" Target="../media/image2.jp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4" name="Picture 53">
            <a:extLst>
              <a:ext uri="{FF2B5EF4-FFF2-40B4-BE49-F238E27FC236}">
                <a16:creationId xmlns:a16="http://schemas.microsoft.com/office/drawing/2014/main" id="{487CABE3-9088-A7A1-B064-6E217AF0F639}"/>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rcRect/>
          <a:stretch/>
        </p:blipFill>
        <p:spPr>
          <a:xfrm>
            <a:off x="9300" y="397"/>
            <a:ext cx="20085500" cy="11308554"/>
          </a:xfrm>
          <a:prstGeom prst="rect">
            <a:avLst/>
          </a:prstGeom>
        </p:spPr>
      </p:pic>
      <p:sp>
        <p:nvSpPr>
          <p:cNvPr id="55" name="TextBox 54">
            <a:extLst>
              <a:ext uri="{FF2B5EF4-FFF2-40B4-BE49-F238E27FC236}">
                <a16:creationId xmlns:a16="http://schemas.microsoft.com/office/drawing/2014/main" id="{1CE1A249-17A2-2460-CBE2-37508A4E55F1}"/>
              </a:ext>
            </a:extLst>
          </p:cNvPr>
          <p:cNvSpPr txBox="1"/>
          <p:nvPr/>
        </p:nvSpPr>
        <p:spPr>
          <a:xfrm>
            <a:off x="1212850" y="4816475"/>
            <a:ext cx="12877800" cy="1107996"/>
          </a:xfrm>
          <a:prstGeom prst="rect">
            <a:avLst/>
          </a:prstGeom>
          <a:noFill/>
        </p:spPr>
        <p:txBody>
          <a:bodyPr wrap="square" rtlCol="0">
            <a:spAutoFit/>
          </a:bodyPr>
          <a:lstStyle/>
          <a:p>
            <a:r>
              <a:rPr lang="hu-HU" sz="6600" b="1" noProof="0" dirty="0">
                <a:solidFill>
                  <a:srgbClr val="003399"/>
                </a:solidFill>
                <a:latin typeface="Open Sans" panose="020B0606030504020204" pitchFamily="34" charset="0"/>
                <a:ea typeface="Open Sans" panose="020B0606030504020204" pitchFamily="34" charset="0"/>
                <a:cs typeface="Open Sans" panose="020B0606030504020204" pitchFamily="34" charset="0"/>
              </a:rPr>
              <a:t>BESZERZÉSI SZABÁLYOK</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0511821F-6836-7810-52AD-13544109471A}"/>
            </a:ext>
          </a:extLst>
        </p:cNvPr>
        <p:cNvGrpSpPr/>
        <p:nvPr/>
      </p:nvGrpSpPr>
      <p:grpSpPr>
        <a:xfrm>
          <a:off x="0" y="0"/>
          <a:ext cx="0" cy="0"/>
          <a:chOff x="0" y="0"/>
          <a:chExt cx="0" cy="0"/>
        </a:xfrm>
      </p:grpSpPr>
      <p:pic>
        <p:nvPicPr>
          <p:cNvPr id="6" name="Picture 5" descr="Graphical user interface&#10;&#10;Description automatically generated with medium confidence">
            <a:extLst>
              <a:ext uri="{FF2B5EF4-FFF2-40B4-BE49-F238E27FC236}">
                <a16:creationId xmlns:a16="http://schemas.microsoft.com/office/drawing/2014/main" id="{160FE634-A2BB-DFF8-0408-2846C6C25A33}"/>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0" y="3340"/>
            <a:ext cx="20104100" cy="11302669"/>
          </a:xfrm>
          <a:prstGeom prst="rect">
            <a:avLst/>
          </a:prstGeom>
        </p:spPr>
      </p:pic>
      <p:sp>
        <p:nvSpPr>
          <p:cNvPr id="9" name="TextBox 8">
            <a:extLst>
              <a:ext uri="{FF2B5EF4-FFF2-40B4-BE49-F238E27FC236}">
                <a16:creationId xmlns:a16="http://schemas.microsoft.com/office/drawing/2014/main" id="{82E50EE5-5E84-8AA8-C3DD-8330D2B74ED2}"/>
              </a:ext>
            </a:extLst>
          </p:cNvPr>
          <p:cNvSpPr txBox="1"/>
          <p:nvPr/>
        </p:nvSpPr>
        <p:spPr>
          <a:xfrm>
            <a:off x="2410820" y="1910259"/>
            <a:ext cx="14477999" cy="923330"/>
          </a:xfrm>
          <a:prstGeom prst="rect">
            <a:avLst/>
          </a:prstGeom>
          <a:noFill/>
        </p:spPr>
        <p:txBody>
          <a:bodyPr wrap="square" rtlCol="0">
            <a:spAutoFit/>
          </a:bodyPr>
          <a:lstStyle/>
          <a:p>
            <a:pPr algn="l"/>
            <a:r>
              <a:rPr lang="hu-HU" sz="5400" b="1" noProof="0" dirty="0">
                <a:solidFill>
                  <a:srgbClr val="003399"/>
                </a:solidFill>
                <a:latin typeface="Open Sans" panose="020B0606030504020204" pitchFamily="34" charset="0"/>
                <a:ea typeface="Open Sans" panose="020B0606030504020204" pitchFamily="34" charset="0"/>
                <a:cs typeface="Open Sans" panose="020B0606030504020204" pitchFamily="34" charset="0"/>
              </a:rPr>
              <a:t>Összeférhetetlenség</a:t>
            </a:r>
          </a:p>
        </p:txBody>
      </p:sp>
      <p:sp>
        <p:nvSpPr>
          <p:cNvPr id="10" name="TextBox 9">
            <a:extLst>
              <a:ext uri="{FF2B5EF4-FFF2-40B4-BE49-F238E27FC236}">
                <a16:creationId xmlns:a16="http://schemas.microsoft.com/office/drawing/2014/main" id="{08FF3916-E77D-F7E3-7024-509FD915F760}"/>
              </a:ext>
            </a:extLst>
          </p:cNvPr>
          <p:cNvSpPr txBox="1"/>
          <p:nvPr/>
        </p:nvSpPr>
        <p:spPr>
          <a:xfrm>
            <a:off x="2571967" y="2833589"/>
            <a:ext cx="14478000" cy="6661567"/>
          </a:xfrm>
          <a:prstGeom prst="rect">
            <a:avLst/>
          </a:prstGeom>
          <a:noFill/>
        </p:spPr>
        <p:txBody>
          <a:bodyPr wrap="square" rtlCol="0">
            <a:spAutoFit/>
          </a:bodyPr>
          <a:lstStyle/>
          <a:p>
            <a:pPr marL="457200" indent="-457200" algn="just">
              <a:lnSpc>
                <a:spcPct val="150000"/>
              </a:lnSpc>
              <a:buFont typeface="Arial" panose="020B0604020202020204" pitchFamily="34" charset="0"/>
              <a:buChar char="•"/>
            </a:pPr>
            <a:r>
              <a:rPr lang="hu-HU" sz="3200" noProof="0" dirty="0">
                <a:solidFill>
                  <a:srgbClr val="003399"/>
                </a:solidFill>
                <a:latin typeface="Open Sans" panose="020B0606030504020204" pitchFamily="34" charset="0"/>
                <a:ea typeface="Open Sans" panose="020B0606030504020204" pitchFamily="34" charset="0"/>
                <a:cs typeface="Open Sans" panose="020B0606030504020204" pitchFamily="34" charset="0"/>
              </a:rPr>
              <a:t>Az ajánlatkérést megelőzően az ajánlatkérő dokumentáltan köteles elvégezni az ajánlattételre felhívni kívánt gazdasági szereplők összefonódás-vizsgálatát az interneten ingyenesen elérhető cégjegyzékadatok alapján.</a:t>
            </a:r>
          </a:p>
          <a:p>
            <a:pPr marL="457200" indent="-457200" algn="just">
              <a:lnSpc>
                <a:spcPct val="150000"/>
              </a:lnSpc>
              <a:buFont typeface="Arial" panose="020B0604020202020204" pitchFamily="34" charset="0"/>
              <a:buChar char="•"/>
            </a:pPr>
            <a:r>
              <a:rPr lang="hu-HU" sz="3200" noProof="0" dirty="0">
                <a:solidFill>
                  <a:srgbClr val="003399"/>
                </a:solidFill>
                <a:latin typeface="Open Sans" panose="020B0606030504020204" pitchFamily="34" charset="0"/>
                <a:ea typeface="Open Sans" panose="020B0606030504020204" pitchFamily="34" charset="0"/>
                <a:cs typeface="Open Sans" panose="020B0606030504020204" pitchFamily="34" charset="0"/>
              </a:rPr>
              <a:t>Az ajánlatkérő által az elszámoláshoz benyújtott, az összeférhetetlenségi esetekről szóló nyilatkozat nem mentesíti az ajánlatkérőt az alól, hogy kétség esetén minden olyan alátámasztó dokumentumot becsatoljon az ellenőrzést végző szervezet részére, amely igazolja azt, hogy az összeférhetetlenségi körülmények valóban nem álltak fenn. </a:t>
            </a:r>
          </a:p>
        </p:txBody>
      </p:sp>
    </p:spTree>
    <p:extLst>
      <p:ext uri="{BB962C8B-B14F-4D97-AF65-F5344CB8AC3E}">
        <p14:creationId xmlns:p14="http://schemas.microsoft.com/office/powerpoint/2010/main" val="12547633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F0ED85B7-00C8-9E0A-0B65-44171B89B1F6}"/>
            </a:ext>
          </a:extLst>
        </p:cNvPr>
        <p:cNvGrpSpPr/>
        <p:nvPr/>
      </p:nvGrpSpPr>
      <p:grpSpPr>
        <a:xfrm>
          <a:off x="0" y="0"/>
          <a:ext cx="0" cy="0"/>
          <a:chOff x="0" y="0"/>
          <a:chExt cx="0" cy="0"/>
        </a:xfrm>
      </p:grpSpPr>
      <p:pic>
        <p:nvPicPr>
          <p:cNvPr id="6" name="Picture 5" descr="Graphical user interface&#10;&#10;Description automatically generated with medium confidence">
            <a:extLst>
              <a:ext uri="{FF2B5EF4-FFF2-40B4-BE49-F238E27FC236}">
                <a16:creationId xmlns:a16="http://schemas.microsoft.com/office/drawing/2014/main" id="{F19438F4-CFAD-D766-50BA-8411E020D462}"/>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0" y="3340"/>
            <a:ext cx="20104100" cy="11302669"/>
          </a:xfrm>
          <a:prstGeom prst="rect">
            <a:avLst/>
          </a:prstGeom>
        </p:spPr>
      </p:pic>
      <p:sp>
        <p:nvSpPr>
          <p:cNvPr id="9" name="TextBox 8">
            <a:extLst>
              <a:ext uri="{FF2B5EF4-FFF2-40B4-BE49-F238E27FC236}">
                <a16:creationId xmlns:a16="http://schemas.microsoft.com/office/drawing/2014/main" id="{395AC568-AE34-CF9B-6689-45BB9C9C4E79}"/>
              </a:ext>
            </a:extLst>
          </p:cNvPr>
          <p:cNvSpPr txBox="1"/>
          <p:nvPr/>
        </p:nvSpPr>
        <p:spPr>
          <a:xfrm>
            <a:off x="2419202" y="1766243"/>
            <a:ext cx="14325601" cy="1754326"/>
          </a:xfrm>
          <a:prstGeom prst="rect">
            <a:avLst/>
          </a:prstGeom>
          <a:noFill/>
        </p:spPr>
        <p:txBody>
          <a:bodyPr wrap="square" rtlCol="0">
            <a:spAutoFit/>
          </a:bodyPr>
          <a:lstStyle/>
          <a:p>
            <a:pPr algn="l"/>
            <a:r>
              <a:rPr lang="hu-HU" sz="5400" b="1" noProof="0" dirty="0">
                <a:solidFill>
                  <a:srgbClr val="003399"/>
                </a:solidFill>
                <a:latin typeface="Open Sans" panose="020B0606030504020204" pitchFamily="34" charset="0"/>
                <a:ea typeface="Open Sans" panose="020B0606030504020204" pitchFamily="34" charset="0"/>
                <a:cs typeface="Open Sans" panose="020B0606030504020204" pitchFamily="34" charset="0"/>
              </a:rPr>
              <a:t>Összeférhetetlenségre vonatkozó pár példa</a:t>
            </a:r>
          </a:p>
        </p:txBody>
      </p:sp>
      <p:sp>
        <p:nvSpPr>
          <p:cNvPr id="10" name="TextBox 9">
            <a:extLst>
              <a:ext uri="{FF2B5EF4-FFF2-40B4-BE49-F238E27FC236}">
                <a16:creationId xmlns:a16="http://schemas.microsoft.com/office/drawing/2014/main" id="{5FA5EF4A-22E7-A272-0ACB-0E99E31F698E}"/>
              </a:ext>
            </a:extLst>
          </p:cNvPr>
          <p:cNvSpPr txBox="1"/>
          <p:nvPr/>
        </p:nvSpPr>
        <p:spPr>
          <a:xfrm>
            <a:off x="2635226" y="3648757"/>
            <a:ext cx="14478000" cy="6789551"/>
          </a:xfrm>
          <a:prstGeom prst="rect">
            <a:avLst/>
          </a:prstGeom>
          <a:noFill/>
        </p:spPr>
        <p:txBody>
          <a:bodyPr wrap="square" rtlCol="0">
            <a:spAutoFit/>
          </a:bodyPr>
          <a:lstStyle/>
          <a:p>
            <a:pPr marL="673200" indent="-457200" algn="just">
              <a:lnSpc>
                <a:spcPct val="140000"/>
              </a:lnSpc>
              <a:spcBef>
                <a:spcPts val="0"/>
              </a:spcBef>
              <a:buFont typeface="Arial" panose="020B0604020202020204" pitchFamily="34" charset="0"/>
              <a:buChar char="•"/>
            </a:pPr>
            <a:r>
              <a:rPr lang="hu-HU" sz="3200" dirty="0">
                <a:solidFill>
                  <a:srgbClr val="003399"/>
                </a:solidFill>
                <a:latin typeface="Open Sans" panose="020B0606030504020204" pitchFamily="34" charset="0"/>
                <a:ea typeface="Open Sans" panose="020B0606030504020204" pitchFamily="34" charset="0"/>
                <a:cs typeface="Open Sans" panose="020B0606030504020204" pitchFamily="34" charset="0"/>
              </a:rPr>
              <a:t>Két ajánlatadó cég tulajdonosai azonos személyek.</a:t>
            </a:r>
          </a:p>
          <a:p>
            <a:pPr marL="673200" indent="-457200" algn="just">
              <a:lnSpc>
                <a:spcPct val="140000"/>
              </a:lnSpc>
              <a:spcBef>
                <a:spcPts val="0"/>
              </a:spcBef>
              <a:buFont typeface="Arial" panose="020B0604020202020204" pitchFamily="34" charset="0"/>
              <a:buChar char="•"/>
            </a:pPr>
            <a:r>
              <a:rPr lang="hu-HU" sz="3200" dirty="0">
                <a:solidFill>
                  <a:srgbClr val="003399"/>
                </a:solidFill>
                <a:latin typeface="Open Sans" panose="020B0606030504020204" pitchFamily="34" charset="0"/>
                <a:ea typeface="Open Sans" panose="020B0606030504020204" pitchFamily="34" charset="0"/>
                <a:cs typeface="Open Sans" panose="020B0606030504020204" pitchFamily="34" charset="0"/>
              </a:rPr>
              <a:t>Az egyik vállalkozás tulajdonosa / vezetője a másik vállalkozás tulajdonosának / vezetőjének közeli hozzátartozója.</a:t>
            </a:r>
          </a:p>
          <a:p>
            <a:pPr marL="673200" indent="-457200" algn="just">
              <a:lnSpc>
                <a:spcPct val="140000"/>
              </a:lnSpc>
              <a:spcBef>
                <a:spcPts val="0"/>
              </a:spcBef>
              <a:buFont typeface="Arial" panose="020B0604020202020204" pitchFamily="34" charset="0"/>
              <a:buChar char="•"/>
            </a:pPr>
            <a:r>
              <a:rPr lang="hu-HU" sz="3200" dirty="0">
                <a:solidFill>
                  <a:srgbClr val="003399"/>
                </a:solidFill>
                <a:latin typeface="Open Sans" panose="020B0606030504020204" pitchFamily="34" charset="0"/>
                <a:ea typeface="Open Sans" panose="020B0606030504020204" pitchFamily="34" charset="0"/>
                <a:cs typeface="Open Sans" panose="020B0606030504020204" pitchFamily="34" charset="0"/>
              </a:rPr>
              <a:t>A projekt életének bármely szakaszában kapcsolattartóként megadott személy ugyanabban a projektben beszállítóvá válik.</a:t>
            </a:r>
          </a:p>
          <a:p>
            <a:pPr marL="673200" indent="-457200" algn="just">
              <a:lnSpc>
                <a:spcPct val="140000"/>
              </a:lnSpc>
              <a:spcBef>
                <a:spcPts val="0"/>
              </a:spcBef>
              <a:buFont typeface="Arial" panose="020B0604020202020204" pitchFamily="34" charset="0"/>
              <a:buChar char="•"/>
            </a:pPr>
            <a:r>
              <a:rPr lang="hu-HU" sz="3200" dirty="0">
                <a:solidFill>
                  <a:srgbClr val="003399"/>
                </a:solidFill>
                <a:latin typeface="Open Sans" panose="020B0606030504020204" pitchFamily="34" charset="0"/>
                <a:ea typeface="Open Sans" panose="020B0606030504020204" pitchFamily="34" charset="0"/>
                <a:cs typeface="Open Sans" panose="020B0606030504020204" pitchFamily="34" charset="0"/>
              </a:rPr>
              <a:t>Olyan gazdasági szereplő nyújt be ajánlatot, részvételi jelentkezést, amelynek az adott beszerzési eljárással kapcsolatos döntéshozói személyükben átfedést mutatnak az ajánlatkérő döntéseinek meghozatalára jogosultakkal.</a:t>
            </a:r>
          </a:p>
          <a:p>
            <a:pPr algn="just"/>
            <a:endParaRPr lang="hu-HU" sz="3200" noProof="0" dirty="0">
              <a:solidFill>
                <a:srgbClr val="003399"/>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735330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13C2ECFA-39FA-1515-1F78-D4DDB8E617C9}"/>
            </a:ext>
          </a:extLst>
        </p:cNvPr>
        <p:cNvGrpSpPr/>
        <p:nvPr/>
      </p:nvGrpSpPr>
      <p:grpSpPr>
        <a:xfrm>
          <a:off x="0" y="0"/>
          <a:ext cx="0" cy="0"/>
          <a:chOff x="0" y="0"/>
          <a:chExt cx="0" cy="0"/>
        </a:xfrm>
      </p:grpSpPr>
      <p:pic>
        <p:nvPicPr>
          <p:cNvPr id="6" name="Picture 5" descr="Graphical user interface&#10;&#10;Description automatically generated with medium confidence">
            <a:extLst>
              <a:ext uri="{FF2B5EF4-FFF2-40B4-BE49-F238E27FC236}">
                <a16:creationId xmlns:a16="http://schemas.microsoft.com/office/drawing/2014/main" id="{C0ADCD3C-8DAE-02E1-189A-243B6719028B}"/>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0" y="3340"/>
            <a:ext cx="20104100" cy="11302669"/>
          </a:xfrm>
          <a:prstGeom prst="rect">
            <a:avLst/>
          </a:prstGeom>
        </p:spPr>
      </p:pic>
      <p:sp>
        <p:nvSpPr>
          <p:cNvPr id="9" name="TextBox 8">
            <a:extLst>
              <a:ext uri="{FF2B5EF4-FFF2-40B4-BE49-F238E27FC236}">
                <a16:creationId xmlns:a16="http://schemas.microsoft.com/office/drawing/2014/main" id="{B5191359-9CDD-B516-0E35-0DC768A605DC}"/>
              </a:ext>
            </a:extLst>
          </p:cNvPr>
          <p:cNvSpPr txBox="1"/>
          <p:nvPr/>
        </p:nvSpPr>
        <p:spPr>
          <a:xfrm>
            <a:off x="2584448" y="2198291"/>
            <a:ext cx="14325601" cy="923330"/>
          </a:xfrm>
          <a:prstGeom prst="rect">
            <a:avLst/>
          </a:prstGeom>
          <a:noFill/>
        </p:spPr>
        <p:txBody>
          <a:bodyPr wrap="square" rtlCol="0">
            <a:spAutoFit/>
          </a:bodyPr>
          <a:lstStyle/>
          <a:p>
            <a:pPr algn="l"/>
            <a:r>
              <a:rPr lang="hu-HU" sz="5400" b="1" noProof="0" dirty="0">
                <a:solidFill>
                  <a:srgbClr val="003399"/>
                </a:solidFill>
                <a:latin typeface="Open Sans" panose="020B0606030504020204" pitchFamily="34" charset="0"/>
                <a:ea typeface="Open Sans" panose="020B0606030504020204" pitchFamily="34" charset="0"/>
                <a:cs typeface="Open Sans" panose="020B0606030504020204" pitchFamily="34" charset="0"/>
              </a:rPr>
              <a:t>Átláthatóság</a:t>
            </a:r>
          </a:p>
        </p:txBody>
      </p:sp>
      <p:sp>
        <p:nvSpPr>
          <p:cNvPr id="10" name="TextBox 9">
            <a:extLst>
              <a:ext uri="{FF2B5EF4-FFF2-40B4-BE49-F238E27FC236}">
                <a16:creationId xmlns:a16="http://schemas.microsoft.com/office/drawing/2014/main" id="{83F7C57E-F927-B56B-0EC9-3DF481AA14F8}"/>
              </a:ext>
            </a:extLst>
          </p:cNvPr>
          <p:cNvSpPr txBox="1"/>
          <p:nvPr/>
        </p:nvSpPr>
        <p:spPr>
          <a:xfrm>
            <a:off x="2508249" y="3404768"/>
            <a:ext cx="14478000" cy="6494085"/>
          </a:xfrm>
          <a:prstGeom prst="rect">
            <a:avLst/>
          </a:prstGeom>
          <a:noFill/>
        </p:spPr>
        <p:txBody>
          <a:bodyPr wrap="square" rtlCol="0">
            <a:spAutoFit/>
          </a:bodyPr>
          <a:lstStyle/>
          <a:p>
            <a:pPr marL="457200" indent="-457200" algn="just">
              <a:lnSpc>
                <a:spcPct val="150000"/>
              </a:lnSpc>
              <a:spcBef>
                <a:spcPts val="0"/>
              </a:spcBef>
              <a:buFont typeface="Arial" panose="020B0604020202020204" pitchFamily="34" charset="0"/>
              <a:buChar char="•"/>
            </a:pPr>
            <a:r>
              <a:rPr lang="hu-HU" sz="3200" dirty="0">
                <a:solidFill>
                  <a:srgbClr val="003399"/>
                </a:solidFill>
              </a:rPr>
              <a:t>Alkalmazott alkalmassági feltételek és értékelési szempontok az ajánlattevők számára előre megismerhetőnek kell lenni.</a:t>
            </a:r>
          </a:p>
          <a:p>
            <a:pPr marL="457200" indent="-457200" algn="just">
              <a:lnSpc>
                <a:spcPct val="150000"/>
              </a:lnSpc>
              <a:spcBef>
                <a:spcPts val="0"/>
              </a:spcBef>
              <a:buFont typeface="Arial" panose="020B0604020202020204" pitchFamily="34" charset="0"/>
              <a:buChar char="•"/>
            </a:pPr>
            <a:r>
              <a:rPr lang="hu-HU" sz="3200" dirty="0">
                <a:solidFill>
                  <a:srgbClr val="003399"/>
                </a:solidFill>
              </a:rPr>
              <a:t>Amennyiben az ajánlatkérő saját honlappal rendelkezik, köteles azon a beszerzési eljárást megindító felhívást, illetve a felhívás esetleges módosítását közzétenni.</a:t>
            </a:r>
          </a:p>
          <a:p>
            <a:pPr marL="457200" indent="-457200" algn="just">
              <a:lnSpc>
                <a:spcPct val="150000"/>
              </a:lnSpc>
              <a:spcBef>
                <a:spcPts val="0"/>
              </a:spcBef>
              <a:buFont typeface="Arial" panose="020B0604020202020204" pitchFamily="34" charset="0"/>
              <a:buChar char="•"/>
            </a:pPr>
            <a:r>
              <a:rPr lang="hu-HU" sz="3200" dirty="0">
                <a:solidFill>
                  <a:srgbClr val="003399"/>
                </a:solidFill>
              </a:rPr>
              <a:t>A partner köteles megfelelően dokumentálni a beszerzési eljárás minden lépését és szükség esetén benyújtania a hitelesítési tevékenységre kijelölt szervezet részére.</a:t>
            </a:r>
          </a:p>
          <a:p>
            <a:pPr algn="just"/>
            <a:endParaRPr lang="hu-HU" sz="3200" noProof="0" dirty="0">
              <a:solidFill>
                <a:srgbClr val="003399"/>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7110098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A9C138C8-28A1-40B6-58B9-3254BEC426B3}"/>
            </a:ext>
          </a:extLst>
        </p:cNvPr>
        <p:cNvGrpSpPr/>
        <p:nvPr/>
      </p:nvGrpSpPr>
      <p:grpSpPr>
        <a:xfrm>
          <a:off x="0" y="0"/>
          <a:ext cx="0" cy="0"/>
          <a:chOff x="0" y="0"/>
          <a:chExt cx="0" cy="0"/>
        </a:xfrm>
      </p:grpSpPr>
      <p:pic>
        <p:nvPicPr>
          <p:cNvPr id="6" name="Picture 5" descr="Graphical user interface&#10;&#10;Description automatically generated with medium confidence">
            <a:extLst>
              <a:ext uri="{FF2B5EF4-FFF2-40B4-BE49-F238E27FC236}">
                <a16:creationId xmlns:a16="http://schemas.microsoft.com/office/drawing/2014/main" id="{75DEED35-B3EA-E28E-FE73-79B9CEBC2039}"/>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0" y="3340"/>
            <a:ext cx="20104100" cy="11302669"/>
          </a:xfrm>
          <a:prstGeom prst="rect">
            <a:avLst/>
          </a:prstGeom>
        </p:spPr>
      </p:pic>
      <p:sp>
        <p:nvSpPr>
          <p:cNvPr id="9" name="TextBox 8">
            <a:extLst>
              <a:ext uri="{FF2B5EF4-FFF2-40B4-BE49-F238E27FC236}">
                <a16:creationId xmlns:a16="http://schemas.microsoft.com/office/drawing/2014/main" id="{BA7E0CE9-7D02-9938-88D3-251D6B580D83}"/>
              </a:ext>
            </a:extLst>
          </p:cNvPr>
          <p:cNvSpPr txBox="1"/>
          <p:nvPr/>
        </p:nvSpPr>
        <p:spPr>
          <a:xfrm>
            <a:off x="2584448" y="2198291"/>
            <a:ext cx="14325601" cy="923330"/>
          </a:xfrm>
          <a:prstGeom prst="rect">
            <a:avLst/>
          </a:prstGeom>
          <a:noFill/>
        </p:spPr>
        <p:txBody>
          <a:bodyPr wrap="square" rtlCol="0">
            <a:spAutoFit/>
          </a:bodyPr>
          <a:lstStyle/>
          <a:p>
            <a:pPr algn="l"/>
            <a:r>
              <a:rPr lang="hu-HU" sz="5400" b="1" dirty="0">
                <a:solidFill>
                  <a:srgbClr val="003399"/>
                </a:solidFill>
                <a:latin typeface="Open Sans" panose="020B0606030504020204" pitchFamily="34" charset="0"/>
                <a:ea typeface="Open Sans" panose="020B0606030504020204" pitchFamily="34" charset="0"/>
                <a:cs typeface="Open Sans" panose="020B0606030504020204" pitchFamily="34" charset="0"/>
              </a:rPr>
              <a:t>Közbeszerzési kötelezettség</a:t>
            </a:r>
            <a:endParaRPr lang="hu-HU" sz="5400" b="1" noProof="0" dirty="0">
              <a:solidFill>
                <a:srgbClr val="003399"/>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TextBox 9">
            <a:extLst>
              <a:ext uri="{FF2B5EF4-FFF2-40B4-BE49-F238E27FC236}">
                <a16:creationId xmlns:a16="http://schemas.microsoft.com/office/drawing/2014/main" id="{A4C8CA20-F58C-E321-ADD4-A4C87E1A8D22}"/>
              </a:ext>
            </a:extLst>
          </p:cNvPr>
          <p:cNvSpPr txBox="1"/>
          <p:nvPr/>
        </p:nvSpPr>
        <p:spPr>
          <a:xfrm>
            <a:off x="2508249" y="3404768"/>
            <a:ext cx="14478000" cy="5922903"/>
          </a:xfrm>
          <a:prstGeom prst="rect">
            <a:avLst/>
          </a:prstGeom>
          <a:noFill/>
        </p:spPr>
        <p:txBody>
          <a:bodyPr wrap="square" rtlCol="0">
            <a:spAutoFit/>
          </a:bodyPr>
          <a:lstStyle/>
          <a:p>
            <a:pPr marL="457200" indent="-457200" algn="just">
              <a:lnSpc>
                <a:spcPct val="150000"/>
              </a:lnSpc>
              <a:spcBef>
                <a:spcPts val="0"/>
              </a:spcBef>
              <a:buFont typeface="Arial" panose="020B0604020202020204" pitchFamily="34" charset="0"/>
              <a:buChar char="•"/>
            </a:pPr>
            <a:r>
              <a:rPr lang="hu-HU" sz="3200" noProof="0" dirty="0">
                <a:solidFill>
                  <a:srgbClr val="003399"/>
                </a:solidFill>
                <a:latin typeface="Open Sans" panose="020B0606030504020204" pitchFamily="34" charset="0"/>
                <a:ea typeface="Open Sans" panose="020B0606030504020204" pitchFamily="34" charset="0"/>
                <a:cs typeface="Open Sans" panose="020B0606030504020204" pitchFamily="34" charset="0"/>
              </a:rPr>
              <a:t>Hazai partner köteles a beszerzéseinek tervezése során megvizsgálni, hogy </a:t>
            </a:r>
            <a:r>
              <a:rPr lang="hu-HU" sz="3200" dirty="0">
                <a:solidFill>
                  <a:srgbClr val="003399"/>
                </a:solidFill>
                <a:latin typeface="Open Sans" panose="020B0606030504020204" pitchFamily="34" charset="0"/>
                <a:ea typeface="Open Sans" panose="020B0606030504020204" pitchFamily="34" charset="0"/>
                <a:cs typeface="Open Sans" panose="020B0606030504020204" pitchFamily="34" charset="0"/>
              </a:rPr>
              <a:t>fennáll-e a Kbt. szerinti közbeszerzési kötelezettség.</a:t>
            </a:r>
          </a:p>
          <a:p>
            <a:pPr marL="457200" indent="-457200" algn="just">
              <a:lnSpc>
                <a:spcPct val="150000"/>
              </a:lnSpc>
              <a:spcBef>
                <a:spcPts val="0"/>
              </a:spcBef>
              <a:buFont typeface="Arial" panose="020B0604020202020204" pitchFamily="34" charset="0"/>
              <a:buChar char="•"/>
            </a:pPr>
            <a:r>
              <a:rPr lang="hu-HU" sz="3200" noProof="0" dirty="0">
                <a:solidFill>
                  <a:srgbClr val="003399"/>
                </a:solidFill>
                <a:latin typeface="Open Sans" panose="020B0606030504020204" pitchFamily="34" charset="0"/>
                <a:ea typeface="Open Sans" panose="020B0606030504020204" pitchFamily="34" charset="0"/>
                <a:cs typeface="Open Sans" panose="020B0606030504020204" pitchFamily="34" charset="0"/>
              </a:rPr>
              <a:t>Kbt. 5. § (1) bekezdés e) pont hatálya alá tart</a:t>
            </a:r>
            <a:r>
              <a:rPr lang="hu-HU" sz="3200" dirty="0" err="1">
                <a:solidFill>
                  <a:srgbClr val="003399"/>
                </a:solidFill>
                <a:latin typeface="Open Sans" panose="020B0606030504020204" pitchFamily="34" charset="0"/>
                <a:ea typeface="Open Sans" panose="020B0606030504020204" pitchFamily="34" charset="0"/>
                <a:cs typeface="Open Sans" panose="020B0606030504020204" pitchFamily="34" charset="0"/>
              </a:rPr>
              <a:t>ozás</a:t>
            </a:r>
            <a:r>
              <a:rPr lang="hu-HU" sz="3200" dirty="0">
                <a:solidFill>
                  <a:srgbClr val="003399"/>
                </a:solidFill>
                <a:latin typeface="Open Sans" panose="020B0606030504020204" pitchFamily="34" charset="0"/>
                <a:ea typeface="Open Sans" panose="020B0606030504020204" pitchFamily="34" charset="0"/>
                <a:cs typeface="Open Sans" panose="020B0606030504020204" pitchFamily="34" charset="0"/>
              </a:rPr>
              <a:t> vizsgálata (főként a „közérdekű tevékenység” és a többségi részben fennálló állami finanszírozás).</a:t>
            </a:r>
          </a:p>
          <a:p>
            <a:pPr marL="457200" indent="-457200" algn="just">
              <a:lnSpc>
                <a:spcPct val="150000"/>
              </a:lnSpc>
              <a:spcBef>
                <a:spcPts val="0"/>
              </a:spcBef>
              <a:buFont typeface="Arial" panose="020B0604020202020204" pitchFamily="34" charset="0"/>
              <a:buChar char="•"/>
            </a:pPr>
            <a:r>
              <a:rPr lang="hu-HU" sz="3200" noProof="0" dirty="0">
                <a:solidFill>
                  <a:srgbClr val="003399"/>
                </a:solidFill>
                <a:latin typeface="Open Sans" panose="020B0606030504020204" pitchFamily="34" charset="0"/>
                <a:ea typeface="Open Sans" panose="020B0606030504020204" pitchFamily="34" charset="0"/>
                <a:cs typeface="Open Sans" panose="020B0606030504020204" pitchFamily="34" charset="0"/>
              </a:rPr>
              <a:t>Kbt. 5. § (2) bekezdés alá tartozás vizsgálata</a:t>
            </a:r>
          </a:p>
          <a:p>
            <a:pPr marL="457200" indent="-457200" algn="just">
              <a:lnSpc>
                <a:spcPct val="150000"/>
              </a:lnSpc>
              <a:spcBef>
                <a:spcPts val="0"/>
              </a:spcBef>
              <a:buFont typeface="Arial" panose="020B0604020202020204" pitchFamily="34" charset="0"/>
              <a:buChar char="•"/>
            </a:pPr>
            <a:r>
              <a:rPr lang="hu-HU" sz="3200" noProof="0" dirty="0">
                <a:solidFill>
                  <a:srgbClr val="003399"/>
                </a:solidFill>
                <a:latin typeface="Open Sans" panose="020B0606030504020204" pitchFamily="34" charset="0"/>
                <a:ea typeface="Open Sans" panose="020B0606030504020204" pitchFamily="34" charset="0"/>
                <a:cs typeface="Open Sans" panose="020B0606030504020204" pitchFamily="34" charset="0"/>
              </a:rPr>
              <a:t>Hazai partner felelőssége a 235/2024. (VIII.8.) Korm. Rendelet (Zöld kormányrendelet) betartása.</a:t>
            </a:r>
          </a:p>
        </p:txBody>
      </p:sp>
    </p:spTree>
    <p:extLst>
      <p:ext uri="{BB962C8B-B14F-4D97-AF65-F5344CB8AC3E}">
        <p14:creationId xmlns:p14="http://schemas.microsoft.com/office/powerpoint/2010/main" val="13773472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F4725FBB-3FCF-C54A-2C32-8DB5484451BF}"/>
            </a:ext>
          </a:extLst>
        </p:cNvPr>
        <p:cNvGrpSpPr/>
        <p:nvPr/>
      </p:nvGrpSpPr>
      <p:grpSpPr>
        <a:xfrm>
          <a:off x="0" y="0"/>
          <a:ext cx="0" cy="0"/>
          <a:chOff x="0" y="0"/>
          <a:chExt cx="0" cy="0"/>
        </a:xfrm>
      </p:grpSpPr>
      <p:pic>
        <p:nvPicPr>
          <p:cNvPr id="6" name="Picture 5" descr="Graphical user interface&#10;&#10;Description automatically generated with medium confidence">
            <a:extLst>
              <a:ext uri="{FF2B5EF4-FFF2-40B4-BE49-F238E27FC236}">
                <a16:creationId xmlns:a16="http://schemas.microsoft.com/office/drawing/2014/main" id="{B59E170C-64B9-EADD-DB76-AD38E5F742E8}"/>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0" y="3340"/>
            <a:ext cx="20104100" cy="11302669"/>
          </a:xfrm>
          <a:prstGeom prst="rect">
            <a:avLst/>
          </a:prstGeom>
        </p:spPr>
      </p:pic>
      <p:sp>
        <p:nvSpPr>
          <p:cNvPr id="9" name="TextBox 8">
            <a:extLst>
              <a:ext uri="{FF2B5EF4-FFF2-40B4-BE49-F238E27FC236}">
                <a16:creationId xmlns:a16="http://schemas.microsoft.com/office/drawing/2014/main" id="{5CE1C088-CC71-A77B-94D4-98952120F73D}"/>
              </a:ext>
            </a:extLst>
          </p:cNvPr>
          <p:cNvSpPr txBox="1"/>
          <p:nvPr/>
        </p:nvSpPr>
        <p:spPr>
          <a:xfrm>
            <a:off x="2491210" y="2126283"/>
            <a:ext cx="14325601" cy="923330"/>
          </a:xfrm>
          <a:prstGeom prst="rect">
            <a:avLst/>
          </a:prstGeom>
          <a:noFill/>
        </p:spPr>
        <p:txBody>
          <a:bodyPr wrap="square" rtlCol="0">
            <a:spAutoFit/>
          </a:bodyPr>
          <a:lstStyle/>
          <a:p>
            <a:pPr marL="0" indent="0">
              <a:spcBef>
                <a:spcPts val="600"/>
              </a:spcBef>
              <a:buClr>
                <a:schemeClr val="accent5">
                  <a:lumMod val="75000"/>
                </a:schemeClr>
              </a:buClr>
              <a:buNone/>
            </a:pPr>
            <a:r>
              <a:rPr lang="hu-HU" sz="5400" b="1" cap="all" dirty="0">
                <a:solidFill>
                  <a:srgbClr val="003399"/>
                </a:solidFill>
                <a:latin typeface="Open Sans" panose="020B0606030504020204" pitchFamily="34" charset="0"/>
                <a:ea typeface="Open Sans" panose="020B0606030504020204" pitchFamily="34" charset="0"/>
                <a:cs typeface="Open Sans" panose="020B0606030504020204" pitchFamily="34" charset="0"/>
              </a:rPr>
              <a:t>Eljárások és értékhatárok</a:t>
            </a:r>
          </a:p>
        </p:txBody>
      </p:sp>
      <p:sp>
        <p:nvSpPr>
          <p:cNvPr id="10" name="TextBox 9">
            <a:extLst>
              <a:ext uri="{FF2B5EF4-FFF2-40B4-BE49-F238E27FC236}">
                <a16:creationId xmlns:a16="http://schemas.microsoft.com/office/drawing/2014/main" id="{6035B647-6AF1-D077-6A7C-0487C614F017}"/>
              </a:ext>
            </a:extLst>
          </p:cNvPr>
          <p:cNvSpPr txBox="1"/>
          <p:nvPr/>
        </p:nvSpPr>
        <p:spPr>
          <a:xfrm>
            <a:off x="2635226" y="3422427"/>
            <a:ext cx="14478000" cy="5922903"/>
          </a:xfrm>
          <a:prstGeom prst="rect">
            <a:avLst/>
          </a:prstGeom>
          <a:noFill/>
        </p:spPr>
        <p:txBody>
          <a:bodyPr wrap="square" rtlCol="0">
            <a:spAutoFit/>
          </a:bodyPr>
          <a:lstStyle/>
          <a:p>
            <a:pPr marL="0" indent="0" algn="just">
              <a:lnSpc>
                <a:spcPct val="150000"/>
              </a:lnSpc>
              <a:buClr>
                <a:schemeClr val="accent5">
                  <a:lumMod val="75000"/>
                </a:schemeClr>
              </a:buClr>
              <a:buNone/>
            </a:pPr>
            <a:r>
              <a:rPr lang="hu-HU" sz="3200" b="1" dirty="0">
                <a:solidFill>
                  <a:srgbClr val="003399"/>
                </a:solidFill>
                <a:latin typeface="Open Sans" panose="020B0606030504020204" pitchFamily="34" charset="0"/>
                <a:ea typeface="Open Sans" panose="020B0606030504020204" pitchFamily="34" charset="0"/>
                <a:cs typeface="Open Sans" panose="020B0606030504020204" pitchFamily="34" charset="0"/>
              </a:rPr>
              <a:t>1. Közbeszerzési értékhatárt elérő vagy meghaladó értékű beszerzések </a:t>
            </a:r>
            <a:r>
              <a:rPr lang="hu-HU" sz="3200" dirty="0">
                <a:solidFill>
                  <a:srgbClr val="003399"/>
                </a:solidFill>
                <a:latin typeface="Open Sans" panose="020B0606030504020204" pitchFamily="34" charset="0"/>
                <a:ea typeface="Open Sans" panose="020B0606030504020204" pitchFamily="34" charset="0"/>
                <a:cs typeface="Open Sans" panose="020B0606030504020204" pitchFamily="34" charset="0"/>
              </a:rPr>
              <a:t>– a </a:t>
            </a:r>
            <a:r>
              <a:rPr lang="hu-HU" sz="3200" dirty="0">
                <a:solidFill>
                  <a:srgbClr val="003399"/>
                </a:solidFill>
              </a:rPr>
              <a:t>2015. évi CXLIII. Törvény, s a kapcsolódó rendeletek szabályozzák </a:t>
            </a:r>
            <a:endParaRPr lang="hu-HU" sz="3200" dirty="0">
              <a:solidFill>
                <a:srgbClr val="003399"/>
              </a:solidFill>
              <a:latin typeface="Open Sans" panose="020B0606030504020204" pitchFamily="34" charset="0"/>
              <a:ea typeface="Open Sans" panose="020B0606030504020204" pitchFamily="34" charset="0"/>
              <a:cs typeface="Open Sans" panose="020B0606030504020204" pitchFamily="34" charset="0"/>
            </a:endParaRPr>
          </a:p>
          <a:p>
            <a:pPr marL="0" indent="0">
              <a:lnSpc>
                <a:spcPct val="150000"/>
              </a:lnSpc>
              <a:buClr>
                <a:schemeClr val="accent5">
                  <a:lumMod val="75000"/>
                </a:schemeClr>
              </a:buClr>
              <a:buNone/>
            </a:pPr>
            <a:r>
              <a:rPr lang="hu-HU" sz="3200" b="1" dirty="0">
                <a:solidFill>
                  <a:srgbClr val="003399"/>
                </a:solidFill>
                <a:latin typeface="Open Sans" panose="020B0606030504020204" pitchFamily="34" charset="0"/>
                <a:ea typeface="Open Sans" panose="020B0606030504020204" pitchFamily="34" charset="0"/>
                <a:cs typeface="Open Sans" panose="020B0606030504020204" pitchFamily="34" charset="0"/>
              </a:rPr>
              <a:t>2. Közbeszerzési értékhatár alatti beszerzések</a:t>
            </a:r>
          </a:p>
          <a:p>
            <a:pPr marL="457200" lvl="1" indent="-457200">
              <a:lnSpc>
                <a:spcPct val="150000"/>
              </a:lnSpc>
              <a:buClr>
                <a:schemeClr val="accent5">
                  <a:lumMod val="75000"/>
                </a:schemeClr>
              </a:buClr>
              <a:buFont typeface="Arial" panose="020B0604020202020204" pitchFamily="34" charset="0"/>
              <a:buChar char="•"/>
            </a:pPr>
            <a:r>
              <a:rPr lang="hu-HU" sz="3200" dirty="0">
                <a:solidFill>
                  <a:srgbClr val="003399"/>
                </a:solidFill>
                <a:latin typeface="Open Sans" panose="020B0606030504020204" pitchFamily="34" charset="0"/>
                <a:ea typeface="Open Sans" panose="020B0606030504020204" pitchFamily="34" charset="0"/>
                <a:cs typeface="Open Sans" panose="020B0606030504020204" pitchFamily="34" charset="0"/>
              </a:rPr>
              <a:t>2.1. nettó 10 000 eurót elérő vagy meghaladó beszerzés</a:t>
            </a:r>
          </a:p>
          <a:p>
            <a:pPr marL="457200" lvl="1" indent="-457200">
              <a:lnSpc>
                <a:spcPct val="150000"/>
              </a:lnSpc>
              <a:buClr>
                <a:schemeClr val="accent5">
                  <a:lumMod val="75000"/>
                </a:schemeClr>
              </a:buClr>
              <a:buFont typeface="Arial" panose="020B0604020202020204" pitchFamily="34" charset="0"/>
              <a:buChar char="•"/>
            </a:pPr>
            <a:r>
              <a:rPr lang="hu-HU" sz="3200" dirty="0">
                <a:solidFill>
                  <a:srgbClr val="003399"/>
                </a:solidFill>
                <a:latin typeface="Open Sans" panose="020B0606030504020204" pitchFamily="34" charset="0"/>
                <a:ea typeface="Open Sans" panose="020B0606030504020204" pitchFamily="34" charset="0"/>
                <a:cs typeface="Open Sans" panose="020B0606030504020204" pitchFamily="34" charset="0"/>
              </a:rPr>
              <a:t>2.2. nettó 10 000 euró alatti beszerzések</a:t>
            </a:r>
          </a:p>
          <a:p>
            <a:pPr marL="0" lvl="1" indent="0">
              <a:lnSpc>
                <a:spcPct val="150000"/>
              </a:lnSpc>
              <a:buClr>
                <a:schemeClr val="accent5">
                  <a:lumMod val="75000"/>
                </a:schemeClr>
              </a:buClr>
              <a:buNone/>
            </a:pPr>
            <a:r>
              <a:rPr lang="hu-HU" sz="3200" b="1" dirty="0">
                <a:solidFill>
                  <a:srgbClr val="003399"/>
                </a:solidFill>
                <a:latin typeface="Open Sans" panose="020B0606030504020204" pitchFamily="34" charset="0"/>
                <a:ea typeface="Open Sans" panose="020B0606030504020204" pitchFamily="34" charset="0"/>
                <a:cs typeface="Open Sans" panose="020B0606030504020204" pitchFamily="34" charset="0"/>
              </a:rPr>
              <a:t>3. Központosított közbeszerzés</a:t>
            </a:r>
          </a:p>
          <a:p>
            <a:pPr marL="0" lvl="1" indent="0">
              <a:lnSpc>
                <a:spcPct val="150000"/>
              </a:lnSpc>
              <a:buClr>
                <a:schemeClr val="accent5">
                  <a:lumMod val="75000"/>
                </a:schemeClr>
              </a:buClr>
              <a:buNone/>
            </a:pPr>
            <a:r>
              <a:rPr lang="hu-HU" sz="3200" b="1" dirty="0">
                <a:solidFill>
                  <a:srgbClr val="003399"/>
                </a:solidFill>
                <a:latin typeface="Open Sans" panose="020B0606030504020204" pitchFamily="34" charset="0"/>
                <a:ea typeface="Open Sans" panose="020B0606030504020204" pitchFamily="34" charset="0"/>
                <a:cs typeface="Open Sans" panose="020B0606030504020204" pitchFamily="34" charset="0"/>
              </a:rPr>
              <a:t>4. Speciális beszerzések</a:t>
            </a:r>
            <a:endParaRPr lang="hu-HU" sz="3200" noProof="0" dirty="0">
              <a:solidFill>
                <a:srgbClr val="003399"/>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0583261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32D9634E-502F-67E7-C81D-29947EC1DE7F}"/>
            </a:ext>
          </a:extLst>
        </p:cNvPr>
        <p:cNvGrpSpPr/>
        <p:nvPr/>
      </p:nvGrpSpPr>
      <p:grpSpPr>
        <a:xfrm>
          <a:off x="0" y="0"/>
          <a:ext cx="0" cy="0"/>
          <a:chOff x="0" y="0"/>
          <a:chExt cx="0" cy="0"/>
        </a:xfrm>
      </p:grpSpPr>
      <p:pic>
        <p:nvPicPr>
          <p:cNvPr id="6" name="Picture 5" descr="Graphical user interface&#10;&#10;Description automatically generated with medium confidence">
            <a:extLst>
              <a:ext uri="{FF2B5EF4-FFF2-40B4-BE49-F238E27FC236}">
                <a16:creationId xmlns:a16="http://schemas.microsoft.com/office/drawing/2014/main" id="{FBFA4B10-CCC0-E727-6BA7-84645EC7D28A}"/>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0" y="3340"/>
            <a:ext cx="20104100" cy="11302669"/>
          </a:xfrm>
          <a:prstGeom prst="rect">
            <a:avLst/>
          </a:prstGeom>
        </p:spPr>
      </p:pic>
      <p:sp>
        <p:nvSpPr>
          <p:cNvPr id="9" name="TextBox 8">
            <a:extLst>
              <a:ext uri="{FF2B5EF4-FFF2-40B4-BE49-F238E27FC236}">
                <a16:creationId xmlns:a16="http://schemas.microsoft.com/office/drawing/2014/main" id="{9C63F5A3-AC0B-F2D6-419F-2E062A95C0BC}"/>
              </a:ext>
            </a:extLst>
          </p:cNvPr>
          <p:cNvSpPr txBox="1"/>
          <p:nvPr/>
        </p:nvSpPr>
        <p:spPr>
          <a:xfrm>
            <a:off x="2275186" y="1910259"/>
            <a:ext cx="14325601" cy="1754326"/>
          </a:xfrm>
          <a:prstGeom prst="rect">
            <a:avLst/>
          </a:prstGeom>
          <a:noFill/>
        </p:spPr>
        <p:txBody>
          <a:bodyPr wrap="square" rtlCol="0">
            <a:spAutoFit/>
          </a:bodyPr>
          <a:lstStyle/>
          <a:p>
            <a:pPr marL="914400" indent="-914400" algn="l">
              <a:spcBef>
                <a:spcPts val="600"/>
              </a:spcBef>
              <a:buClr>
                <a:srgbClr val="003399"/>
              </a:buClr>
              <a:buFont typeface="+mj-lt"/>
              <a:buAutoNum type="arabicPeriod"/>
            </a:pPr>
            <a:r>
              <a:rPr lang="hu-HU" sz="5400" b="1" dirty="0">
                <a:solidFill>
                  <a:srgbClr val="003399"/>
                </a:solidFill>
                <a:latin typeface="Open Sans" panose="020B0606030504020204" pitchFamily="34" charset="0"/>
                <a:ea typeface="Open Sans" panose="020B0606030504020204" pitchFamily="34" charset="0"/>
                <a:cs typeface="Open Sans" panose="020B0606030504020204" pitchFamily="34" charset="0"/>
              </a:rPr>
              <a:t>Közbeszerzési értékhatárt elérő vagy  meghaladó értékű beszerzések </a:t>
            </a:r>
          </a:p>
        </p:txBody>
      </p:sp>
      <p:sp>
        <p:nvSpPr>
          <p:cNvPr id="10" name="TextBox 9">
            <a:extLst>
              <a:ext uri="{FF2B5EF4-FFF2-40B4-BE49-F238E27FC236}">
                <a16:creationId xmlns:a16="http://schemas.microsoft.com/office/drawing/2014/main" id="{77E4B12F-A643-9E95-D9A5-8E3DC7D5D312}"/>
              </a:ext>
            </a:extLst>
          </p:cNvPr>
          <p:cNvSpPr txBox="1"/>
          <p:nvPr/>
        </p:nvSpPr>
        <p:spPr>
          <a:xfrm>
            <a:off x="2563218" y="4070499"/>
            <a:ext cx="14478000" cy="5755422"/>
          </a:xfrm>
          <a:prstGeom prst="rect">
            <a:avLst/>
          </a:prstGeom>
          <a:noFill/>
        </p:spPr>
        <p:txBody>
          <a:bodyPr wrap="square" rtlCol="0">
            <a:spAutoFit/>
          </a:bodyPr>
          <a:lstStyle/>
          <a:p>
            <a:pPr marL="0" indent="0">
              <a:lnSpc>
                <a:spcPct val="150000"/>
              </a:lnSpc>
              <a:buClr>
                <a:schemeClr val="accent5">
                  <a:lumMod val="75000"/>
                </a:schemeClr>
              </a:buClr>
              <a:buNone/>
            </a:pPr>
            <a:r>
              <a:rPr lang="hu-HU" sz="3200" u="sng" dirty="0">
                <a:solidFill>
                  <a:srgbClr val="003399"/>
                </a:solidFill>
                <a:latin typeface="Open Sans" panose="020B0606030504020204" pitchFamily="34" charset="0"/>
                <a:ea typeface="Open Sans" panose="020B0606030504020204" pitchFamily="34" charset="0"/>
                <a:cs typeface="Open Sans" panose="020B0606030504020204" pitchFamily="34" charset="0"/>
              </a:rPr>
              <a:t>klasszikus</a:t>
            </a:r>
            <a:r>
              <a:rPr lang="hu-HU" sz="3200" dirty="0">
                <a:solidFill>
                  <a:srgbClr val="003399"/>
                </a:solidFill>
                <a:latin typeface="Open Sans" panose="020B0606030504020204" pitchFamily="34" charset="0"/>
                <a:ea typeface="Open Sans" panose="020B0606030504020204" pitchFamily="34" charset="0"/>
                <a:cs typeface="Open Sans" panose="020B0606030504020204" pitchFamily="34" charset="0"/>
              </a:rPr>
              <a:t> ajánlatkérő esetében:</a:t>
            </a:r>
          </a:p>
          <a:p>
            <a:pPr marL="0" indent="0">
              <a:lnSpc>
                <a:spcPct val="150000"/>
              </a:lnSpc>
              <a:buClr>
                <a:schemeClr val="accent5">
                  <a:lumMod val="75000"/>
                </a:schemeClr>
              </a:buClr>
              <a:buNone/>
            </a:pPr>
            <a:r>
              <a:rPr lang="hu-HU" sz="3200" b="1" u="sng" dirty="0">
                <a:solidFill>
                  <a:srgbClr val="003399"/>
                </a:solidFill>
                <a:latin typeface="Open Sans" panose="020B0606030504020204" pitchFamily="34" charset="0"/>
                <a:ea typeface="Open Sans" panose="020B0606030504020204" pitchFamily="34" charset="0"/>
                <a:cs typeface="Open Sans" panose="020B0606030504020204" pitchFamily="34" charset="0"/>
              </a:rPr>
              <a:t>Nemzeti értékhatárok (2026. évben)</a:t>
            </a:r>
          </a:p>
          <a:p>
            <a:pPr marL="0" indent="0">
              <a:lnSpc>
                <a:spcPct val="150000"/>
              </a:lnSpc>
              <a:buClr>
                <a:schemeClr val="accent5">
                  <a:lumMod val="75000"/>
                </a:schemeClr>
              </a:buClr>
              <a:buNone/>
            </a:pPr>
            <a:r>
              <a:rPr lang="hu-HU" sz="3200" dirty="0">
                <a:solidFill>
                  <a:srgbClr val="003399"/>
                </a:solidFill>
                <a:latin typeface="Open Sans" panose="020B0606030504020204" pitchFamily="34" charset="0"/>
                <a:ea typeface="Open Sans" panose="020B0606030504020204" pitchFamily="34" charset="0"/>
                <a:cs typeface="Open Sans" panose="020B0606030504020204" pitchFamily="34" charset="0"/>
              </a:rPr>
              <a:t>Árubeszerzés / szolgáltatásbeszerzés - nettó 20 M Ft</a:t>
            </a:r>
          </a:p>
          <a:p>
            <a:pPr marL="0" indent="0">
              <a:lnSpc>
                <a:spcPct val="150000"/>
              </a:lnSpc>
              <a:buClr>
                <a:schemeClr val="accent5">
                  <a:lumMod val="75000"/>
                </a:schemeClr>
              </a:buClr>
              <a:buNone/>
            </a:pPr>
            <a:r>
              <a:rPr lang="hu-HU" sz="3200" dirty="0">
                <a:solidFill>
                  <a:srgbClr val="003399"/>
                </a:solidFill>
                <a:latin typeface="Open Sans" panose="020B0606030504020204" pitchFamily="34" charset="0"/>
                <a:ea typeface="Open Sans" panose="020B0606030504020204" pitchFamily="34" charset="0"/>
                <a:cs typeface="Open Sans" panose="020B0606030504020204" pitchFamily="34" charset="0"/>
              </a:rPr>
              <a:t>Építési beruházás – nettó 60 M Ft</a:t>
            </a:r>
          </a:p>
          <a:p>
            <a:pPr marL="0" indent="0">
              <a:lnSpc>
                <a:spcPct val="150000"/>
              </a:lnSpc>
              <a:buClr>
                <a:schemeClr val="accent5">
                  <a:lumMod val="75000"/>
                </a:schemeClr>
              </a:buClr>
              <a:buNone/>
            </a:pPr>
            <a:r>
              <a:rPr lang="hu-HU" sz="3200" b="1" u="sng" dirty="0">
                <a:solidFill>
                  <a:srgbClr val="003399"/>
                </a:solidFill>
                <a:latin typeface="Open Sans" panose="020B0606030504020204" pitchFamily="34" charset="0"/>
                <a:ea typeface="Open Sans" panose="020B0606030504020204" pitchFamily="34" charset="0"/>
                <a:cs typeface="Open Sans" panose="020B0606030504020204" pitchFamily="34" charset="0"/>
              </a:rPr>
              <a:t>Uniós értékhatárok (2026. évben)</a:t>
            </a:r>
          </a:p>
          <a:p>
            <a:pPr marL="0" indent="0">
              <a:lnSpc>
                <a:spcPct val="150000"/>
              </a:lnSpc>
              <a:buClr>
                <a:schemeClr val="accent5">
                  <a:lumMod val="75000"/>
                </a:schemeClr>
              </a:buClr>
              <a:buNone/>
            </a:pPr>
            <a:r>
              <a:rPr lang="hu-HU" sz="3200" dirty="0">
                <a:solidFill>
                  <a:srgbClr val="003399"/>
                </a:solidFill>
                <a:latin typeface="Open Sans" panose="020B0606030504020204" pitchFamily="34" charset="0"/>
                <a:ea typeface="Open Sans" panose="020B0606030504020204" pitchFamily="34" charset="0"/>
                <a:cs typeface="Open Sans" panose="020B0606030504020204" pitchFamily="34" charset="0"/>
              </a:rPr>
              <a:t>Árubeszerzés / szolgáltatásbeszerzés - nettó 55 412 840 Ft (140 000 EUR)</a:t>
            </a:r>
          </a:p>
          <a:p>
            <a:pPr marL="0" indent="0">
              <a:lnSpc>
                <a:spcPct val="150000"/>
              </a:lnSpc>
              <a:buClr>
                <a:schemeClr val="accent5">
                  <a:lumMod val="75000"/>
                </a:schemeClr>
              </a:buClr>
              <a:buNone/>
            </a:pPr>
            <a:r>
              <a:rPr lang="hu-HU" sz="3200" dirty="0">
                <a:solidFill>
                  <a:srgbClr val="003399"/>
                </a:solidFill>
                <a:latin typeface="Open Sans" panose="020B0606030504020204" pitchFamily="34" charset="0"/>
                <a:ea typeface="Open Sans" panose="020B0606030504020204" pitchFamily="34" charset="0"/>
                <a:cs typeface="Open Sans" panose="020B0606030504020204" pitchFamily="34" charset="0"/>
              </a:rPr>
              <a:t>Építési beruházás – nettó 2 138 935 624 Ft (5 404 000 EUR)</a:t>
            </a:r>
          </a:p>
          <a:p>
            <a:pPr algn="just"/>
            <a:endParaRPr lang="hu-HU" sz="3200" noProof="0" dirty="0">
              <a:solidFill>
                <a:srgbClr val="003399"/>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6992263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3397EAE6-D600-2B74-5E4D-9060C1556DE7}"/>
            </a:ext>
          </a:extLst>
        </p:cNvPr>
        <p:cNvGrpSpPr/>
        <p:nvPr/>
      </p:nvGrpSpPr>
      <p:grpSpPr>
        <a:xfrm>
          <a:off x="0" y="0"/>
          <a:ext cx="0" cy="0"/>
          <a:chOff x="0" y="0"/>
          <a:chExt cx="0" cy="0"/>
        </a:xfrm>
      </p:grpSpPr>
      <p:pic>
        <p:nvPicPr>
          <p:cNvPr id="6" name="Picture 5" descr="Graphical user interface&#10;&#10;Description automatically generated with medium confidence">
            <a:extLst>
              <a:ext uri="{FF2B5EF4-FFF2-40B4-BE49-F238E27FC236}">
                <a16:creationId xmlns:a16="http://schemas.microsoft.com/office/drawing/2014/main" id="{34062A95-1011-2440-5FA2-FD7704761487}"/>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0" y="3340"/>
            <a:ext cx="20104100" cy="11302669"/>
          </a:xfrm>
          <a:prstGeom prst="rect">
            <a:avLst/>
          </a:prstGeom>
        </p:spPr>
      </p:pic>
      <p:sp>
        <p:nvSpPr>
          <p:cNvPr id="10" name="TextBox 9">
            <a:extLst>
              <a:ext uri="{FF2B5EF4-FFF2-40B4-BE49-F238E27FC236}">
                <a16:creationId xmlns:a16="http://schemas.microsoft.com/office/drawing/2014/main" id="{7799C5A7-3551-8B84-7546-B0EEF4B286DE}"/>
              </a:ext>
            </a:extLst>
          </p:cNvPr>
          <p:cNvSpPr txBox="1"/>
          <p:nvPr/>
        </p:nvSpPr>
        <p:spPr>
          <a:xfrm>
            <a:off x="2275186" y="2774355"/>
            <a:ext cx="14478000" cy="5755422"/>
          </a:xfrm>
          <a:prstGeom prst="rect">
            <a:avLst/>
          </a:prstGeom>
          <a:noFill/>
        </p:spPr>
        <p:txBody>
          <a:bodyPr wrap="square" rtlCol="0">
            <a:spAutoFit/>
          </a:bodyPr>
          <a:lstStyle/>
          <a:p>
            <a:pPr marL="0" indent="0">
              <a:lnSpc>
                <a:spcPct val="150000"/>
              </a:lnSpc>
              <a:buClr>
                <a:schemeClr val="accent5">
                  <a:lumMod val="75000"/>
                </a:schemeClr>
              </a:buClr>
              <a:buNone/>
            </a:pPr>
            <a:r>
              <a:rPr lang="hu-HU" sz="3200" u="sng" dirty="0">
                <a:solidFill>
                  <a:srgbClr val="003399"/>
                </a:solidFill>
              </a:rPr>
              <a:t>közszolgáltató</a:t>
            </a:r>
            <a:r>
              <a:rPr lang="hu-HU" sz="3200" dirty="0">
                <a:solidFill>
                  <a:srgbClr val="003399"/>
                </a:solidFill>
              </a:rPr>
              <a:t> ajánlatkérő esetében:</a:t>
            </a:r>
          </a:p>
          <a:p>
            <a:pPr marL="0" indent="0">
              <a:lnSpc>
                <a:spcPct val="150000"/>
              </a:lnSpc>
              <a:buClr>
                <a:schemeClr val="accent5">
                  <a:lumMod val="75000"/>
                </a:schemeClr>
              </a:buClr>
              <a:buNone/>
            </a:pPr>
            <a:r>
              <a:rPr lang="hu-HU" sz="3200" b="1" u="sng" dirty="0">
                <a:solidFill>
                  <a:srgbClr val="003399"/>
                </a:solidFill>
              </a:rPr>
              <a:t>Nemzeti értékhatárok (2026. évben)</a:t>
            </a:r>
          </a:p>
          <a:p>
            <a:pPr marL="0" indent="0">
              <a:lnSpc>
                <a:spcPct val="150000"/>
              </a:lnSpc>
              <a:buClr>
                <a:schemeClr val="accent5">
                  <a:lumMod val="75000"/>
                </a:schemeClr>
              </a:buClr>
              <a:buNone/>
            </a:pPr>
            <a:r>
              <a:rPr lang="hu-HU" sz="3200" dirty="0">
                <a:solidFill>
                  <a:srgbClr val="003399"/>
                </a:solidFill>
              </a:rPr>
              <a:t>Árubeszerzés / szolgáltatásbeszerzés - nettó 50 M Ft</a:t>
            </a:r>
          </a:p>
          <a:p>
            <a:pPr marL="0" indent="0">
              <a:lnSpc>
                <a:spcPct val="150000"/>
              </a:lnSpc>
              <a:buClr>
                <a:schemeClr val="accent5">
                  <a:lumMod val="75000"/>
                </a:schemeClr>
              </a:buClr>
              <a:buNone/>
            </a:pPr>
            <a:r>
              <a:rPr lang="hu-HU" sz="3200" dirty="0">
                <a:solidFill>
                  <a:srgbClr val="003399"/>
                </a:solidFill>
              </a:rPr>
              <a:t>Építési beruházás – nettó 100 M Ft</a:t>
            </a:r>
          </a:p>
          <a:p>
            <a:pPr marL="0" indent="0">
              <a:lnSpc>
                <a:spcPct val="150000"/>
              </a:lnSpc>
              <a:buClr>
                <a:schemeClr val="accent5">
                  <a:lumMod val="75000"/>
                </a:schemeClr>
              </a:buClr>
              <a:buNone/>
            </a:pPr>
            <a:r>
              <a:rPr lang="hu-HU" sz="3200" b="1" u="sng" dirty="0">
                <a:solidFill>
                  <a:srgbClr val="003399"/>
                </a:solidFill>
              </a:rPr>
              <a:t>Uniós értékhatárok (2026. évben)</a:t>
            </a:r>
          </a:p>
          <a:p>
            <a:pPr marL="0" indent="0">
              <a:lnSpc>
                <a:spcPct val="150000"/>
              </a:lnSpc>
              <a:buClr>
                <a:schemeClr val="accent5">
                  <a:lumMod val="75000"/>
                </a:schemeClr>
              </a:buClr>
              <a:buNone/>
            </a:pPr>
            <a:r>
              <a:rPr lang="hu-HU" sz="3200" dirty="0">
                <a:solidFill>
                  <a:srgbClr val="003399"/>
                </a:solidFill>
              </a:rPr>
              <a:t>Árubeszerzés / szolgáltatásbeszerzés - nettó 170 988 192 Ft (432 000 EUR)</a:t>
            </a:r>
          </a:p>
          <a:p>
            <a:pPr marL="0" indent="0">
              <a:lnSpc>
                <a:spcPct val="150000"/>
              </a:lnSpc>
              <a:buClr>
                <a:schemeClr val="accent5">
                  <a:lumMod val="75000"/>
                </a:schemeClr>
              </a:buClr>
              <a:buNone/>
            </a:pPr>
            <a:r>
              <a:rPr lang="hu-HU" sz="3200" dirty="0">
                <a:solidFill>
                  <a:srgbClr val="003399"/>
                </a:solidFill>
              </a:rPr>
              <a:t>Építési beruházás – nettó 2 138 935 624 Ft (5 404 000 EUR)</a:t>
            </a:r>
          </a:p>
          <a:p>
            <a:pPr algn="just"/>
            <a:endParaRPr lang="hu-HU" sz="3200" noProof="0" dirty="0">
              <a:solidFill>
                <a:srgbClr val="003399"/>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25020883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4FB38D46-DA20-512E-1AFF-6CA265706BB8}"/>
            </a:ext>
          </a:extLst>
        </p:cNvPr>
        <p:cNvGrpSpPr/>
        <p:nvPr/>
      </p:nvGrpSpPr>
      <p:grpSpPr>
        <a:xfrm>
          <a:off x="0" y="0"/>
          <a:ext cx="0" cy="0"/>
          <a:chOff x="0" y="0"/>
          <a:chExt cx="0" cy="0"/>
        </a:xfrm>
      </p:grpSpPr>
      <p:pic>
        <p:nvPicPr>
          <p:cNvPr id="6" name="Picture 5" descr="Graphical user interface&#10;&#10;Description automatically generated with medium confidence">
            <a:extLst>
              <a:ext uri="{FF2B5EF4-FFF2-40B4-BE49-F238E27FC236}">
                <a16:creationId xmlns:a16="http://schemas.microsoft.com/office/drawing/2014/main" id="{4E0FDA07-0C77-5CCB-D69B-91747BB7C226}"/>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0" y="3340"/>
            <a:ext cx="20104100" cy="11302669"/>
          </a:xfrm>
          <a:prstGeom prst="rect">
            <a:avLst/>
          </a:prstGeom>
        </p:spPr>
      </p:pic>
      <p:sp>
        <p:nvSpPr>
          <p:cNvPr id="10" name="TextBox 9">
            <a:extLst>
              <a:ext uri="{FF2B5EF4-FFF2-40B4-BE49-F238E27FC236}">
                <a16:creationId xmlns:a16="http://schemas.microsoft.com/office/drawing/2014/main" id="{C7429988-589E-4CDD-9B80-F49A4E22AE3E}"/>
              </a:ext>
            </a:extLst>
          </p:cNvPr>
          <p:cNvSpPr txBox="1"/>
          <p:nvPr/>
        </p:nvSpPr>
        <p:spPr>
          <a:xfrm>
            <a:off x="2203178" y="1934553"/>
            <a:ext cx="15697744" cy="7440242"/>
          </a:xfrm>
          <a:prstGeom prst="rect">
            <a:avLst/>
          </a:prstGeom>
          <a:noFill/>
        </p:spPr>
        <p:txBody>
          <a:bodyPr wrap="square" rtlCol="0">
            <a:spAutoFit/>
          </a:bodyPr>
          <a:lstStyle/>
          <a:p>
            <a:pPr algn="just">
              <a:lnSpc>
                <a:spcPct val="130000"/>
              </a:lnSpc>
              <a:spcAft>
                <a:spcPts val="2400"/>
              </a:spcAft>
            </a:pPr>
            <a:r>
              <a:rPr lang="hu-HU" sz="3200" noProof="0" dirty="0">
                <a:solidFill>
                  <a:srgbClr val="003399"/>
                </a:solidFill>
                <a:latin typeface="Open Sans" panose="020B0606030504020204" pitchFamily="34" charset="0"/>
                <a:ea typeface="Open Sans" panose="020B0606030504020204" pitchFamily="34" charset="0"/>
                <a:cs typeface="Open Sans" panose="020B0606030504020204" pitchFamily="34" charset="0"/>
              </a:rPr>
              <a:t>A közbeszerzési értékhatárok évente változnak / változhatnak!!</a:t>
            </a:r>
          </a:p>
          <a:p>
            <a:pPr algn="just">
              <a:lnSpc>
                <a:spcPct val="130000"/>
              </a:lnSpc>
              <a:spcAft>
                <a:spcPts val="2400"/>
              </a:spcAft>
            </a:pPr>
            <a:r>
              <a:rPr lang="hu-HU" sz="3200" noProof="0" dirty="0">
                <a:solidFill>
                  <a:srgbClr val="003399"/>
                </a:solidFill>
                <a:latin typeface="Open Sans" panose="020B0606030504020204" pitchFamily="34" charset="0"/>
                <a:ea typeface="Open Sans" panose="020B0606030504020204" pitchFamily="34" charset="0"/>
                <a:cs typeface="Open Sans" panose="020B0606030504020204" pitchFamily="34" charset="0"/>
              </a:rPr>
              <a:t>Az aktuális közbeszerzési értékhatárok a Közbeszerzési Hatóság honlapján megtalálható (</a:t>
            </a:r>
            <a:r>
              <a:rPr lang="hu-HU" sz="3200" noProof="0" dirty="0">
                <a:solidFill>
                  <a:srgbClr val="003399"/>
                </a:solidFill>
                <a:latin typeface="Open Sans" panose="020B0606030504020204" pitchFamily="34" charset="0"/>
                <a:ea typeface="Open Sans" panose="020B0606030504020204" pitchFamily="34" charset="0"/>
                <a:cs typeface="Open Sans" panose="020B0606030504020204" pitchFamily="34" charset="0"/>
                <a:hlinkClick r:id="rId3">
                  <a:extLst>
                    <a:ext uri="{A12FA001-AC4F-418D-AE19-62706E023703}">
                      <ahyp:hlinkClr xmlns:ahyp="http://schemas.microsoft.com/office/drawing/2018/hyperlinkcolor" val="tx"/>
                    </a:ext>
                  </a:extLst>
                </a:hlinkClick>
              </a:rPr>
              <a:t>https://kozbeszerzes.hu/kozbeszerzesek-az/magyar-jogi-hatter/elnoki-tajekoztatok/</a:t>
            </a:r>
            <a:r>
              <a:rPr lang="hu-HU" sz="3200" dirty="0">
                <a:solidFill>
                  <a:srgbClr val="003399"/>
                </a:solidFill>
                <a:latin typeface="Open Sans" panose="020B0606030504020204" pitchFamily="34" charset="0"/>
                <a:ea typeface="Open Sans" panose="020B0606030504020204" pitchFamily="34" charset="0"/>
                <a:cs typeface="Open Sans" panose="020B0606030504020204" pitchFamily="34" charset="0"/>
              </a:rPr>
              <a:t>).</a:t>
            </a:r>
          </a:p>
          <a:p>
            <a:pPr algn="just">
              <a:lnSpc>
                <a:spcPct val="130000"/>
              </a:lnSpc>
              <a:spcAft>
                <a:spcPts val="3000"/>
              </a:spcAft>
            </a:pPr>
            <a:r>
              <a:rPr lang="hu-HU" sz="3200" noProof="0" dirty="0">
                <a:solidFill>
                  <a:srgbClr val="003399"/>
                </a:solidFill>
                <a:latin typeface="Open Sans" panose="020B0606030504020204" pitchFamily="34" charset="0"/>
                <a:ea typeface="Open Sans" panose="020B0606030504020204" pitchFamily="34" charset="0"/>
                <a:cs typeface="Open Sans" panose="020B0606030504020204" pitchFamily="34" charset="0"/>
              </a:rPr>
              <a:t>Amennyiben egy szervezet közbeszerzési eljárást folytat le, úgy azt </a:t>
            </a:r>
            <a:r>
              <a:rPr lang="hu-HU" sz="3200" b="1" noProof="0" dirty="0">
                <a:solidFill>
                  <a:srgbClr val="003399"/>
                </a:solidFill>
                <a:latin typeface="Open Sans" panose="020B0606030504020204" pitchFamily="34" charset="0"/>
                <a:ea typeface="Open Sans" panose="020B0606030504020204" pitchFamily="34" charset="0"/>
                <a:cs typeface="Open Sans" panose="020B0606030504020204" pitchFamily="34" charset="0"/>
              </a:rPr>
              <a:t>a közbeszerzésekről szóló 2015. évi CXLIII. törvény alapján az elektronikus közbeszerzési rendszeren (EKR) keresztül kell megtennie</a:t>
            </a:r>
            <a:r>
              <a:rPr lang="hu-HU" sz="3200" noProof="0" dirty="0">
                <a:solidFill>
                  <a:srgbClr val="003399"/>
                </a:solidFill>
                <a:latin typeface="Open Sans" panose="020B0606030504020204" pitchFamily="34" charset="0"/>
                <a:ea typeface="Open Sans" panose="020B0606030504020204" pitchFamily="34" charset="0"/>
                <a:cs typeface="Open Sans" panose="020B0606030504020204" pitchFamily="34" charset="0"/>
              </a:rPr>
              <a:t>.</a:t>
            </a:r>
          </a:p>
          <a:p>
            <a:pPr algn="just">
              <a:lnSpc>
                <a:spcPct val="130000"/>
              </a:lnSpc>
              <a:spcAft>
                <a:spcPts val="2400"/>
              </a:spcAft>
            </a:pPr>
            <a:r>
              <a:rPr lang="hu-HU" sz="3200" noProof="0" dirty="0">
                <a:solidFill>
                  <a:srgbClr val="003399"/>
                </a:solidFill>
                <a:latin typeface="Open Sans" panose="020B0606030504020204" pitchFamily="34" charset="0"/>
                <a:ea typeface="Open Sans" panose="020B0606030504020204" pitchFamily="34" charset="0"/>
                <a:cs typeface="Open Sans" panose="020B0606030504020204" pitchFamily="34" charset="0"/>
              </a:rPr>
              <a:t>A közbeszerzési dokumentumok ellenőrzéséhez a Partnernek hozzáférési jogosultságot kell biztosítani az SZPI munkatársának az EKR-ben lefolytatott közbeszerzési dokumentumok eléréséhez.</a:t>
            </a:r>
          </a:p>
        </p:txBody>
      </p:sp>
    </p:spTree>
    <p:extLst>
      <p:ext uri="{BB962C8B-B14F-4D97-AF65-F5344CB8AC3E}">
        <p14:creationId xmlns:p14="http://schemas.microsoft.com/office/powerpoint/2010/main" val="20087552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C6744DF5-AF84-9EE5-8A2C-2150CD7DBFA9}"/>
            </a:ext>
          </a:extLst>
        </p:cNvPr>
        <p:cNvGrpSpPr/>
        <p:nvPr/>
      </p:nvGrpSpPr>
      <p:grpSpPr>
        <a:xfrm>
          <a:off x="0" y="0"/>
          <a:ext cx="0" cy="0"/>
          <a:chOff x="0" y="0"/>
          <a:chExt cx="0" cy="0"/>
        </a:xfrm>
      </p:grpSpPr>
      <p:pic>
        <p:nvPicPr>
          <p:cNvPr id="6" name="Picture 5" descr="Graphical user interface&#10;&#10;Description automatically generated with medium confidence">
            <a:extLst>
              <a:ext uri="{FF2B5EF4-FFF2-40B4-BE49-F238E27FC236}">
                <a16:creationId xmlns:a16="http://schemas.microsoft.com/office/drawing/2014/main" id="{561F7D0B-65E8-1C3B-1BC4-FF12D4FB4D37}"/>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0" y="3340"/>
            <a:ext cx="20104100" cy="11302669"/>
          </a:xfrm>
          <a:prstGeom prst="rect">
            <a:avLst/>
          </a:prstGeom>
        </p:spPr>
      </p:pic>
      <p:sp>
        <p:nvSpPr>
          <p:cNvPr id="9" name="TextBox 8">
            <a:extLst>
              <a:ext uri="{FF2B5EF4-FFF2-40B4-BE49-F238E27FC236}">
                <a16:creationId xmlns:a16="http://schemas.microsoft.com/office/drawing/2014/main" id="{37348882-B359-EB15-084F-FF96B6AFCEE1}"/>
              </a:ext>
            </a:extLst>
          </p:cNvPr>
          <p:cNvSpPr txBox="1"/>
          <p:nvPr/>
        </p:nvSpPr>
        <p:spPr>
          <a:xfrm>
            <a:off x="2491210" y="1716739"/>
            <a:ext cx="14325601" cy="2985433"/>
          </a:xfrm>
          <a:prstGeom prst="rect">
            <a:avLst/>
          </a:prstGeom>
          <a:noFill/>
        </p:spPr>
        <p:txBody>
          <a:bodyPr wrap="square" rtlCol="0">
            <a:spAutoFit/>
          </a:bodyPr>
          <a:lstStyle/>
          <a:p>
            <a:pPr algn="l">
              <a:buClr>
                <a:srgbClr val="003399"/>
              </a:buClr>
            </a:pPr>
            <a:r>
              <a:rPr lang="hu-HU" sz="5400" b="1" noProof="0" dirty="0">
                <a:solidFill>
                  <a:srgbClr val="003399"/>
                </a:solidFill>
                <a:latin typeface="Open Sans" panose="020B0606030504020204" pitchFamily="34" charset="0"/>
                <a:ea typeface="Open Sans" panose="020B0606030504020204" pitchFamily="34" charset="0"/>
                <a:cs typeface="Open Sans" panose="020B0606030504020204" pitchFamily="34" charset="0"/>
              </a:rPr>
              <a:t>2. Közbeszerzési értékhatár alatti beszerzések</a:t>
            </a:r>
          </a:p>
          <a:p>
            <a:pPr algn="l"/>
            <a:endParaRPr lang="hu-HU" sz="8000" b="1" noProof="0" dirty="0">
              <a:solidFill>
                <a:srgbClr val="003399"/>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TextBox 9">
            <a:extLst>
              <a:ext uri="{FF2B5EF4-FFF2-40B4-BE49-F238E27FC236}">
                <a16:creationId xmlns:a16="http://schemas.microsoft.com/office/drawing/2014/main" id="{AE0AD2F3-42FC-C4A3-25E9-286B194E2CEA}"/>
              </a:ext>
            </a:extLst>
          </p:cNvPr>
          <p:cNvSpPr txBox="1"/>
          <p:nvPr/>
        </p:nvSpPr>
        <p:spPr>
          <a:xfrm>
            <a:off x="2635226" y="3638451"/>
            <a:ext cx="14478000" cy="5922903"/>
          </a:xfrm>
          <a:prstGeom prst="rect">
            <a:avLst/>
          </a:prstGeom>
          <a:noFill/>
        </p:spPr>
        <p:txBody>
          <a:bodyPr wrap="square" rtlCol="0">
            <a:spAutoFit/>
          </a:bodyPr>
          <a:lstStyle/>
          <a:p>
            <a:pPr marL="457200" indent="-457200" algn="just">
              <a:lnSpc>
                <a:spcPct val="150000"/>
              </a:lnSpc>
              <a:buFont typeface="Arial" panose="020B0604020202020204" pitchFamily="34" charset="0"/>
              <a:buChar char="•"/>
            </a:pPr>
            <a:r>
              <a:rPr lang="hu-HU" sz="3200" noProof="0" dirty="0">
                <a:solidFill>
                  <a:srgbClr val="003399"/>
                </a:solidFill>
                <a:latin typeface="Open Sans" panose="020B0606030504020204" pitchFamily="34" charset="0"/>
                <a:ea typeface="Open Sans" panose="020B0606030504020204" pitchFamily="34" charset="0"/>
                <a:cs typeface="Open Sans" panose="020B0606030504020204" pitchFamily="34" charset="0"/>
              </a:rPr>
              <a:t>eljárásban résztvevők, döntéshozók meghatározása és dokumentálása (javasolt beszerzési szabályzat készítése)</a:t>
            </a:r>
          </a:p>
          <a:p>
            <a:pPr marL="457200" indent="-457200" algn="just">
              <a:lnSpc>
                <a:spcPct val="150000"/>
              </a:lnSpc>
              <a:buFont typeface="Arial" panose="020B0604020202020204" pitchFamily="34" charset="0"/>
              <a:buChar char="•"/>
            </a:pPr>
            <a:r>
              <a:rPr lang="hu-HU" sz="3200" noProof="0" dirty="0">
                <a:solidFill>
                  <a:srgbClr val="003399"/>
                </a:solidFill>
                <a:latin typeface="Open Sans" panose="020B0606030504020204" pitchFamily="34" charset="0"/>
                <a:ea typeface="Open Sans" panose="020B0606030504020204" pitchFamily="34" charset="0"/>
                <a:cs typeface="Open Sans" panose="020B0606030504020204" pitchFamily="34" charset="0"/>
              </a:rPr>
              <a:t>beszerzési terv (Beszerzési Útmutató melléklete) - az adott projektben megvalósítani tervezett beszerzéseket, a Kbt. részekre bontás tilalmára vonatkozó rendelkezései szerint megvizsgálni</a:t>
            </a:r>
          </a:p>
          <a:p>
            <a:pPr marL="457200" indent="-457200" algn="just">
              <a:lnSpc>
                <a:spcPct val="150000"/>
              </a:lnSpc>
              <a:buFont typeface="Arial" panose="020B0604020202020204" pitchFamily="34" charset="0"/>
              <a:buChar char="•"/>
            </a:pPr>
            <a:r>
              <a:rPr lang="hu-HU" sz="3200" noProof="0" dirty="0">
                <a:solidFill>
                  <a:srgbClr val="003399"/>
                </a:solidFill>
                <a:latin typeface="Open Sans" panose="020B0606030504020204" pitchFamily="34" charset="0"/>
                <a:ea typeface="Open Sans" panose="020B0606030504020204" pitchFamily="34" charset="0"/>
                <a:cs typeface="Open Sans" panose="020B0606030504020204" pitchFamily="34" charset="0"/>
              </a:rPr>
              <a:t>becsült érték meghatározás – dokumentáltan; módosítások esetén is vizsgálni kell; a költségvetési sor összege nem elégséges a becsült érték meghatározására.</a:t>
            </a:r>
          </a:p>
        </p:txBody>
      </p:sp>
    </p:spTree>
    <p:extLst>
      <p:ext uri="{BB962C8B-B14F-4D97-AF65-F5344CB8AC3E}">
        <p14:creationId xmlns:p14="http://schemas.microsoft.com/office/powerpoint/2010/main" val="243603358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84AF4FED-4F29-8707-445B-288657AAC11F}"/>
            </a:ext>
          </a:extLst>
        </p:cNvPr>
        <p:cNvGrpSpPr/>
        <p:nvPr/>
      </p:nvGrpSpPr>
      <p:grpSpPr>
        <a:xfrm>
          <a:off x="0" y="0"/>
          <a:ext cx="0" cy="0"/>
          <a:chOff x="0" y="0"/>
          <a:chExt cx="0" cy="0"/>
        </a:xfrm>
      </p:grpSpPr>
      <p:pic>
        <p:nvPicPr>
          <p:cNvPr id="6" name="Picture 5" descr="Graphical user interface&#10;&#10;Description automatically generated with medium confidence">
            <a:extLst>
              <a:ext uri="{FF2B5EF4-FFF2-40B4-BE49-F238E27FC236}">
                <a16:creationId xmlns:a16="http://schemas.microsoft.com/office/drawing/2014/main" id="{A54256D6-1697-62F9-8EC0-8EB686EADCD5}"/>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0" y="3340"/>
            <a:ext cx="20104100" cy="11302669"/>
          </a:xfrm>
          <a:prstGeom prst="rect">
            <a:avLst/>
          </a:prstGeom>
        </p:spPr>
      </p:pic>
      <p:sp>
        <p:nvSpPr>
          <p:cNvPr id="9" name="TextBox 8">
            <a:extLst>
              <a:ext uri="{FF2B5EF4-FFF2-40B4-BE49-F238E27FC236}">
                <a16:creationId xmlns:a16="http://schemas.microsoft.com/office/drawing/2014/main" id="{4D45A582-ADCA-B914-7F22-E082400D4EDA}"/>
              </a:ext>
            </a:extLst>
          </p:cNvPr>
          <p:cNvSpPr txBox="1"/>
          <p:nvPr/>
        </p:nvSpPr>
        <p:spPr>
          <a:xfrm>
            <a:off x="2347194" y="1766243"/>
            <a:ext cx="14325601" cy="2985433"/>
          </a:xfrm>
          <a:prstGeom prst="rect">
            <a:avLst/>
          </a:prstGeom>
          <a:noFill/>
        </p:spPr>
        <p:txBody>
          <a:bodyPr wrap="square" rtlCol="0">
            <a:spAutoFit/>
          </a:bodyPr>
          <a:lstStyle/>
          <a:p>
            <a:pPr algn="l"/>
            <a:r>
              <a:rPr lang="hu-HU" sz="5400" b="1" noProof="0" dirty="0">
                <a:solidFill>
                  <a:srgbClr val="003399"/>
                </a:solidFill>
                <a:latin typeface="Open Sans" panose="020B0606030504020204" pitchFamily="34" charset="0"/>
                <a:ea typeface="Open Sans" panose="020B0606030504020204" pitchFamily="34" charset="0"/>
                <a:cs typeface="Open Sans" panose="020B0606030504020204" pitchFamily="34" charset="0"/>
              </a:rPr>
              <a:t>2. Közbeszerzési értékhatár alatti beszerzések</a:t>
            </a:r>
          </a:p>
          <a:p>
            <a:pPr algn="l"/>
            <a:endParaRPr lang="hu-HU" sz="8000" b="1" noProof="0" dirty="0">
              <a:solidFill>
                <a:srgbClr val="003399"/>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TextBox 9">
            <a:extLst>
              <a:ext uri="{FF2B5EF4-FFF2-40B4-BE49-F238E27FC236}">
                <a16:creationId xmlns:a16="http://schemas.microsoft.com/office/drawing/2014/main" id="{44E25B8B-FD78-BEE1-866F-FD50DA58DA21}"/>
              </a:ext>
            </a:extLst>
          </p:cNvPr>
          <p:cNvSpPr txBox="1"/>
          <p:nvPr/>
        </p:nvSpPr>
        <p:spPr>
          <a:xfrm>
            <a:off x="2635226" y="4049296"/>
            <a:ext cx="14478000" cy="5459956"/>
          </a:xfrm>
          <a:prstGeom prst="rect">
            <a:avLst/>
          </a:prstGeom>
          <a:noFill/>
        </p:spPr>
        <p:txBody>
          <a:bodyPr wrap="square" rtlCol="0">
            <a:spAutoFit/>
          </a:bodyPr>
          <a:lstStyle/>
          <a:p>
            <a:pPr algn="just">
              <a:lnSpc>
                <a:spcPct val="110000"/>
              </a:lnSpc>
            </a:pPr>
            <a:r>
              <a:rPr lang="hu-HU" sz="3200" b="1" dirty="0">
                <a:solidFill>
                  <a:srgbClr val="003399"/>
                </a:solidFill>
                <a:latin typeface="Open Sans" panose="020B0606030504020204" pitchFamily="34" charset="0"/>
                <a:ea typeface="Open Sans" panose="020B0606030504020204" pitchFamily="34" charset="0"/>
                <a:cs typeface="Open Sans" panose="020B0606030504020204" pitchFamily="34" charset="0"/>
              </a:rPr>
              <a:t>2.1. A nettó 10 000 eurót elérő vagy meghaladó (de a közbeszerzési értékhatárt el nem érő) beszerzés esetében:</a:t>
            </a:r>
          </a:p>
          <a:p>
            <a:pPr marL="741600" indent="-285750" algn="just">
              <a:lnSpc>
                <a:spcPct val="110000"/>
              </a:lnSpc>
              <a:buFont typeface="Arial" panose="020B0604020202020204" pitchFamily="34" charset="0"/>
              <a:buChar char="•"/>
            </a:pPr>
            <a:r>
              <a:rPr lang="hu-HU" sz="3200" dirty="0">
                <a:solidFill>
                  <a:srgbClr val="003399"/>
                </a:solidFill>
                <a:latin typeface="Open Sans" panose="020B0606030504020204" pitchFamily="34" charset="0"/>
                <a:ea typeface="Open Sans" panose="020B0606030504020204" pitchFamily="34" charset="0"/>
                <a:cs typeface="Open Sans" panose="020B0606030504020204" pitchFamily="34" charset="0"/>
              </a:rPr>
              <a:t>Főszabály: legalább 3 írásos ajánlat bekérése</a:t>
            </a:r>
          </a:p>
          <a:p>
            <a:pPr marL="742950" lvl="1" indent="-285750" algn="just">
              <a:lnSpc>
                <a:spcPct val="110000"/>
              </a:lnSpc>
              <a:buFont typeface="Arial" panose="020B0604020202020204" pitchFamily="34" charset="0"/>
              <a:buChar char="•"/>
            </a:pPr>
            <a:r>
              <a:rPr lang="hu-HU" sz="3200" dirty="0">
                <a:solidFill>
                  <a:srgbClr val="003399"/>
                </a:solidFill>
                <a:latin typeface="Open Sans" panose="020B0606030504020204" pitchFamily="34" charset="0"/>
                <a:ea typeface="Open Sans" panose="020B0606030504020204" pitchFamily="34" charset="0"/>
                <a:cs typeface="Open Sans" panose="020B0606030504020204" pitchFamily="34" charset="0"/>
              </a:rPr>
              <a:t>érvényes</a:t>
            </a:r>
          </a:p>
          <a:p>
            <a:pPr marL="742950" lvl="1" indent="-285750" algn="just">
              <a:lnSpc>
                <a:spcPct val="110000"/>
              </a:lnSpc>
              <a:buFont typeface="Arial" panose="020B0604020202020204" pitchFamily="34" charset="0"/>
              <a:buChar char="•"/>
            </a:pPr>
            <a:r>
              <a:rPr lang="hu-HU" sz="3200" dirty="0">
                <a:solidFill>
                  <a:srgbClr val="003399"/>
                </a:solidFill>
                <a:latin typeface="Open Sans" panose="020B0606030504020204" pitchFamily="34" charset="0"/>
                <a:ea typeface="Open Sans" panose="020B0606030504020204" pitchFamily="34" charset="0"/>
                <a:cs typeface="Open Sans" panose="020B0606030504020204" pitchFamily="34" charset="0"/>
              </a:rPr>
              <a:t>egymástól és a partnertől független</a:t>
            </a:r>
          </a:p>
          <a:p>
            <a:pPr marL="742950" lvl="1" indent="-285750" algn="just">
              <a:lnSpc>
                <a:spcPct val="110000"/>
              </a:lnSpc>
              <a:buFont typeface="Arial" panose="020B0604020202020204" pitchFamily="34" charset="0"/>
              <a:buChar char="•"/>
            </a:pPr>
            <a:r>
              <a:rPr lang="hu-HU" sz="3200" dirty="0">
                <a:solidFill>
                  <a:srgbClr val="003399"/>
                </a:solidFill>
                <a:latin typeface="Open Sans" panose="020B0606030504020204" pitchFamily="34" charset="0"/>
                <a:ea typeface="Open Sans" panose="020B0606030504020204" pitchFamily="34" charset="0"/>
                <a:cs typeface="Open Sans" panose="020B0606030504020204" pitchFamily="34" charset="0"/>
              </a:rPr>
              <a:t>azonos tárgyú</a:t>
            </a:r>
          </a:p>
          <a:p>
            <a:pPr marL="742950" lvl="1" indent="-285750" algn="just">
              <a:lnSpc>
                <a:spcPct val="110000"/>
              </a:lnSpc>
              <a:buFont typeface="Arial" panose="020B0604020202020204" pitchFamily="34" charset="0"/>
              <a:buChar char="•"/>
            </a:pPr>
            <a:r>
              <a:rPr lang="hu-HU" sz="3200" dirty="0">
                <a:solidFill>
                  <a:srgbClr val="003399"/>
                </a:solidFill>
                <a:latin typeface="Open Sans" panose="020B0606030504020204" pitchFamily="34" charset="0"/>
                <a:ea typeface="Open Sans" panose="020B0606030504020204" pitchFamily="34" charset="0"/>
                <a:cs typeface="Open Sans" panose="020B0606030504020204" pitchFamily="34" charset="0"/>
              </a:rPr>
              <a:t>összehasonlítható</a:t>
            </a:r>
          </a:p>
          <a:p>
            <a:pPr marL="742950" lvl="1" indent="-285750" algn="just">
              <a:lnSpc>
                <a:spcPct val="110000"/>
              </a:lnSpc>
              <a:buFont typeface="Arial" panose="020B0604020202020204" pitchFamily="34" charset="0"/>
              <a:buChar char="•"/>
            </a:pPr>
            <a:r>
              <a:rPr lang="hu-HU" sz="3200" dirty="0">
                <a:solidFill>
                  <a:srgbClr val="003399"/>
                </a:solidFill>
                <a:latin typeface="Open Sans" panose="020B0606030504020204" pitchFamily="34" charset="0"/>
                <a:ea typeface="Open Sans" panose="020B0606030504020204" pitchFamily="34" charset="0"/>
                <a:cs typeface="Open Sans" panose="020B0606030504020204" pitchFamily="34" charset="0"/>
              </a:rPr>
              <a:t>azonos ajánlattételi időre vonatkozó</a:t>
            </a:r>
          </a:p>
          <a:p>
            <a:pPr marL="742950" lvl="1" indent="-285750" algn="just">
              <a:lnSpc>
                <a:spcPct val="110000"/>
              </a:lnSpc>
              <a:buFont typeface="Arial" panose="020B0604020202020204" pitchFamily="34" charset="0"/>
              <a:buChar char="•"/>
            </a:pPr>
            <a:r>
              <a:rPr lang="hu-HU" sz="3200" dirty="0">
                <a:solidFill>
                  <a:srgbClr val="003399"/>
                </a:solidFill>
                <a:latin typeface="Open Sans" panose="020B0606030504020204" pitchFamily="34" charset="0"/>
                <a:ea typeface="Open Sans" panose="020B0606030504020204" pitchFamily="34" charset="0"/>
                <a:cs typeface="Open Sans" panose="020B0606030504020204" pitchFamily="34" charset="0"/>
              </a:rPr>
              <a:t>összegében egyértelmű (egyösszegű ajánlat nem fogadható el)</a:t>
            </a:r>
          </a:p>
          <a:p>
            <a:pPr algn="just"/>
            <a:endParaRPr lang="hu-HU" sz="3200" noProof="0" dirty="0">
              <a:solidFill>
                <a:srgbClr val="003399"/>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25203818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5" descr="Graphical user interface&#10;&#10;Description automatically generated with medium confidence">
            <a:extLst>
              <a:ext uri="{FF2B5EF4-FFF2-40B4-BE49-F238E27FC236}">
                <a16:creationId xmlns:a16="http://schemas.microsoft.com/office/drawing/2014/main" id="{60C5462B-226C-23C5-524D-E33EA93F353A}"/>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0" y="3340"/>
            <a:ext cx="20104100" cy="11302669"/>
          </a:xfrm>
          <a:prstGeom prst="rect">
            <a:avLst/>
          </a:prstGeom>
        </p:spPr>
      </p:pic>
      <p:sp>
        <p:nvSpPr>
          <p:cNvPr id="10" name="TextBox 9">
            <a:extLst>
              <a:ext uri="{FF2B5EF4-FFF2-40B4-BE49-F238E27FC236}">
                <a16:creationId xmlns:a16="http://schemas.microsoft.com/office/drawing/2014/main" id="{A7AB6096-4A3C-4CBF-D026-C5C0AE6A60EB}"/>
              </a:ext>
            </a:extLst>
          </p:cNvPr>
          <p:cNvSpPr txBox="1"/>
          <p:nvPr/>
        </p:nvSpPr>
        <p:spPr>
          <a:xfrm>
            <a:off x="2813050" y="3605752"/>
            <a:ext cx="14478000" cy="3706912"/>
          </a:xfrm>
          <a:prstGeom prst="rect">
            <a:avLst/>
          </a:prstGeom>
          <a:noFill/>
        </p:spPr>
        <p:txBody>
          <a:bodyPr wrap="square" rtlCol="0">
            <a:spAutoFit/>
          </a:bodyPr>
          <a:lstStyle/>
          <a:p>
            <a:pPr algn="ctr">
              <a:lnSpc>
                <a:spcPct val="150000"/>
              </a:lnSpc>
            </a:pPr>
            <a:r>
              <a:rPr lang="hu-HU" sz="3200" b="1" noProof="0" dirty="0">
                <a:solidFill>
                  <a:srgbClr val="003399"/>
                </a:solidFill>
                <a:latin typeface="Open Sans" panose="020B0606030504020204" pitchFamily="34" charset="0"/>
                <a:ea typeface="Open Sans" panose="020B0606030504020204" pitchFamily="34" charset="0"/>
                <a:cs typeface="Open Sans" panose="020B0606030504020204" pitchFamily="34" charset="0"/>
              </a:rPr>
              <a:t>Miért is van szükség a beszerzési eljárások szabályozására?</a:t>
            </a:r>
          </a:p>
          <a:p>
            <a:pPr algn="ctr">
              <a:lnSpc>
                <a:spcPct val="150000"/>
              </a:lnSpc>
            </a:pPr>
            <a:endParaRPr lang="hu-HU" sz="3200" b="1" noProof="0" dirty="0">
              <a:solidFill>
                <a:srgbClr val="003399"/>
              </a:solidFill>
              <a:latin typeface="Open Sans" panose="020B0606030504020204" pitchFamily="34" charset="0"/>
              <a:ea typeface="Open Sans" panose="020B0606030504020204" pitchFamily="34" charset="0"/>
              <a:cs typeface="Open Sans" panose="020B0606030504020204" pitchFamily="34" charset="0"/>
            </a:endParaRPr>
          </a:p>
          <a:p>
            <a:pPr algn="ctr">
              <a:lnSpc>
                <a:spcPct val="150000"/>
              </a:lnSpc>
            </a:pPr>
            <a:r>
              <a:rPr lang="hu-HU" sz="3200" b="1" noProof="0" dirty="0">
                <a:solidFill>
                  <a:srgbClr val="003399"/>
                </a:solidFill>
                <a:latin typeface="Open Sans" panose="020B0606030504020204" pitchFamily="34" charset="0"/>
                <a:ea typeface="Open Sans" panose="020B0606030504020204" pitchFamily="34" charset="0"/>
                <a:cs typeface="Open Sans" panose="020B0606030504020204" pitchFamily="34" charset="0"/>
              </a:rPr>
              <a:t>A hazai és uniós források törvényi előírásainak megfelelő felhasználásának biztosítása miatt. </a:t>
            </a:r>
          </a:p>
          <a:p>
            <a:pPr>
              <a:lnSpc>
                <a:spcPct val="150000"/>
              </a:lnSpc>
              <a:spcBef>
                <a:spcPts val="0"/>
              </a:spcBef>
              <a:buClr>
                <a:schemeClr val="accent5">
                  <a:lumMod val="75000"/>
                </a:schemeClr>
              </a:buClr>
            </a:pPr>
            <a:endParaRPr lang="hu-HU" sz="3200" dirty="0">
              <a:solidFill>
                <a:srgbClr val="003399"/>
              </a:solidFill>
              <a:latin typeface="Open Sans" panose="020B0606030504020204" pitchFamily="34" charset="0"/>
              <a:ea typeface="Open Sans" panose="020B0606030504020204" pitchFamily="34" charset="0"/>
              <a:cs typeface="Open Sans" panose="020B0606030504020204"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F9075F33-2746-CA8A-73D5-C69B23FE5707}"/>
            </a:ext>
          </a:extLst>
        </p:cNvPr>
        <p:cNvGrpSpPr/>
        <p:nvPr/>
      </p:nvGrpSpPr>
      <p:grpSpPr>
        <a:xfrm>
          <a:off x="0" y="0"/>
          <a:ext cx="0" cy="0"/>
          <a:chOff x="0" y="0"/>
          <a:chExt cx="0" cy="0"/>
        </a:xfrm>
      </p:grpSpPr>
      <p:pic>
        <p:nvPicPr>
          <p:cNvPr id="6" name="Picture 5" descr="Graphical user interface&#10;&#10;Description automatically generated with medium confidence">
            <a:extLst>
              <a:ext uri="{FF2B5EF4-FFF2-40B4-BE49-F238E27FC236}">
                <a16:creationId xmlns:a16="http://schemas.microsoft.com/office/drawing/2014/main" id="{8D026A20-5E5B-9804-8862-346E67D42882}"/>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0" y="3340"/>
            <a:ext cx="20104100" cy="11302669"/>
          </a:xfrm>
          <a:prstGeom prst="rect">
            <a:avLst/>
          </a:prstGeom>
        </p:spPr>
      </p:pic>
      <p:sp>
        <p:nvSpPr>
          <p:cNvPr id="10" name="TextBox 9">
            <a:extLst>
              <a:ext uri="{FF2B5EF4-FFF2-40B4-BE49-F238E27FC236}">
                <a16:creationId xmlns:a16="http://schemas.microsoft.com/office/drawing/2014/main" id="{2AFADE66-BDF0-1724-004F-B77A04FBAF9A}"/>
              </a:ext>
            </a:extLst>
          </p:cNvPr>
          <p:cNvSpPr txBox="1"/>
          <p:nvPr/>
        </p:nvSpPr>
        <p:spPr>
          <a:xfrm>
            <a:off x="2635226" y="2486323"/>
            <a:ext cx="14478000" cy="6494085"/>
          </a:xfrm>
          <a:prstGeom prst="rect">
            <a:avLst/>
          </a:prstGeom>
          <a:noFill/>
        </p:spPr>
        <p:txBody>
          <a:bodyPr wrap="square" rtlCol="0">
            <a:spAutoFit/>
          </a:bodyPr>
          <a:lstStyle/>
          <a:p>
            <a:pPr marL="742950" lvl="1" indent="-285750" algn="just">
              <a:lnSpc>
                <a:spcPct val="150000"/>
              </a:lnSpc>
              <a:buFont typeface="Arial" panose="020B0604020202020204" pitchFamily="34" charset="0"/>
              <a:buChar char="•"/>
            </a:pPr>
            <a:r>
              <a:rPr lang="hu-HU" sz="3200" dirty="0">
                <a:solidFill>
                  <a:srgbClr val="003399"/>
                </a:solidFill>
                <a:latin typeface="Open Sans" panose="020B0606030504020204" pitchFamily="34" charset="0"/>
                <a:ea typeface="Open Sans" panose="020B0606030504020204" pitchFamily="34" charset="0"/>
                <a:cs typeface="Open Sans" panose="020B0606030504020204" pitchFamily="34" charset="0"/>
              </a:rPr>
              <a:t>potenciális gazdasági szereplőtől származó (Az ajánlatkérést megelőzően az ajánlatkérő felelőssége arról meggyőződni, hogy a gazdasági szereplő potenciális ajánlattevőnek minősül-e.)</a:t>
            </a:r>
          </a:p>
          <a:p>
            <a:pPr marL="742950" lvl="1" indent="-285750" algn="just">
              <a:lnSpc>
                <a:spcPct val="150000"/>
              </a:lnSpc>
              <a:buFont typeface="Arial" panose="020B0604020202020204" pitchFamily="34" charset="0"/>
              <a:buChar char="•"/>
            </a:pPr>
            <a:r>
              <a:rPr lang="hu-HU" sz="3200" dirty="0">
                <a:solidFill>
                  <a:srgbClr val="003399"/>
                </a:solidFill>
              </a:rPr>
              <a:t>írásos</a:t>
            </a:r>
          </a:p>
          <a:p>
            <a:pPr marL="742950" lvl="1" indent="-285750" algn="just">
              <a:lnSpc>
                <a:spcPct val="150000"/>
              </a:lnSpc>
              <a:buFont typeface="Arial" panose="020B0604020202020204" pitchFamily="34" charset="0"/>
              <a:buChar char="•"/>
            </a:pPr>
            <a:r>
              <a:rPr lang="hu-HU" sz="3200" b="1" dirty="0">
                <a:solidFill>
                  <a:srgbClr val="003399"/>
                </a:solidFill>
              </a:rPr>
              <a:t>KIZÁRÓLAG POSTAI ÚTON, VAGY ELEKTRONIKUSAN ÉRKEZETT, </a:t>
            </a:r>
            <a:r>
              <a:rPr lang="hu-HU" sz="3200" b="1" u="sng" dirty="0">
                <a:solidFill>
                  <a:srgbClr val="003399"/>
                </a:solidFill>
              </a:rPr>
              <a:t>SZEMÉLYES ÁTVÉTEL NEM MEGENGEDETT</a:t>
            </a:r>
            <a:r>
              <a:rPr lang="hu-HU" sz="3200" b="1" dirty="0">
                <a:solidFill>
                  <a:srgbClr val="003399"/>
                </a:solidFill>
              </a:rPr>
              <a:t>!!</a:t>
            </a:r>
          </a:p>
          <a:p>
            <a:pPr lvl="1" algn="just">
              <a:lnSpc>
                <a:spcPct val="150000"/>
              </a:lnSpc>
            </a:pPr>
            <a:endParaRPr lang="hu-HU" sz="3200" dirty="0">
              <a:solidFill>
                <a:srgbClr val="003399"/>
              </a:solidFill>
            </a:endParaRPr>
          </a:p>
          <a:p>
            <a:pPr lvl="1" algn="just">
              <a:lnSpc>
                <a:spcPct val="150000"/>
              </a:lnSpc>
            </a:pPr>
            <a:r>
              <a:rPr lang="hu-HU" sz="3200" dirty="0">
                <a:solidFill>
                  <a:srgbClr val="003399"/>
                </a:solidFill>
              </a:rPr>
              <a:t>ajánlat közül történhet meg a kiválasztás.</a:t>
            </a:r>
          </a:p>
          <a:p>
            <a:pPr algn="just"/>
            <a:endParaRPr lang="hu-HU" sz="3200" noProof="0" dirty="0">
              <a:solidFill>
                <a:srgbClr val="003399"/>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262317338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1A4298D7-3EE6-73A5-B16A-5CFC584E8BFC}"/>
            </a:ext>
          </a:extLst>
        </p:cNvPr>
        <p:cNvGrpSpPr/>
        <p:nvPr/>
      </p:nvGrpSpPr>
      <p:grpSpPr>
        <a:xfrm>
          <a:off x="0" y="0"/>
          <a:ext cx="0" cy="0"/>
          <a:chOff x="0" y="0"/>
          <a:chExt cx="0" cy="0"/>
        </a:xfrm>
      </p:grpSpPr>
      <p:pic>
        <p:nvPicPr>
          <p:cNvPr id="6" name="Picture 5" descr="Graphical user interface&#10;&#10;Description automatically generated with medium confidence">
            <a:extLst>
              <a:ext uri="{FF2B5EF4-FFF2-40B4-BE49-F238E27FC236}">
                <a16:creationId xmlns:a16="http://schemas.microsoft.com/office/drawing/2014/main" id="{4AEF2984-F710-4E9C-3966-33351EB174B9}"/>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0" y="3340"/>
            <a:ext cx="20104100" cy="11302669"/>
          </a:xfrm>
          <a:prstGeom prst="rect">
            <a:avLst/>
          </a:prstGeom>
        </p:spPr>
      </p:pic>
      <p:sp>
        <p:nvSpPr>
          <p:cNvPr id="10" name="TextBox 9">
            <a:extLst>
              <a:ext uri="{FF2B5EF4-FFF2-40B4-BE49-F238E27FC236}">
                <a16:creationId xmlns:a16="http://schemas.microsoft.com/office/drawing/2014/main" id="{D8EF4934-F6A1-8735-2A4A-51D70E02EF0E}"/>
              </a:ext>
            </a:extLst>
          </p:cNvPr>
          <p:cNvSpPr txBox="1"/>
          <p:nvPr/>
        </p:nvSpPr>
        <p:spPr>
          <a:xfrm>
            <a:off x="2419202" y="1550219"/>
            <a:ext cx="14478000" cy="8266878"/>
          </a:xfrm>
          <a:prstGeom prst="rect">
            <a:avLst/>
          </a:prstGeom>
          <a:noFill/>
        </p:spPr>
        <p:txBody>
          <a:bodyPr wrap="square" rtlCol="0">
            <a:spAutoFit/>
          </a:bodyPr>
          <a:lstStyle/>
          <a:p>
            <a:pPr marL="285750" indent="-285750" algn="just">
              <a:lnSpc>
                <a:spcPct val="130000"/>
              </a:lnSpc>
              <a:buFont typeface="Arial" panose="020B0604020202020204" pitchFamily="34" charset="0"/>
              <a:buChar char="•"/>
            </a:pPr>
            <a:r>
              <a:rPr lang="hu-HU" sz="3200" dirty="0">
                <a:solidFill>
                  <a:srgbClr val="003399"/>
                </a:solidFill>
                <a:latin typeface="Open Sans" panose="020B0606030504020204" pitchFamily="34" charset="0"/>
                <a:ea typeface="Open Sans" panose="020B0606030504020204" pitchFamily="34" charset="0"/>
                <a:cs typeface="Open Sans" panose="020B0606030504020204" pitchFamily="34" charset="0"/>
              </a:rPr>
              <a:t>Fontos, hogy az ajánlati felhívásban / az árajánlat kérési dokumentációban az ajánlat tárgya kellő részletezettséggel kerüljön meghatározásra, amelyből egyértelműen beazonosítható az egyes feladatok/beszerzendő eszközök mennyisége és tartalma, a megvalósítandó kivitelezési feladatok tartalma az ajánlattevők számára.</a:t>
            </a:r>
          </a:p>
          <a:p>
            <a:pPr marL="285750" indent="-285750" algn="just">
              <a:lnSpc>
                <a:spcPct val="130000"/>
              </a:lnSpc>
              <a:buFont typeface="Arial" panose="020B0604020202020204" pitchFamily="34" charset="0"/>
              <a:buChar char="•"/>
            </a:pPr>
            <a:r>
              <a:rPr lang="hu-HU" sz="3200" dirty="0">
                <a:solidFill>
                  <a:srgbClr val="003399"/>
                </a:solidFill>
                <a:latin typeface="Open Sans" panose="020B0606030504020204" pitchFamily="34" charset="0"/>
                <a:ea typeface="Open Sans" panose="020B0606030504020204" pitchFamily="34" charset="0"/>
                <a:cs typeface="Open Sans" panose="020B0606030504020204" pitchFamily="34" charset="0"/>
              </a:rPr>
              <a:t>Feladategységeket / beszerzendő eszközöket részösszegekkel / egységárral is árazni kell, általánosságban egyösszegű ajánlati ár nem fogadható el.</a:t>
            </a:r>
          </a:p>
          <a:p>
            <a:pPr marL="285750" indent="-285750" algn="just">
              <a:lnSpc>
                <a:spcPct val="130000"/>
              </a:lnSpc>
              <a:buFont typeface="Arial" panose="020B0604020202020204" pitchFamily="34" charset="0"/>
              <a:buChar char="•"/>
            </a:pPr>
            <a:r>
              <a:rPr lang="hu-HU" altLang="hu-HU" sz="3200" dirty="0">
                <a:solidFill>
                  <a:srgbClr val="003399"/>
                </a:solidFill>
              </a:rPr>
              <a:t>A rendelkezésre álló ajánlatok közül a kedvezményezett a legalacsonyabb összegű ellenszolgáltatást tartalmazó vagy a legjobb ár-érték arányt megjelenítő ajánlatot köteles elfogadni. Utóbbi esetben indokolni kell a legjobb ár-érték arány elfogadásának okát.</a:t>
            </a:r>
          </a:p>
          <a:p>
            <a:pPr algn="just"/>
            <a:endParaRPr lang="hu-HU" sz="3200" noProof="0" dirty="0">
              <a:solidFill>
                <a:srgbClr val="003399"/>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287684880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61FCB457-E612-4827-1DDB-A94322FAFEF9}"/>
            </a:ext>
          </a:extLst>
        </p:cNvPr>
        <p:cNvGrpSpPr/>
        <p:nvPr/>
      </p:nvGrpSpPr>
      <p:grpSpPr>
        <a:xfrm>
          <a:off x="0" y="0"/>
          <a:ext cx="0" cy="0"/>
          <a:chOff x="0" y="0"/>
          <a:chExt cx="0" cy="0"/>
        </a:xfrm>
      </p:grpSpPr>
      <p:pic>
        <p:nvPicPr>
          <p:cNvPr id="6" name="Picture 5" descr="Graphical user interface&#10;&#10;Description automatically generated with medium confidence">
            <a:extLst>
              <a:ext uri="{FF2B5EF4-FFF2-40B4-BE49-F238E27FC236}">
                <a16:creationId xmlns:a16="http://schemas.microsoft.com/office/drawing/2014/main" id="{B2257A4C-AD62-BE9E-DC32-DD1EE47A00E1}"/>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0" y="3340"/>
            <a:ext cx="20104100" cy="11302669"/>
          </a:xfrm>
          <a:prstGeom prst="rect">
            <a:avLst/>
          </a:prstGeom>
        </p:spPr>
      </p:pic>
      <p:sp>
        <p:nvSpPr>
          <p:cNvPr id="10" name="TextBox 9">
            <a:extLst>
              <a:ext uri="{FF2B5EF4-FFF2-40B4-BE49-F238E27FC236}">
                <a16:creationId xmlns:a16="http://schemas.microsoft.com/office/drawing/2014/main" id="{FACA3365-399A-3CA3-A081-19797A914C53}"/>
              </a:ext>
            </a:extLst>
          </p:cNvPr>
          <p:cNvSpPr txBox="1"/>
          <p:nvPr/>
        </p:nvSpPr>
        <p:spPr>
          <a:xfrm>
            <a:off x="2491210" y="2558331"/>
            <a:ext cx="14478000" cy="6346353"/>
          </a:xfrm>
          <a:prstGeom prst="rect">
            <a:avLst/>
          </a:prstGeom>
          <a:noFill/>
        </p:spPr>
        <p:txBody>
          <a:bodyPr wrap="square" rtlCol="0">
            <a:spAutoFit/>
          </a:bodyPr>
          <a:lstStyle/>
          <a:p>
            <a:pPr marL="457200" indent="-457200" algn="just">
              <a:lnSpc>
                <a:spcPct val="130000"/>
              </a:lnSpc>
              <a:spcBef>
                <a:spcPts val="0"/>
              </a:spcBef>
              <a:buFont typeface="Arial" panose="020B0604020202020204" pitchFamily="34" charset="0"/>
              <a:buChar char="•"/>
            </a:pPr>
            <a:r>
              <a:rPr lang="hu-HU" altLang="hu-HU" sz="3200" dirty="0">
                <a:solidFill>
                  <a:srgbClr val="003399"/>
                </a:solidFill>
              </a:rPr>
              <a:t>Ha </a:t>
            </a:r>
            <a:r>
              <a:rPr lang="hu-HU" altLang="hu-HU" sz="3200" dirty="0">
                <a:solidFill>
                  <a:srgbClr val="003399"/>
                </a:solidFill>
                <a:latin typeface="Open Sans" panose="020B0606030504020204" pitchFamily="34" charset="0"/>
                <a:ea typeface="Open Sans" panose="020B0606030504020204" pitchFamily="34" charset="0"/>
                <a:cs typeface="Open Sans" panose="020B0606030504020204" pitchFamily="34" charset="0"/>
              </a:rPr>
              <a:t>szerződéses</a:t>
            </a:r>
            <a:r>
              <a:rPr lang="hu-HU" altLang="hu-HU" sz="3200" dirty="0">
                <a:solidFill>
                  <a:srgbClr val="003399"/>
                </a:solidFill>
              </a:rPr>
              <a:t> ár a jellemző piaci árnál bizonyíthatóan magasabb vagy  a piaci ár igazolása a hiánypótlások után sem történik meg, a hitelesítési tevékenységre kijelölt szervezet jogosult a költség hitelesítésének elutasítására/megtagadására. </a:t>
            </a:r>
            <a:r>
              <a:rPr lang="hu-HU" sz="3200" dirty="0">
                <a:solidFill>
                  <a:srgbClr val="003399"/>
                </a:solidFill>
              </a:rPr>
              <a:t>A költségek elfogadása a szokásos piaci árral összhangban történik, az elszámolásra benyújtott és a piaci ár közötti különbség levonásra kerül a hitelesítési tevékenységre kijelölt szervezet által.</a:t>
            </a:r>
          </a:p>
          <a:p>
            <a:pPr marL="457200" indent="-457200">
              <a:lnSpc>
                <a:spcPct val="130000"/>
              </a:lnSpc>
              <a:spcBef>
                <a:spcPts val="0"/>
              </a:spcBef>
              <a:buFont typeface="Arial" panose="020B0604020202020204" pitchFamily="34" charset="0"/>
              <a:buChar char="•"/>
            </a:pPr>
            <a:r>
              <a:rPr lang="hu-HU" sz="3200" dirty="0">
                <a:solidFill>
                  <a:srgbClr val="003399"/>
                </a:solidFill>
              </a:rPr>
              <a:t>A projekt pályázati adatlapjában megjelölt összegek (költségvetési soron megítélt támogatási összeg) nem azonosak a piaci árral!</a:t>
            </a:r>
          </a:p>
          <a:p>
            <a:pPr algn="just"/>
            <a:endParaRPr lang="hu-HU" sz="3200" noProof="0" dirty="0">
              <a:solidFill>
                <a:srgbClr val="003399"/>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88455138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6B9F0CD5-EF10-AF95-A288-399AD87E0469}"/>
            </a:ext>
          </a:extLst>
        </p:cNvPr>
        <p:cNvGrpSpPr/>
        <p:nvPr/>
      </p:nvGrpSpPr>
      <p:grpSpPr>
        <a:xfrm>
          <a:off x="0" y="0"/>
          <a:ext cx="0" cy="0"/>
          <a:chOff x="0" y="0"/>
          <a:chExt cx="0" cy="0"/>
        </a:xfrm>
      </p:grpSpPr>
      <p:pic>
        <p:nvPicPr>
          <p:cNvPr id="6" name="Picture 5" descr="Graphical user interface&#10;&#10;Description automatically generated with medium confidence">
            <a:extLst>
              <a:ext uri="{FF2B5EF4-FFF2-40B4-BE49-F238E27FC236}">
                <a16:creationId xmlns:a16="http://schemas.microsoft.com/office/drawing/2014/main" id="{6DD53D9E-F450-D5DD-FFB2-7A5EA3136A4C}"/>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0" y="3340"/>
            <a:ext cx="20104100" cy="11302669"/>
          </a:xfrm>
          <a:prstGeom prst="rect">
            <a:avLst/>
          </a:prstGeom>
        </p:spPr>
      </p:pic>
      <p:sp>
        <p:nvSpPr>
          <p:cNvPr id="9" name="TextBox 8">
            <a:extLst>
              <a:ext uri="{FF2B5EF4-FFF2-40B4-BE49-F238E27FC236}">
                <a16:creationId xmlns:a16="http://schemas.microsoft.com/office/drawing/2014/main" id="{6F182582-E527-D1B4-F29E-DC480297D7A2}"/>
              </a:ext>
            </a:extLst>
          </p:cNvPr>
          <p:cNvSpPr txBox="1"/>
          <p:nvPr/>
        </p:nvSpPr>
        <p:spPr>
          <a:xfrm>
            <a:off x="2813050" y="2126283"/>
            <a:ext cx="14477999" cy="2985433"/>
          </a:xfrm>
          <a:prstGeom prst="rect">
            <a:avLst/>
          </a:prstGeom>
          <a:noFill/>
        </p:spPr>
        <p:txBody>
          <a:bodyPr wrap="square" rtlCol="0">
            <a:spAutoFit/>
          </a:bodyPr>
          <a:lstStyle/>
          <a:p>
            <a:pPr algn="l"/>
            <a:r>
              <a:rPr lang="hu-HU" sz="5400" b="1" dirty="0">
                <a:solidFill>
                  <a:srgbClr val="003399"/>
                </a:solidFill>
                <a:latin typeface="Open Sans" panose="020B0606030504020204" pitchFamily="34" charset="0"/>
                <a:ea typeface="Open Sans" panose="020B0606030504020204" pitchFamily="34" charset="0"/>
                <a:cs typeface="Open Sans" panose="020B0606030504020204" pitchFamily="34" charset="0"/>
              </a:rPr>
              <a:t>2.2. A nettó 10 000 euró alatti beszerzések esetében</a:t>
            </a:r>
          </a:p>
          <a:p>
            <a:pPr algn="l"/>
            <a:endParaRPr lang="hu-HU" sz="8000" b="1" noProof="0" dirty="0">
              <a:solidFill>
                <a:srgbClr val="003399"/>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TextBox 9">
            <a:extLst>
              <a:ext uri="{FF2B5EF4-FFF2-40B4-BE49-F238E27FC236}">
                <a16:creationId xmlns:a16="http://schemas.microsoft.com/office/drawing/2014/main" id="{93B7877A-197B-0D94-5740-4355397BDC84}"/>
              </a:ext>
            </a:extLst>
          </p:cNvPr>
          <p:cNvSpPr txBox="1"/>
          <p:nvPr/>
        </p:nvSpPr>
        <p:spPr>
          <a:xfrm>
            <a:off x="2491210" y="4068916"/>
            <a:ext cx="14478000" cy="5755422"/>
          </a:xfrm>
          <a:prstGeom prst="rect">
            <a:avLst/>
          </a:prstGeom>
          <a:noFill/>
        </p:spPr>
        <p:txBody>
          <a:bodyPr wrap="square" rtlCol="0">
            <a:spAutoFit/>
          </a:bodyPr>
          <a:lstStyle/>
          <a:p>
            <a:pPr marL="457200" indent="-457200" algn="just">
              <a:lnSpc>
                <a:spcPct val="150000"/>
              </a:lnSpc>
              <a:spcBef>
                <a:spcPts val="0"/>
              </a:spcBef>
              <a:buFont typeface="Arial" panose="020B0604020202020204" pitchFamily="34" charset="0"/>
              <a:buChar char="•"/>
            </a:pPr>
            <a:r>
              <a:rPr lang="hu-HU" sz="3200" dirty="0">
                <a:solidFill>
                  <a:srgbClr val="003399"/>
                </a:solidFill>
                <a:latin typeface="Open Sans" panose="020B0606030504020204" pitchFamily="34" charset="0"/>
                <a:ea typeface="Open Sans" panose="020B0606030504020204" pitchFamily="34" charset="0"/>
                <a:cs typeface="Open Sans" panose="020B0606030504020204" pitchFamily="34" charset="0"/>
              </a:rPr>
              <a:t>piaci ár igazolást, piackutatást alátámasztó dokumentumokat benyújtani nem szükséges a jelentéshez</a:t>
            </a:r>
          </a:p>
          <a:p>
            <a:pPr marL="457200" indent="-457200" algn="just">
              <a:lnSpc>
                <a:spcPct val="150000"/>
              </a:lnSpc>
              <a:spcBef>
                <a:spcPts val="0"/>
              </a:spcBef>
              <a:buFont typeface="Arial" panose="020B0604020202020204" pitchFamily="34" charset="0"/>
              <a:buChar char="•"/>
            </a:pPr>
            <a:r>
              <a:rPr lang="hu-HU" sz="3200" dirty="0">
                <a:solidFill>
                  <a:srgbClr val="003399"/>
                </a:solidFill>
                <a:latin typeface="Open Sans" panose="020B0606030504020204" pitchFamily="34" charset="0"/>
                <a:ea typeface="Open Sans" panose="020B0606030504020204" pitchFamily="34" charset="0"/>
                <a:cs typeface="Open Sans" panose="020B0606030504020204" pitchFamily="34" charset="0"/>
              </a:rPr>
              <a:t>a kapcsolódó szerződést/megrendelőt be kell nyújtani</a:t>
            </a:r>
          </a:p>
          <a:p>
            <a:pPr marL="457200" indent="-457200" algn="just">
              <a:lnSpc>
                <a:spcPct val="150000"/>
              </a:lnSpc>
              <a:spcBef>
                <a:spcPts val="0"/>
              </a:spcBef>
              <a:buFont typeface="Arial" panose="020B0604020202020204" pitchFamily="34" charset="0"/>
              <a:buChar char="•"/>
            </a:pPr>
            <a:r>
              <a:rPr lang="hu-HU" sz="3200" dirty="0">
                <a:solidFill>
                  <a:srgbClr val="003399"/>
                </a:solidFill>
                <a:latin typeface="Open Sans" panose="020B0606030504020204" pitchFamily="34" charset="0"/>
                <a:ea typeface="Open Sans" panose="020B0606030504020204" pitchFamily="34" charset="0"/>
                <a:cs typeface="Open Sans" panose="020B0606030504020204" pitchFamily="34" charset="0"/>
              </a:rPr>
              <a:t>amennyiben a kapcsolódó szerződésben / megrendelőben egyértelműen nem kerül meghatározásra a beszerzett áru / megvásárolt szolgáltatás, úgy a beszerzést megalapozó ajánlatkérést és ajánlatot (amennyiben a beszerzés jellege, összetettsége azt indokolja) szükséges benyújtani.</a:t>
            </a:r>
          </a:p>
          <a:p>
            <a:pPr algn="just"/>
            <a:endParaRPr lang="hu-HU" sz="3200" noProof="0" dirty="0">
              <a:solidFill>
                <a:srgbClr val="003399"/>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413466362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121BD705-029B-A059-2271-9113A3D54ED4}"/>
            </a:ext>
          </a:extLst>
        </p:cNvPr>
        <p:cNvGrpSpPr/>
        <p:nvPr/>
      </p:nvGrpSpPr>
      <p:grpSpPr>
        <a:xfrm>
          <a:off x="0" y="0"/>
          <a:ext cx="0" cy="0"/>
          <a:chOff x="0" y="0"/>
          <a:chExt cx="0" cy="0"/>
        </a:xfrm>
      </p:grpSpPr>
      <p:pic>
        <p:nvPicPr>
          <p:cNvPr id="6" name="Picture 5" descr="Graphical user interface&#10;&#10;Description automatically generated with medium confidence">
            <a:extLst>
              <a:ext uri="{FF2B5EF4-FFF2-40B4-BE49-F238E27FC236}">
                <a16:creationId xmlns:a16="http://schemas.microsoft.com/office/drawing/2014/main" id="{DA94F559-D6F9-34FB-A40D-58CCD50A1DD1}"/>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0" y="3340"/>
            <a:ext cx="20104100" cy="11302669"/>
          </a:xfrm>
          <a:prstGeom prst="rect">
            <a:avLst/>
          </a:prstGeom>
        </p:spPr>
      </p:pic>
      <p:sp>
        <p:nvSpPr>
          <p:cNvPr id="10" name="TextBox 9">
            <a:extLst>
              <a:ext uri="{FF2B5EF4-FFF2-40B4-BE49-F238E27FC236}">
                <a16:creationId xmlns:a16="http://schemas.microsoft.com/office/drawing/2014/main" id="{2A08479F-19C8-CA12-156D-C5B735AA14D3}"/>
              </a:ext>
            </a:extLst>
          </p:cNvPr>
          <p:cNvSpPr txBox="1"/>
          <p:nvPr/>
        </p:nvSpPr>
        <p:spPr>
          <a:xfrm>
            <a:off x="2635226" y="2846363"/>
            <a:ext cx="14478000" cy="5755422"/>
          </a:xfrm>
          <a:prstGeom prst="rect">
            <a:avLst/>
          </a:prstGeom>
          <a:noFill/>
        </p:spPr>
        <p:txBody>
          <a:bodyPr wrap="square" rtlCol="0">
            <a:spAutoFit/>
          </a:bodyPr>
          <a:lstStyle/>
          <a:p>
            <a:pPr marL="0" indent="0" algn="just">
              <a:lnSpc>
                <a:spcPct val="150000"/>
              </a:lnSpc>
              <a:spcBef>
                <a:spcPts val="0"/>
              </a:spcBef>
              <a:buNone/>
            </a:pPr>
            <a:r>
              <a:rPr lang="hu-HU" sz="3200" b="1" dirty="0">
                <a:solidFill>
                  <a:srgbClr val="003399"/>
                </a:solidFill>
              </a:rPr>
              <a:t>FONTOS</a:t>
            </a:r>
          </a:p>
          <a:p>
            <a:pPr marL="0" indent="0" algn="just">
              <a:lnSpc>
                <a:spcPct val="150000"/>
              </a:lnSpc>
              <a:spcBef>
                <a:spcPts val="0"/>
              </a:spcBef>
              <a:buNone/>
            </a:pPr>
            <a:r>
              <a:rPr lang="hu-HU" sz="3200" dirty="0">
                <a:solidFill>
                  <a:srgbClr val="003399"/>
                </a:solidFill>
              </a:rPr>
              <a:t>A hitelesítési tevékenységre kijelölt szervezet fenntartja a jogot </a:t>
            </a:r>
          </a:p>
          <a:p>
            <a:pPr marL="457200" indent="-457200" algn="just">
              <a:lnSpc>
                <a:spcPct val="150000"/>
              </a:lnSpc>
              <a:spcBef>
                <a:spcPts val="0"/>
              </a:spcBef>
              <a:buFont typeface="Arial" panose="020B0604020202020204" pitchFamily="34" charset="0"/>
              <a:buChar char="•"/>
            </a:pPr>
            <a:r>
              <a:rPr lang="hu-HU" sz="3200" dirty="0">
                <a:solidFill>
                  <a:srgbClr val="003399"/>
                </a:solidFill>
              </a:rPr>
              <a:t>Az ár-érték arány, valamint a piaci ár megfelelőségének ellenőrzésére</a:t>
            </a:r>
          </a:p>
          <a:p>
            <a:pPr marL="457200" indent="-457200" algn="just">
              <a:lnSpc>
                <a:spcPct val="150000"/>
              </a:lnSpc>
              <a:spcBef>
                <a:spcPts val="0"/>
              </a:spcBef>
              <a:buFont typeface="Arial" panose="020B0604020202020204" pitchFamily="34" charset="0"/>
              <a:buChar char="•"/>
            </a:pPr>
            <a:r>
              <a:rPr lang="hu-HU" sz="3200" dirty="0">
                <a:solidFill>
                  <a:srgbClr val="003399"/>
                </a:solidFill>
              </a:rPr>
              <a:t>Összeférhetetlenségi szabályok betartásának ellenőrzésére</a:t>
            </a:r>
          </a:p>
          <a:p>
            <a:pPr marL="457200" indent="-457200" algn="just">
              <a:lnSpc>
                <a:spcPct val="150000"/>
              </a:lnSpc>
              <a:spcBef>
                <a:spcPts val="0"/>
              </a:spcBef>
              <a:buFont typeface="Arial" panose="020B0604020202020204" pitchFamily="34" charset="0"/>
              <a:buChar char="•"/>
            </a:pPr>
            <a:r>
              <a:rPr lang="hu-HU" sz="3200" dirty="0">
                <a:solidFill>
                  <a:srgbClr val="003399"/>
                </a:solidFill>
              </a:rPr>
              <a:t>Alvállalkozók vizsgálata: bevonásra kerültek-e alvállalkozók - ehhez szükséges, hogy ajánlatkérő előírja az alvállalkozói szerződések tartalmára, összegére, és kifizetésére vonatkozó transzparencia követelményét!</a:t>
            </a:r>
          </a:p>
          <a:p>
            <a:pPr algn="just"/>
            <a:endParaRPr lang="hu-HU" sz="3200" noProof="0" dirty="0">
              <a:solidFill>
                <a:srgbClr val="003399"/>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13115793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809CB8B1-1332-CB5D-BC60-71D8BE3B4BFB}"/>
            </a:ext>
          </a:extLst>
        </p:cNvPr>
        <p:cNvGrpSpPr/>
        <p:nvPr/>
      </p:nvGrpSpPr>
      <p:grpSpPr>
        <a:xfrm>
          <a:off x="0" y="0"/>
          <a:ext cx="0" cy="0"/>
          <a:chOff x="0" y="0"/>
          <a:chExt cx="0" cy="0"/>
        </a:xfrm>
      </p:grpSpPr>
      <p:pic>
        <p:nvPicPr>
          <p:cNvPr id="6" name="Picture 5" descr="Graphical user interface&#10;&#10;Description automatically generated with medium confidence">
            <a:extLst>
              <a:ext uri="{FF2B5EF4-FFF2-40B4-BE49-F238E27FC236}">
                <a16:creationId xmlns:a16="http://schemas.microsoft.com/office/drawing/2014/main" id="{58FB7469-1550-9B7C-8E56-D0D848F74ABD}"/>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0" y="3340"/>
            <a:ext cx="20104100" cy="11302669"/>
          </a:xfrm>
          <a:prstGeom prst="rect">
            <a:avLst/>
          </a:prstGeom>
        </p:spPr>
      </p:pic>
      <p:sp>
        <p:nvSpPr>
          <p:cNvPr id="9" name="TextBox 8">
            <a:extLst>
              <a:ext uri="{FF2B5EF4-FFF2-40B4-BE49-F238E27FC236}">
                <a16:creationId xmlns:a16="http://schemas.microsoft.com/office/drawing/2014/main" id="{C3E9E64C-6132-D20E-7865-45B8E2DBE5EC}"/>
              </a:ext>
            </a:extLst>
          </p:cNvPr>
          <p:cNvSpPr txBox="1"/>
          <p:nvPr/>
        </p:nvSpPr>
        <p:spPr>
          <a:xfrm>
            <a:off x="2527378" y="2126283"/>
            <a:ext cx="14325601" cy="923330"/>
          </a:xfrm>
          <a:prstGeom prst="rect">
            <a:avLst/>
          </a:prstGeom>
          <a:noFill/>
        </p:spPr>
        <p:txBody>
          <a:bodyPr wrap="square" rtlCol="0">
            <a:spAutoFit/>
          </a:bodyPr>
          <a:lstStyle/>
          <a:p>
            <a:pPr algn="l"/>
            <a:r>
              <a:rPr lang="hu-HU" sz="5400" b="1" noProof="0" dirty="0">
                <a:solidFill>
                  <a:srgbClr val="003399"/>
                </a:solidFill>
                <a:latin typeface="Open Sans" panose="020B0606030504020204" pitchFamily="34" charset="0"/>
                <a:ea typeface="Open Sans" panose="020B0606030504020204" pitchFamily="34" charset="0"/>
                <a:cs typeface="Open Sans" panose="020B0606030504020204" pitchFamily="34" charset="0"/>
              </a:rPr>
              <a:t>3. Központosított közbeszerzés</a:t>
            </a:r>
          </a:p>
        </p:txBody>
      </p:sp>
      <p:sp>
        <p:nvSpPr>
          <p:cNvPr id="10" name="TextBox 9">
            <a:extLst>
              <a:ext uri="{FF2B5EF4-FFF2-40B4-BE49-F238E27FC236}">
                <a16:creationId xmlns:a16="http://schemas.microsoft.com/office/drawing/2014/main" id="{7AFC8780-81CC-BD99-1FE2-15F10054B8A6}"/>
              </a:ext>
            </a:extLst>
          </p:cNvPr>
          <p:cNvSpPr txBox="1"/>
          <p:nvPr/>
        </p:nvSpPr>
        <p:spPr>
          <a:xfrm>
            <a:off x="2545781" y="3350419"/>
            <a:ext cx="14478000" cy="6494085"/>
          </a:xfrm>
          <a:prstGeom prst="rect">
            <a:avLst/>
          </a:prstGeom>
          <a:noFill/>
        </p:spPr>
        <p:txBody>
          <a:bodyPr wrap="square" rtlCol="0">
            <a:spAutoFit/>
          </a:bodyPr>
          <a:lstStyle/>
          <a:p>
            <a:pPr marL="457200" indent="-457200" algn="just">
              <a:lnSpc>
                <a:spcPct val="150000"/>
              </a:lnSpc>
              <a:spcBef>
                <a:spcPts val="0"/>
              </a:spcBef>
              <a:buFont typeface="Arial" panose="020B0604020202020204" pitchFamily="34" charset="0"/>
              <a:buChar char="•"/>
            </a:pPr>
            <a:r>
              <a:rPr lang="hu-HU" sz="3200" dirty="0">
                <a:solidFill>
                  <a:srgbClr val="003399"/>
                </a:solidFill>
                <a:latin typeface="Open Sans" panose="020B0606030504020204" pitchFamily="34" charset="0"/>
                <a:ea typeface="Open Sans" panose="020B0606030504020204" pitchFamily="34" charset="0"/>
                <a:cs typeface="Open Sans" panose="020B0606030504020204" pitchFamily="34" charset="0"/>
              </a:rPr>
              <a:t>Az ajánlatkérő köteles meggyőződni arról, hogy beszerzési igénye nem tartozik-e a központosított közbeszerzés körébe</a:t>
            </a:r>
          </a:p>
          <a:p>
            <a:pPr marL="0" indent="0" algn="just">
              <a:lnSpc>
                <a:spcPct val="150000"/>
              </a:lnSpc>
              <a:spcBef>
                <a:spcPts val="0"/>
              </a:spcBef>
              <a:buNone/>
            </a:pPr>
            <a:r>
              <a:rPr lang="hu-HU" sz="3200" b="1" dirty="0">
                <a:solidFill>
                  <a:srgbClr val="003399"/>
                </a:solidFill>
                <a:latin typeface="Open Sans" panose="020B0606030504020204" pitchFamily="34" charset="0"/>
                <a:ea typeface="Open Sans" panose="020B0606030504020204" pitchFamily="34" charset="0"/>
                <a:cs typeface="Open Sans" panose="020B0606030504020204" pitchFamily="34" charset="0"/>
              </a:rPr>
              <a:t>Kapcsolódó jogszabályok:</a:t>
            </a:r>
          </a:p>
          <a:p>
            <a:pPr marL="457200" indent="-457200" algn="just">
              <a:lnSpc>
                <a:spcPct val="150000"/>
              </a:lnSpc>
              <a:spcBef>
                <a:spcPts val="0"/>
              </a:spcBef>
              <a:buFont typeface="Arial" panose="020B0604020202020204" pitchFamily="34" charset="0"/>
              <a:buChar char="•"/>
            </a:pPr>
            <a:r>
              <a:rPr lang="hu-HU" sz="3200" dirty="0">
                <a:solidFill>
                  <a:srgbClr val="003399"/>
                </a:solidFill>
                <a:latin typeface="Open Sans" panose="020B0606030504020204" pitchFamily="34" charset="0"/>
                <a:ea typeface="Open Sans" panose="020B0606030504020204" pitchFamily="34" charset="0"/>
                <a:cs typeface="Open Sans" panose="020B0606030504020204" pitchFamily="34" charset="0"/>
              </a:rPr>
              <a:t>a központosított közbeszerzési rendszerről, valamint a központi beszerző szervezet feladat- és hatásköréről szóló 168/2004. (V. 25.) Korm. Rendelet</a:t>
            </a:r>
          </a:p>
          <a:p>
            <a:pPr marL="457200" indent="-457200" algn="just">
              <a:lnSpc>
                <a:spcPct val="150000"/>
              </a:lnSpc>
              <a:spcBef>
                <a:spcPts val="0"/>
              </a:spcBef>
              <a:buFont typeface="Arial" panose="020B0604020202020204" pitchFamily="34" charset="0"/>
              <a:buChar char="•"/>
            </a:pPr>
            <a:r>
              <a:rPr lang="hu-HU" sz="3200" dirty="0">
                <a:solidFill>
                  <a:srgbClr val="003399"/>
                </a:solidFill>
                <a:latin typeface="Open Sans" panose="020B0606030504020204" pitchFamily="34" charset="0"/>
                <a:ea typeface="Open Sans" panose="020B0606030504020204" pitchFamily="34" charset="0"/>
                <a:cs typeface="Open Sans" panose="020B0606030504020204" pitchFamily="34" charset="0"/>
              </a:rPr>
              <a:t>a Nemzeti Kommunikációs Hivatal jogállásáról és a kormányzati kommunikációs beszerzésekről szóló 162/2020. (IV. 30.) Korm. rendelet </a:t>
            </a:r>
          </a:p>
          <a:p>
            <a:pPr algn="just"/>
            <a:endParaRPr lang="hu-HU" sz="3200" noProof="0" dirty="0">
              <a:solidFill>
                <a:srgbClr val="003399"/>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57242009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9CD7A70F-3E2A-1CBB-445A-67DE2567EC6F}"/>
            </a:ext>
          </a:extLst>
        </p:cNvPr>
        <p:cNvGrpSpPr/>
        <p:nvPr/>
      </p:nvGrpSpPr>
      <p:grpSpPr>
        <a:xfrm>
          <a:off x="0" y="0"/>
          <a:ext cx="0" cy="0"/>
          <a:chOff x="0" y="0"/>
          <a:chExt cx="0" cy="0"/>
        </a:xfrm>
      </p:grpSpPr>
      <p:pic>
        <p:nvPicPr>
          <p:cNvPr id="6" name="Picture 5" descr="Graphical user interface&#10;&#10;Description automatically generated with medium confidence">
            <a:extLst>
              <a:ext uri="{FF2B5EF4-FFF2-40B4-BE49-F238E27FC236}">
                <a16:creationId xmlns:a16="http://schemas.microsoft.com/office/drawing/2014/main" id="{AB14CBD2-9A27-4D35-8492-EDE6FC267E01}"/>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0" y="3340"/>
            <a:ext cx="20104100" cy="11302669"/>
          </a:xfrm>
          <a:prstGeom prst="rect">
            <a:avLst/>
          </a:prstGeom>
        </p:spPr>
      </p:pic>
      <p:sp>
        <p:nvSpPr>
          <p:cNvPr id="10" name="TextBox 9">
            <a:extLst>
              <a:ext uri="{FF2B5EF4-FFF2-40B4-BE49-F238E27FC236}">
                <a16:creationId xmlns:a16="http://schemas.microsoft.com/office/drawing/2014/main" id="{9A55D423-9976-5E96-E337-C5DE8CC35334}"/>
              </a:ext>
            </a:extLst>
          </p:cNvPr>
          <p:cNvSpPr txBox="1"/>
          <p:nvPr/>
        </p:nvSpPr>
        <p:spPr>
          <a:xfrm>
            <a:off x="2563218" y="2054275"/>
            <a:ext cx="14478000" cy="7971413"/>
          </a:xfrm>
          <a:prstGeom prst="rect">
            <a:avLst/>
          </a:prstGeom>
          <a:noFill/>
        </p:spPr>
        <p:txBody>
          <a:bodyPr wrap="square" rtlCol="0">
            <a:spAutoFit/>
          </a:bodyPr>
          <a:lstStyle/>
          <a:p>
            <a:pPr marL="457200" indent="-457200" algn="just">
              <a:lnSpc>
                <a:spcPct val="150000"/>
              </a:lnSpc>
              <a:spcBef>
                <a:spcPts val="0"/>
              </a:spcBef>
              <a:buFont typeface="Arial" panose="020B0604020202020204" pitchFamily="34" charset="0"/>
              <a:buChar char="•"/>
            </a:pPr>
            <a:r>
              <a:rPr lang="hu-HU" sz="3200" dirty="0">
                <a:solidFill>
                  <a:srgbClr val="003399"/>
                </a:solidFill>
              </a:rPr>
              <a:t>a Nemzeti Hírközlési és Informatikai Tanácsról, valamint a Digitális Kormányzati Ügynökség Zártkörűen Működő Részvénytársaság és a kormányzati informatikai beszerzések központosított közbeszerzési rendszeréről szóló 301/2018. (XII. 27.) Korm. rendelet.</a:t>
            </a:r>
          </a:p>
          <a:p>
            <a:pPr marL="457200" indent="-457200" algn="just">
              <a:lnSpc>
                <a:spcPct val="150000"/>
              </a:lnSpc>
              <a:spcBef>
                <a:spcPts val="0"/>
              </a:spcBef>
              <a:buFont typeface="Arial" panose="020B0604020202020204" pitchFamily="34" charset="0"/>
              <a:buChar char="•"/>
            </a:pPr>
            <a:r>
              <a:rPr lang="hu-HU" sz="3200" dirty="0">
                <a:solidFill>
                  <a:srgbClr val="003399"/>
                </a:solidFill>
              </a:rPr>
              <a:t>a büntetés-végrehajtási szervezet részéről a központi államigazgatási szervek és a rendvédelmi szervek irányában fennálló egyes ellátási kötelezettségekről, a termékek és szolgáltatások átadás-átvételének és azok ellentételezésének rendjéről szóló 44/2011. (III. 23.) Korm. Rendelet</a:t>
            </a:r>
          </a:p>
          <a:p>
            <a:pPr marL="457200" indent="-457200" algn="just">
              <a:lnSpc>
                <a:spcPct val="150000"/>
              </a:lnSpc>
              <a:spcBef>
                <a:spcPts val="0"/>
              </a:spcBef>
              <a:buFont typeface="Arial" panose="020B0604020202020204" pitchFamily="34" charset="0"/>
              <a:buChar char="•"/>
            </a:pPr>
            <a:r>
              <a:rPr lang="hu-HU" sz="3200" dirty="0">
                <a:solidFill>
                  <a:srgbClr val="003399"/>
                </a:solidFill>
              </a:rPr>
              <a:t>az ajánlatkérő a kormányzati képzési és oktatási beszerzésekről szóló 396/2023. (VIII.24.) Korm. Rendelet.</a:t>
            </a:r>
          </a:p>
          <a:p>
            <a:pPr algn="just"/>
            <a:endParaRPr lang="hu-HU" sz="3200" noProof="0" dirty="0">
              <a:solidFill>
                <a:srgbClr val="003399"/>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67888521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2A6B3E2E-0189-DF42-38CB-0AFCF5B227E3}"/>
            </a:ext>
          </a:extLst>
        </p:cNvPr>
        <p:cNvGrpSpPr/>
        <p:nvPr/>
      </p:nvGrpSpPr>
      <p:grpSpPr>
        <a:xfrm>
          <a:off x="0" y="0"/>
          <a:ext cx="0" cy="0"/>
          <a:chOff x="0" y="0"/>
          <a:chExt cx="0" cy="0"/>
        </a:xfrm>
      </p:grpSpPr>
      <p:pic>
        <p:nvPicPr>
          <p:cNvPr id="6" name="Picture 5" descr="Graphical user interface&#10;&#10;Description automatically generated with medium confidence">
            <a:extLst>
              <a:ext uri="{FF2B5EF4-FFF2-40B4-BE49-F238E27FC236}">
                <a16:creationId xmlns:a16="http://schemas.microsoft.com/office/drawing/2014/main" id="{2009B129-CF5C-BCE0-537A-4C5FE908431F}"/>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0" y="3340"/>
            <a:ext cx="20104100" cy="11302669"/>
          </a:xfrm>
          <a:prstGeom prst="rect">
            <a:avLst/>
          </a:prstGeom>
        </p:spPr>
      </p:pic>
      <p:sp>
        <p:nvSpPr>
          <p:cNvPr id="9" name="TextBox 8">
            <a:extLst>
              <a:ext uri="{FF2B5EF4-FFF2-40B4-BE49-F238E27FC236}">
                <a16:creationId xmlns:a16="http://schemas.microsoft.com/office/drawing/2014/main" id="{571BA8B3-FBAB-F701-B23E-A4895C4428AE}"/>
              </a:ext>
            </a:extLst>
          </p:cNvPr>
          <p:cNvSpPr txBox="1"/>
          <p:nvPr/>
        </p:nvSpPr>
        <p:spPr>
          <a:xfrm>
            <a:off x="2131170" y="1694235"/>
            <a:ext cx="14325601" cy="923330"/>
          </a:xfrm>
          <a:prstGeom prst="rect">
            <a:avLst/>
          </a:prstGeom>
          <a:noFill/>
        </p:spPr>
        <p:txBody>
          <a:bodyPr wrap="square" rtlCol="0">
            <a:spAutoFit/>
          </a:bodyPr>
          <a:lstStyle/>
          <a:p>
            <a:pPr algn="l"/>
            <a:r>
              <a:rPr lang="hu-HU" sz="5400" b="1" noProof="0" dirty="0">
                <a:solidFill>
                  <a:srgbClr val="003399"/>
                </a:solidFill>
                <a:latin typeface="Open Sans" panose="020B0606030504020204" pitchFamily="34" charset="0"/>
                <a:ea typeface="Open Sans" panose="020B0606030504020204" pitchFamily="34" charset="0"/>
                <a:cs typeface="Open Sans" panose="020B0606030504020204" pitchFamily="34" charset="0"/>
              </a:rPr>
              <a:t>4. Speciális beszerzések </a:t>
            </a:r>
          </a:p>
        </p:txBody>
      </p:sp>
      <p:sp>
        <p:nvSpPr>
          <p:cNvPr id="10" name="TextBox 9">
            <a:extLst>
              <a:ext uri="{FF2B5EF4-FFF2-40B4-BE49-F238E27FC236}">
                <a16:creationId xmlns:a16="http://schemas.microsoft.com/office/drawing/2014/main" id="{5DB980C1-E3C7-B070-F8AF-C2731161FB00}"/>
              </a:ext>
            </a:extLst>
          </p:cNvPr>
          <p:cNvSpPr txBox="1"/>
          <p:nvPr/>
        </p:nvSpPr>
        <p:spPr>
          <a:xfrm>
            <a:off x="2275186" y="2617565"/>
            <a:ext cx="15553728" cy="7971413"/>
          </a:xfrm>
          <a:prstGeom prst="rect">
            <a:avLst/>
          </a:prstGeom>
          <a:noFill/>
        </p:spPr>
        <p:txBody>
          <a:bodyPr wrap="square" rtlCol="0">
            <a:spAutoFit/>
          </a:bodyPr>
          <a:lstStyle/>
          <a:p>
            <a:pPr algn="just">
              <a:lnSpc>
                <a:spcPct val="150000"/>
              </a:lnSpc>
              <a:spcBef>
                <a:spcPts val="0"/>
              </a:spcBef>
            </a:pPr>
            <a:r>
              <a:rPr lang="hu-HU" altLang="hu-HU" sz="3200" b="1" dirty="0">
                <a:solidFill>
                  <a:srgbClr val="003399"/>
                </a:solidFill>
                <a:latin typeface="Open Sans" panose="020B0606030504020204" pitchFamily="34" charset="0"/>
                <a:ea typeface="Open Sans" panose="020B0606030504020204" pitchFamily="34" charset="0"/>
                <a:cs typeface="Open Sans" panose="020B0606030504020204" pitchFamily="34" charset="0"/>
              </a:rPr>
              <a:t>4.1. in-house beszerzés (Kbt. 9 § (1) bekezdésben leírtak alapján)</a:t>
            </a:r>
          </a:p>
          <a:p>
            <a:pPr marL="0" indent="0" algn="just">
              <a:lnSpc>
                <a:spcPct val="150000"/>
              </a:lnSpc>
              <a:spcBef>
                <a:spcPts val="0"/>
              </a:spcBef>
              <a:buNone/>
            </a:pPr>
            <a:r>
              <a:rPr lang="hu-HU" altLang="hu-HU" sz="3200" dirty="0">
                <a:solidFill>
                  <a:srgbClr val="003399"/>
                </a:solidFill>
                <a:latin typeface="Open Sans" panose="020B0606030504020204" pitchFamily="34" charset="0"/>
                <a:ea typeface="Open Sans" panose="020B0606030504020204" pitchFamily="34" charset="0"/>
                <a:cs typeface="Open Sans" panose="020B0606030504020204" pitchFamily="34" charset="0"/>
              </a:rPr>
              <a:t>A Kbt. 5. § (1) bekezdésében meghatározott ajánlatkérő szervezet olyan jogi személlyel kötött szerződésére, amely felett az ajánlatkérő a saját szervezeti egységei felettihez hasonló kontrollt gyakorol, döntő befolyással rendelkezik annak stratégiai céljai meghatározásában és működésével kapcsolatos jelentős döntéseinek meghozatalában, valamint amelyben közvetlen magántőkerészesedés nincsen, és amely éves nettó árbevételének több mint 80%-a </a:t>
            </a:r>
            <a:r>
              <a:rPr lang="hu-HU" altLang="hu-HU" sz="3200" dirty="0" err="1">
                <a:solidFill>
                  <a:srgbClr val="003399"/>
                </a:solidFill>
                <a:latin typeface="Open Sans" panose="020B0606030504020204" pitchFamily="34" charset="0"/>
                <a:ea typeface="Open Sans" panose="020B0606030504020204" pitchFamily="34" charset="0"/>
                <a:cs typeface="Open Sans" panose="020B0606030504020204" pitchFamily="34" charset="0"/>
              </a:rPr>
              <a:t>a</a:t>
            </a:r>
            <a:r>
              <a:rPr lang="hu-HU" altLang="hu-HU" sz="3200" dirty="0">
                <a:solidFill>
                  <a:srgbClr val="003399"/>
                </a:solidFill>
                <a:latin typeface="Open Sans" panose="020B0606030504020204" pitchFamily="34" charset="0"/>
                <a:ea typeface="Open Sans" panose="020B0606030504020204" pitchFamily="34" charset="0"/>
                <a:cs typeface="Open Sans" panose="020B0606030504020204" pitchFamily="34" charset="0"/>
              </a:rPr>
              <a:t> kontrollt gyakorló ajánlatkérővel vagy az ajánlatkérő által e pont szerint kontrollált más jogi személlyel kötött vagy kötendő szerződések teljesítéséből származik</a:t>
            </a:r>
          </a:p>
          <a:p>
            <a:pPr algn="just"/>
            <a:endParaRPr lang="hu-HU" sz="3200" noProof="0" dirty="0">
              <a:solidFill>
                <a:srgbClr val="003399"/>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68783900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EDA0AC5E-5935-B2EE-6A97-E6775141E9AC}"/>
            </a:ext>
          </a:extLst>
        </p:cNvPr>
        <p:cNvGrpSpPr/>
        <p:nvPr/>
      </p:nvGrpSpPr>
      <p:grpSpPr>
        <a:xfrm>
          <a:off x="0" y="0"/>
          <a:ext cx="0" cy="0"/>
          <a:chOff x="0" y="0"/>
          <a:chExt cx="0" cy="0"/>
        </a:xfrm>
      </p:grpSpPr>
      <p:pic>
        <p:nvPicPr>
          <p:cNvPr id="6" name="Picture 5" descr="Graphical user interface&#10;&#10;Description automatically generated with medium confidence">
            <a:extLst>
              <a:ext uri="{FF2B5EF4-FFF2-40B4-BE49-F238E27FC236}">
                <a16:creationId xmlns:a16="http://schemas.microsoft.com/office/drawing/2014/main" id="{75344D3A-AD1F-5048-BBEF-8E1164657278}"/>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0" y="3340"/>
            <a:ext cx="20104100" cy="11302669"/>
          </a:xfrm>
          <a:prstGeom prst="rect">
            <a:avLst/>
          </a:prstGeom>
        </p:spPr>
      </p:pic>
      <p:sp>
        <p:nvSpPr>
          <p:cNvPr id="10" name="TextBox 9">
            <a:extLst>
              <a:ext uri="{FF2B5EF4-FFF2-40B4-BE49-F238E27FC236}">
                <a16:creationId xmlns:a16="http://schemas.microsoft.com/office/drawing/2014/main" id="{088DDC24-744A-9692-0D7B-FED111F16CD5}"/>
              </a:ext>
            </a:extLst>
          </p:cNvPr>
          <p:cNvSpPr txBox="1"/>
          <p:nvPr/>
        </p:nvSpPr>
        <p:spPr>
          <a:xfrm>
            <a:off x="2491210" y="2630339"/>
            <a:ext cx="14478000" cy="3539430"/>
          </a:xfrm>
          <a:prstGeom prst="rect">
            <a:avLst/>
          </a:prstGeom>
          <a:noFill/>
        </p:spPr>
        <p:txBody>
          <a:bodyPr wrap="square" rtlCol="0">
            <a:spAutoFit/>
          </a:bodyPr>
          <a:lstStyle/>
          <a:p>
            <a:pPr marL="457200" indent="-457200" algn="just">
              <a:lnSpc>
                <a:spcPct val="150000"/>
              </a:lnSpc>
              <a:spcBef>
                <a:spcPts val="0"/>
              </a:spcBef>
              <a:buFont typeface="Arial" panose="020B0604020202020204" pitchFamily="34" charset="0"/>
              <a:buChar char="•"/>
            </a:pPr>
            <a:r>
              <a:rPr lang="hu-HU" sz="3200" dirty="0">
                <a:solidFill>
                  <a:srgbClr val="003399"/>
                </a:solidFill>
                <a:latin typeface="Open Sans" panose="020B0606030504020204" pitchFamily="34" charset="0"/>
                <a:ea typeface="Open Sans" panose="020B0606030504020204" pitchFamily="34" charset="0"/>
                <a:cs typeface="Open Sans" panose="020B0606030504020204" pitchFamily="34" charset="0"/>
              </a:rPr>
              <a:t>3+1 összehasonlítható árajánlat</a:t>
            </a:r>
          </a:p>
          <a:p>
            <a:pPr marL="457200" indent="-457200" algn="just">
              <a:lnSpc>
                <a:spcPct val="150000"/>
              </a:lnSpc>
              <a:spcBef>
                <a:spcPts val="0"/>
              </a:spcBef>
              <a:buFont typeface="Arial" panose="020B0604020202020204" pitchFamily="34" charset="0"/>
              <a:buChar char="•"/>
            </a:pPr>
            <a:r>
              <a:rPr lang="hu-HU" sz="3200" dirty="0">
                <a:solidFill>
                  <a:srgbClr val="003399"/>
                </a:solidFill>
                <a:latin typeface="Open Sans" panose="020B0606030504020204" pitchFamily="34" charset="0"/>
                <a:ea typeface="Open Sans" panose="020B0606030504020204" pitchFamily="34" charset="0"/>
                <a:cs typeface="Open Sans" panose="020B0606030504020204" pitchFamily="34" charset="0"/>
              </a:rPr>
              <a:t>Önköltség számítás kimutatása szükséges</a:t>
            </a:r>
          </a:p>
          <a:p>
            <a:pPr marL="457200" indent="-457200" algn="just">
              <a:lnSpc>
                <a:spcPct val="150000"/>
              </a:lnSpc>
              <a:spcBef>
                <a:spcPts val="0"/>
              </a:spcBef>
              <a:buFont typeface="Arial" panose="020B0604020202020204" pitchFamily="34" charset="0"/>
              <a:buChar char="•"/>
            </a:pPr>
            <a:r>
              <a:rPr lang="hu-HU" sz="3200" dirty="0">
                <a:solidFill>
                  <a:srgbClr val="003399"/>
                </a:solidFill>
                <a:latin typeface="Open Sans" panose="020B0606030504020204" pitchFamily="34" charset="0"/>
                <a:ea typeface="Open Sans" panose="020B0606030504020204" pitchFamily="34" charset="0"/>
                <a:cs typeface="Open Sans" panose="020B0606030504020204" pitchFamily="34" charset="0"/>
              </a:rPr>
              <a:t>Az in-house szervezet a szerződés szerinti feladat teljesítésébe csak kivételesen indokolt esetben vonhat be alvállalkozót!</a:t>
            </a:r>
          </a:p>
          <a:p>
            <a:pPr algn="just"/>
            <a:endParaRPr lang="hu-HU" sz="3200" noProof="0" dirty="0">
              <a:solidFill>
                <a:srgbClr val="003399"/>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5835855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F4A712F7-63A3-9445-5AC4-C74F2AE2F164}"/>
            </a:ext>
          </a:extLst>
        </p:cNvPr>
        <p:cNvGrpSpPr/>
        <p:nvPr/>
      </p:nvGrpSpPr>
      <p:grpSpPr>
        <a:xfrm>
          <a:off x="0" y="0"/>
          <a:ext cx="0" cy="0"/>
          <a:chOff x="0" y="0"/>
          <a:chExt cx="0" cy="0"/>
        </a:xfrm>
      </p:grpSpPr>
      <p:pic>
        <p:nvPicPr>
          <p:cNvPr id="6" name="Picture 5" descr="Graphical user interface&#10;&#10;Description automatically generated with medium confidence">
            <a:extLst>
              <a:ext uri="{FF2B5EF4-FFF2-40B4-BE49-F238E27FC236}">
                <a16:creationId xmlns:a16="http://schemas.microsoft.com/office/drawing/2014/main" id="{2F9D615B-024B-C0F1-999F-C8B234F5C1AF}"/>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0" y="3340"/>
            <a:ext cx="20104100" cy="11302669"/>
          </a:xfrm>
          <a:prstGeom prst="rect">
            <a:avLst/>
          </a:prstGeom>
        </p:spPr>
      </p:pic>
      <p:sp>
        <p:nvSpPr>
          <p:cNvPr id="10" name="TextBox 9">
            <a:extLst>
              <a:ext uri="{FF2B5EF4-FFF2-40B4-BE49-F238E27FC236}">
                <a16:creationId xmlns:a16="http://schemas.microsoft.com/office/drawing/2014/main" id="{581E7BCC-9B53-A732-25B7-C8A52C2D77ED}"/>
              </a:ext>
            </a:extLst>
          </p:cNvPr>
          <p:cNvSpPr txBox="1"/>
          <p:nvPr/>
        </p:nvSpPr>
        <p:spPr>
          <a:xfrm>
            <a:off x="2813050" y="2990379"/>
            <a:ext cx="14478000" cy="5016758"/>
          </a:xfrm>
          <a:prstGeom prst="rect">
            <a:avLst/>
          </a:prstGeom>
          <a:noFill/>
        </p:spPr>
        <p:txBody>
          <a:bodyPr wrap="square" rtlCol="0">
            <a:spAutoFit/>
          </a:bodyPr>
          <a:lstStyle/>
          <a:p>
            <a:pPr algn="just">
              <a:lnSpc>
                <a:spcPct val="150000"/>
              </a:lnSpc>
            </a:pPr>
            <a:r>
              <a:rPr lang="hu-HU" altLang="hu-HU" sz="3200" b="1" dirty="0">
                <a:solidFill>
                  <a:srgbClr val="003399"/>
                </a:solidFill>
                <a:latin typeface="Open Sans" panose="020B0606030504020204" pitchFamily="34" charset="0"/>
                <a:ea typeface="Open Sans" panose="020B0606030504020204" pitchFamily="34" charset="0"/>
                <a:cs typeface="Open Sans" panose="020B0606030504020204" pitchFamily="34" charset="0"/>
              </a:rPr>
              <a:t>4.2. Árajánlatkérés nélküli beszerzés </a:t>
            </a:r>
          </a:p>
          <a:p>
            <a:pPr marL="457200" indent="-457200" algn="just">
              <a:lnSpc>
                <a:spcPct val="150000"/>
              </a:lnSpc>
              <a:buFont typeface="Arial" panose="020B0604020202020204" pitchFamily="34" charset="0"/>
              <a:buChar char="•"/>
            </a:pPr>
            <a:r>
              <a:rPr lang="hu-HU" altLang="hu-HU" sz="3200" dirty="0">
                <a:solidFill>
                  <a:srgbClr val="003399"/>
                </a:solidFill>
                <a:latin typeface="Open Sans" panose="020B0606030504020204" pitchFamily="34" charset="0"/>
                <a:ea typeface="Open Sans" panose="020B0606030504020204" pitchFamily="34" charset="0"/>
                <a:cs typeface="Open Sans" panose="020B0606030504020204" pitchFamily="34" charset="0"/>
              </a:rPr>
              <a:t>Amennyiben ajánlatkérő kizárólagos jogra hivatkozik, akkor annak szakmai indokoltságát, valamint a kizárólagos jog fennállását megfelelő jogszabályhely megjelölésével vagy hatósági határozattal köteles igazolni.</a:t>
            </a:r>
          </a:p>
          <a:p>
            <a:pPr marL="457200" indent="-457200" algn="just">
              <a:lnSpc>
                <a:spcPct val="150000"/>
              </a:lnSpc>
              <a:buFont typeface="Arial" panose="020B0604020202020204" pitchFamily="34" charset="0"/>
              <a:buChar char="•"/>
            </a:pPr>
            <a:r>
              <a:rPr lang="hu-HU" sz="3200" dirty="0">
                <a:solidFill>
                  <a:srgbClr val="003399"/>
                </a:solidFill>
                <a:latin typeface="Open Sans" panose="020B0606030504020204" pitchFamily="34" charset="0"/>
                <a:ea typeface="Open Sans" panose="020B0606030504020204" pitchFamily="34" charset="0"/>
                <a:cs typeface="Open Sans" panose="020B0606030504020204" pitchFamily="34" charset="0"/>
              </a:rPr>
              <a:t>Ez esetben beszerzési eljárást nem kell lefolytatni.</a:t>
            </a:r>
          </a:p>
          <a:p>
            <a:pPr algn="just"/>
            <a:endParaRPr lang="hu-HU" altLang="hu-HU" sz="3200" dirty="0">
              <a:solidFill>
                <a:srgbClr val="2F5597"/>
              </a:solidFill>
            </a:endParaRPr>
          </a:p>
        </p:txBody>
      </p:sp>
    </p:spTree>
    <p:extLst>
      <p:ext uri="{BB962C8B-B14F-4D97-AF65-F5344CB8AC3E}">
        <p14:creationId xmlns:p14="http://schemas.microsoft.com/office/powerpoint/2010/main" val="5083183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6DD0B974-C9EF-B595-7068-CCF79904EE33}"/>
            </a:ext>
          </a:extLst>
        </p:cNvPr>
        <p:cNvGrpSpPr/>
        <p:nvPr/>
      </p:nvGrpSpPr>
      <p:grpSpPr>
        <a:xfrm>
          <a:off x="0" y="0"/>
          <a:ext cx="0" cy="0"/>
          <a:chOff x="0" y="0"/>
          <a:chExt cx="0" cy="0"/>
        </a:xfrm>
      </p:grpSpPr>
      <p:pic>
        <p:nvPicPr>
          <p:cNvPr id="6" name="Picture 5" descr="Graphical user interface&#10;&#10;Description automatically generated with medium confidence">
            <a:extLst>
              <a:ext uri="{FF2B5EF4-FFF2-40B4-BE49-F238E27FC236}">
                <a16:creationId xmlns:a16="http://schemas.microsoft.com/office/drawing/2014/main" id="{D348E220-B72C-3671-339B-58DC60BE5EE1}"/>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0" y="3340"/>
            <a:ext cx="20104100" cy="11302669"/>
          </a:xfrm>
          <a:prstGeom prst="rect">
            <a:avLst/>
          </a:prstGeom>
        </p:spPr>
      </p:pic>
      <p:sp>
        <p:nvSpPr>
          <p:cNvPr id="9" name="TextBox 8">
            <a:extLst>
              <a:ext uri="{FF2B5EF4-FFF2-40B4-BE49-F238E27FC236}">
                <a16:creationId xmlns:a16="http://schemas.microsoft.com/office/drawing/2014/main" id="{AFD1568E-183D-B86A-D84B-40E701B55E7E}"/>
              </a:ext>
            </a:extLst>
          </p:cNvPr>
          <p:cNvSpPr txBox="1"/>
          <p:nvPr/>
        </p:nvSpPr>
        <p:spPr>
          <a:xfrm>
            <a:off x="2508249" y="2454275"/>
            <a:ext cx="14325601" cy="923330"/>
          </a:xfrm>
          <a:prstGeom prst="rect">
            <a:avLst/>
          </a:prstGeom>
          <a:noFill/>
        </p:spPr>
        <p:txBody>
          <a:bodyPr wrap="square" rtlCol="0">
            <a:spAutoFit/>
          </a:bodyPr>
          <a:lstStyle/>
          <a:p>
            <a:pPr algn="l"/>
            <a:r>
              <a:rPr lang="hu-HU" sz="5400" b="1" noProof="0" dirty="0">
                <a:solidFill>
                  <a:srgbClr val="003399"/>
                </a:solidFill>
                <a:latin typeface="Open Sans" panose="020B0606030504020204" pitchFamily="34" charset="0"/>
                <a:ea typeface="Open Sans" panose="020B0606030504020204" pitchFamily="34" charset="0"/>
                <a:cs typeface="Open Sans" panose="020B0606030504020204" pitchFamily="34" charset="0"/>
              </a:rPr>
              <a:t>Szabályozási háttér</a:t>
            </a:r>
          </a:p>
        </p:txBody>
      </p:sp>
      <p:sp>
        <p:nvSpPr>
          <p:cNvPr id="10" name="TextBox 9">
            <a:extLst>
              <a:ext uri="{FF2B5EF4-FFF2-40B4-BE49-F238E27FC236}">
                <a16:creationId xmlns:a16="http://schemas.microsoft.com/office/drawing/2014/main" id="{7D8C5898-B54B-E1B5-24C2-08E0D4312D01}"/>
              </a:ext>
            </a:extLst>
          </p:cNvPr>
          <p:cNvSpPr txBox="1"/>
          <p:nvPr/>
        </p:nvSpPr>
        <p:spPr>
          <a:xfrm>
            <a:off x="2813050" y="3605752"/>
            <a:ext cx="14478000" cy="4445576"/>
          </a:xfrm>
          <a:prstGeom prst="rect">
            <a:avLst/>
          </a:prstGeom>
          <a:noFill/>
        </p:spPr>
        <p:txBody>
          <a:bodyPr wrap="square" rtlCol="0">
            <a:spAutoFit/>
          </a:bodyPr>
          <a:lstStyle/>
          <a:p>
            <a:pPr marL="457200" indent="-457200">
              <a:lnSpc>
                <a:spcPct val="150000"/>
              </a:lnSpc>
              <a:spcBef>
                <a:spcPts val="0"/>
              </a:spcBef>
              <a:buClr>
                <a:schemeClr val="accent5">
                  <a:lumMod val="75000"/>
                </a:schemeClr>
              </a:buClr>
              <a:buFont typeface="Arial" panose="020B0604020202020204" pitchFamily="34" charset="0"/>
              <a:buChar char="•"/>
            </a:pPr>
            <a:r>
              <a:rPr lang="hu-HU" sz="3200" dirty="0">
                <a:solidFill>
                  <a:srgbClr val="003399"/>
                </a:solidFill>
                <a:latin typeface="Open Sans" panose="020B0606030504020204" pitchFamily="34" charset="0"/>
                <a:ea typeface="Open Sans" panose="020B0606030504020204" pitchFamily="34" charset="0"/>
                <a:cs typeface="Open Sans" panose="020B0606030504020204" pitchFamily="34" charset="0"/>
              </a:rPr>
              <a:t>Elszámolási segédlet</a:t>
            </a:r>
          </a:p>
          <a:p>
            <a:pPr marL="457200" indent="-457200">
              <a:lnSpc>
                <a:spcPct val="150000"/>
              </a:lnSpc>
              <a:spcBef>
                <a:spcPts val="0"/>
              </a:spcBef>
              <a:buClr>
                <a:schemeClr val="accent5">
                  <a:lumMod val="75000"/>
                </a:schemeClr>
              </a:buClr>
              <a:buFont typeface="Arial" panose="020B0604020202020204" pitchFamily="34" charset="0"/>
              <a:buChar char="•"/>
            </a:pPr>
            <a:r>
              <a:rPr lang="hu-HU" sz="3200" dirty="0">
                <a:solidFill>
                  <a:srgbClr val="003399"/>
                </a:solidFill>
                <a:latin typeface="Open Sans" panose="020B0606030504020204" pitchFamily="34" charset="0"/>
                <a:ea typeface="Open Sans" panose="020B0606030504020204" pitchFamily="34" charset="0"/>
                <a:cs typeface="Open Sans" panose="020B0606030504020204" pitchFamily="34" charset="0"/>
              </a:rPr>
              <a:t>Beszerzési útmutató</a:t>
            </a:r>
          </a:p>
          <a:p>
            <a:pPr marL="457200" indent="-457200">
              <a:lnSpc>
                <a:spcPct val="150000"/>
              </a:lnSpc>
              <a:spcBef>
                <a:spcPts val="0"/>
              </a:spcBef>
              <a:buClr>
                <a:schemeClr val="accent5">
                  <a:lumMod val="75000"/>
                </a:schemeClr>
              </a:buClr>
              <a:buFont typeface="Arial" panose="020B0604020202020204" pitchFamily="34" charset="0"/>
              <a:buChar char="•"/>
            </a:pPr>
            <a:r>
              <a:rPr lang="hu-HU" sz="3200" dirty="0">
                <a:solidFill>
                  <a:srgbClr val="003399"/>
                </a:solidFill>
                <a:latin typeface="Open Sans" panose="020B0606030504020204" pitchFamily="34" charset="0"/>
                <a:ea typeface="Open Sans" panose="020B0606030504020204" pitchFamily="34" charset="0"/>
                <a:cs typeface="Open Sans" panose="020B0606030504020204" pitchFamily="34" charset="0"/>
              </a:rPr>
              <a:t>2015. évi CXLIII. közbeszerzési törvény (Kbt.)</a:t>
            </a:r>
          </a:p>
          <a:p>
            <a:pPr>
              <a:lnSpc>
                <a:spcPct val="150000"/>
              </a:lnSpc>
              <a:spcBef>
                <a:spcPts val="0"/>
              </a:spcBef>
              <a:buClr>
                <a:schemeClr val="accent5">
                  <a:lumMod val="75000"/>
                </a:schemeClr>
              </a:buClr>
            </a:pPr>
            <a:endParaRPr lang="hu-HU" sz="3200" dirty="0">
              <a:solidFill>
                <a:srgbClr val="003399"/>
              </a:solidFill>
              <a:latin typeface="Open Sans" panose="020B0606030504020204" pitchFamily="34" charset="0"/>
              <a:ea typeface="Open Sans" panose="020B0606030504020204" pitchFamily="34" charset="0"/>
              <a:cs typeface="Open Sans" panose="020B0606030504020204" pitchFamily="34" charset="0"/>
            </a:endParaRPr>
          </a:p>
          <a:p>
            <a:pPr marL="0" indent="0" algn="just">
              <a:lnSpc>
                <a:spcPct val="150000"/>
              </a:lnSpc>
              <a:spcBef>
                <a:spcPts val="0"/>
              </a:spcBef>
              <a:buClr>
                <a:schemeClr val="accent5">
                  <a:lumMod val="75000"/>
                </a:schemeClr>
              </a:buClr>
              <a:buNone/>
            </a:pPr>
            <a:r>
              <a:rPr lang="hu-HU" sz="3200" dirty="0">
                <a:solidFill>
                  <a:srgbClr val="003399"/>
                </a:solidFill>
                <a:latin typeface="Open Sans" panose="020B0606030504020204" pitchFamily="34" charset="0"/>
                <a:ea typeface="Open Sans" panose="020B0606030504020204" pitchFamily="34" charset="0"/>
                <a:cs typeface="Open Sans" panose="020B0606030504020204" pitchFamily="34" charset="0"/>
              </a:rPr>
              <a:t>valamint a fenti dokumentumokban hivatkozott törvények, rendeletek, útmutatók</a:t>
            </a:r>
          </a:p>
        </p:txBody>
      </p:sp>
    </p:spTree>
    <p:extLst>
      <p:ext uri="{BB962C8B-B14F-4D97-AF65-F5344CB8AC3E}">
        <p14:creationId xmlns:p14="http://schemas.microsoft.com/office/powerpoint/2010/main" val="162490214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5F694E0A-23FC-2044-99B4-5A02C754B679}"/>
            </a:ext>
          </a:extLst>
        </p:cNvPr>
        <p:cNvGrpSpPr/>
        <p:nvPr/>
      </p:nvGrpSpPr>
      <p:grpSpPr>
        <a:xfrm>
          <a:off x="0" y="0"/>
          <a:ext cx="0" cy="0"/>
          <a:chOff x="0" y="0"/>
          <a:chExt cx="0" cy="0"/>
        </a:xfrm>
      </p:grpSpPr>
      <p:pic>
        <p:nvPicPr>
          <p:cNvPr id="6" name="Picture 5" descr="Graphical user interface&#10;&#10;Description automatically generated with medium confidence">
            <a:extLst>
              <a:ext uri="{FF2B5EF4-FFF2-40B4-BE49-F238E27FC236}">
                <a16:creationId xmlns:a16="http://schemas.microsoft.com/office/drawing/2014/main" id="{89CA51AE-40AB-CB45-F0E1-A48B9D84C08F}"/>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0" y="3340"/>
            <a:ext cx="20104100" cy="11302669"/>
          </a:xfrm>
          <a:prstGeom prst="rect">
            <a:avLst/>
          </a:prstGeom>
        </p:spPr>
      </p:pic>
      <p:sp>
        <p:nvSpPr>
          <p:cNvPr id="9" name="TextBox 8">
            <a:extLst>
              <a:ext uri="{FF2B5EF4-FFF2-40B4-BE49-F238E27FC236}">
                <a16:creationId xmlns:a16="http://schemas.microsoft.com/office/drawing/2014/main" id="{C514810E-0C15-7BA5-59F3-B51DA54A3E6E}"/>
              </a:ext>
            </a:extLst>
          </p:cNvPr>
          <p:cNvSpPr txBox="1"/>
          <p:nvPr/>
        </p:nvSpPr>
        <p:spPr>
          <a:xfrm>
            <a:off x="2508249" y="2454275"/>
            <a:ext cx="14325601" cy="923330"/>
          </a:xfrm>
          <a:prstGeom prst="rect">
            <a:avLst/>
          </a:prstGeom>
          <a:noFill/>
        </p:spPr>
        <p:txBody>
          <a:bodyPr wrap="square" rtlCol="0">
            <a:spAutoFit/>
          </a:bodyPr>
          <a:lstStyle/>
          <a:p>
            <a:pPr algn="l"/>
            <a:r>
              <a:rPr lang="hu-HU" sz="5400" b="1" noProof="0" dirty="0">
                <a:solidFill>
                  <a:srgbClr val="003399"/>
                </a:solidFill>
                <a:latin typeface="Open Sans" panose="020B0606030504020204" pitchFamily="34" charset="0"/>
                <a:ea typeface="Open Sans" panose="020B0606030504020204" pitchFamily="34" charset="0"/>
                <a:cs typeface="Open Sans" panose="020B0606030504020204" pitchFamily="34" charset="0"/>
              </a:rPr>
              <a:t>Egyéb fontos tudnivalók</a:t>
            </a:r>
          </a:p>
        </p:txBody>
      </p:sp>
      <p:sp>
        <p:nvSpPr>
          <p:cNvPr id="10" name="TextBox 9">
            <a:extLst>
              <a:ext uri="{FF2B5EF4-FFF2-40B4-BE49-F238E27FC236}">
                <a16:creationId xmlns:a16="http://schemas.microsoft.com/office/drawing/2014/main" id="{1D2F0A7B-E246-BFEC-9E79-696227256229}"/>
              </a:ext>
            </a:extLst>
          </p:cNvPr>
          <p:cNvSpPr txBox="1"/>
          <p:nvPr/>
        </p:nvSpPr>
        <p:spPr>
          <a:xfrm>
            <a:off x="2584450" y="4297418"/>
            <a:ext cx="14478000" cy="4278094"/>
          </a:xfrm>
          <a:prstGeom prst="rect">
            <a:avLst/>
          </a:prstGeom>
          <a:noFill/>
        </p:spPr>
        <p:txBody>
          <a:bodyPr wrap="square" rtlCol="0">
            <a:spAutoFit/>
          </a:bodyPr>
          <a:lstStyle/>
          <a:p>
            <a:pPr marL="457200" indent="-457200" algn="just">
              <a:lnSpc>
                <a:spcPct val="150000"/>
              </a:lnSpc>
              <a:buFont typeface="Arial" panose="020B0604020202020204" pitchFamily="34" charset="0"/>
              <a:buChar char="•"/>
            </a:pPr>
            <a:r>
              <a:rPr lang="hu-HU" sz="3200" b="1" dirty="0">
                <a:solidFill>
                  <a:srgbClr val="003399"/>
                </a:solidFill>
                <a:latin typeface="Open Sans" panose="020B0606030504020204" pitchFamily="34" charset="0"/>
                <a:ea typeface="Open Sans" panose="020B0606030504020204" pitchFamily="34" charset="0"/>
                <a:cs typeface="Open Sans" panose="020B0606030504020204" pitchFamily="34" charset="0"/>
              </a:rPr>
              <a:t>A szerződés tervezett értéke nem határozható meg az alkalmazandó szabályok megkerülésének céljával és a </a:t>
            </a:r>
            <a:r>
              <a:rPr lang="hu-HU" sz="3200" b="1" u="sng" dirty="0">
                <a:solidFill>
                  <a:srgbClr val="003399"/>
                </a:solidFill>
                <a:latin typeface="Open Sans" panose="020B0606030504020204" pitchFamily="34" charset="0"/>
                <a:ea typeface="Open Sans" panose="020B0606030504020204" pitchFamily="34" charset="0"/>
                <a:cs typeface="Open Sans" panose="020B0606030504020204" pitchFamily="34" charset="0"/>
              </a:rPr>
              <a:t>szerződés nem is bontható részekre</a:t>
            </a:r>
            <a:r>
              <a:rPr lang="hu-HU" sz="3200" b="1" dirty="0">
                <a:solidFill>
                  <a:srgbClr val="003399"/>
                </a:solidFill>
                <a:latin typeface="Open Sans" panose="020B0606030504020204" pitchFamily="34" charset="0"/>
                <a:ea typeface="Open Sans" panose="020B0606030504020204" pitchFamily="34" charset="0"/>
                <a:cs typeface="Open Sans" panose="020B0606030504020204" pitchFamily="34" charset="0"/>
              </a:rPr>
              <a:t> e célból.</a:t>
            </a:r>
          </a:p>
          <a:p>
            <a:pPr marL="457200" indent="-457200" algn="just">
              <a:lnSpc>
                <a:spcPct val="150000"/>
              </a:lnSpc>
              <a:buFont typeface="Arial" panose="020B0604020202020204" pitchFamily="34" charset="0"/>
              <a:buChar char="•"/>
            </a:pPr>
            <a:r>
              <a:rPr lang="sv-SE" sz="3200" dirty="0">
                <a:solidFill>
                  <a:srgbClr val="003399"/>
                </a:solidFill>
                <a:latin typeface="Open Sans" panose="020B0606030504020204" pitchFamily="34" charset="0"/>
                <a:ea typeface="Open Sans" panose="020B0606030504020204" pitchFamily="34" charset="0"/>
                <a:cs typeface="Open Sans" panose="020B0606030504020204" pitchFamily="34" charset="0"/>
              </a:rPr>
              <a:t>Partnerségen belül a partnerek a projekten belül feladatok ellátására egymással nem</a:t>
            </a:r>
            <a:r>
              <a:rPr lang="hu-HU" sz="3200" dirty="0">
                <a:solidFill>
                  <a:srgbClr val="003399"/>
                </a:solidFill>
                <a:latin typeface="Open Sans" panose="020B0606030504020204" pitchFamily="34" charset="0"/>
                <a:ea typeface="Open Sans" panose="020B0606030504020204" pitchFamily="34" charset="0"/>
                <a:cs typeface="Open Sans" panose="020B0606030504020204" pitchFamily="34" charset="0"/>
              </a:rPr>
              <a:t> szerződhetnek.</a:t>
            </a:r>
            <a:endParaRPr lang="hu-HU" sz="3200" b="1" dirty="0">
              <a:solidFill>
                <a:srgbClr val="003399"/>
              </a:solidFill>
              <a:latin typeface="Open Sans" panose="020B0606030504020204" pitchFamily="34" charset="0"/>
              <a:ea typeface="Open Sans" panose="020B0606030504020204" pitchFamily="34" charset="0"/>
              <a:cs typeface="Open Sans" panose="020B0606030504020204" pitchFamily="34" charset="0"/>
            </a:endParaRPr>
          </a:p>
          <a:p>
            <a:pPr algn="just"/>
            <a:endParaRPr lang="hu-HU" sz="3200" noProof="0" dirty="0">
              <a:solidFill>
                <a:srgbClr val="003399"/>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84748215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8" name="Picture 57">
            <a:extLst>
              <a:ext uri="{FF2B5EF4-FFF2-40B4-BE49-F238E27FC236}">
                <a16:creationId xmlns:a16="http://schemas.microsoft.com/office/drawing/2014/main" id="{8588A958-BF66-7DB6-95AC-AB47E9B975E5}"/>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rcRect/>
          <a:stretch/>
        </p:blipFill>
        <p:spPr>
          <a:xfrm>
            <a:off x="9299" y="3340"/>
            <a:ext cx="20085501" cy="11302668"/>
          </a:xfrm>
          <a:prstGeom prst="rect">
            <a:avLst/>
          </a:prstGeom>
        </p:spPr>
      </p:pic>
      <p:sp>
        <p:nvSpPr>
          <p:cNvPr id="59" name="TextBox 58">
            <a:extLst>
              <a:ext uri="{FF2B5EF4-FFF2-40B4-BE49-F238E27FC236}">
                <a16:creationId xmlns:a16="http://schemas.microsoft.com/office/drawing/2014/main" id="{FCC6052C-5DD3-AC5E-A28B-2FAA21712AAB}"/>
              </a:ext>
            </a:extLst>
          </p:cNvPr>
          <p:cNvSpPr txBox="1"/>
          <p:nvPr/>
        </p:nvSpPr>
        <p:spPr>
          <a:xfrm>
            <a:off x="9115946" y="8576832"/>
            <a:ext cx="9073008" cy="923330"/>
          </a:xfrm>
          <a:prstGeom prst="rect">
            <a:avLst/>
          </a:prstGeom>
          <a:noFill/>
        </p:spPr>
        <p:txBody>
          <a:bodyPr wrap="square" rtlCol="0">
            <a:spAutoFit/>
          </a:bodyPr>
          <a:lstStyle/>
          <a:p>
            <a:pPr algn="r"/>
            <a:r>
              <a:rPr lang="hu-HU" sz="5400" b="1" noProof="0" dirty="0">
                <a:solidFill>
                  <a:srgbClr val="003399"/>
                </a:solidFill>
                <a:latin typeface="Open Sans" panose="020B0606030504020204" pitchFamily="34" charset="0"/>
                <a:ea typeface="Open Sans" panose="020B0606030504020204" pitchFamily="34" charset="0"/>
                <a:cs typeface="Open Sans" panose="020B0606030504020204" pitchFamily="34" charset="0"/>
              </a:rPr>
              <a:t>Köszönjük figyelmét!</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B37F3CC8-9690-FBC1-C5E9-8C1CCAA45802}"/>
            </a:ext>
          </a:extLst>
        </p:cNvPr>
        <p:cNvGrpSpPr/>
        <p:nvPr/>
      </p:nvGrpSpPr>
      <p:grpSpPr>
        <a:xfrm>
          <a:off x="0" y="0"/>
          <a:ext cx="0" cy="0"/>
          <a:chOff x="0" y="0"/>
          <a:chExt cx="0" cy="0"/>
        </a:xfrm>
      </p:grpSpPr>
      <p:pic>
        <p:nvPicPr>
          <p:cNvPr id="6" name="Picture 5" descr="Graphical user interface&#10;&#10;Description automatically generated with medium confidence">
            <a:extLst>
              <a:ext uri="{FF2B5EF4-FFF2-40B4-BE49-F238E27FC236}">
                <a16:creationId xmlns:a16="http://schemas.microsoft.com/office/drawing/2014/main" id="{690745A3-8DEB-7572-5F77-A67D3884F208}"/>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0" y="3340"/>
            <a:ext cx="20104100" cy="11302669"/>
          </a:xfrm>
          <a:prstGeom prst="rect">
            <a:avLst/>
          </a:prstGeom>
        </p:spPr>
      </p:pic>
      <p:sp>
        <p:nvSpPr>
          <p:cNvPr id="9" name="TextBox 8">
            <a:extLst>
              <a:ext uri="{FF2B5EF4-FFF2-40B4-BE49-F238E27FC236}">
                <a16:creationId xmlns:a16="http://schemas.microsoft.com/office/drawing/2014/main" id="{ACFDB899-2C21-B2E0-5E3E-137F16A8F4D0}"/>
              </a:ext>
            </a:extLst>
          </p:cNvPr>
          <p:cNvSpPr txBox="1"/>
          <p:nvPr/>
        </p:nvSpPr>
        <p:spPr>
          <a:xfrm>
            <a:off x="2508249" y="2454275"/>
            <a:ext cx="14325601" cy="2492990"/>
          </a:xfrm>
          <a:prstGeom prst="rect">
            <a:avLst/>
          </a:prstGeom>
          <a:noFill/>
        </p:spPr>
        <p:txBody>
          <a:bodyPr wrap="square" rtlCol="0">
            <a:spAutoFit/>
          </a:bodyPr>
          <a:lstStyle/>
          <a:p>
            <a:pPr algn="l"/>
            <a:r>
              <a:rPr lang="hu-HU" sz="5400" b="1" noProof="0" dirty="0">
                <a:solidFill>
                  <a:srgbClr val="003399"/>
                </a:solidFill>
                <a:latin typeface="Open Sans" panose="020B0606030504020204" pitchFamily="34" charset="0"/>
                <a:ea typeface="Open Sans" panose="020B0606030504020204" pitchFamily="34" charset="0"/>
                <a:cs typeface="Open Sans" panose="020B0606030504020204" pitchFamily="34" charset="0"/>
              </a:rPr>
              <a:t>Elszámolható költségek, melyekhez </a:t>
            </a:r>
            <a:r>
              <a:rPr lang="hu-HU" sz="5400" b="1" dirty="0">
                <a:solidFill>
                  <a:srgbClr val="003399"/>
                </a:solidFill>
                <a:latin typeface="Open Sans" panose="020B0606030504020204" pitchFamily="34" charset="0"/>
                <a:ea typeface="Open Sans" panose="020B0606030504020204" pitchFamily="34" charset="0"/>
                <a:cs typeface="Open Sans" panose="020B0606030504020204" pitchFamily="34" charset="0"/>
              </a:rPr>
              <a:t>b</a:t>
            </a:r>
            <a:r>
              <a:rPr lang="hu-HU" sz="5400" b="1" noProof="0" dirty="0" err="1">
                <a:solidFill>
                  <a:srgbClr val="003399"/>
                </a:solidFill>
                <a:latin typeface="Open Sans" panose="020B0606030504020204" pitchFamily="34" charset="0"/>
                <a:ea typeface="Open Sans" panose="020B0606030504020204" pitchFamily="34" charset="0"/>
                <a:cs typeface="Open Sans" panose="020B0606030504020204" pitchFamily="34" charset="0"/>
              </a:rPr>
              <a:t>eszerzési</a:t>
            </a:r>
            <a:r>
              <a:rPr lang="hu-HU" sz="5400" b="1" noProof="0" dirty="0">
                <a:solidFill>
                  <a:srgbClr val="003399"/>
                </a:solidFill>
                <a:latin typeface="Open Sans" panose="020B0606030504020204" pitchFamily="34" charset="0"/>
                <a:ea typeface="Open Sans" panose="020B0606030504020204" pitchFamily="34" charset="0"/>
                <a:cs typeface="Open Sans" panose="020B0606030504020204" pitchFamily="34" charset="0"/>
              </a:rPr>
              <a:t> eljárás kapcsolódhat</a:t>
            </a:r>
          </a:p>
          <a:p>
            <a:pPr algn="l"/>
            <a:endParaRPr lang="hu-HU" sz="4800" b="1" noProof="0" dirty="0">
              <a:solidFill>
                <a:srgbClr val="003399"/>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TextBox 9">
            <a:extLst>
              <a:ext uri="{FF2B5EF4-FFF2-40B4-BE49-F238E27FC236}">
                <a16:creationId xmlns:a16="http://schemas.microsoft.com/office/drawing/2014/main" id="{390FC3A5-C8CD-7B60-19F2-696F4152FD80}"/>
              </a:ext>
            </a:extLst>
          </p:cNvPr>
          <p:cNvSpPr txBox="1"/>
          <p:nvPr/>
        </p:nvSpPr>
        <p:spPr>
          <a:xfrm>
            <a:off x="2584450" y="4297418"/>
            <a:ext cx="14478000" cy="3391698"/>
          </a:xfrm>
          <a:prstGeom prst="rect">
            <a:avLst/>
          </a:prstGeom>
          <a:noFill/>
        </p:spPr>
        <p:txBody>
          <a:bodyPr wrap="square" rtlCol="0">
            <a:spAutoFit/>
          </a:bodyPr>
          <a:lstStyle/>
          <a:p>
            <a:pPr marL="457200" indent="-457200">
              <a:lnSpc>
                <a:spcPct val="120000"/>
              </a:lnSpc>
              <a:spcBef>
                <a:spcPts val="0"/>
              </a:spcBef>
              <a:buClr>
                <a:schemeClr val="accent5">
                  <a:lumMod val="75000"/>
                </a:schemeClr>
              </a:buClr>
              <a:buFont typeface="Arial" panose="020B0604020202020204" pitchFamily="34" charset="0"/>
              <a:buChar char="•"/>
            </a:pPr>
            <a:endParaRPr lang="hu-HU" sz="3200" dirty="0">
              <a:solidFill>
                <a:srgbClr val="003399"/>
              </a:solidFill>
              <a:latin typeface="Open Sans" panose="020B0606030504020204" pitchFamily="34" charset="0"/>
              <a:ea typeface="Open Sans" panose="020B0606030504020204" pitchFamily="34" charset="0"/>
              <a:cs typeface="Open Sans" panose="020B0606030504020204" pitchFamily="34" charset="0"/>
            </a:endParaRPr>
          </a:p>
          <a:p>
            <a:pPr marL="457200" indent="-457200">
              <a:lnSpc>
                <a:spcPct val="150000"/>
              </a:lnSpc>
              <a:spcBef>
                <a:spcPts val="0"/>
              </a:spcBef>
              <a:buClr>
                <a:schemeClr val="accent5">
                  <a:lumMod val="75000"/>
                </a:schemeClr>
              </a:buClr>
              <a:buFont typeface="Arial" panose="020B0604020202020204" pitchFamily="34" charset="0"/>
              <a:buChar char="•"/>
            </a:pPr>
            <a:r>
              <a:rPr lang="hu-HU" sz="3200" dirty="0">
                <a:solidFill>
                  <a:srgbClr val="003399"/>
                </a:solidFill>
                <a:latin typeface="Open Sans" panose="020B0606030504020204" pitchFamily="34" charset="0"/>
                <a:ea typeface="Open Sans" panose="020B0606030504020204" pitchFamily="34" charset="0"/>
                <a:cs typeface="Open Sans" panose="020B0606030504020204" pitchFamily="34" charset="0"/>
              </a:rPr>
              <a:t>Külső szakértők és szolgáltatások</a:t>
            </a:r>
          </a:p>
          <a:p>
            <a:pPr marL="457200" indent="-457200">
              <a:lnSpc>
                <a:spcPct val="150000"/>
              </a:lnSpc>
              <a:spcBef>
                <a:spcPts val="0"/>
              </a:spcBef>
              <a:buClr>
                <a:schemeClr val="accent5">
                  <a:lumMod val="75000"/>
                </a:schemeClr>
              </a:buClr>
              <a:buFont typeface="Arial" panose="020B0604020202020204" pitchFamily="34" charset="0"/>
              <a:buChar char="•"/>
            </a:pPr>
            <a:r>
              <a:rPr lang="hu-HU" sz="3200" dirty="0">
                <a:solidFill>
                  <a:srgbClr val="003399"/>
                </a:solidFill>
                <a:latin typeface="Open Sans" panose="020B0606030504020204" pitchFamily="34" charset="0"/>
                <a:ea typeface="Open Sans" panose="020B0606030504020204" pitchFamily="34" charset="0"/>
                <a:cs typeface="Open Sans" panose="020B0606030504020204" pitchFamily="34" charset="0"/>
              </a:rPr>
              <a:t>Eszközök</a:t>
            </a:r>
          </a:p>
          <a:p>
            <a:pPr marL="457200" indent="-457200">
              <a:lnSpc>
                <a:spcPct val="150000"/>
              </a:lnSpc>
              <a:spcBef>
                <a:spcPts val="0"/>
              </a:spcBef>
              <a:buClr>
                <a:schemeClr val="accent5">
                  <a:lumMod val="75000"/>
                </a:schemeClr>
              </a:buClr>
              <a:buFont typeface="Arial" panose="020B0604020202020204" pitchFamily="34" charset="0"/>
              <a:buChar char="•"/>
            </a:pPr>
            <a:r>
              <a:rPr lang="hu-HU" sz="3200" dirty="0">
                <a:solidFill>
                  <a:srgbClr val="003399"/>
                </a:solidFill>
                <a:latin typeface="Open Sans" panose="020B0606030504020204" pitchFamily="34" charset="0"/>
                <a:ea typeface="Open Sans" panose="020B0606030504020204" pitchFamily="34" charset="0"/>
                <a:cs typeface="Open Sans" panose="020B0606030504020204" pitchFamily="34" charset="0"/>
              </a:rPr>
              <a:t>Építési beruházás</a:t>
            </a:r>
          </a:p>
          <a:p>
            <a:pPr algn="just"/>
            <a:endParaRPr lang="hu-HU" sz="3200" noProof="0" dirty="0">
              <a:solidFill>
                <a:srgbClr val="003399"/>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0236153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AEA3E8DD-56D8-351E-9285-5006F8511CAF}"/>
            </a:ext>
          </a:extLst>
        </p:cNvPr>
        <p:cNvGrpSpPr/>
        <p:nvPr/>
      </p:nvGrpSpPr>
      <p:grpSpPr>
        <a:xfrm>
          <a:off x="0" y="0"/>
          <a:ext cx="0" cy="0"/>
          <a:chOff x="0" y="0"/>
          <a:chExt cx="0" cy="0"/>
        </a:xfrm>
      </p:grpSpPr>
      <p:pic>
        <p:nvPicPr>
          <p:cNvPr id="6" name="Picture 5" descr="Graphical user interface&#10;&#10;Description automatically generated with medium confidence">
            <a:extLst>
              <a:ext uri="{FF2B5EF4-FFF2-40B4-BE49-F238E27FC236}">
                <a16:creationId xmlns:a16="http://schemas.microsoft.com/office/drawing/2014/main" id="{887EA2FD-89E8-4A52-C955-CC6872488356}"/>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0" y="3340"/>
            <a:ext cx="20104100" cy="11302669"/>
          </a:xfrm>
          <a:prstGeom prst="rect">
            <a:avLst/>
          </a:prstGeom>
        </p:spPr>
      </p:pic>
      <p:sp>
        <p:nvSpPr>
          <p:cNvPr id="9" name="TextBox 8">
            <a:extLst>
              <a:ext uri="{FF2B5EF4-FFF2-40B4-BE49-F238E27FC236}">
                <a16:creationId xmlns:a16="http://schemas.microsoft.com/office/drawing/2014/main" id="{1D45B6EC-26B2-5E01-393A-CDF4CDE050B4}"/>
              </a:ext>
            </a:extLst>
          </p:cNvPr>
          <p:cNvSpPr txBox="1"/>
          <p:nvPr/>
        </p:nvSpPr>
        <p:spPr>
          <a:xfrm>
            <a:off x="2508249" y="2454275"/>
            <a:ext cx="14325601" cy="1938992"/>
          </a:xfrm>
          <a:prstGeom prst="rect">
            <a:avLst/>
          </a:prstGeom>
          <a:noFill/>
        </p:spPr>
        <p:txBody>
          <a:bodyPr wrap="square" rtlCol="0">
            <a:spAutoFit/>
          </a:bodyPr>
          <a:lstStyle/>
          <a:p>
            <a:pPr algn="l"/>
            <a:r>
              <a:rPr lang="hu-HU" sz="6000" b="1" noProof="0" dirty="0">
                <a:solidFill>
                  <a:srgbClr val="003399"/>
                </a:solidFill>
                <a:latin typeface="Open Sans" panose="020B0606030504020204" pitchFamily="34" charset="0"/>
                <a:ea typeface="Open Sans" panose="020B0606030504020204" pitchFamily="34" charset="0"/>
                <a:cs typeface="Open Sans" panose="020B0606030504020204" pitchFamily="34" charset="0"/>
              </a:rPr>
              <a:t>Beszerzés lebonyolításakor alkalmazandó főbb alapelvek</a:t>
            </a:r>
          </a:p>
        </p:txBody>
      </p:sp>
      <p:sp>
        <p:nvSpPr>
          <p:cNvPr id="10" name="TextBox 9">
            <a:extLst>
              <a:ext uri="{FF2B5EF4-FFF2-40B4-BE49-F238E27FC236}">
                <a16:creationId xmlns:a16="http://schemas.microsoft.com/office/drawing/2014/main" id="{0B477167-4EA1-7A06-C8CC-FFE656648B47}"/>
              </a:ext>
            </a:extLst>
          </p:cNvPr>
          <p:cNvSpPr txBox="1"/>
          <p:nvPr/>
        </p:nvSpPr>
        <p:spPr>
          <a:xfrm>
            <a:off x="2707234" y="5006603"/>
            <a:ext cx="14478000" cy="2800767"/>
          </a:xfrm>
          <a:prstGeom prst="rect">
            <a:avLst/>
          </a:prstGeom>
          <a:noFill/>
        </p:spPr>
        <p:txBody>
          <a:bodyPr wrap="square" rtlCol="0">
            <a:spAutoFit/>
          </a:bodyPr>
          <a:lstStyle/>
          <a:p>
            <a:pPr marL="457200" indent="-457200">
              <a:lnSpc>
                <a:spcPct val="150000"/>
              </a:lnSpc>
              <a:buClr>
                <a:schemeClr val="accent5">
                  <a:lumMod val="75000"/>
                </a:schemeClr>
              </a:buClr>
              <a:buFont typeface="Arial" panose="020B0604020202020204" pitchFamily="34" charset="0"/>
              <a:buChar char="•"/>
            </a:pPr>
            <a:r>
              <a:rPr lang="hu-HU" sz="3200" dirty="0">
                <a:solidFill>
                  <a:srgbClr val="003399"/>
                </a:solidFill>
                <a:latin typeface="Open Sans" panose="020B0606030504020204" pitchFamily="34" charset="0"/>
                <a:ea typeface="Open Sans" panose="020B0606030504020204" pitchFamily="34" charset="0"/>
                <a:cs typeface="Open Sans" panose="020B0606030504020204" pitchFamily="34" charset="0"/>
              </a:rPr>
              <a:t>Esélyegyenlőség és egyenlő bánásmód</a:t>
            </a:r>
          </a:p>
          <a:p>
            <a:pPr marL="457200" indent="-457200">
              <a:lnSpc>
                <a:spcPct val="150000"/>
              </a:lnSpc>
              <a:buClr>
                <a:schemeClr val="accent5">
                  <a:lumMod val="75000"/>
                </a:schemeClr>
              </a:buClr>
              <a:buFont typeface="Arial" panose="020B0604020202020204" pitchFamily="34" charset="0"/>
              <a:buChar char="•"/>
            </a:pPr>
            <a:r>
              <a:rPr lang="hu-HU" sz="3200" dirty="0">
                <a:solidFill>
                  <a:srgbClr val="003399"/>
                </a:solidFill>
                <a:latin typeface="Open Sans" panose="020B0606030504020204" pitchFamily="34" charset="0"/>
                <a:ea typeface="Open Sans" panose="020B0606030504020204" pitchFamily="34" charset="0"/>
                <a:cs typeface="Open Sans" panose="020B0606030504020204" pitchFamily="34" charset="0"/>
              </a:rPr>
              <a:t>Verseny tisztasága</a:t>
            </a:r>
          </a:p>
          <a:p>
            <a:pPr marL="457200" indent="-457200">
              <a:lnSpc>
                <a:spcPct val="150000"/>
              </a:lnSpc>
              <a:spcBef>
                <a:spcPts val="0"/>
              </a:spcBef>
              <a:buClr>
                <a:schemeClr val="accent5">
                  <a:lumMod val="75000"/>
                </a:schemeClr>
              </a:buClr>
              <a:buFont typeface="Arial" panose="020B0604020202020204" pitchFamily="34" charset="0"/>
              <a:buChar char="•"/>
            </a:pPr>
            <a:r>
              <a:rPr lang="hu-HU" sz="3200" dirty="0">
                <a:solidFill>
                  <a:srgbClr val="003399"/>
                </a:solidFill>
                <a:latin typeface="Open Sans" panose="020B0606030504020204" pitchFamily="34" charset="0"/>
                <a:ea typeface="Open Sans" panose="020B0606030504020204" pitchFamily="34" charset="0"/>
                <a:cs typeface="Open Sans" panose="020B0606030504020204" pitchFamily="34" charset="0"/>
              </a:rPr>
              <a:t>Átláthatóság</a:t>
            </a:r>
          </a:p>
          <a:p>
            <a:pPr algn="just"/>
            <a:endParaRPr lang="hu-HU" sz="3200" noProof="0" dirty="0">
              <a:solidFill>
                <a:srgbClr val="003399"/>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900823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71A463C8-B118-B65C-1A02-0C09EC610ABB}"/>
            </a:ext>
          </a:extLst>
        </p:cNvPr>
        <p:cNvGrpSpPr/>
        <p:nvPr/>
      </p:nvGrpSpPr>
      <p:grpSpPr>
        <a:xfrm>
          <a:off x="0" y="0"/>
          <a:ext cx="0" cy="0"/>
          <a:chOff x="0" y="0"/>
          <a:chExt cx="0" cy="0"/>
        </a:xfrm>
      </p:grpSpPr>
      <p:pic>
        <p:nvPicPr>
          <p:cNvPr id="6" name="Picture 5" descr="Graphical user interface&#10;&#10;Description automatically generated with medium confidence">
            <a:extLst>
              <a:ext uri="{FF2B5EF4-FFF2-40B4-BE49-F238E27FC236}">
                <a16:creationId xmlns:a16="http://schemas.microsoft.com/office/drawing/2014/main" id="{805A524B-ED5D-1673-9FB6-33F5385727DF}"/>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0" y="3340"/>
            <a:ext cx="20104100" cy="11302669"/>
          </a:xfrm>
          <a:prstGeom prst="rect">
            <a:avLst/>
          </a:prstGeom>
        </p:spPr>
      </p:pic>
      <p:sp>
        <p:nvSpPr>
          <p:cNvPr id="9" name="TextBox 8">
            <a:extLst>
              <a:ext uri="{FF2B5EF4-FFF2-40B4-BE49-F238E27FC236}">
                <a16:creationId xmlns:a16="http://schemas.microsoft.com/office/drawing/2014/main" id="{DD412F7C-A1FD-8733-825B-98F952A6D0CE}"/>
              </a:ext>
            </a:extLst>
          </p:cNvPr>
          <p:cNvSpPr txBox="1"/>
          <p:nvPr/>
        </p:nvSpPr>
        <p:spPr>
          <a:xfrm>
            <a:off x="2508249" y="2454275"/>
            <a:ext cx="14325601" cy="923330"/>
          </a:xfrm>
          <a:prstGeom prst="rect">
            <a:avLst/>
          </a:prstGeom>
          <a:noFill/>
        </p:spPr>
        <p:txBody>
          <a:bodyPr wrap="square" rtlCol="0">
            <a:spAutoFit/>
          </a:bodyPr>
          <a:lstStyle/>
          <a:p>
            <a:pPr algn="l"/>
            <a:r>
              <a:rPr lang="hu-HU" sz="5400" b="1" noProof="0" dirty="0">
                <a:solidFill>
                  <a:srgbClr val="003399"/>
                </a:solidFill>
                <a:latin typeface="Open Sans" panose="020B0606030504020204" pitchFamily="34" charset="0"/>
                <a:ea typeface="Open Sans" panose="020B0606030504020204" pitchFamily="34" charset="0"/>
                <a:cs typeface="Open Sans" panose="020B0606030504020204" pitchFamily="34" charset="0"/>
              </a:rPr>
              <a:t>Esélyegyenlőség és egyenlő bánásmód</a:t>
            </a:r>
          </a:p>
        </p:txBody>
      </p:sp>
      <p:sp>
        <p:nvSpPr>
          <p:cNvPr id="10" name="TextBox 9">
            <a:extLst>
              <a:ext uri="{FF2B5EF4-FFF2-40B4-BE49-F238E27FC236}">
                <a16:creationId xmlns:a16="http://schemas.microsoft.com/office/drawing/2014/main" id="{D69A158E-C02A-1457-5687-F127BE70D41A}"/>
              </a:ext>
            </a:extLst>
          </p:cNvPr>
          <p:cNvSpPr txBox="1"/>
          <p:nvPr/>
        </p:nvSpPr>
        <p:spPr>
          <a:xfrm>
            <a:off x="2533403" y="3998491"/>
            <a:ext cx="14478000" cy="5016758"/>
          </a:xfrm>
          <a:prstGeom prst="rect">
            <a:avLst/>
          </a:prstGeom>
          <a:noFill/>
        </p:spPr>
        <p:txBody>
          <a:bodyPr wrap="square" rtlCol="0">
            <a:spAutoFit/>
          </a:bodyPr>
          <a:lstStyle/>
          <a:p>
            <a:pPr marL="457200" indent="-457200" algn="just">
              <a:lnSpc>
                <a:spcPct val="150000"/>
              </a:lnSpc>
              <a:spcBef>
                <a:spcPts val="0"/>
              </a:spcBef>
              <a:buFont typeface="Arial" panose="020B0604020202020204" pitchFamily="34" charset="0"/>
              <a:buChar char="•"/>
            </a:pPr>
            <a:r>
              <a:rPr lang="hu-HU" sz="3200" dirty="0">
                <a:solidFill>
                  <a:srgbClr val="003399"/>
                </a:solidFill>
                <a:latin typeface="Open Sans" panose="020B0606030504020204" pitchFamily="34" charset="0"/>
                <a:ea typeface="Open Sans" panose="020B0606030504020204" pitchFamily="34" charset="0"/>
                <a:cs typeface="Open Sans" panose="020B0606030504020204" pitchFamily="34" charset="0"/>
              </a:rPr>
              <a:t>azonos határidőt kell biztosítani az azonos vagy hasonló terjedelmű eljárási cselekmények teljesítésére</a:t>
            </a:r>
          </a:p>
          <a:p>
            <a:pPr marL="457200" indent="-457200" algn="just">
              <a:lnSpc>
                <a:spcPct val="150000"/>
              </a:lnSpc>
              <a:spcBef>
                <a:spcPts val="0"/>
              </a:spcBef>
              <a:buFont typeface="Arial" panose="020B0604020202020204" pitchFamily="34" charset="0"/>
              <a:buChar char="•"/>
            </a:pPr>
            <a:r>
              <a:rPr lang="hu-HU" sz="3200" dirty="0">
                <a:solidFill>
                  <a:srgbClr val="003399"/>
                </a:solidFill>
                <a:latin typeface="Open Sans" panose="020B0606030504020204" pitchFamily="34" charset="0"/>
                <a:ea typeface="Open Sans" panose="020B0606030504020204" pitchFamily="34" charset="0"/>
                <a:cs typeface="Open Sans" panose="020B0606030504020204" pitchFamily="34" charset="0"/>
              </a:rPr>
              <a:t>a gazdasági szereplők azonos vagy hasonló eljárását, cselekményeit nem értékelheti egymástól eltérően</a:t>
            </a:r>
          </a:p>
          <a:p>
            <a:pPr marL="457200" indent="-457200" algn="just">
              <a:lnSpc>
                <a:spcPct val="150000"/>
              </a:lnSpc>
              <a:spcBef>
                <a:spcPts val="0"/>
              </a:spcBef>
              <a:buFont typeface="Arial" panose="020B0604020202020204" pitchFamily="34" charset="0"/>
              <a:buChar char="•"/>
            </a:pPr>
            <a:r>
              <a:rPr lang="hu-HU" sz="3200" dirty="0">
                <a:solidFill>
                  <a:srgbClr val="003399"/>
                </a:solidFill>
                <a:latin typeface="Open Sans" panose="020B0606030504020204" pitchFamily="34" charset="0"/>
                <a:ea typeface="Open Sans" panose="020B0606030504020204" pitchFamily="34" charset="0"/>
                <a:cs typeface="Open Sans" panose="020B0606030504020204" pitchFamily="34" charset="0"/>
              </a:rPr>
              <a:t>szerződésmódosítás nem sértheti a gazdasági szereplők közötti egyenlő bánásmódot</a:t>
            </a:r>
          </a:p>
          <a:p>
            <a:pPr algn="just"/>
            <a:endParaRPr lang="hu-HU" sz="3200" noProof="0" dirty="0">
              <a:solidFill>
                <a:srgbClr val="003399"/>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1478260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879555CD-5883-A997-68B0-AC58D809F14D}"/>
            </a:ext>
          </a:extLst>
        </p:cNvPr>
        <p:cNvGrpSpPr/>
        <p:nvPr/>
      </p:nvGrpSpPr>
      <p:grpSpPr>
        <a:xfrm>
          <a:off x="0" y="0"/>
          <a:ext cx="0" cy="0"/>
          <a:chOff x="0" y="0"/>
          <a:chExt cx="0" cy="0"/>
        </a:xfrm>
      </p:grpSpPr>
      <p:pic>
        <p:nvPicPr>
          <p:cNvPr id="6" name="Picture 5" descr="Graphical user interface&#10;&#10;Description automatically generated with medium confidence">
            <a:extLst>
              <a:ext uri="{FF2B5EF4-FFF2-40B4-BE49-F238E27FC236}">
                <a16:creationId xmlns:a16="http://schemas.microsoft.com/office/drawing/2014/main" id="{56FF7996-8B48-D647-CB6F-4AAB9216529E}"/>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0" y="3340"/>
            <a:ext cx="20104100" cy="11302669"/>
          </a:xfrm>
          <a:prstGeom prst="rect">
            <a:avLst/>
          </a:prstGeom>
        </p:spPr>
      </p:pic>
      <p:sp>
        <p:nvSpPr>
          <p:cNvPr id="9" name="TextBox 8">
            <a:extLst>
              <a:ext uri="{FF2B5EF4-FFF2-40B4-BE49-F238E27FC236}">
                <a16:creationId xmlns:a16="http://schemas.microsoft.com/office/drawing/2014/main" id="{F75E72B0-4372-A35F-935F-B669B438B103}"/>
              </a:ext>
            </a:extLst>
          </p:cNvPr>
          <p:cNvSpPr txBox="1"/>
          <p:nvPr/>
        </p:nvSpPr>
        <p:spPr>
          <a:xfrm>
            <a:off x="2508249" y="2454275"/>
            <a:ext cx="14325601" cy="923330"/>
          </a:xfrm>
          <a:prstGeom prst="rect">
            <a:avLst/>
          </a:prstGeom>
          <a:noFill/>
        </p:spPr>
        <p:txBody>
          <a:bodyPr wrap="square" rtlCol="0">
            <a:spAutoFit/>
          </a:bodyPr>
          <a:lstStyle/>
          <a:p>
            <a:pPr algn="l"/>
            <a:r>
              <a:rPr lang="hu-HU" sz="5400" b="1" noProof="0" dirty="0">
                <a:solidFill>
                  <a:srgbClr val="003399"/>
                </a:solidFill>
                <a:latin typeface="Open Sans" panose="020B0606030504020204" pitchFamily="34" charset="0"/>
                <a:ea typeface="Open Sans" panose="020B0606030504020204" pitchFamily="34" charset="0"/>
                <a:cs typeface="Open Sans" panose="020B0606030504020204" pitchFamily="34" charset="0"/>
              </a:rPr>
              <a:t>Verseny tisztasága</a:t>
            </a:r>
          </a:p>
        </p:txBody>
      </p:sp>
      <p:sp>
        <p:nvSpPr>
          <p:cNvPr id="10" name="TextBox 9">
            <a:extLst>
              <a:ext uri="{FF2B5EF4-FFF2-40B4-BE49-F238E27FC236}">
                <a16:creationId xmlns:a16="http://schemas.microsoft.com/office/drawing/2014/main" id="{63E7FAF6-F623-9C04-6C26-D149DC27091E}"/>
              </a:ext>
            </a:extLst>
          </p:cNvPr>
          <p:cNvSpPr txBox="1"/>
          <p:nvPr/>
        </p:nvSpPr>
        <p:spPr>
          <a:xfrm>
            <a:off x="2540153" y="3670835"/>
            <a:ext cx="14478000" cy="5184240"/>
          </a:xfrm>
          <a:prstGeom prst="rect">
            <a:avLst/>
          </a:prstGeom>
          <a:noFill/>
        </p:spPr>
        <p:txBody>
          <a:bodyPr wrap="square" rtlCol="0">
            <a:spAutoFit/>
          </a:bodyPr>
          <a:lstStyle/>
          <a:p>
            <a:pPr marL="457200" indent="-457200" algn="just">
              <a:lnSpc>
                <a:spcPct val="150000"/>
              </a:lnSpc>
              <a:spcBef>
                <a:spcPts val="0"/>
              </a:spcBef>
              <a:buFont typeface="Arial" panose="020B0604020202020204" pitchFamily="34" charset="0"/>
              <a:buChar char="•"/>
            </a:pPr>
            <a:r>
              <a:rPr lang="hu-HU" sz="3200" dirty="0">
                <a:solidFill>
                  <a:srgbClr val="003399"/>
                </a:solidFill>
                <a:latin typeface="Open Sans" panose="020B0606030504020204" pitchFamily="34" charset="0"/>
                <a:ea typeface="Open Sans" panose="020B0606030504020204" pitchFamily="34" charset="0"/>
                <a:cs typeface="Open Sans" panose="020B0606030504020204" pitchFamily="34" charset="0"/>
              </a:rPr>
              <a:t>ajánlatkérőnek biztosítania kell, hogy a beszerzési eljárás előkészítése, lefolytatása és a döntéshozatal illetéktelen befolyástól mentes és pártatlan legyen</a:t>
            </a:r>
          </a:p>
          <a:p>
            <a:pPr marL="457200" indent="-457200" algn="just">
              <a:lnSpc>
                <a:spcPct val="150000"/>
              </a:lnSpc>
              <a:spcBef>
                <a:spcPts val="0"/>
              </a:spcBef>
              <a:buFont typeface="Arial" panose="020B0604020202020204" pitchFamily="34" charset="0"/>
              <a:buChar char="•"/>
            </a:pPr>
            <a:r>
              <a:rPr lang="hu-HU" sz="3200" dirty="0">
                <a:solidFill>
                  <a:srgbClr val="003399"/>
                </a:solidFill>
                <a:latin typeface="Open Sans" panose="020B0606030504020204" pitchFamily="34" charset="0"/>
                <a:ea typeface="Open Sans" panose="020B0606030504020204" pitchFamily="34" charset="0"/>
                <a:cs typeface="Open Sans" panose="020B0606030504020204" pitchFamily="34" charset="0"/>
              </a:rPr>
              <a:t>ajánlatkérő köteles biztosítani azt, hogy az ajánlattételre felkért gazdasági szereplőknek azonos információ álljon az ajánlattételhez rendelkezésre</a:t>
            </a:r>
          </a:p>
          <a:p>
            <a:pPr marL="457200" indent="-457200" algn="just">
              <a:lnSpc>
                <a:spcPct val="150000"/>
              </a:lnSpc>
              <a:spcBef>
                <a:spcPts val="0"/>
              </a:spcBef>
              <a:buFont typeface="Arial" panose="020B0604020202020204" pitchFamily="34" charset="0"/>
              <a:buChar char="•"/>
            </a:pPr>
            <a:r>
              <a:rPr lang="hu-HU" sz="3200" dirty="0">
                <a:solidFill>
                  <a:srgbClr val="003399"/>
                </a:solidFill>
                <a:latin typeface="Open Sans" panose="020B0606030504020204" pitchFamily="34" charset="0"/>
                <a:ea typeface="Open Sans" panose="020B0606030504020204" pitchFamily="34" charset="0"/>
                <a:cs typeface="Open Sans" panose="020B0606030504020204" pitchFamily="34" charset="0"/>
              </a:rPr>
              <a:t>az ajánlatkérő köteles elkerülni az összeférhetetlenség kialakulását</a:t>
            </a:r>
            <a:endParaRPr lang="hu-HU" sz="3200" b="1" cap="all" dirty="0">
              <a:solidFill>
                <a:srgbClr val="003399"/>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29395065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AFBABF5A-9C48-3092-A482-51F1860FF70F}"/>
            </a:ext>
          </a:extLst>
        </p:cNvPr>
        <p:cNvGrpSpPr/>
        <p:nvPr/>
      </p:nvGrpSpPr>
      <p:grpSpPr>
        <a:xfrm>
          <a:off x="0" y="0"/>
          <a:ext cx="0" cy="0"/>
          <a:chOff x="0" y="0"/>
          <a:chExt cx="0" cy="0"/>
        </a:xfrm>
      </p:grpSpPr>
      <p:pic>
        <p:nvPicPr>
          <p:cNvPr id="6" name="Picture 5" descr="Graphical user interface&#10;&#10;Description automatically generated with medium confidence">
            <a:extLst>
              <a:ext uri="{FF2B5EF4-FFF2-40B4-BE49-F238E27FC236}">
                <a16:creationId xmlns:a16="http://schemas.microsoft.com/office/drawing/2014/main" id="{6246054E-9DA0-1378-63B5-0CE1E50B01B6}"/>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0" y="3340"/>
            <a:ext cx="20104100" cy="11302669"/>
          </a:xfrm>
          <a:prstGeom prst="rect">
            <a:avLst/>
          </a:prstGeom>
        </p:spPr>
      </p:pic>
      <p:sp>
        <p:nvSpPr>
          <p:cNvPr id="9" name="TextBox 8">
            <a:extLst>
              <a:ext uri="{FF2B5EF4-FFF2-40B4-BE49-F238E27FC236}">
                <a16:creationId xmlns:a16="http://schemas.microsoft.com/office/drawing/2014/main" id="{7CE8D40F-B24D-B1AA-9909-307CEA148874}"/>
              </a:ext>
            </a:extLst>
          </p:cNvPr>
          <p:cNvSpPr txBox="1"/>
          <p:nvPr/>
        </p:nvSpPr>
        <p:spPr>
          <a:xfrm>
            <a:off x="2563219" y="1892919"/>
            <a:ext cx="14651632" cy="2585323"/>
          </a:xfrm>
          <a:prstGeom prst="rect">
            <a:avLst/>
          </a:prstGeom>
          <a:noFill/>
        </p:spPr>
        <p:txBody>
          <a:bodyPr wrap="square" rtlCol="0">
            <a:spAutoFit/>
          </a:bodyPr>
          <a:lstStyle/>
          <a:p>
            <a:pPr algn="l"/>
            <a:r>
              <a:rPr lang="hu-HU" sz="5400" b="1" dirty="0">
                <a:solidFill>
                  <a:srgbClr val="003399"/>
                </a:solidFill>
                <a:latin typeface="Open Sans" panose="020B0606030504020204" pitchFamily="34" charset="0"/>
                <a:ea typeface="Open Sans" panose="020B0606030504020204" pitchFamily="34" charset="0"/>
                <a:cs typeface="Open Sans" panose="020B0606030504020204" pitchFamily="34" charset="0"/>
              </a:rPr>
              <a:t>A</a:t>
            </a:r>
            <a:r>
              <a:rPr lang="hu-HU" sz="5400" b="1" noProof="0" dirty="0">
                <a:solidFill>
                  <a:srgbClr val="003399"/>
                </a:solidFill>
                <a:latin typeface="Open Sans" panose="020B0606030504020204" pitchFamily="34" charset="0"/>
                <a:ea typeface="Open Sans" panose="020B0606030504020204" pitchFamily="34" charset="0"/>
                <a:cs typeface="Open Sans" panose="020B0606030504020204" pitchFamily="34" charset="0"/>
              </a:rPr>
              <a:t> verseny tisztaságának megsértése szempontjából gyanúsnak tekinthető jelek (teljesség igénye nélkül)</a:t>
            </a:r>
          </a:p>
        </p:txBody>
      </p:sp>
      <p:sp>
        <p:nvSpPr>
          <p:cNvPr id="10" name="TextBox 9">
            <a:extLst>
              <a:ext uri="{FF2B5EF4-FFF2-40B4-BE49-F238E27FC236}">
                <a16:creationId xmlns:a16="http://schemas.microsoft.com/office/drawing/2014/main" id="{0089A61C-0BA6-59C9-94E8-22BB2F0ADA2A}"/>
              </a:ext>
            </a:extLst>
          </p:cNvPr>
          <p:cNvSpPr txBox="1"/>
          <p:nvPr/>
        </p:nvSpPr>
        <p:spPr>
          <a:xfrm>
            <a:off x="2563218" y="4214515"/>
            <a:ext cx="14478000" cy="6089103"/>
          </a:xfrm>
          <a:prstGeom prst="rect">
            <a:avLst/>
          </a:prstGeom>
          <a:noFill/>
        </p:spPr>
        <p:txBody>
          <a:bodyPr wrap="square" rtlCol="0">
            <a:spAutoFit/>
          </a:bodyPr>
          <a:lstStyle/>
          <a:p>
            <a:pPr algn="l"/>
            <a:endParaRPr lang="hu-HU" sz="1800" b="0" i="0" u="none" strike="noStrike" baseline="0" dirty="0">
              <a:solidFill>
                <a:srgbClr val="000000"/>
              </a:solidFill>
              <a:latin typeface="Arial" panose="020B0604020202020204" pitchFamily="34" charset="0"/>
            </a:endParaRPr>
          </a:p>
          <a:p>
            <a:pPr marL="457200" indent="-457200" algn="just">
              <a:lnSpc>
                <a:spcPct val="150000"/>
              </a:lnSpc>
              <a:buFont typeface="Arial" panose="020B0604020202020204" pitchFamily="34" charset="0"/>
              <a:buChar char="•"/>
            </a:pPr>
            <a:r>
              <a:rPr lang="hu-HU" sz="3200" b="0" i="0" u="none" strike="noStrike" baseline="0" dirty="0">
                <a:solidFill>
                  <a:srgbClr val="003399"/>
                </a:solidFill>
                <a:latin typeface="Open Sans" panose="020B0606030504020204" pitchFamily="34" charset="0"/>
                <a:ea typeface="Open Sans" panose="020B0606030504020204" pitchFamily="34" charset="0"/>
                <a:cs typeface="Open Sans" panose="020B0606030504020204" pitchFamily="34" charset="0"/>
              </a:rPr>
              <a:t>az ajánlatkérő a beszerzés becsült értékét nem hozta nyilvánosságra, és az eljárásban sem közölte, a (nyertes) ajánlattevő pedig a becsült értékkel – forintra – megegyező összegű ellenszolgáltatást tartalmazó ajánlatot nyújt be (és adott esetben más ajánlattevőtől nem is érkezik ajánlat). </a:t>
            </a:r>
          </a:p>
          <a:p>
            <a:pPr marL="457200" indent="-457200" algn="just">
              <a:lnSpc>
                <a:spcPct val="150000"/>
              </a:lnSpc>
              <a:buFont typeface="Arial" panose="020B0604020202020204" pitchFamily="34" charset="0"/>
              <a:buChar char="•"/>
            </a:pPr>
            <a:r>
              <a:rPr lang="hu-HU" sz="3200" b="0" i="0" u="none" strike="noStrike" baseline="0" dirty="0">
                <a:solidFill>
                  <a:srgbClr val="003399"/>
                </a:solidFill>
                <a:latin typeface="Open Sans" panose="020B0606030504020204" pitchFamily="34" charset="0"/>
                <a:ea typeface="Open Sans" panose="020B0606030504020204" pitchFamily="34" charset="0"/>
                <a:cs typeface="Open Sans" panose="020B0606030504020204" pitchFamily="34" charset="0"/>
              </a:rPr>
              <a:t>formai azonosságok, a szélsőséges (részletekbe menő és indokolatlan) tartalmi egyezések, valamint a túlságosan szabályos eltérések; </a:t>
            </a:r>
          </a:p>
          <a:p>
            <a:pPr algn="just">
              <a:lnSpc>
                <a:spcPct val="120000"/>
              </a:lnSpc>
              <a:spcBef>
                <a:spcPts val="0"/>
              </a:spcBef>
            </a:pPr>
            <a:endParaRPr lang="hu-HU" sz="3200" b="1" cap="all" dirty="0">
              <a:solidFill>
                <a:srgbClr val="2F5597"/>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570135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ED6C92CF-DFB5-A054-7631-F5FB6D94ED13}"/>
            </a:ext>
          </a:extLst>
        </p:cNvPr>
        <p:cNvGrpSpPr/>
        <p:nvPr/>
      </p:nvGrpSpPr>
      <p:grpSpPr>
        <a:xfrm>
          <a:off x="0" y="0"/>
          <a:ext cx="0" cy="0"/>
          <a:chOff x="0" y="0"/>
          <a:chExt cx="0" cy="0"/>
        </a:xfrm>
      </p:grpSpPr>
      <p:pic>
        <p:nvPicPr>
          <p:cNvPr id="6" name="Picture 5" descr="Graphical user interface&#10;&#10;Description automatically generated with medium confidence">
            <a:extLst>
              <a:ext uri="{FF2B5EF4-FFF2-40B4-BE49-F238E27FC236}">
                <a16:creationId xmlns:a16="http://schemas.microsoft.com/office/drawing/2014/main" id="{C5AA63B1-89EC-CC41-7681-FBAC9EFCACA2}"/>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0" y="3340"/>
            <a:ext cx="20104100" cy="11302669"/>
          </a:xfrm>
          <a:prstGeom prst="rect">
            <a:avLst/>
          </a:prstGeom>
        </p:spPr>
      </p:pic>
      <p:sp>
        <p:nvSpPr>
          <p:cNvPr id="10" name="TextBox 9">
            <a:extLst>
              <a:ext uri="{FF2B5EF4-FFF2-40B4-BE49-F238E27FC236}">
                <a16:creationId xmlns:a16="http://schemas.microsoft.com/office/drawing/2014/main" id="{5B5D69A9-861B-6F8A-72EE-5761804EC844}"/>
              </a:ext>
            </a:extLst>
          </p:cNvPr>
          <p:cNvSpPr txBox="1"/>
          <p:nvPr/>
        </p:nvSpPr>
        <p:spPr>
          <a:xfrm>
            <a:off x="2491210" y="2342307"/>
            <a:ext cx="14478000" cy="7104765"/>
          </a:xfrm>
          <a:prstGeom prst="rect">
            <a:avLst/>
          </a:prstGeom>
          <a:noFill/>
        </p:spPr>
        <p:txBody>
          <a:bodyPr wrap="square" rtlCol="0">
            <a:spAutoFit/>
          </a:bodyPr>
          <a:lstStyle/>
          <a:p>
            <a:pPr algn="l"/>
            <a:endParaRPr lang="hu-HU" sz="1800" b="0" i="0" u="none" strike="noStrike" baseline="0" dirty="0">
              <a:solidFill>
                <a:srgbClr val="000000"/>
              </a:solidFill>
              <a:latin typeface="Arial" panose="020B0604020202020204" pitchFamily="34" charset="0"/>
            </a:endParaRPr>
          </a:p>
          <a:p>
            <a:pPr marL="457200" indent="-457200" algn="just">
              <a:lnSpc>
                <a:spcPct val="150000"/>
              </a:lnSpc>
              <a:buFont typeface="Arial" panose="020B0604020202020204" pitchFamily="34" charset="0"/>
              <a:buChar char="•"/>
            </a:pPr>
            <a:r>
              <a:rPr lang="hu-HU" sz="3200" b="0" i="0" u="none" strike="noStrike" baseline="0" dirty="0">
                <a:solidFill>
                  <a:srgbClr val="003399"/>
                </a:solidFill>
                <a:latin typeface="Open Sans" panose="020B0606030504020204" pitchFamily="34" charset="0"/>
                <a:ea typeface="Open Sans" panose="020B0606030504020204" pitchFamily="34" charset="0"/>
                <a:cs typeface="Open Sans" panose="020B0606030504020204" pitchFamily="34" charset="0"/>
              </a:rPr>
              <a:t>a nyertes ajánlattevő bevonja a vesztes ajánlattevőket alvállalkozóként </a:t>
            </a:r>
          </a:p>
          <a:p>
            <a:pPr marL="457200" indent="-457200" algn="just">
              <a:lnSpc>
                <a:spcPct val="150000"/>
              </a:lnSpc>
              <a:buFont typeface="Arial" panose="020B0604020202020204" pitchFamily="34" charset="0"/>
              <a:buChar char="•"/>
            </a:pPr>
            <a:r>
              <a:rPr lang="hu-HU" sz="3200" b="0" i="0" u="none" strike="noStrike" baseline="0" dirty="0">
                <a:solidFill>
                  <a:srgbClr val="003399"/>
                </a:solidFill>
                <a:latin typeface="Open Sans" panose="020B0606030504020204" pitchFamily="34" charset="0"/>
                <a:ea typeface="Open Sans" panose="020B0606030504020204" pitchFamily="34" charset="0"/>
                <a:cs typeface="Open Sans" panose="020B0606030504020204" pitchFamily="34" charset="0"/>
              </a:rPr>
              <a:t>különböző ajánlattevők által benyújtott iratokban hasonló hibák, pl. szokatlan vagy azonos helyeken szereplő helyesírási hibák, elírások vagy számítási hibák vannak; </a:t>
            </a:r>
          </a:p>
          <a:p>
            <a:pPr marL="457200" indent="-457200" algn="just">
              <a:lnSpc>
                <a:spcPct val="150000"/>
              </a:lnSpc>
              <a:buFont typeface="Arial" panose="020B0604020202020204" pitchFamily="34" charset="0"/>
              <a:buChar char="•"/>
            </a:pPr>
            <a:r>
              <a:rPr lang="hu-HU" sz="3200" b="0" i="0" u="none" strike="noStrike" baseline="0" dirty="0">
                <a:solidFill>
                  <a:srgbClr val="003399"/>
                </a:solidFill>
                <a:latin typeface="Open Sans" panose="020B0606030504020204" pitchFamily="34" charset="0"/>
                <a:ea typeface="Open Sans" panose="020B0606030504020204" pitchFamily="34" charset="0"/>
                <a:cs typeface="Open Sans" panose="020B0606030504020204" pitchFamily="34" charset="0"/>
              </a:rPr>
              <a:t>különböző ajánlattevőktől érkező ajánlatok hasonló kézírást tartalmaznak vagy írásképet mutatnak, vagy azonos irodai eszközök használatának nyomát viselik; </a:t>
            </a:r>
          </a:p>
          <a:p>
            <a:pPr marL="457200" indent="-457200" algn="just">
              <a:lnSpc>
                <a:spcPct val="150000"/>
              </a:lnSpc>
              <a:buFont typeface="Arial" panose="020B0604020202020204" pitchFamily="34" charset="0"/>
              <a:buChar char="•"/>
            </a:pPr>
            <a:r>
              <a:rPr lang="hu-HU" sz="3200" b="0" i="0" u="none" strike="noStrike" baseline="0" dirty="0" err="1">
                <a:solidFill>
                  <a:srgbClr val="003399"/>
                </a:solidFill>
                <a:latin typeface="Open Sans" panose="020B0606030504020204" pitchFamily="34" charset="0"/>
                <a:ea typeface="Open Sans" panose="020B0606030504020204" pitchFamily="34" charset="0"/>
                <a:cs typeface="Open Sans" panose="020B0606030504020204" pitchFamily="34" charset="0"/>
              </a:rPr>
              <a:t>körbenyerés</a:t>
            </a:r>
            <a:r>
              <a:rPr lang="hu-HU" sz="3200" b="0" i="0" u="none" strike="noStrike" baseline="0" dirty="0">
                <a:solidFill>
                  <a:srgbClr val="003399"/>
                </a:solidFill>
                <a:latin typeface="Open Sans" panose="020B0606030504020204" pitchFamily="34" charset="0"/>
                <a:ea typeface="Open Sans" panose="020B0606030504020204" pitchFamily="34" charset="0"/>
                <a:cs typeface="Open Sans" panose="020B0606030504020204" pitchFamily="34" charset="0"/>
              </a:rPr>
              <a:t>: mindig más ad nyerő ajánlatot </a:t>
            </a:r>
          </a:p>
          <a:p>
            <a:endParaRPr lang="hu-HU" sz="1800" b="0" i="0" u="none" strike="noStrike" baseline="0" dirty="0">
              <a:solidFill>
                <a:srgbClr val="000000"/>
              </a:solidFill>
              <a:latin typeface="Arial" panose="020B0604020202020204" pitchFamily="34" charset="0"/>
            </a:endParaRPr>
          </a:p>
          <a:p>
            <a:pPr marL="457200" indent="-457200" algn="just">
              <a:lnSpc>
                <a:spcPct val="120000"/>
              </a:lnSpc>
              <a:spcBef>
                <a:spcPts val="0"/>
              </a:spcBef>
              <a:buFont typeface="Arial" panose="020B0604020202020204" pitchFamily="34" charset="0"/>
              <a:buChar char="•"/>
            </a:pPr>
            <a:endParaRPr lang="hu-HU" sz="3200" b="1" cap="all" dirty="0">
              <a:solidFill>
                <a:srgbClr val="2F5597"/>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177803235"/>
      </p:ext>
    </p:extLst>
  </p:cSld>
  <p:clrMapOvr>
    <a:masterClrMapping/>
  </p:clrMapOvr>
</p:sld>
</file>

<file path=ppt/theme/theme1.xml><?xml version="1.0" encoding="utf-8"?>
<a:theme xmlns:a="http://schemas.openxmlformats.org/drawingml/2006/main" name="Office-té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PT Template Interreg HU.pptx" id="{38377341-843A-4284-8D3F-370AEE33D2F7}" vid="{9648707F-4F9D-4ACA-AFA9-390266898F27}"/>
    </a:ext>
  </a:extLst>
</a:theme>
</file>

<file path=docProps/app.xml><?xml version="1.0" encoding="utf-8"?>
<Properties xmlns="http://schemas.openxmlformats.org/officeDocument/2006/extended-properties" xmlns:vt="http://schemas.openxmlformats.org/officeDocument/2006/docPropsVTypes">
  <Template>PPT Template Interreg HU</Template>
  <TotalTime>878</TotalTime>
  <Words>1664</Words>
  <Application>Microsoft Office PowerPoint</Application>
  <PresentationFormat>Egyéni</PresentationFormat>
  <Paragraphs>132</Paragraphs>
  <Slides>31</Slides>
  <Notes>0</Notes>
  <HiddenSlides>0</HiddenSlides>
  <MMClips>0</MMClips>
  <ScaleCrop>false</ScaleCrop>
  <HeadingPairs>
    <vt:vector size="6" baseType="variant">
      <vt:variant>
        <vt:lpstr>Használt betűtípusok</vt:lpstr>
      </vt:variant>
      <vt:variant>
        <vt:i4>3</vt:i4>
      </vt:variant>
      <vt:variant>
        <vt:lpstr>Téma</vt:lpstr>
      </vt:variant>
      <vt:variant>
        <vt:i4>1</vt:i4>
      </vt:variant>
      <vt:variant>
        <vt:lpstr>Diacímek</vt:lpstr>
      </vt:variant>
      <vt:variant>
        <vt:i4>31</vt:i4>
      </vt:variant>
    </vt:vector>
  </HeadingPairs>
  <TitlesOfParts>
    <vt:vector size="35" baseType="lpstr">
      <vt:lpstr>Arial</vt:lpstr>
      <vt:lpstr>Calibri</vt:lpstr>
      <vt:lpstr>Open Sans</vt:lpstr>
      <vt:lpstr>Office-téma</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Pribojszkiné Kása Anikó</dc:creator>
  <cp:lastModifiedBy>Klaukó Babett</cp:lastModifiedBy>
  <cp:revision>25</cp:revision>
  <dcterms:created xsi:type="dcterms:W3CDTF">2025-02-12T14:47:28Z</dcterms:created>
  <dcterms:modified xsi:type="dcterms:W3CDTF">2026-06-01T13:26:14Z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2022-11-11T00:00:00Z</vt:filetime>
  </property>
  <property fmtid="{D5CDD505-2E9C-101B-9397-08002B2CF9AE}" pid="3" name="Creator">
    <vt:lpwstr>Adobe Illustrator 27.0 (Windows)</vt:lpwstr>
  </property>
  <property fmtid="{D5CDD505-2E9C-101B-9397-08002B2CF9AE}" pid="4" name="LastSaved">
    <vt:filetime>2022-11-11T00:00:00Z</vt:filetime>
  </property>
  <property fmtid="{D5CDD505-2E9C-101B-9397-08002B2CF9AE}" pid="5" name="Producer">
    <vt:lpwstr>Adobe PDF library 16.07</vt:lpwstr>
  </property>
</Properties>
</file>